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598635267187738E-2"/>
          <c:y val="2.4149416889899071E-2"/>
          <c:w val="0.92717474713084969"/>
          <c:h val="0.66698081554238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ELA Proficiency (63vs61)</c:v>
                </c:pt>
                <c:pt idx="1">
                  <c:v>Math Proficiency (54vs52)</c:v>
                </c:pt>
                <c:pt idx="2">
                  <c:v>Science Proficiency (67s68)</c:v>
                </c:pt>
                <c:pt idx="3">
                  <c:v>Social Studies Proficiency (77vs77)</c:v>
                </c:pt>
                <c:pt idx="4">
                  <c:v>Graduation Rate  (96vs93)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0.63</c:v>
                </c:pt>
                <c:pt idx="1">
                  <c:v>0.54</c:v>
                </c:pt>
                <c:pt idx="2">
                  <c:v>0.67</c:v>
                </c:pt>
                <c:pt idx="3">
                  <c:v>0.77</c:v>
                </c:pt>
                <c:pt idx="4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8-4178-B26B-17329240A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160992"/>
        <c:axId val="246157464"/>
      </c:barChart>
      <c:catAx>
        <c:axId val="24616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157464"/>
        <c:crosses val="autoZero"/>
        <c:auto val="1"/>
        <c:lblAlgn val="ctr"/>
        <c:lblOffset val="100"/>
        <c:noMultiLvlLbl val="0"/>
      </c:catAx>
      <c:valAx>
        <c:axId val="246157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16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496" y="3054194"/>
            <a:ext cx="10625069" cy="1955688"/>
          </a:xfrm>
        </p:spPr>
        <p:txBody>
          <a:bodyPr/>
          <a:lstStyle/>
          <a:p>
            <a:r>
              <a:rPr lang="en-US" dirty="0"/>
              <a:t>EHS Continuation waiver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8" y="5237655"/>
            <a:ext cx="9001462" cy="725263"/>
          </a:xfrm>
        </p:spPr>
        <p:txBody>
          <a:bodyPr/>
          <a:lstStyle/>
          <a:p>
            <a:r>
              <a:rPr lang="en-US" dirty="0"/>
              <a:t>2019-2020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788" y="984896"/>
            <a:ext cx="2343955" cy="30471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933" y="1900"/>
            <a:ext cx="4615067" cy="305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1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36113"/>
            <a:ext cx="10353761" cy="111617"/>
          </a:xfrm>
        </p:spPr>
        <p:txBody>
          <a:bodyPr>
            <a:normAutofit fontScale="90000"/>
          </a:bodyPr>
          <a:lstStyle/>
          <a:p>
            <a:r>
              <a:rPr lang="en-US" dirty="0"/>
              <a:t>Continuation waiver flowchart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174676" y="1936440"/>
            <a:ext cx="1628157" cy="47109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3448" y="2484223"/>
            <a:ext cx="12106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School board approves waiver for up to 5 years</a:t>
            </a:r>
          </a:p>
        </p:txBody>
      </p:sp>
      <p:sp>
        <p:nvSpPr>
          <p:cNvPr id="6" name="Rectangle 5"/>
          <p:cNvSpPr/>
          <p:nvPr/>
        </p:nvSpPr>
        <p:spPr>
          <a:xfrm>
            <a:off x="324888" y="1249250"/>
            <a:ext cx="1230538" cy="51245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2428" y="1208226"/>
            <a:ext cx="695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May 2016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680089" y="1282118"/>
            <a:ext cx="386366" cy="26334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14041" y="1947407"/>
            <a:ext cx="1622739" cy="47109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14040" y="2781837"/>
            <a:ext cx="1517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School implements  waiver and collects 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75661" y="1243949"/>
            <a:ext cx="1459242" cy="54065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25065" y="1191109"/>
            <a:ext cx="1418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 2018-March 2019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3736780" y="1277077"/>
            <a:ext cx="410218" cy="26838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11432" y="1243949"/>
            <a:ext cx="1197696" cy="5075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33244" y="1182313"/>
            <a:ext cx="97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2019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44777" y="1936440"/>
            <a:ext cx="1483291" cy="4721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44777" y="2781837"/>
            <a:ext cx="13673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Waiver data presented to SAC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509938" y="1249250"/>
            <a:ext cx="374909" cy="29621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985657" y="1243950"/>
            <a:ext cx="1301798" cy="54065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215070" y="1200586"/>
            <a:ext cx="1196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April 2019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84848" y="1947407"/>
            <a:ext cx="1527002" cy="47109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884846" y="2032822"/>
            <a:ext cx="152700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Waiver data presented to faculty.</a:t>
            </a:r>
          </a:p>
          <a:p>
            <a:endParaRPr lang="en-US" sz="1600" dirty="0"/>
          </a:p>
          <a:p>
            <a:r>
              <a:rPr lang="en-US" sz="1600" dirty="0"/>
              <a:t>Faculty votes to determine continuation of the waiver.</a:t>
            </a:r>
          </a:p>
          <a:p>
            <a:endParaRPr lang="en-US" sz="1600" dirty="0"/>
          </a:p>
          <a:p>
            <a:r>
              <a:rPr lang="en-US" sz="1600" dirty="0"/>
              <a:t>66 2/3% of bargaining unit members must vote in favor to continue waiver,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7411849" y="1236695"/>
            <a:ext cx="396596" cy="30877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873403" y="1221929"/>
            <a:ext cx="1395684" cy="55156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40627" y="1184396"/>
            <a:ext cx="1661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 </a:t>
            </a:r>
          </a:p>
          <a:p>
            <a:r>
              <a:rPr lang="en-US" dirty="0"/>
              <a:t>Vote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73403" y="1947408"/>
            <a:ext cx="1579690" cy="46999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980136" y="2279561"/>
            <a:ext cx="14729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 updates faculty vote info and supporting data.</a:t>
            </a:r>
          </a:p>
          <a:p>
            <a:endParaRPr lang="en-US" dirty="0"/>
          </a:p>
          <a:p>
            <a:r>
              <a:rPr lang="en-US" dirty="0"/>
              <a:t>Waiver continues up to 5 years with the support of  an annual faculty vote.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9375821" y="1253737"/>
            <a:ext cx="372424" cy="29172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952890" y="1175527"/>
            <a:ext cx="1272367" cy="6008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258342" y="1182312"/>
            <a:ext cx="701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</a:t>
            </a:r>
          </a:p>
          <a:p>
            <a:r>
              <a:rPr lang="en-US" dirty="0"/>
              <a:t>Vote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796836" y="1947407"/>
            <a:ext cx="1624590" cy="4721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9848073" y="2279561"/>
            <a:ext cx="17241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 updates faculty vote info and supporting data.</a:t>
            </a:r>
          </a:p>
          <a:p>
            <a:endParaRPr lang="en-US" dirty="0"/>
          </a:p>
          <a:p>
            <a:r>
              <a:rPr lang="en-US" dirty="0"/>
              <a:t>Waiver is discontinued</a:t>
            </a:r>
          </a:p>
        </p:txBody>
      </p:sp>
    </p:spTree>
    <p:extLst>
      <p:ext uri="{BB962C8B-B14F-4D97-AF65-F5344CB8AC3E}">
        <p14:creationId xmlns:p14="http://schemas.microsoft.com/office/powerpoint/2010/main" val="250351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PSD Continuation Waiver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141348"/>
              </p:ext>
            </p:extLst>
          </p:nvPr>
        </p:nvGraphicFramePr>
        <p:xfrm>
          <a:off x="450166" y="1744394"/>
          <a:ext cx="11422965" cy="4881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073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31C9-D008-41F7-8D5E-0E94B07B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173502"/>
            <a:ext cx="10353761" cy="1326321"/>
          </a:xfrm>
        </p:spPr>
        <p:txBody>
          <a:bodyPr/>
          <a:lstStyle/>
          <a:p>
            <a:r>
              <a:rPr lang="en-US" dirty="0"/>
              <a:t>Current EHS Waiver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8A328F-25D9-4FDA-A3AC-7E16359B7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293836"/>
              </p:ext>
            </p:extLst>
          </p:nvPr>
        </p:nvGraphicFramePr>
        <p:xfrm>
          <a:off x="239150" y="1631852"/>
          <a:ext cx="11718387" cy="46538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29597">
                  <a:extLst>
                    <a:ext uri="{9D8B030D-6E8A-4147-A177-3AD203B41FA5}">
                      <a16:colId xmlns:a16="http://schemas.microsoft.com/office/drawing/2014/main" val="1450399663"/>
                    </a:ext>
                  </a:extLst>
                </a:gridCol>
                <a:gridCol w="2897834">
                  <a:extLst>
                    <a:ext uri="{9D8B030D-6E8A-4147-A177-3AD203B41FA5}">
                      <a16:colId xmlns:a16="http://schemas.microsoft.com/office/drawing/2014/main" val="3152395153"/>
                    </a:ext>
                  </a:extLst>
                </a:gridCol>
                <a:gridCol w="2961359">
                  <a:extLst>
                    <a:ext uri="{9D8B030D-6E8A-4147-A177-3AD203B41FA5}">
                      <a16:colId xmlns:a16="http://schemas.microsoft.com/office/drawing/2014/main" val="4168247673"/>
                    </a:ext>
                  </a:extLst>
                </a:gridCol>
                <a:gridCol w="2929597">
                  <a:extLst>
                    <a:ext uri="{9D8B030D-6E8A-4147-A177-3AD203B41FA5}">
                      <a16:colId xmlns:a16="http://schemas.microsoft.com/office/drawing/2014/main" val="2594036491"/>
                    </a:ext>
                  </a:extLst>
                </a:gridCol>
              </a:tblGrid>
              <a:tr h="996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Waiver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Waiver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108261"/>
                  </a:ext>
                </a:extLst>
              </a:tr>
              <a:tr h="34772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Additional Professional Study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Additional Professional Study Days added to the calendar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Provides teachers</a:t>
                      </a:r>
                      <a:r>
                        <a:rPr lang="en-US" baseline="0" dirty="0"/>
                        <a:t> with additional opportunities to receive training, share best practices, analyze common assessment data and engage in common planning.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baseline="0" dirty="0"/>
                        <a:t>Allows teachers to earn additional in-service points toward recertification.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66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3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E8A80-5313-4B7A-9D89-8626143D3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2019-2020 PSD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B6BB1-EC9F-4CA3-88A7-BDD3446A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October 3</a:t>
            </a:r>
          </a:p>
          <a:p>
            <a:pPr marL="0" indent="0" algn="ctr">
              <a:buNone/>
            </a:pPr>
            <a:r>
              <a:rPr lang="en-US" dirty="0"/>
              <a:t>November 7</a:t>
            </a:r>
          </a:p>
          <a:p>
            <a:pPr marL="0" indent="0" algn="ctr">
              <a:buNone/>
            </a:pPr>
            <a:r>
              <a:rPr lang="en-US" dirty="0"/>
              <a:t>December 5</a:t>
            </a:r>
          </a:p>
          <a:p>
            <a:pPr marL="0" indent="0" algn="ctr">
              <a:buNone/>
            </a:pPr>
            <a:r>
              <a:rPr lang="en-US" dirty="0"/>
              <a:t>January 16</a:t>
            </a:r>
          </a:p>
          <a:p>
            <a:pPr marL="0" indent="0" algn="ctr">
              <a:buNone/>
            </a:pPr>
            <a:r>
              <a:rPr lang="en-US" dirty="0"/>
              <a:t>February 6</a:t>
            </a:r>
          </a:p>
          <a:p>
            <a:pPr marL="0" indent="0" algn="ctr">
              <a:buNone/>
            </a:pPr>
            <a:r>
              <a:rPr lang="en-US" dirty="0"/>
              <a:t>March 5</a:t>
            </a:r>
          </a:p>
          <a:p>
            <a:pPr marL="0" indent="0" algn="ctr">
              <a:buNone/>
            </a:pPr>
            <a:r>
              <a:rPr lang="en-US" dirty="0"/>
              <a:t>April 2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62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068946" y="811369"/>
            <a:ext cx="1031597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Additional Professional Study Days (PSD)</a:t>
            </a:r>
          </a:p>
          <a:p>
            <a:pPr algn="ctr"/>
            <a:r>
              <a:rPr lang="x-none" b="1" dirty="0"/>
              <a:t>Continuation Waiver Ballot</a:t>
            </a:r>
            <a:endParaRPr lang="en-US" b="1" u="sng" dirty="0"/>
          </a:p>
          <a:p>
            <a:r>
              <a:rPr lang="en-US" dirty="0"/>
              <a:t>------------------------------------------------------------------------------------------------------------</a:t>
            </a:r>
          </a:p>
          <a:p>
            <a:r>
              <a:rPr lang="x-none" b="1" dirty="0"/>
              <a:t> </a:t>
            </a:r>
            <a:endParaRPr lang="en-US" dirty="0"/>
          </a:p>
          <a:p>
            <a:r>
              <a:rPr lang="x-none" b="1" dirty="0"/>
              <a:t>Question 1</a:t>
            </a:r>
            <a:r>
              <a:rPr lang="x-none" dirty="0"/>
              <a:t>:  Continuing or ceasing to have </a:t>
            </a:r>
            <a:r>
              <a:rPr lang="en-US" dirty="0"/>
              <a:t>additional </a:t>
            </a:r>
            <a:r>
              <a:rPr lang="x-none" dirty="0"/>
              <a:t>Professional </a:t>
            </a:r>
            <a:r>
              <a:rPr lang="en-US" dirty="0"/>
              <a:t>Study</a:t>
            </a:r>
            <a:r>
              <a:rPr lang="x-none" dirty="0"/>
              <a:t> Days at EHS for the 201</a:t>
            </a:r>
            <a:r>
              <a:rPr lang="en-US" dirty="0"/>
              <a:t>9</a:t>
            </a:r>
            <a:r>
              <a:rPr lang="x-none" dirty="0"/>
              <a:t>-20</a:t>
            </a:r>
            <a:r>
              <a:rPr lang="en-US" dirty="0"/>
              <a:t>20 </a:t>
            </a:r>
            <a:r>
              <a:rPr lang="x-none" dirty="0"/>
              <a:t>school year.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I would like to continue having additional early release days for professional development in the 2019-2020 school year.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_____ YES			_____ NO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Question 2</a:t>
            </a:r>
            <a:r>
              <a:rPr lang="en-US" dirty="0"/>
              <a:t>:  The number of additional early release days for professional development in the 2019-2020 school year.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 would like to have: select one of the following.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_____ 7 Additional Days	_____ None of the above</a:t>
            </a:r>
            <a:endParaRPr lang="en-US" dirty="0"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1021" y="103031"/>
            <a:ext cx="5965065" cy="7083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721994" y="108277"/>
            <a:ext cx="525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SAMPLE BALLOT  1</a:t>
            </a:r>
          </a:p>
        </p:txBody>
      </p:sp>
    </p:spTree>
    <p:extLst>
      <p:ext uri="{BB962C8B-B14F-4D97-AF65-F5344CB8AC3E}">
        <p14:creationId xmlns:p14="http://schemas.microsoft.com/office/powerpoint/2010/main" val="233724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455</TotalTime>
  <Words>200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EHS Continuation waiver</vt:lpstr>
      <vt:lpstr>Continuation waiver flowchart</vt:lpstr>
      <vt:lpstr>2017-2018 PSD Continuation Waiver Data</vt:lpstr>
      <vt:lpstr>Current EHS Waiver</vt:lpstr>
      <vt:lpstr>2019-2020 PSD Dates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EHS Continuation waivers</dc:title>
  <dc:creator>Lisa R. Alonso</dc:creator>
  <cp:lastModifiedBy>Lisa R. Alonso</cp:lastModifiedBy>
  <cp:revision>35</cp:revision>
  <dcterms:created xsi:type="dcterms:W3CDTF">2017-04-05T14:31:39Z</dcterms:created>
  <dcterms:modified xsi:type="dcterms:W3CDTF">2019-04-02T03:30:05Z</dcterms:modified>
</cp:coreProperties>
</file>