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5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220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0588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51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3092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966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2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1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0134" y="165100"/>
            <a:ext cx="11741151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1016" y="6276448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500" y="6242972"/>
            <a:ext cx="542994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173091" y="147638"/>
            <a:ext cx="9788193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6484" y="12652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02084" y="12652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222751" y="12652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6484" y="37290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02084" y="37290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222751" y="3729038"/>
            <a:ext cx="37592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30225" y="1269258"/>
            <a:ext cx="3768175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8219017" y="1269258"/>
            <a:ext cx="3768259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4224374" y="1269629"/>
            <a:ext cx="3760724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8203708" y="3723904"/>
            <a:ext cx="3763433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784575" y="1270012"/>
            <a:ext cx="3221568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2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8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4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-ed.org/survey/public/0413263" TargetMode="External"/><Relationship Id="rId2" Type="http://schemas.openxmlformats.org/officeDocument/2006/relationships/hyperlink" Target="http://www.advanc-ed.org/survey/public/26127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Seagull Alternative High </a:t>
            </a:r>
            <a:r>
              <a:rPr lang="en-US" b="1" i="1" dirty="0" smtClean="0"/>
              <a:t>School Advisory Council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84064"/>
            <a:ext cx="8915399" cy="100584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March 16, 2017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School-wide Positive Behavior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39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36636"/>
              </p:ext>
            </p:extLst>
          </p:nvPr>
        </p:nvGraphicFramePr>
        <p:xfrm>
          <a:off x="810000" y="1335021"/>
          <a:ext cx="10571998" cy="564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3446"/>
                <a:gridCol w="1847021"/>
                <a:gridCol w="4661531"/>
              </a:tblGrid>
              <a:tr h="459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 10 </a:t>
                      </a:r>
                      <a:r>
                        <a:rPr lang="en-US" sz="1200" u="sng" dirty="0">
                          <a:effectLst/>
                        </a:rPr>
                        <a:t>Behavior</a:t>
                      </a:r>
                      <a:r>
                        <a:rPr lang="en-US" sz="1200" dirty="0">
                          <a:effectLst/>
                        </a:rPr>
                        <a:t> Incidents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(put N/A in any blank spaces)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3-5 Negative </a:t>
                      </a:r>
                      <a:r>
                        <a:rPr lang="en-US" sz="1200" u="sng">
                          <a:effectLst/>
                        </a:rPr>
                        <a:t>Characteristics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1.Disobedience/Insubordination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Disrespect</a:t>
                      </a:r>
                      <a:endParaRPr lang="en-US" sz="36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2.Unruly/Disruptive Behavior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Insubordination</a:t>
                      </a:r>
                      <a:endParaRPr lang="en-US" sz="36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3.Disruptive/Unruly Play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Tardiness</a:t>
                      </a:r>
                      <a:endParaRPr lang="en-US" sz="36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Out of Assigned Area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Profanity to a Staff Member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Insulting/Profane/Obscene language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7.Drug Use/Possession/Influence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8.Cut Class (Skipping)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9.Cellphone Violation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</a:tr>
              <a:tr h="499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10.Fighting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101" marR="631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9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smtClean="0"/>
              <a:t>SAC/SAF Meeting Agenda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i="1" dirty="0"/>
              <a:t>Welcome</a:t>
            </a:r>
          </a:p>
          <a:p>
            <a:pPr lvl="0"/>
            <a:r>
              <a:rPr lang="en-US" sz="4000" b="1" i="1" dirty="0"/>
              <a:t>Senior Class Update</a:t>
            </a:r>
          </a:p>
          <a:p>
            <a:pPr lvl="0"/>
            <a:r>
              <a:rPr lang="en-US" sz="4000" b="1" i="1" dirty="0"/>
              <a:t>Parent/Student Concerns</a:t>
            </a:r>
          </a:p>
          <a:p>
            <a:r>
              <a:rPr lang="en-US" sz="4000" b="1" i="1" dirty="0"/>
              <a:t>Adjournment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3090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Agenda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3936"/>
            <a:ext cx="8915400" cy="4800600"/>
          </a:xfrm>
        </p:spPr>
        <p:txBody>
          <a:bodyPr>
            <a:normAutofit/>
          </a:bodyPr>
          <a:lstStyle/>
          <a:p>
            <a:pPr lvl="0"/>
            <a:r>
              <a:rPr lang="en-US" b="1" i="1" dirty="0"/>
              <a:t>Welcome</a:t>
            </a:r>
          </a:p>
          <a:p>
            <a:pPr lvl="0"/>
            <a:r>
              <a:rPr lang="en-US" b="1" i="1" dirty="0"/>
              <a:t>Review and Approve </a:t>
            </a:r>
            <a:r>
              <a:rPr lang="en-US" b="1" i="1" dirty="0" smtClean="0"/>
              <a:t>Minutes</a:t>
            </a:r>
            <a:endParaRPr lang="en-US" b="1" i="1" dirty="0"/>
          </a:p>
          <a:p>
            <a:pPr lvl="0"/>
            <a:r>
              <a:rPr lang="en-US" b="1" i="1" dirty="0"/>
              <a:t>Administrative Report – Mr. </a:t>
            </a:r>
            <a:r>
              <a:rPr lang="en-US" b="1" i="1" dirty="0" err="1" smtClean="0"/>
              <a:t>Clemon</a:t>
            </a:r>
            <a:endParaRPr lang="en-US" b="1" i="1" dirty="0"/>
          </a:p>
          <a:p>
            <a:pPr lvl="0"/>
            <a:r>
              <a:rPr lang="en-US" b="1" i="1" dirty="0"/>
              <a:t>School Improvement Plan (SIP) Update</a:t>
            </a:r>
          </a:p>
          <a:p>
            <a:pPr lvl="2"/>
            <a:r>
              <a:rPr lang="en-US" b="1" i="1" dirty="0"/>
              <a:t>Mid-Year Reflection</a:t>
            </a:r>
          </a:p>
          <a:p>
            <a:pPr lvl="2"/>
            <a:r>
              <a:rPr lang="en-US" b="1" i="1" dirty="0"/>
              <a:t>Stakeholder </a:t>
            </a:r>
            <a:r>
              <a:rPr lang="en-US" b="1" i="1" dirty="0" smtClean="0"/>
              <a:t>Surveys</a:t>
            </a:r>
          </a:p>
          <a:p>
            <a:pPr lvl="2"/>
            <a:r>
              <a:rPr lang="en-US" b="1" i="1" dirty="0" smtClean="0"/>
              <a:t>VAL –Ed </a:t>
            </a:r>
            <a:r>
              <a:rPr lang="en-US" b="1" i="1" dirty="0"/>
              <a:t>S</a:t>
            </a:r>
            <a:r>
              <a:rPr lang="en-US" b="1" i="1" dirty="0" smtClean="0"/>
              <a:t>urveys</a:t>
            </a:r>
            <a:endParaRPr lang="en-US" b="1" i="1" dirty="0"/>
          </a:p>
          <a:p>
            <a:pPr lvl="2"/>
            <a:r>
              <a:rPr lang="en-US" b="1" i="1" dirty="0"/>
              <a:t>Positive Behavior </a:t>
            </a:r>
            <a:r>
              <a:rPr lang="en-US" b="1" i="1" dirty="0" smtClean="0"/>
              <a:t>Plan</a:t>
            </a:r>
            <a:endParaRPr lang="en-US" b="1" i="1" dirty="0"/>
          </a:p>
          <a:p>
            <a:pPr lvl="0"/>
            <a:r>
              <a:rPr lang="en-US" b="1" i="1" dirty="0"/>
              <a:t>Request for SAC Funds – Mrs. </a:t>
            </a:r>
            <a:r>
              <a:rPr lang="en-US" b="1" i="1" dirty="0" smtClean="0"/>
              <a:t>Ennis and Mrs. Palermo</a:t>
            </a:r>
            <a:endParaRPr lang="en-US" b="1" i="1" dirty="0"/>
          </a:p>
          <a:p>
            <a:pPr lvl="0"/>
            <a:r>
              <a:rPr lang="en-US" b="1" i="1" dirty="0" smtClean="0"/>
              <a:t>Questions</a:t>
            </a:r>
            <a:endParaRPr lang="en-US" b="1" i="1" dirty="0"/>
          </a:p>
          <a:p>
            <a:pPr lvl="0"/>
            <a:r>
              <a:rPr lang="en-US" b="1" i="1" dirty="0"/>
              <a:t>Adjournment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6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48619" y="6378193"/>
            <a:ext cx="4199493" cy="296578"/>
          </a:xfrm>
        </p:spPr>
        <p:txBody>
          <a:bodyPr>
            <a:normAutofit/>
          </a:bodyPr>
          <a:lstStyle/>
          <a:p>
            <a:r>
              <a:rPr lang="en-US" sz="1600" dirty="0"/>
              <a:t>OFFICE OF SERVICE 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34071" y="1269912"/>
            <a:ext cx="2788729" cy="4758964"/>
          </a:xfrm>
        </p:spPr>
        <p:txBody>
          <a:bodyPr/>
          <a:lstStyle/>
          <a:p>
            <a:pPr algn="ctr"/>
            <a:endParaRPr lang="en-US" sz="2400" dirty="0">
              <a:solidFill>
                <a:srgbClr val="0095D3"/>
              </a:solidFill>
              <a:latin typeface="Arial"/>
              <a:cs typeface="Arial"/>
            </a:endParaRP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Has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your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school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made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progress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towards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achieving</a:t>
            </a:r>
          </a:p>
          <a:p>
            <a:pPr algn="ctr"/>
            <a:r>
              <a:rPr lang="en-US" sz="3200" b="1" dirty="0">
                <a:solidFill>
                  <a:srgbClr val="0095D3"/>
                </a:solidFill>
                <a:latin typeface="Arial Black"/>
                <a:cs typeface="Arial Black"/>
              </a:rPr>
              <a:t> the goal?</a:t>
            </a:r>
          </a:p>
          <a:p>
            <a:pPr algn="ctr"/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5927" y="254001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35501" y="1195919"/>
            <a:ext cx="3005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Systems </a:t>
            </a:r>
            <a:r>
              <a:rPr lang="en-US" sz="2000" b="1" i="1" u="sng" dirty="0">
                <a:solidFill>
                  <a:srgbClr val="FF6600"/>
                </a:solidFill>
                <a:latin typeface="Arial Narrow"/>
                <a:cs typeface="Arial Narrow"/>
              </a:rPr>
              <a:t>I</a:t>
            </a:r>
            <a:r>
              <a:rPr lang="en-US" sz="2000" b="1" i="1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n Place</a:t>
            </a:r>
            <a:endParaRPr lang="en-US" sz="2000" b="1" i="1" u="sng" dirty="0" smtClean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School-wide Assemblies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Data Chats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Monthly PLC’s 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Arial Narrow"/>
                <a:cs typeface="Arial Narrow"/>
              </a:rPr>
              <a:t>RTI Meetings</a:t>
            </a:r>
            <a:endParaRPr lang="en-US" sz="20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1171" y="3779020"/>
            <a:ext cx="267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83668" y="3788834"/>
            <a:ext cx="2709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70B75E"/>
                </a:solidFill>
                <a:latin typeface="Arial Narrow"/>
                <a:cs typeface="Arial Narrow"/>
              </a:rPr>
              <a:t>Gaps</a:t>
            </a:r>
          </a:p>
          <a:p>
            <a:pPr algn="ctr"/>
            <a:r>
              <a:rPr lang="en-US" sz="2000" b="1" i="1" dirty="0" smtClean="0">
                <a:solidFill>
                  <a:srgbClr val="70B75E"/>
                </a:solidFill>
                <a:latin typeface="Arial Narrow"/>
                <a:cs typeface="Arial Narrow"/>
              </a:rPr>
              <a:t>Low passing rate on FSA and EOC Assessments</a:t>
            </a:r>
            <a:endParaRPr lang="en-US" sz="2000" b="1" i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3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19017" y="3828830"/>
            <a:ext cx="383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0095D3"/>
                </a:solidFill>
                <a:latin typeface="Arial Narrow"/>
                <a:cs typeface="Arial Narrow"/>
              </a:rPr>
              <a:t>How Are </a:t>
            </a:r>
            <a:r>
              <a:rPr lang="en-US" sz="2000" b="1" i="1" u="sng" dirty="0">
                <a:solidFill>
                  <a:srgbClr val="0095D3"/>
                </a:solidFill>
                <a:latin typeface="Arial Narrow"/>
                <a:cs typeface="Arial Narrow"/>
              </a:rPr>
              <a:t>W</a:t>
            </a:r>
            <a:r>
              <a:rPr lang="en-US" sz="2000" b="1" i="1" u="sng" dirty="0" smtClean="0">
                <a:solidFill>
                  <a:srgbClr val="0095D3"/>
                </a:solidFill>
                <a:latin typeface="Arial Narrow"/>
                <a:cs typeface="Arial Narrow"/>
              </a:rPr>
              <a:t>e </a:t>
            </a:r>
            <a:r>
              <a:rPr lang="en-US" sz="2000" b="1" i="1" u="sng" dirty="0">
                <a:solidFill>
                  <a:srgbClr val="0095D3"/>
                </a:solidFill>
                <a:latin typeface="Arial Narrow"/>
                <a:cs typeface="Arial Narrow"/>
              </a:rPr>
              <a:t>A</a:t>
            </a:r>
            <a:r>
              <a:rPr lang="en-US" sz="2000" b="1" i="1" u="sng" dirty="0" smtClean="0">
                <a:solidFill>
                  <a:srgbClr val="0095D3"/>
                </a:solidFill>
                <a:latin typeface="Arial Narrow"/>
                <a:cs typeface="Arial Narrow"/>
              </a:rPr>
              <a:t>ddressing the Issue</a:t>
            </a:r>
          </a:p>
          <a:p>
            <a:pPr algn="ctr"/>
            <a:r>
              <a:rPr lang="en-US" sz="20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ACT</a:t>
            </a:r>
          </a:p>
          <a:p>
            <a:pPr algn="ctr"/>
            <a:r>
              <a:rPr lang="en-US" sz="20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SAT</a:t>
            </a:r>
          </a:p>
          <a:p>
            <a:pPr algn="ctr"/>
            <a:r>
              <a:rPr lang="en-US" sz="2000" b="1" dirty="0" smtClean="0">
                <a:solidFill>
                  <a:srgbClr val="0095D3"/>
                </a:solidFill>
                <a:latin typeface="Arial Narrow"/>
                <a:cs typeface="Arial Narrow"/>
              </a:rPr>
              <a:t>PERT</a:t>
            </a:r>
            <a:endParaRPr lang="en-US" sz="2000" b="1" dirty="0">
              <a:solidFill>
                <a:srgbClr val="0095D3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6629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OFFICE OF SERVICE QUALITY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34071" y="1269912"/>
            <a:ext cx="2788729" cy="47589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A5E3"/>
                </a:solidFill>
                <a:latin typeface="Arial Black"/>
                <a:cs typeface="Arial Black"/>
              </a:rPr>
              <a:t>2. Have</a:t>
            </a:r>
            <a:endParaRPr lang="en-US" sz="2800" b="1" dirty="0">
              <a:solidFill>
                <a:srgbClr val="00A5E3"/>
              </a:solidFill>
              <a:latin typeface="Arial Black"/>
              <a:cs typeface="Arial Black"/>
            </a:endParaRP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alterable</a:t>
            </a: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barriers</a:t>
            </a: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been</a:t>
            </a: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eliminated</a:t>
            </a: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or</a:t>
            </a:r>
          </a:p>
          <a:p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reduced?</a:t>
            </a:r>
            <a:endParaRPr lang="en-US" sz="2800" i="1" dirty="0"/>
          </a:p>
          <a:p>
            <a:pPr algn="ctr"/>
            <a:r>
              <a:rPr lang="en-US" sz="2000" b="1" dirty="0"/>
              <a:t>    </a:t>
            </a:r>
            <a:r>
              <a:rPr lang="en-US" sz="2000" b="1" dirty="0" smtClean="0"/>
              <a:t>  </a:t>
            </a:r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5927" y="254001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3241" y="1269914"/>
            <a:ext cx="2750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 Narrow"/>
                <a:cs typeface="Arial Narrow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Barriers</a:t>
            </a:r>
          </a:p>
          <a:p>
            <a:pPr algn="ctr"/>
            <a:r>
              <a:rPr lang="en-US" sz="2400" b="1" i="1" dirty="0" smtClean="0">
                <a:solidFill>
                  <a:srgbClr val="FF6600"/>
                </a:solidFill>
                <a:latin typeface="Arial Narrow"/>
                <a:cs typeface="Arial Narrow"/>
              </a:rPr>
              <a:t>Attendance</a:t>
            </a:r>
          </a:p>
          <a:p>
            <a:pPr algn="ctr"/>
            <a:r>
              <a:rPr lang="en-US" sz="2400" b="1" i="1" dirty="0" smtClean="0">
                <a:solidFill>
                  <a:srgbClr val="FF6600"/>
                </a:solidFill>
                <a:latin typeface="Arial Narrow"/>
                <a:cs typeface="Arial Narrow"/>
              </a:rPr>
              <a:t>Schedule</a:t>
            </a:r>
            <a:endParaRPr lang="en-US" sz="2400" b="1" i="1" dirty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algn="ctr"/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5637" y="3828830"/>
            <a:ext cx="212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 startAt="2"/>
            </a:pPr>
            <a:endParaRPr lang="en-US" b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3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59251" y="3828830"/>
            <a:ext cx="473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00A5E3"/>
                </a:solidFill>
                <a:latin typeface="Arial Narrow"/>
                <a:cs typeface="Arial Narrow"/>
              </a:rPr>
              <a:t>Solution</a:t>
            </a:r>
          </a:p>
          <a:p>
            <a:pPr algn="ctr"/>
            <a:r>
              <a:rPr lang="en-US" sz="2400" b="1" dirty="0" smtClean="0">
                <a:solidFill>
                  <a:srgbClr val="00A5E3"/>
                </a:solidFill>
                <a:latin typeface="Arial Narrow"/>
                <a:cs typeface="Arial Narrow"/>
              </a:rPr>
              <a:t>Attendance Matters Initiative</a:t>
            </a:r>
          </a:p>
          <a:p>
            <a:pPr algn="ctr"/>
            <a:r>
              <a:rPr lang="en-US" sz="2400" b="1" dirty="0" smtClean="0">
                <a:solidFill>
                  <a:srgbClr val="00A5E3"/>
                </a:solidFill>
                <a:latin typeface="Arial Narrow"/>
                <a:cs typeface="Arial Narrow"/>
              </a:rPr>
              <a:t>Alternate Schedule</a:t>
            </a:r>
            <a:endParaRPr lang="en-US" sz="2400" b="1" dirty="0">
              <a:solidFill>
                <a:srgbClr val="00A5E3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3501" y="1322917"/>
            <a:ext cx="10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31625" y="6363763"/>
            <a:ext cx="4072459" cy="311009"/>
          </a:xfrm>
        </p:spPr>
        <p:txBody>
          <a:bodyPr>
            <a:normAutofit/>
          </a:bodyPr>
          <a:lstStyle/>
          <a:p>
            <a:r>
              <a:rPr lang="en-US" sz="1600" dirty="0"/>
              <a:t>OFFICE OF SERVICE QUALITY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25082" y="1206501"/>
            <a:ext cx="2846918" cy="4847166"/>
          </a:xfrm>
        </p:spPr>
        <p:txBody>
          <a:bodyPr/>
          <a:lstStyle/>
          <a:p>
            <a:pPr algn="ctr"/>
            <a:endParaRPr lang="en-US" sz="2400" dirty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3. Are your 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strategies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being</a:t>
            </a:r>
          </a:p>
          <a:p>
            <a:pPr algn="ctr"/>
            <a:r>
              <a:rPr lang="en-US" sz="2600" b="1" dirty="0">
                <a:solidFill>
                  <a:srgbClr val="00A5E3"/>
                </a:solidFill>
                <a:latin typeface="Arial Black"/>
                <a:cs typeface="Arial Black"/>
              </a:rPr>
              <a:t>implemented</a:t>
            </a:r>
          </a:p>
          <a:p>
            <a:pPr algn="ctr"/>
            <a:r>
              <a:rPr lang="en-US" sz="2000" b="1" dirty="0">
                <a:solidFill>
                  <a:srgbClr val="00A5E3"/>
                </a:solidFill>
                <a:latin typeface="Arial Black"/>
                <a:cs typeface="Arial Black"/>
              </a:rPr>
              <a:t> </a:t>
            </a:r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with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fidelity?</a:t>
            </a:r>
            <a:endParaRPr lang="en-US" sz="2800" dirty="0">
              <a:solidFill>
                <a:srgbClr val="00A5E3"/>
              </a:solidFill>
              <a:latin typeface="Arial Black"/>
              <a:cs typeface="Arial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5927" y="254001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9741" y="1269914"/>
            <a:ext cx="2822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 Narrow Bold"/>
                <a:cs typeface="Arial Narrow Bold"/>
              </a:rPr>
              <a:t>Monthly Faculty and PLC Meetings</a:t>
            </a:r>
          </a:p>
          <a:p>
            <a:pPr algn="ctr"/>
            <a:endParaRPr lang="en-US" sz="2400" b="1" dirty="0" smtClean="0">
              <a:solidFill>
                <a:srgbClr val="FF6600"/>
              </a:solidFill>
              <a:latin typeface="Arial Narrow Bold"/>
              <a:cs typeface="Arial Narrow Bold"/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 Narrow Bold"/>
                <a:cs typeface="Arial Narrow"/>
              </a:rPr>
              <a:t>College and Career Readiness Opportunities</a:t>
            </a:r>
          </a:p>
          <a:p>
            <a:pPr algn="ctr"/>
            <a:endParaRPr lang="en-US" sz="2400" b="1" dirty="0">
              <a:solidFill>
                <a:srgbClr val="FF6600"/>
              </a:solidFill>
              <a:latin typeface="Arial Narrow Bold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 Narrow Bold"/>
                <a:cs typeface="Arial Narrow"/>
              </a:rPr>
              <a:t>Mentoring Programs </a:t>
            </a:r>
          </a:p>
          <a:p>
            <a:pPr algn="ctr"/>
            <a:endParaRPr lang="en-US" sz="2400" b="1" dirty="0" smtClean="0">
              <a:solidFill>
                <a:srgbClr val="FF6600"/>
              </a:solidFill>
              <a:latin typeface="Arial Narrow Bold"/>
              <a:cs typeface="Arial Narrow"/>
            </a:endParaRP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 Narrow Bold"/>
                <a:cs typeface="Arial Narrow"/>
              </a:rPr>
              <a:t>Social Services </a:t>
            </a:r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8501" y="4381500"/>
            <a:ext cx="79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55" y="4287108"/>
            <a:ext cx="2680885" cy="2387664"/>
          </a:xfrm>
          <a:prstGeom prst="rect">
            <a:avLst/>
          </a:prstGeom>
        </p:spPr>
      </p:pic>
      <p:pic>
        <p:nvPicPr>
          <p:cNvPr id="8" name="Picture 7" descr="ED00008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3" y="3841155"/>
            <a:ext cx="2714159" cy="22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06345" y="6407053"/>
            <a:ext cx="3997739" cy="2677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519" y="188149"/>
            <a:ext cx="8820444" cy="93103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/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34070" y="1280584"/>
            <a:ext cx="2859097" cy="4748293"/>
          </a:xfrm>
        </p:spPr>
        <p:txBody>
          <a:bodyPr/>
          <a:lstStyle/>
          <a:p>
            <a:pPr algn="ctr"/>
            <a:endParaRPr lang="en-US" sz="4000" dirty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endParaRPr lang="en-US" sz="2800" b="1" dirty="0">
              <a:solidFill>
                <a:srgbClr val="00A5E3"/>
              </a:solidFill>
              <a:latin typeface="Arial Narrow"/>
              <a:cs typeface="Arial Narrow"/>
            </a:endParaRPr>
          </a:p>
          <a:p>
            <a:pPr algn="ctr"/>
            <a:endParaRPr lang="en-US" sz="2800" b="1" dirty="0">
              <a:solidFill>
                <a:srgbClr val="00A5E3"/>
              </a:solidFill>
              <a:latin typeface="Arial Black"/>
              <a:cs typeface="Arial Black"/>
            </a:endParaRP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4. What 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are your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benchmarks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for</a:t>
            </a:r>
          </a:p>
          <a:p>
            <a:pPr algn="ctr"/>
            <a:r>
              <a:rPr lang="en-US" sz="2800" b="1" dirty="0">
                <a:solidFill>
                  <a:srgbClr val="00A5E3"/>
                </a:solidFill>
                <a:latin typeface="Arial Black"/>
                <a:cs typeface="Arial Black"/>
              </a:rPr>
              <a:t> success?</a:t>
            </a:r>
          </a:p>
          <a:p>
            <a:pPr algn="ctr"/>
            <a:endParaRPr lang="en-US" sz="3200" dirty="0">
              <a:solidFill>
                <a:srgbClr val="0095D3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sz="3600" dirty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endParaRPr lang="en-US" sz="9600" dirty="0">
              <a:latin typeface="Wingdings"/>
              <a:ea typeface="Wingdings"/>
              <a:cs typeface="Wingdings"/>
            </a:endParaRPr>
          </a:p>
          <a:p>
            <a:pPr algn="ctr"/>
            <a:r>
              <a:rPr lang="en-US" sz="9600" dirty="0">
                <a:latin typeface="Wingdings"/>
                <a:ea typeface="Wingdings"/>
                <a:cs typeface="Wingdings"/>
              </a:rPr>
              <a:t></a:t>
            </a:r>
            <a:r>
              <a:rPr lang="en-US" sz="7200" dirty="0">
                <a:latin typeface="Wingdings"/>
                <a:ea typeface="Wingdings"/>
                <a:cs typeface="Wingdings"/>
              </a:rPr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5927" y="254001"/>
            <a:ext cx="7808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SIP MID-YEAR REFLECTION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3241" y="1269913"/>
            <a:ext cx="2750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Increase Attendance by 10%</a:t>
            </a:r>
            <a:endParaRPr lang="en-US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918" y="4000501"/>
            <a:ext cx="2656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B75E"/>
                </a:solidFill>
                <a:latin typeface="Arial Narrow"/>
                <a:cs typeface="Arial Narrow"/>
              </a:rPr>
              <a:t>Decrease Behavior by 10% </a:t>
            </a:r>
            <a:endParaRPr lang="en-US" sz="2800" b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5637" y="3828830"/>
            <a:ext cx="212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lphaUcPeriod" startAt="2"/>
            </a:pPr>
            <a:endParaRPr lang="en-US" b="1" dirty="0">
              <a:solidFill>
                <a:srgbClr val="70B75E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3731" y="449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69832" y="3545417"/>
            <a:ext cx="43276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Increas</a:t>
            </a:r>
            <a:r>
              <a:rPr lang="en-US" sz="28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e the Number of </a:t>
            </a:r>
            <a:r>
              <a:rPr lang="en-US" sz="2800" b="1" dirty="0">
                <a:solidFill>
                  <a:schemeClr val="accent1"/>
                </a:solidFill>
                <a:latin typeface="Arial Narrow"/>
                <a:cs typeface="Arial Narrow"/>
              </a:rPr>
              <a:t>C</a:t>
            </a:r>
            <a:r>
              <a:rPr lang="en-US" sz="28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redits </a:t>
            </a:r>
            <a:r>
              <a:rPr lang="en-US" sz="2800" b="1" dirty="0">
                <a:solidFill>
                  <a:schemeClr val="accent1"/>
                </a:solidFill>
                <a:latin typeface="Arial Narrow"/>
                <a:cs typeface="Arial Narrow"/>
              </a:rPr>
              <a:t>E</a:t>
            </a:r>
            <a:r>
              <a:rPr lang="en-US" sz="28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arned by 10%</a:t>
            </a:r>
            <a:endParaRPr lang="en-US" sz="2800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Stakeholder Surveys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Staff - Web</a:t>
            </a:r>
          </a:p>
          <a:p>
            <a:r>
              <a:rPr lang="en-US" sz="2400" b="1" dirty="0" smtClean="0"/>
              <a:t>Students </a:t>
            </a:r>
            <a:r>
              <a:rPr lang="en-US" sz="2400" dirty="0" smtClean="0"/>
              <a:t>- </a:t>
            </a:r>
            <a:r>
              <a:rPr lang="en-US" sz="2400" b="1" dirty="0"/>
              <a:t>Middle &amp; High (Grades 6-12</a:t>
            </a:r>
            <a:r>
              <a:rPr lang="en-US" sz="2400" dirty="0"/>
              <a:t>) </a:t>
            </a:r>
            <a:r>
              <a:rPr lang="en-US" sz="2400" b="1" dirty="0">
                <a:hlinkClick r:id="rId2"/>
              </a:rPr>
              <a:t>http://www.advanc-ed.org/survey/public/2612735</a:t>
            </a:r>
            <a:endParaRPr lang="en-US" sz="2400" dirty="0" smtClean="0"/>
          </a:p>
          <a:p>
            <a:r>
              <a:rPr lang="en-US" sz="2400" b="1" dirty="0" smtClean="0"/>
              <a:t>Parents</a:t>
            </a:r>
            <a:r>
              <a:rPr lang="en-US" sz="2400" dirty="0" smtClean="0"/>
              <a:t> – </a:t>
            </a:r>
            <a:r>
              <a:rPr lang="en-US" sz="2400" b="1" dirty="0"/>
              <a:t>: </a:t>
            </a:r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www.advanc-ed.org/survey/public/0413263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(Web and Paper Survey Available for Parents) </a:t>
            </a:r>
            <a:endParaRPr lang="en-US" sz="2400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i="1" dirty="0" smtClean="0"/>
              <a:t>March 6 - 31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7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31625" y="6363762"/>
            <a:ext cx="4072459" cy="31101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7418" y="254000"/>
            <a:ext cx="8727546" cy="865188"/>
          </a:xfrm>
        </p:spPr>
        <p:txBody>
          <a:bodyPr/>
          <a:lstStyle/>
          <a:p>
            <a:pPr algn="ctr"/>
            <a:r>
              <a:rPr lang="en-US" sz="4400" dirty="0"/>
              <a:t>VAL-ED SURVEY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b="1" dirty="0"/>
              <a:t>The VAL-ED is an online survey all directors, principals and teachers take to rate the effectiveness of instructional leadership at each school site </a:t>
            </a:r>
          </a:p>
          <a:p>
            <a:endParaRPr lang="en-US" sz="2400" b="1" dirty="0"/>
          </a:p>
          <a:p>
            <a:r>
              <a:rPr lang="en-US" sz="2400" b="1" dirty="0"/>
              <a:t>The survey results will serve as a guide for professional development for cadre directors</a:t>
            </a:r>
          </a:p>
          <a:p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4974336" y="2350008"/>
            <a:ext cx="6711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2017 VAL-ED SURVEY WILL BE CONDUCTED </a:t>
            </a: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Arial Narrow Bold"/>
                <a:cs typeface="Arial Narrow Bold"/>
              </a:rPr>
              <a:t> MARCH 20 - APRIL 7</a:t>
            </a:r>
          </a:p>
        </p:txBody>
      </p:sp>
    </p:spTree>
    <p:extLst>
      <p:ext uri="{BB962C8B-B14F-4D97-AF65-F5344CB8AC3E}">
        <p14:creationId xmlns:p14="http://schemas.microsoft.com/office/powerpoint/2010/main" val="91823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Positive Behavior Plan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School-wide Positive Behavior Plan Team</a:t>
            </a:r>
          </a:p>
          <a:p>
            <a:r>
              <a:rPr lang="en-US" sz="2800" b="1" dirty="0" smtClean="0"/>
              <a:t>Meets Quarterly to Analyze Behavior Data</a:t>
            </a:r>
          </a:p>
          <a:p>
            <a:r>
              <a:rPr lang="en-US" sz="2800" b="1" dirty="0" smtClean="0"/>
              <a:t>Create School-wide Expectations and Behavior Lesson Plans</a:t>
            </a:r>
          </a:p>
          <a:p>
            <a:r>
              <a:rPr lang="en-US" sz="2800" b="1" dirty="0" smtClean="0"/>
              <a:t>The final plan will be voted on by faculty and submitted by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April 30th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7216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384</TotalTime>
  <Words>391</Words>
  <Application>Microsoft Office PowerPoint</Application>
  <PresentationFormat>Widescreen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Arial Narrow Bold</vt:lpstr>
      <vt:lpstr>Cambria</vt:lpstr>
      <vt:lpstr>Century Gothic</vt:lpstr>
      <vt:lpstr>MS Mincho</vt:lpstr>
      <vt:lpstr>Times New Roman</vt:lpstr>
      <vt:lpstr>Wingdings</vt:lpstr>
      <vt:lpstr>Wingdings 3</vt:lpstr>
      <vt:lpstr>Wisp</vt:lpstr>
      <vt:lpstr>Seagull Alternative High School Advisory Council</vt:lpstr>
      <vt:lpstr>Agenda</vt:lpstr>
      <vt:lpstr> </vt:lpstr>
      <vt:lpstr> </vt:lpstr>
      <vt:lpstr> </vt:lpstr>
      <vt:lpstr> </vt:lpstr>
      <vt:lpstr>Stakeholder Surveys</vt:lpstr>
      <vt:lpstr>VAL-ED SURVEY</vt:lpstr>
      <vt:lpstr>Positive Behavior Plan</vt:lpstr>
      <vt:lpstr>School-wide Positive Behavior Plan</vt:lpstr>
      <vt:lpstr>SAC/SAF Meeting Agenda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Seagull Alternative High School School Advisory Council  March 16, 2017</dc:title>
  <dc:creator>Renee A. Hudson</dc:creator>
  <cp:lastModifiedBy>Renee A. Hudson</cp:lastModifiedBy>
  <cp:revision>21</cp:revision>
  <dcterms:created xsi:type="dcterms:W3CDTF">2017-03-13T14:48:16Z</dcterms:created>
  <dcterms:modified xsi:type="dcterms:W3CDTF">2017-03-15T19:13:43Z</dcterms:modified>
</cp:coreProperties>
</file>