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58" r:id="rId4"/>
    <p:sldId id="257" r:id="rId5"/>
    <p:sldId id="259" r:id="rId6"/>
    <p:sldId id="261" r:id="rId7"/>
    <p:sldId id="260" r:id="rId8"/>
    <p:sldId id="267" r:id="rId9"/>
    <p:sldId id="262" r:id="rId10"/>
    <p:sldId id="294" r:id="rId11"/>
    <p:sldId id="264" r:id="rId12"/>
    <p:sldId id="292" r:id="rId13"/>
    <p:sldId id="289" r:id="rId14"/>
    <p:sldId id="290" r:id="rId15"/>
    <p:sldId id="288" r:id="rId16"/>
    <p:sldId id="265" r:id="rId17"/>
    <p:sldId id="287" r:id="rId18"/>
    <p:sldId id="286" r:id="rId19"/>
    <p:sldId id="284" r:id="rId20"/>
    <p:sldId id="285" r:id="rId21"/>
    <p:sldId id="270" r:id="rId22"/>
    <p:sldId id="271" r:id="rId23"/>
    <p:sldId id="269" r:id="rId24"/>
    <p:sldId id="293" r:id="rId25"/>
    <p:sldId id="272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. Leff" initials="J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99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pn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8528-AF26-41AB-9D68-CFAB14116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Living in our new norm: safety &amp; security, title I, social and emotional learning (SEL)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035D4-4554-47B7-8664-964768341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055869"/>
            <a:ext cx="8689976" cy="1501346"/>
          </a:xfrm>
        </p:spPr>
        <p:txBody>
          <a:bodyPr/>
          <a:lstStyle/>
          <a:p>
            <a:r>
              <a:rPr lang="en-US" dirty="0"/>
              <a:t>SILVER SHORES ELEMENTARY </a:t>
            </a:r>
          </a:p>
          <a:p>
            <a:r>
              <a:rPr lang="en-US" dirty="0"/>
              <a:t>2018-2019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3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CDAA-2CA6-45C4-ABE5-1BED06B7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73" y="260171"/>
            <a:ext cx="10364451" cy="913721"/>
          </a:xfrm>
        </p:spPr>
        <p:txBody>
          <a:bodyPr/>
          <a:lstStyle/>
          <a:p>
            <a:r>
              <a:rPr lang="en-US" dirty="0" err="1"/>
              <a:t>SUPErhero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4EDD-2220-4695-A2EE-F31C69CEE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898" y="1173892"/>
            <a:ext cx="10363826" cy="4707924"/>
          </a:xfrm>
        </p:spPr>
        <p:txBody>
          <a:bodyPr/>
          <a:lstStyle/>
          <a:p>
            <a:r>
              <a:rPr lang="en-US" dirty="0"/>
              <a:t>Create a superhero for your grade level</a:t>
            </a:r>
          </a:p>
          <a:p>
            <a:r>
              <a:rPr lang="en-US" dirty="0"/>
              <a:t>Create a logo for the superhero – recruit students</a:t>
            </a:r>
          </a:p>
          <a:p>
            <a:r>
              <a:rPr lang="en-US" dirty="0"/>
              <a:t>Create a mantra for what your superhero stands for</a:t>
            </a:r>
          </a:p>
          <a:p>
            <a:r>
              <a:rPr lang="en-US" dirty="0"/>
              <a:t>Model the mantra for your students</a:t>
            </a:r>
          </a:p>
          <a:p>
            <a:r>
              <a:rPr lang="en-US" dirty="0"/>
              <a:t>Be their superhero</a:t>
            </a:r>
          </a:p>
          <a:p>
            <a:r>
              <a:rPr lang="en-US" dirty="0"/>
              <a:t>Transform them into superheroes – if you believe they can – they will!</a:t>
            </a: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8E7EDE2-D142-4E51-BC47-5C9FD8D2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9743">
            <a:off x="9408669" y="606286"/>
            <a:ext cx="1366961" cy="1197375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98D98C-4C84-4F50-9914-3AF0C589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694" y="3857890"/>
            <a:ext cx="1011339" cy="997914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497FFA10-8B73-4D79-ACF0-51DEAE48C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09367"/>
            <a:ext cx="1712689" cy="959106"/>
          </a:xfrm>
          <a:prstGeom prst="rect">
            <a:avLst/>
          </a:prstGeom>
        </p:spPr>
      </p:pic>
      <p:pic>
        <p:nvPicPr>
          <p:cNvPr id="11" name="Picture 10" descr="A picture containing queen, container&#10;&#10;Description generated with high confidence">
            <a:extLst>
              <a:ext uri="{FF2B5EF4-FFF2-40B4-BE49-F238E27FC236}">
                <a16:creationId xmlns:a16="http://schemas.microsoft.com/office/drawing/2014/main" id="{C9380180-A28C-4845-AA69-ACCED17F3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82256">
            <a:off x="835675" y="168619"/>
            <a:ext cx="1138098" cy="927847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F6B5FAB-F315-4FF9-9E96-F95EE6413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033" y="4482194"/>
            <a:ext cx="1256880" cy="997914"/>
          </a:xfrm>
          <a:prstGeom prst="rect">
            <a:avLst/>
          </a:prstGeom>
        </p:spPr>
      </p:pic>
      <p:pic>
        <p:nvPicPr>
          <p:cNvPr id="15" name="Picture 14" descr="A drawing of a stop sign&#10;&#10;Description generated with high confidence">
            <a:extLst>
              <a:ext uri="{FF2B5EF4-FFF2-40B4-BE49-F238E27FC236}">
                <a16:creationId xmlns:a16="http://schemas.microsoft.com/office/drawing/2014/main" id="{66F4C009-D063-4F13-AA09-559B01469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961" y="4224741"/>
            <a:ext cx="1121032" cy="1121032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A94A551-60FE-4D7F-A31B-F3FD757421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5747">
            <a:off x="8897654" y="2336779"/>
            <a:ext cx="1065394" cy="795624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8BF284-3BE7-4CB8-9D13-6D823AD98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423" y="2149776"/>
            <a:ext cx="1011339" cy="1011339"/>
          </a:xfrm>
          <a:prstGeom prst="rect">
            <a:avLst/>
          </a:prstGeom>
        </p:spPr>
      </p:pic>
      <p:pic>
        <p:nvPicPr>
          <p:cNvPr id="21" name="Picture 2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1D78671-2ACF-4CDB-A0AA-A95595DE37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72231">
            <a:off x="7836679" y="223914"/>
            <a:ext cx="901804" cy="1058064"/>
          </a:xfrm>
          <a:prstGeom prst="rect">
            <a:avLst/>
          </a:prstGeom>
        </p:spPr>
      </p:pic>
      <p:pic>
        <p:nvPicPr>
          <p:cNvPr id="23" name="Picture 22" descr="A drawing of a face&#10;&#10;Description generated with high confidence">
            <a:extLst>
              <a:ext uri="{FF2B5EF4-FFF2-40B4-BE49-F238E27FC236}">
                <a16:creationId xmlns:a16="http://schemas.microsoft.com/office/drawing/2014/main" id="{397A32EF-3A2F-4B85-9771-E416EF6508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407153">
            <a:off x="632013" y="4257675"/>
            <a:ext cx="991716" cy="10551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5BD42B-F130-487D-9A3F-BC5F04ED68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31013" y="5444991"/>
            <a:ext cx="1560089" cy="873650"/>
          </a:xfrm>
          <a:prstGeom prst="rect">
            <a:avLst/>
          </a:prstGeom>
        </p:spPr>
      </p:pic>
      <p:pic>
        <p:nvPicPr>
          <p:cNvPr id="27" name="Picture 26" descr="A picture containing queen, container&#10;&#10;Description generated with very high confidence">
            <a:extLst>
              <a:ext uri="{FF2B5EF4-FFF2-40B4-BE49-F238E27FC236}">
                <a16:creationId xmlns:a16="http://schemas.microsoft.com/office/drawing/2014/main" id="{12637C9B-1FA7-43AA-979A-250D474B71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620535">
            <a:off x="1300659" y="5483540"/>
            <a:ext cx="1362226" cy="985550"/>
          </a:xfrm>
          <a:prstGeom prst="rect">
            <a:avLst/>
          </a:prstGeom>
        </p:spPr>
      </p:pic>
      <p:pic>
        <p:nvPicPr>
          <p:cNvPr id="29" name="Picture 28" descr="A close up of a red chair&#10;&#10;Description generated with high confidence">
            <a:extLst>
              <a:ext uri="{FF2B5EF4-FFF2-40B4-BE49-F238E27FC236}">
                <a16:creationId xmlns:a16="http://schemas.microsoft.com/office/drawing/2014/main" id="{BA56FC72-29A3-4421-BAF1-FAFDA82B9D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6372" y="192007"/>
            <a:ext cx="989923" cy="9137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D95C84-9865-446D-80B8-9B9106EBB8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6574" y="4482194"/>
            <a:ext cx="2023697" cy="13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AC85-90EE-4B69-8163-5B19C18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3490"/>
            <a:ext cx="10364451" cy="677546"/>
          </a:xfrm>
        </p:spPr>
        <p:txBody>
          <a:bodyPr/>
          <a:lstStyle/>
          <a:p>
            <a:r>
              <a:rPr lang="en-US" dirty="0"/>
              <a:t>Social / emotional learning (SEL)</a:t>
            </a:r>
          </a:p>
        </p:txBody>
      </p:sp>
      <p:pic>
        <p:nvPicPr>
          <p:cNvPr id="13" name="Content Placeholder 12" descr="A picture containing standing, indoor, wall, man&#10;&#10;Description generated with high confidence">
            <a:extLst>
              <a:ext uri="{FF2B5EF4-FFF2-40B4-BE49-F238E27FC236}">
                <a16:creationId xmlns:a16="http://schemas.microsoft.com/office/drawing/2014/main" id="{21496983-E0A8-439E-8C44-8064C6D541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94560" y="844525"/>
            <a:ext cx="7959256" cy="5929985"/>
          </a:xfrm>
        </p:spPr>
      </p:pic>
    </p:spTree>
    <p:extLst>
      <p:ext uri="{BB962C8B-B14F-4D97-AF65-F5344CB8AC3E}">
        <p14:creationId xmlns:p14="http://schemas.microsoft.com/office/powerpoint/2010/main" val="16858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6444-51D8-4B77-840D-80DF2A3D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939" y="181195"/>
            <a:ext cx="6336357" cy="43900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lies Beneath the surface?</a:t>
            </a:r>
          </a:p>
        </p:txBody>
      </p:sp>
      <p:pic>
        <p:nvPicPr>
          <p:cNvPr id="10" name="Content Placeholder 9" descr="A close up of a map&#10;&#10;Description generated with high confidence">
            <a:extLst>
              <a:ext uri="{FF2B5EF4-FFF2-40B4-BE49-F238E27FC236}">
                <a16:creationId xmlns:a16="http://schemas.microsoft.com/office/drawing/2014/main" id="{5EA658D2-870C-4669-AB33-1424F429B5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59" y="712138"/>
            <a:ext cx="5977225" cy="6078276"/>
          </a:xfrm>
        </p:spPr>
      </p:pic>
      <p:pic>
        <p:nvPicPr>
          <p:cNvPr id="8" name="Content Placeholder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F4C4925-1939-4BF5-B91E-7E6C129BAC5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59118" y="720414"/>
            <a:ext cx="6032882" cy="6070000"/>
          </a:xfrm>
        </p:spPr>
      </p:pic>
    </p:spTree>
    <p:extLst>
      <p:ext uri="{BB962C8B-B14F-4D97-AF65-F5344CB8AC3E}">
        <p14:creationId xmlns:p14="http://schemas.microsoft.com/office/powerpoint/2010/main" val="4816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B487C4-9E98-4060-BAF4-F1F51FAB7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18" y="643467"/>
            <a:ext cx="56131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5A3D7E3-0C91-4E6F-84ED-7CE8DF95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2" y="643467"/>
            <a:ext cx="100379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8E754E6A-968A-45B6-8171-358D0D3B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8F7811FF-CEC1-485C-B47A-770850A00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4C3F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in front of a sunset&#10;&#10;Description generated with high confidence">
            <a:extLst>
              <a:ext uri="{FF2B5EF4-FFF2-40B4-BE49-F238E27FC236}">
                <a16:creationId xmlns:a16="http://schemas.microsoft.com/office/drawing/2014/main" id="{C85FF167-CCA4-4719-8BCA-82C5BAD2FA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86" r="1" b="175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440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B26-A33D-4611-BE6C-5F258FB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6611"/>
            <a:ext cx="10364451" cy="725253"/>
          </a:xfrm>
        </p:spPr>
        <p:txBody>
          <a:bodyPr/>
          <a:lstStyle/>
          <a:p>
            <a:r>
              <a:rPr lang="en-US" dirty="0"/>
              <a:t>Balanced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D420-C58D-4B2B-BDA5-DA686A8EF8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44988"/>
            <a:ext cx="10363826" cy="4646211"/>
          </a:xfrm>
        </p:spPr>
        <p:txBody>
          <a:bodyPr/>
          <a:lstStyle/>
          <a:p>
            <a:r>
              <a:rPr lang="en-US" dirty="0"/>
              <a:t>Relationship between teacher support and student control in reading </a:t>
            </a:r>
          </a:p>
          <a:p>
            <a:pPr lvl="1"/>
            <a:r>
              <a:rPr lang="en-US" dirty="0"/>
              <a:t>Interactive Read-Aloud – high level teacher support / low student control</a:t>
            </a:r>
          </a:p>
          <a:p>
            <a:pPr lvl="1"/>
            <a:r>
              <a:rPr lang="en-US" dirty="0"/>
              <a:t>Shared Reading – gradual release from teacher to students</a:t>
            </a:r>
          </a:p>
          <a:p>
            <a:pPr lvl="1"/>
            <a:r>
              <a:rPr lang="en-US" dirty="0"/>
              <a:t>Guided Reading – more gradual release from teacher to students</a:t>
            </a:r>
          </a:p>
          <a:p>
            <a:pPr lvl="1"/>
            <a:r>
              <a:rPr lang="en-US" dirty="0"/>
              <a:t>Independent reading – high student control / low teacher support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Year in Broward for Balanced Literacy</a:t>
            </a:r>
          </a:p>
          <a:p>
            <a:pPr lvl="1"/>
            <a:r>
              <a:rPr lang="en-US" dirty="0"/>
              <a:t>Year 1 – BAS</a:t>
            </a:r>
          </a:p>
          <a:p>
            <a:pPr lvl="1"/>
            <a:r>
              <a:rPr lang="en-US" dirty="0"/>
              <a:t>Year 2 – guided reading, using BAS data to inform instruction</a:t>
            </a:r>
          </a:p>
          <a:p>
            <a:pPr lvl="1"/>
            <a:r>
              <a:rPr lang="en-US" dirty="0"/>
              <a:t>Year 3 – Interactive read-aloud in schools </a:t>
            </a:r>
          </a:p>
          <a:p>
            <a:pPr lvl="2"/>
            <a:r>
              <a:rPr lang="en-US" dirty="0"/>
              <a:t>Students are actively listening and responding to an oral reading of a text (</a:t>
            </a:r>
            <a:r>
              <a:rPr lang="en-US" sz="1400" i="1" dirty="0"/>
              <a:t>Continuum of		 literacy learning, grades k-2. a guide for teaching,  p. 163</a:t>
            </a:r>
            <a:r>
              <a:rPr lang="en-US" sz="1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B26-A33D-4611-BE6C-5F258FB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6611"/>
            <a:ext cx="10364451" cy="725253"/>
          </a:xfrm>
        </p:spPr>
        <p:txBody>
          <a:bodyPr/>
          <a:lstStyle/>
          <a:p>
            <a:r>
              <a:rPr lang="en-US" dirty="0"/>
              <a:t>Balanced literacy </a:t>
            </a:r>
            <a:r>
              <a:rPr lang="mr-IN" dirty="0"/>
              <a:t>–</a:t>
            </a:r>
            <a:r>
              <a:rPr lang="en-US" dirty="0"/>
              <a:t> interactive read-aloud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D420-C58D-4B2B-BDA5-DA686A8EF8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44988"/>
            <a:ext cx="10363826" cy="4646211"/>
          </a:xfrm>
        </p:spPr>
        <p:txBody>
          <a:bodyPr/>
          <a:lstStyle/>
          <a:p>
            <a:r>
              <a:rPr lang="en-US" dirty="0"/>
              <a:t>Children’s listening comprehension outpaces their reading comprehension in early grades</a:t>
            </a:r>
          </a:p>
          <a:p>
            <a:r>
              <a:rPr lang="en-US" dirty="0"/>
              <a:t>Students build knowledge being read to</a:t>
            </a:r>
          </a:p>
          <a:p>
            <a:pPr lvl="1"/>
            <a:r>
              <a:rPr lang="en-US" dirty="0"/>
              <a:t>Gradual release to silent, independent reading</a:t>
            </a:r>
          </a:p>
          <a:p>
            <a:r>
              <a:rPr lang="en-US" dirty="0"/>
              <a:t>Guiding students through a close read</a:t>
            </a:r>
          </a:p>
          <a:p>
            <a:pPr lvl="1"/>
            <a:r>
              <a:rPr lang="en-US" dirty="0"/>
              <a:t>Model what good readers do</a:t>
            </a:r>
          </a:p>
          <a:p>
            <a:r>
              <a:rPr lang="en-US" dirty="0"/>
              <a:t>Engage students in conversation about the text</a:t>
            </a:r>
          </a:p>
          <a:p>
            <a:r>
              <a:rPr lang="en-US" dirty="0"/>
              <a:t>Assist students in acquiring strategies and confidence </a:t>
            </a:r>
          </a:p>
          <a:p>
            <a:pPr lvl="1"/>
            <a:r>
              <a:rPr lang="en-US" dirty="0"/>
              <a:t>Building blocks to independent reading, guided reading, and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3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teractive read alouds">
            <a:extLst>
              <a:ext uri="{FF2B5EF4-FFF2-40B4-BE49-F238E27FC236}">
                <a16:creationId xmlns:a16="http://schemas.microsoft.com/office/drawing/2014/main" id="{65C17942-68DF-4D24-BD2F-028B66EC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6" y="631648"/>
            <a:ext cx="9769503" cy="545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8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172A-C5F2-49AE-BA92-4B069CD6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165" y="682128"/>
            <a:ext cx="5605669" cy="1281844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Differentiating Instruction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Things to Consider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BF519-4D07-41B2-ADB2-1E45F094DF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250218"/>
            <a:ext cx="10363826" cy="351712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Frequent Analysis of Assessment Data                      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Guides Effective Instructional Planning                 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Formative Assessment is Ongoing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 Instructional Planning is Based on Student Needs, NOT Curriculum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 Scaffolded Teacher and Peer Support is Continually Adjusted Based on Student Need</a:t>
            </a:r>
          </a:p>
          <a:p>
            <a:pPr>
              <a:lnSpc>
                <a:spcPct val="7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  Focus of Classroom Environment Shifts from Teacher-Centered to Student-Centered and is Always Revolving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2017-2018: VISION / 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2042938"/>
            <a:ext cx="7408333" cy="38886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u="sng" dirty="0"/>
              <a:t>VISION</a:t>
            </a:r>
          </a:p>
          <a:p>
            <a:pPr marL="0" indent="0" algn="ctr">
              <a:buNone/>
            </a:pPr>
            <a:r>
              <a:rPr lang="en-US" dirty="0"/>
              <a:t> Silver Shores Elementary School – “The GREATEST Corner in the UNIVERSE!!”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u="sng" dirty="0"/>
              <a:t>MISSION STATEMENT</a:t>
            </a:r>
          </a:p>
          <a:p>
            <a:pPr marL="0" indent="0" algn="ctr">
              <a:buNone/>
            </a:pPr>
            <a:r>
              <a:rPr lang="en-US" dirty="0"/>
              <a:t>Silver Shores Elementary School is committed to providing a safe, positively charged, collaborative, fully-inclusive school, supported by the Florida Standards, to successfully prepare our students to be college or career ready.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3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9F21-7BEF-4A4A-B714-ED6AD983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901" y="626470"/>
            <a:ext cx="5621571" cy="140906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Differentiating Instruction</a:t>
            </a:r>
            <a:br>
              <a:rPr lang="en-US" alt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Things to Consider</a:t>
            </a:r>
            <a:br>
              <a:rPr lang="en-US" altLang="en-US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D53A-0BC5-412C-8778-CD09B5F2B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035536"/>
            <a:ext cx="10363826" cy="342410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18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Instructional Grouping is Flexible - Small Groups do NOT Remain Stagnant</a:t>
            </a:r>
          </a:p>
          <a:p>
            <a:pPr>
              <a:lnSpc>
                <a:spcPct val="7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  Small Group Instruction Matches Learner Needs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Addressing ALL Learners at ALL Levels </a:t>
            </a:r>
          </a:p>
          <a:p>
            <a:pPr lvl="1">
              <a:lnSpc>
                <a:spcPct val="7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Intervention (remediation) through Advanced (enrichment)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  Tiered Lessons are Organized by the Ability Levels of Learners</a:t>
            </a:r>
          </a:p>
          <a:p>
            <a:pPr>
              <a:lnSpc>
                <a:spcPct val="7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7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  Advanced Learners are Facilitated in Pursuing Topics/Content in Greater Depth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196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9A2A-5371-4441-9A54-C476C50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2529"/>
            <a:ext cx="10364451" cy="963148"/>
          </a:xfrm>
        </p:spPr>
        <p:txBody>
          <a:bodyPr/>
          <a:lstStyle/>
          <a:p>
            <a:r>
              <a:rPr lang="en-US" dirty="0"/>
              <a:t>Inclusive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B784-2632-4C9E-8FF9-B72D4FE1FC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5678"/>
            <a:ext cx="10363826" cy="4555522"/>
          </a:xfrm>
        </p:spPr>
        <p:txBody>
          <a:bodyPr/>
          <a:lstStyle/>
          <a:p>
            <a:r>
              <a:rPr lang="en-US" b="1" dirty="0"/>
              <a:t>inclusion</a:t>
            </a:r>
            <a:r>
              <a:rPr lang="en-US" dirty="0"/>
              <a:t> secures opportunities for students with disabilities to learn alongside their non-disabled peers in general </a:t>
            </a:r>
            <a:r>
              <a:rPr lang="en-US" b="1" dirty="0"/>
              <a:t>education</a:t>
            </a:r>
            <a:r>
              <a:rPr lang="en-US" dirty="0"/>
              <a:t> classrooms.</a:t>
            </a:r>
          </a:p>
          <a:p>
            <a:r>
              <a:rPr lang="en-US" dirty="0"/>
              <a:t>Inclusion classrooms are mandated by the 1975 Individuals with Disabilities Education Act (IDEA)</a:t>
            </a:r>
          </a:p>
          <a:p>
            <a:r>
              <a:rPr lang="en-US" dirty="0"/>
              <a:t>general education teachers and special education teachers work together to meet the needs of students.</a:t>
            </a:r>
          </a:p>
          <a:p>
            <a:r>
              <a:rPr lang="en-US" dirty="0"/>
              <a:t>This type of classroom gives special education students the support they need and allows them to stay in the least restrictive environment.</a:t>
            </a:r>
          </a:p>
          <a:p>
            <a:r>
              <a:rPr lang="en-US" dirty="0"/>
              <a:t>All students can benefit from the additional resources and supportive techniques.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0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9A2A-5371-4441-9A54-C476C50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72529"/>
            <a:ext cx="10364451" cy="963148"/>
          </a:xfrm>
        </p:spPr>
        <p:txBody>
          <a:bodyPr/>
          <a:lstStyle/>
          <a:p>
            <a:r>
              <a:rPr lang="en-US" dirty="0"/>
              <a:t>Inclusive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B784-2632-4C9E-8FF9-B72D4FE1FC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35677"/>
            <a:ext cx="10363826" cy="4632385"/>
          </a:xfrm>
        </p:spPr>
        <p:txBody>
          <a:bodyPr/>
          <a:lstStyle/>
          <a:p>
            <a:r>
              <a:rPr lang="en-US" dirty="0"/>
              <a:t>Studies show that all students benefit from the resources available in an inclusion classroom.</a:t>
            </a:r>
          </a:p>
          <a:p>
            <a:r>
              <a:rPr lang="en-US" dirty="0"/>
              <a:t>The special education teacher can help all kids in an inclusion classroom, not just special education students.</a:t>
            </a:r>
          </a:p>
          <a:p>
            <a:r>
              <a:rPr lang="en-US" dirty="0"/>
              <a:t>break students into small groups and teach kids according to their specific learning needs.</a:t>
            </a:r>
          </a:p>
          <a:p>
            <a:r>
              <a:rPr lang="en-US" dirty="0"/>
              <a:t>Scheduling for inclusive education requires careful and strategic planning</a:t>
            </a:r>
          </a:p>
          <a:p>
            <a:r>
              <a:rPr lang="en-US" dirty="0"/>
              <a:t>Ela and math blocks </a:t>
            </a:r>
          </a:p>
          <a:p>
            <a:pPr lvl="1"/>
            <a:r>
              <a:rPr lang="en-US" dirty="0"/>
              <a:t>push-in (standards-based, on-grade level)</a:t>
            </a:r>
          </a:p>
          <a:p>
            <a:pPr lvl="1"/>
            <a:r>
              <a:rPr lang="en-US" dirty="0"/>
              <a:t>Pull-Out (Resource Room)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7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7D503D4-E5C0-49E8-9386-E582121A8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51551"/>
              </p:ext>
            </p:extLst>
          </p:nvPr>
        </p:nvGraphicFramePr>
        <p:xfrm>
          <a:off x="109538" y="469557"/>
          <a:ext cx="11972925" cy="572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Worksheet" r:id="rId3" imgW="11973087" imgH="5410416" progId="Excel.Sheet.12">
                  <p:embed/>
                </p:oleObj>
              </mc:Choice>
              <mc:Fallback>
                <p:oleObj name="Worksheet" r:id="rId3" imgW="11973087" imgH="5410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538" y="469557"/>
                        <a:ext cx="11972925" cy="5721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775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949D-1399-454F-8BC4-041C6B66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28904"/>
            <a:ext cx="10364451" cy="55032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facilitation / resource room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319F35A-3208-4F20-A5E6-21D453D181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0202" y="930304"/>
            <a:ext cx="5475798" cy="5698791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C209738-1B34-4097-A74C-389083A0F2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00085" y="930304"/>
            <a:ext cx="5730240" cy="45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62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8121-B65E-4529-AAF8-D0C699F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90150"/>
            <a:ext cx="10364451" cy="876651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5C14-28D8-47B4-9229-BDEC4175E7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8476" y="1210962"/>
            <a:ext cx="10499124" cy="4580237"/>
          </a:xfrm>
        </p:spPr>
        <p:txBody>
          <a:bodyPr/>
          <a:lstStyle/>
          <a:p>
            <a:r>
              <a:rPr lang="en-US" dirty="0"/>
              <a:t>Friday, august 10, 2018 – optional team building (location – TBA)</a:t>
            </a:r>
          </a:p>
          <a:p>
            <a:r>
              <a:rPr lang="en-US" dirty="0"/>
              <a:t>Tuesday, august 14, 2018 - Meet and greet </a:t>
            </a:r>
          </a:p>
          <a:p>
            <a:pPr lvl="1"/>
            <a:r>
              <a:rPr lang="en-US" dirty="0"/>
              <a:t>Pk-2, </a:t>
            </a:r>
            <a:r>
              <a:rPr lang="en-US" dirty="0" err="1"/>
              <a:t>ind</a:t>
            </a:r>
            <a:r>
              <a:rPr lang="en-US" dirty="0"/>
              <a:t>: 9:00 -10:00am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-5</a:t>
            </a:r>
            <a:r>
              <a:rPr lang="en-US" baseline="30000" dirty="0"/>
              <a:t>th</a:t>
            </a:r>
            <a:r>
              <a:rPr lang="en-US" dirty="0"/>
              <a:t>: 10:30 -11:30am</a:t>
            </a:r>
          </a:p>
          <a:p>
            <a:pPr lvl="1"/>
            <a:r>
              <a:rPr lang="en-US" dirty="0"/>
              <a:t>1:00 – 3:00pm: Faculty Meeting / 1</a:t>
            </a:r>
            <a:r>
              <a:rPr lang="en-US" baseline="30000" dirty="0"/>
              <a:t>st</a:t>
            </a:r>
            <a:r>
              <a:rPr lang="en-US" dirty="0"/>
              <a:t> Day procedures</a:t>
            </a:r>
            <a:endParaRPr lang="en-US" sz="3000" dirty="0"/>
          </a:p>
          <a:p>
            <a:r>
              <a:rPr lang="en-US" dirty="0"/>
              <a:t>Wednesday, august 15, 2018 - 1</a:t>
            </a:r>
            <a:r>
              <a:rPr lang="en-US" baseline="30000" dirty="0"/>
              <a:t>st</a:t>
            </a:r>
            <a:r>
              <a:rPr lang="en-US" dirty="0"/>
              <a:t> day for students </a:t>
            </a:r>
          </a:p>
          <a:p>
            <a:r>
              <a:rPr lang="en-US" dirty="0"/>
              <a:t>Wednesday, August 29, 2018, 6-8pm - Pk-2, </a:t>
            </a:r>
            <a:r>
              <a:rPr lang="en-US" dirty="0" err="1"/>
              <a:t>ind</a:t>
            </a:r>
            <a:r>
              <a:rPr lang="en-US" dirty="0"/>
              <a:t> open house </a:t>
            </a:r>
          </a:p>
          <a:p>
            <a:r>
              <a:rPr lang="en-US" dirty="0"/>
              <a:t>Monday, September 3, 2018 – labor day, no school</a:t>
            </a:r>
          </a:p>
          <a:p>
            <a:r>
              <a:rPr lang="en-US" dirty="0"/>
              <a:t>Wednesday, September 5, 2018, 6-8pm - 3-5 open house</a:t>
            </a:r>
          </a:p>
        </p:txBody>
      </p:sp>
    </p:spTree>
    <p:extLst>
      <p:ext uri="{BB962C8B-B14F-4D97-AF65-F5344CB8AC3E}">
        <p14:creationId xmlns:p14="http://schemas.microsoft.com/office/powerpoint/2010/main" val="71178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0C22519-4DCA-4449-9C4B-69609D524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96" y="643467"/>
            <a:ext cx="8074008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51F5F-2A21-4E3F-A4C7-61B2BA75903E}"/>
              </a:ext>
            </a:extLst>
          </p:cNvPr>
          <p:cNvSpPr txBox="1"/>
          <p:nvPr/>
        </p:nvSpPr>
        <p:spPr>
          <a:xfrm>
            <a:off x="8301162" y="898497"/>
            <a:ext cx="3204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dirty="0">
                <a:cs typeface="Arial" panose="020B0604020202020204" pitchFamily="34" charset="0"/>
              </a:rPr>
              <a:t>TEACHING IN TODAY’S NEW NORM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419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17DE-34CC-42F7-B2C3-93A0AD72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540" y="793446"/>
            <a:ext cx="3339548" cy="757059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0B20-7FED-4C52-8F2D-196B2F4934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9489" y="1618753"/>
            <a:ext cx="8014914" cy="3994867"/>
          </a:xfrm>
        </p:spPr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  <a:p>
            <a:r>
              <a:rPr lang="en-US" dirty="0"/>
              <a:t>1718 student achievement </a:t>
            </a:r>
          </a:p>
          <a:p>
            <a:r>
              <a:rPr lang="en-US" dirty="0"/>
              <a:t>1819 focus</a:t>
            </a:r>
          </a:p>
          <a:p>
            <a:pPr lvl="1"/>
            <a:r>
              <a:rPr lang="en-US" dirty="0"/>
              <a:t>Safety and security – “the new norm”</a:t>
            </a:r>
          </a:p>
          <a:p>
            <a:pPr lvl="1"/>
            <a:r>
              <a:rPr lang="en-US" dirty="0" err="1"/>
              <a:t>Sse</a:t>
            </a:r>
            <a:r>
              <a:rPr lang="en-US" dirty="0"/>
              <a:t> Superheroes – 1819 THEME </a:t>
            </a:r>
          </a:p>
          <a:p>
            <a:pPr lvl="1"/>
            <a:r>
              <a:rPr lang="en-US" dirty="0"/>
              <a:t>Social and emotional learning (SEL)</a:t>
            </a:r>
          </a:p>
          <a:p>
            <a:pPr lvl="1"/>
            <a:r>
              <a:rPr lang="en-US" dirty="0"/>
              <a:t>Balanced literacy classrooms / differentiated instruction</a:t>
            </a:r>
          </a:p>
          <a:p>
            <a:pPr lvl="1"/>
            <a:r>
              <a:rPr lang="en-US" dirty="0"/>
              <a:t>Inclusive Education </a:t>
            </a:r>
          </a:p>
          <a:p>
            <a:r>
              <a:rPr lang="en-US" dirty="0"/>
              <a:t>Title I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5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498C-0ADF-406C-863B-C71B2006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437322"/>
            <a:ext cx="10364451" cy="882594"/>
          </a:xfrm>
        </p:spPr>
        <p:txBody>
          <a:bodyPr>
            <a:normAutofit fontScale="90000"/>
          </a:bodyPr>
          <a:lstStyle/>
          <a:p>
            <a:r>
              <a:rPr lang="en-US" dirty="0"/>
              <a:t>Welcome our new family members</a:t>
            </a:r>
            <a:br>
              <a:rPr lang="en-US" dirty="0"/>
            </a:br>
            <a:r>
              <a:rPr lang="en-US" dirty="0"/>
              <a:t>congratulations to our new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A752-8C72-4468-9FE1-7A8F893C87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2" y="1757902"/>
            <a:ext cx="10364451" cy="4913242"/>
          </a:xfrm>
        </p:spPr>
        <p:txBody>
          <a:bodyPr/>
          <a:lstStyle/>
          <a:p>
            <a:r>
              <a:rPr lang="en-US" b="1" u="sng" dirty="0"/>
              <a:t>welcome</a:t>
            </a:r>
          </a:p>
          <a:p>
            <a:pPr lvl="1"/>
            <a:r>
              <a:rPr lang="en-US" dirty="0"/>
              <a:t>Ms. Jessica Abraham, Literacy coach</a:t>
            </a:r>
          </a:p>
          <a:p>
            <a:pPr lvl="1"/>
            <a:r>
              <a:rPr lang="en-US" dirty="0"/>
              <a:t>Ms. Diana </a:t>
            </a:r>
            <a:r>
              <a:rPr lang="en-US" dirty="0" err="1"/>
              <a:t>machado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 grade teacher</a:t>
            </a:r>
          </a:p>
          <a:p>
            <a:pPr lvl="1"/>
            <a:r>
              <a:rPr lang="en-US" dirty="0"/>
              <a:t>Mr. </a:t>
            </a:r>
            <a:r>
              <a:rPr lang="en-US" dirty="0" err="1"/>
              <a:t>omar</a:t>
            </a:r>
            <a:r>
              <a:rPr lang="en-US" dirty="0"/>
              <a:t> </a:t>
            </a:r>
            <a:r>
              <a:rPr lang="en-US" dirty="0" err="1"/>
              <a:t>tunon</a:t>
            </a:r>
            <a:r>
              <a:rPr lang="en-US" dirty="0"/>
              <a:t>, head facilities</a:t>
            </a:r>
          </a:p>
          <a:p>
            <a:r>
              <a:rPr lang="en-US" b="1" u="sng" dirty="0"/>
              <a:t>Welcome back</a:t>
            </a:r>
          </a:p>
          <a:p>
            <a:pPr lvl="1"/>
            <a:r>
              <a:rPr lang="en-US" dirty="0"/>
              <a:t>Ms. Star </a:t>
            </a:r>
            <a:r>
              <a:rPr lang="en-US" dirty="0" err="1"/>
              <a:t>rosario</a:t>
            </a:r>
            <a:r>
              <a:rPr lang="en-US" dirty="0"/>
              <a:t> – part time support facilitator </a:t>
            </a:r>
          </a:p>
          <a:p>
            <a:r>
              <a:rPr lang="en-US" b="1" u="sng" dirty="0"/>
              <a:t>congratulations</a:t>
            </a:r>
          </a:p>
          <a:p>
            <a:pPr lvl="1"/>
            <a:r>
              <a:rPr lang="en-US" dirty="0"/>
              <a:t>Ms. Dee </a:t>
            </a:r>
            <a:r>
              <a:rPr lang="en-US" dirty="0" err="1"/>
              <a:t>degroff</a:t>
            </a:r>
            <a:r>
              <a:rPr lang="en-US" dirty="0"/>
              <a:t> – </a:t>
            </a:r>
            <a:r>
              <a:rPr lang="en-US" dirty="0" err="1"/>
              <a:t>imt</a:t>
            </a:r>
            <a:r>
              <a:rPr lang="en-US" dirty="0"/>
              <a:t> (data processor)</a:t>
            </a:r>
          </a:p>
          <a:p>
            <a:pPr lvl="1"/>
            <a:r>
              <a:rPr lang="en-US" dirty="0"/>
              <a:t>Ms. Maribel </a:t>
            </a:r>
            <a:r>
              <a:rPr lang="en-US" dirty="0" err="1"/>
              <a:t>lauzurique</a:t>
            </a:r>
            <a:r>
              <a:rPr lang="en-US" dirty="0"/>
              <a:t> – full-time support facilitator</a:t>
            </a:r>
          </a:p>
          <a:p>
            <a:pPr lvl="1"/>
            <a:r>
              <a:rPr lang="en-US" dirty="0"/>
              <a:t>Ms. Nicole </a:t>
            </a:r>
            <a:r>
              <a:rPr lang="en-US" dirty="0" err="1"/>
              <a:t>lawson</a:t>
            </a:r>
            <a:r>
              <a:rPr lang="en-US" dirty="0"/>
              <a:t> – office manager / confidential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3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8D7C-BA8C-444B-9A50-EC091DC5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286" y="141440"/>
            <a:ext cx="8873657" cy="574177"/>
          </a:xfrm>
        </p:spPr>
        <p:txBody>
          <a:bodyPr>
            <a:normAutofit fontScale="90000"/>
          </a:bodyPr>
          <a:lstStyle/>
          <a:p>
            <a:r>
              <a:rPr lang="en-US" dirty="0"/>
              <a:t>2016-2018 </a:t>
            </a:r>
            <a:r>
              <a:rPr lang="en-US" dirty="0" err="1"/>
              <a:t>fsa</a:t>
            </a:r>
            <a:r>
              <a:rPr lang="en-US" dirty="0"/>
              <a:t> results</a:t>
            </a:r>
          </a:p>
        </p:txBody>
      </p:sp>
      <p:pic>
        <p:nvPicPr>
          <p:cNvPr id="7" name="Content Placeholder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003F195-D927-4E65-BDD6-7FD6F99D16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026" y="787179"/>
            <a:ext cx="11863346" cy="5929381"/>
          </a:xfrm>
        </p:spPr>
      </p:pic>
    </p:spTree>
    <p:extLst>
      <p:ext uri="{BB962C8B-B14F-4D97-AF65-F5344CB8AC3E}">
        <p14:creationId xmlns:p14="http://schemas.microsoft.com/office/powerpoint/2010/main" val="39371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E6F8-A208-4E78-B8B8-7F28496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447" y="205050"/>
            <a:ext cx="6225871" cy="653692"/>
          </a:xfrm>
        </p:spPr>
        <p:txBody>
          <a:bodyPr/>
          <a:lstStyle/>
          <a:p>
            <a:r>
              <a:rPr lang="en-US" dirty="0"/>
              <a:t>5 year trend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B4A882-0EBA-4DD0-9D74-A78923D0D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41227"/>
              </p:ext>
            </p:extLst>
          </p:nvPr>
        </p:nvGraphicFramePr>
        <p:xfrm>
          <a:off x="985962" y="858742"/>
          <a:ext cx="10114060" cy="501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Worksheet" r:id="rId3" imgW="9953530" imgH="5067310" progId="Excel.Sheet.12">
                  <p:embed/>
                </p:oleObj>
              </mc:Choice>
              <mc:Fallback>
                <p:oleObj name="Worksheet" r:id="rId3" imgW="9953530" imgH="5067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962" y="858742"/>
                        <a:ext cx="10114060" cy="501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82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E9EA-D5B8-4728-AABC-8538A1BE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991" y="214327"/>
            <a:ext cx="6958017" cy="660316"/>
          </a:xfrm>
        </p:spPr>
        <p:txBody>
          <a:bodyPr/>
          <a:lstStyle/>
          <a:p>
            <a:r>
              <a:rPr lang="en-US" dirty="0"/>
              <a:t>1718 bas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37E7-01FB-4025-964F-3E15B70C4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4100" y="930303"/>
            <a:ext cx="8523798" cy="56295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K: 57 students with ap 3 scores</a:t>
            </a:r>
          </a:p>
          <a:p>
            <a:pPr lvl="1"/>
            <a:r>
              <a:rPr lang="en-US" dirty="0"/>
              <a:t>30 (53%) scored at / above d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: 56 students with AP 3 scores</a:t>
            </a:r>
          </a:p>
          <a:p>
            <a:pPr lvl="1"/>
            <a:r>
              <a:rPr lang="en-US" dirty="0"/>
              <a:t>32 (57%) scored at / above J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: 48 students with AP 3 scores</a:t>
            </a:r>
          </a:p>
          <a:p>
            <a:pPr lvl="1"/>
            <a:r>
              <a:rPr lang="en-US" dirty="0"/>
              <a:t>28 (58%) scored at / above M</a:t>
            </a:r>
          </a:p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: 60 students with ap 3 scores</a:t>
            </a:r>
          </a:p>
          <a:p>
            <a:pPr lvl="1"/>
            <a:r>
              <a:rPr lang="en-US" dirty="0"/>
              <a:t>41 (68%) scored at / above P</a:t>
            </a:r>
          </a:p>
          <a:p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: 46 students with ap 1-3 scores</a:t>
            </a:r>
          </a:p>
          <a:p>
            <a:pPr lvl="1"/>
            <a:r>
              <a:rPr lang="en-US" dirty="0"/>
              <a:t>36 (78%) scored at / above s</a:t>
            </a:r>
          </a:p>
          <a:p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: 32 students with ap 1-3 scores</a:t>
            </a:r>
          </a:p>
          <a:p>
            <a:pPr lvl="1"/>
            <a:r>
              <a:rPr lang="en-US" dirty="0"/>
              <a:t>24 (75%) scored at / above V</a:t>
            </a:r>
          </a:p>
          <a:p>
            <a:r>
              <a:rPr lang="en-US" b="1" dirty="0"/>
              <a:t>overall # (%) of students </a:t>
            </a:r>
            <a:r>
              <a:rPr lang="en-US" b="1" u="sng" dirty="0"/>
              <a:t>meeting</a:t>
            </a:r>
            <a:r>
              <a:rPr lang="en-US" b="1" dirty="0"/>
              <a:t> GL Requirements for promotion</a:t>
            </a:r>
          </a:p>
          <a:p>
            <a:pPr lvl="1"/>
            <a:r>
              <a:rPr lang="en-US" dirty="0"/>
              <a:t>191/299 (65%)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3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s face&#10;&#10;Description generated with high confidence">
            <a:extLst>
              <a:ext uri="{FF2B5EF4-FFF2-40B4-BE49-F238E27FC236}">
                <a16:creationId xmlns:a16="http://schemas.microsoft.com/office/drawing/2014/main" id="{A3954704-8240-426A-AD38-44784F1A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650" y="935907"/>
            <a:ext cx="6090699" cy="49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A8F0-D433-4097-8CE6-973FFD1F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0089"/>
            <a:ext cx="10364451" cy="637789"/>
          </a:xfrm>
        </p:spPr>
        <p:txBody>
          <a:bodyPr/>
          <a:lstStyle/>
          <a:p>
            <a:r>
              <a:rPr lang="en-US" dirty="0"/>
              <a:t>1819 safety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24EC5-12D6-49C2-93F2-BC814056DF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1396" y="1013255"/>
            <a:ext cx="10363826" cy="53999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two weeks of school</a:t>
            </a:r>
          </a:p>
          <a:p>
            <a:pPr lvl="1"/>
            <a:r>
              <a:rPr lang="en-US" dirty="0"/>
              <a:t>2 fire drills: </a:t>
            </a:r>
            <a:r>
              <a:rPr lang="en-US" dirty="0" err="1"/>
              <a:t>fri</a:t>
            </a:r>
            <a:r>
              <a:rPr lang="en-US" dirty="0"/>
              <a:t>, 8/17 and </a:t>
            </a:r>
            <a:r>
              <a:rPr lang="en-US" dirty="0" err="1"/>
              <a:t>tue</a:t>
            </a:r>
            <a:r>
              <a:rPr lang="en-US" dirty="0"/>
              <a:t>, 8/21</a:t>
            </a:r>
          </a:p>
          <a:p>
            <a:pPr lvl="1"/>
            <a:r>
              <a:rPr lang="en-US" dirty="0"/>
              <a:t>1 tornado drill: </a:t>
            </a:r>
            <a:r>
              <a:rPr lang="en-US" dirty="0" err="1"/>
              <a:t>thurs</a:t>
            </a:r>
            <a:r>
              <a:rPr lang="en-US" dirty="0"/>
              <a:t>, 8/23</a:t>
            </a:r>
          </a:p>
          <a:p>
            <a:pPr lvl="1"/>
            <a:r>
              <a:rPr lang="en-US" dirty="0"/>
              <a:t>1 Code red lockdown: </a:t>
            </a:r>
            <a:r>
              <a:rPr lang="en-US" dirty="0" err="1"/>
              <a:t>fri</a:t>
            </a:r>
            <a:r>
              <a:rPr lang="en-US" dirty="0"/>
              <a:t>, 8/24</a:t>
            </a:r>
          </a:p>
          <a:p>
            <a:r>
              <a:rPr lang="en-US" dirty="0"/>
              <a:t>Monthly drills: fire and code red – dates to be announced </a:t>
            </a:r>
          </a:p>
          <a:p>
            <a:r>
              <a:rPr lang="en-US" dirty="0"/>
              <a:t>Front office </a:t>
            </a:r>
          </a:p>
          <a:p>
            <a:pPr lvl="1"/>
            <a:r>
              <a:rPr lang="en-US" dirty="0"/>
              <a:t>Electric strike – proximity cards (faculty) or buzzer</a:t>
            </a:r>
          </a:p>
          <a:p>
            <a:r>
              <a:rPr lang="en-US" dirty="0"/>
              <a:t>Parking lot perimeter gate will be opened at 7:00 am and locked shortly after 8am </a:t>
            </a:r>
          </a:p>
          <a:p>
            <a:pPr lvl="1"/>
            <a:r>
              <a:rPr lang="en-US" dirty="0"/>
              <a:t>reopened at 1:50pm and locked at 2:20pm for buses</a:t>
            </a:r>
          </a:p>
          <a:p>
            <a:pPr lvl="1"/>
            <a:r>
              <a:rPr lang="en-US" dirty="0"/>
              <a:t>reopened again at 3:00pm and relocked at 3:15pm for teachers / staff</a:t>
            </a:r>
          </a:p>
          <a:p>
            <a:r>
              <a:rPr lang="en-US" dirty="0"/>
              <a:t>Student pick up and drop off procedures</a:t>
            </a:r>
          </a:p>
          <a:p>
            <a:r>
              <a:rPr lang="en-US" dirty="0"/>
              <a:t>Id badges must be worn by everyone at all times</a:t>
            </a:r>
          </a:p>
          <a:p>
            <a:r>
              <a:rPr lang="en-US" dirty="0"/>
              <a:t>id badges for students </a:t>
            </a:r>
            <a:r>
              <a:rPr lang="en-US" b="1" u="sng" dirty="0"/>
              <a:t>must</a:t>
            </a:r>
            <a:r>
              <a:rPr lang="en-US" dirty="0"/>
              <a:t> be worn during school hours by </a:t>
            </a:r>
            <a:r>
              <a:rPr lang="en-US" b="1" u="sng" dirty="0"/>
              <a:t>everyone</a:t>
            </a:r>
          </a:p>
          <a:p>
            <a:pPr lvl="1"/>
            <a:r>
              <a:rPr lang="en-US" dirty="0"/>
              <a:t>pass out at beginning of day and Collect at end of day (student-assigned job)</a:t>
            </a:r>
          </a:p>
          <a:p>
            <a:r>
              <a:rPr lang="en-US" dirty="0"/>
              <a:t>Parents will be allowed to walk students to class Wednesday, Thursday, and Friday</a:t>
            </a:r>
          </a:p>
          <a:p>
            <a:pPr lvl="1"/>
            <a:r>
              <a:rPr lang="en-US" dirty="0"/>
              <a:t>Wednesday parents can come In classroom; Thursday and Friday drop off at door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048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1010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Mangal</vt:lpstr>
      <vt:lpstr>Tw Cen MT</vt:lpstr>
      <vt:lpstr>Droplet</vt:lpstr>
      <vt:lpstr>Worksheet</vt:lpstr>
      <vt:lpstr>Living in our new norm: safety &amp; security, title I, social and emotional learning (SEL)</vt:lpstr>
      <vt:lpstr>2017-2018: VISION / MISSION </vt:lpstr>
      <vt:lpstr>AGENDA </vt:lpstr>
      <vt:lpstr>Welcome our new family members congratulations to our new appointments</vt:lpstr>
      <vt:lpstr>2016-2018 fsa results</vt:lpstr>
      <vt:lpstr>5 year trend</vt:lpstr>
      <vt:lpstr>1718 bas results</vt:lpstr>
      <vt:lpstr>PowerPoint Presentation</vt:lpstr>
      <vt:lpstr>1819 safety and security</vt:lpstr>
      <vt:lpstr>SUPErhero</vt:lpstr>
      <vt:lpstr>Social / emotional learning (SEL)</vt:lpstr>
      <vt:lpstr>What lies Beneath the surface?</vt:lpstr>
      <vt:lpstr>PowerPoint Presentation</vt:lpstr>
      <vt:lpstr>PowerPoint Presentation</vt:lpstr>
      <vt:lpstr>PowerPoint Presentation</vt:lpstr>
      <vt:lpstr>Balanced literacy</vt:lpstr>
      <vt:lpstr>Balanced literacy – interactive read-aloud</vt:lpstr>
      <vt:lpstr>PowerPoint Presentation</vt:lpstr>
      <vt:lpstr>Differentiating Instruction Things to Consider </vt:lpstr>
      <vt:lpstr>Differentiating Instruction Things to Consider </vt:lpstr>
      <vt:lpstr>Inclusive education</vt:lpstr>
      <vt:lpstr>Inclusive education</vt:lpstr>
      <vt:lpstr>PowerPoint Presentation</vt:lpstr>
      <vt:lpstr>Support facilitation / resource room</vt:lpstr>
      <vt:lpstr>Upcoming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our new norm: safety &amp; security, title I, social and emotional learning (SEL)</dc:title>
  <dc:creator>Jonathan M. Leff</dc:creator>
  <cp:lastModifiedBy>Jonathan M. Leff</cp:lastModifiedBy>
  <cp:revision>31</cp:revision>
  <dcterms:created xsi:type="dcterms:W3CDTF">2018-08-05T17:30:14Z</dcterms:created>
  <dcterms:modified xsi:type="dcterms:W3CDTF">2018-10-01T14:13:17Z</dcterms:modified>
</cp:coreProperties>
</file>