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33327" y="962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Volunteers</a:t>
            </a:r>
            <a:r>
              <a:rPr kumimoji="0" lang="en-US" sz="54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 Are Outta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This</a:t>
            </a: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 World!</a:t>
            </a:r>
            <a:endParaRPr kumimoji="0" lang="en-US" sz="54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71800" y="2667000"/>
            <a:ext cx="4495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000" dirty="0" smtClean="0"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400" dirty="0" smtClean="0">
                <a:latin typeface="KG Primary Penmanship" pitchFamily="2" charset="0"/>
              </a:rPr>
              <a:t>Volunteer Orientation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Harbordale</a:t>
            </a:r>
            <a:r>
              <a:rPr kumimoji="0" lang="en-US" sz="1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Elementary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400" baseline="0" dirty="0" smtClean="0">
                <a:latin typeface="KG Primary Penmanship" pitchFamily="2" charset="0"/>
              </a:rPr>
              <a:t>August</a:t>
            </a:r>
            <a:r>
              <a:rPr lang="en-US" sz="14400" dirty="0">
                <a:latin typeface="KG Primary Penmanship" pitchFamily="2" charset="0"/>
              </a:rPr>
              <a:t> </a:t>
            </a:r>
            <a:r>
              <a:rPr lang="en-US" sz="14400" dirty="0" smtClean="0">
                <a:latin typeface="KG Primary Penmanship" pitchFamily="2" charset="0"/>
              </a:rPr>
              <a:t>23, 2018</a:t>
            </a:r>
            <a:endParaRPr kumimoji="0" lang="en-US" sz="1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0"/>
            <a:ext cx="1905000" cy="2656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3048000" cy="28575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048000" cy="2802749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2895600" cy="2476500"/>
          </a:xfrm>
          <a:prstGeom prst="rect">
            <a:avLst/>
          </a:prstGeom>
        </p:spPr>
      </p:pic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3200400" cy="2514600"/>
          </a:xfrm>
          <a:prstGeom prst="rect">
            <a:avLst/>
          </a:prstGeom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971800"/>
            <a:ext cx="2857500" cy="243840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05400"/>
            <a:ext cx="2768600" cy="1752600"/>
          </a:xfrm>
          <a:prstGeom prst="rect">
            <a:avLst/>
          </a:prstGeom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30003"/>
            <a:ext cx="2209801" cy="16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3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943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39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pic>
        <p:nvPicPr>
          <p:cNvPr id="4" name="Picture 3" descr="Screen Shot 2018-08-22 at 8.25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5105400" cy="55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2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Primary Penmanship" pitchFamily="2" charset="0"/>
                <a:ea typeface="+mn-ea"/>
                <a:cs typeface="+mn-cs"/>
              </a:rPr>
              <a:t>subtitle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</p:txBody>
      </p:sp>
      <p:pic>
        <p:nvPicPr>
          <p:cNvPr id="5" name="Picture 4" descr="Screen Shot 2016-08-31 at 8.0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467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Shot 2016-08-31 at 8.2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7724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9144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* ALL VOLUNTEERS MUST RE-REGISTER THIS YEAR!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Shot 2016-08-31 at 8.25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9248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Shot 2016-08-31 at 8.2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01000" cy="5998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06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838200"/>
            <a:ext cx="4267200" cy="535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>
                <a:solidFill>
                  <a:srgbClr val="002060"/>
                </a:solidFill>
              </a:rPr>
              <a:t>Harbordale Volunteer Needs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>
                <a:solidFill>
                  <a:srgbClr val="002060"/>
                </a:solidFill>
              </a:rPr>
              <a:t>Shelving books in </a:t>
            </a:r>
            <a:r>
              <a:rPr lang="es-ES_tradnl" sz="1900" dirty="0" smtClean="0">
                <a:solidFill>
                  <a:srgbClr val="002060"/>
                </a:solidFill>
              </a:rPr>
              <a:t>Media Center 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b="1" dirty="0" smtClean="0">
                <a:solidFill>
                  <a:srgbClr val="002060"/>
                </a:solidFill>
              </a:rPr>
              <a:t>Resource </a:t>
            </a:r>
            <a:r>
              <a:rPr lang="es-ES_tradnl" sz="1900" b="1" dirty="0">
                <a:solidFill>
                  <a:srgbClr val="002060"/>
                </a:solidFill>
              </a:rPr>
              <a:t>room </a:t>
            </a:r>
            <a:r>
              <a:rPr lang="es-ES_tradnl" sz="1900" b="1" dirty="0" smtClean="0">
                <a:solidFill>
                  <a:srgbClr val="002060"/>
                </a:solidFill>
              </a:rPr>
              <a:t>organization and </a:t>
            </a:r>
            <a:r>
              <a:rPr lang="es-ES_tradnl" sz="1900" b="1" dirty="0" smtClean="0">
                <a:solidFill>
                  <a:srgbClr val="002060"/>
                </a:solidFill>
              </a:rPr>
              <a:t>reshelving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b="1" dirty="0" smtClean="0">
                <a:solidFill>
                  <a:srgbClr val="002060"/>
                </a:solidFill>
              </a:rPr>
              <a:t>Reading interventions</a:t>
            </a:r>
            <a:endParaRPr lang="es-ES_tradnl" sz="1900" b="1" dirty="0">
              <a:solidFill>
                <a:srgbClr val="00206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s-ES_tradnl" sz="1900" dirty="0">
                <a:solidFill>
                  <a:srgbClr val="002060"/>
                </a:solidFill>
              </a:rPr>
              <a:t>Uniform closet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 smtClean="0">
                <a:solidFill>
                  <a:srgbClr val="002060"/>
                </a:solidFill>
              </a:rPr>
              <a:t>Field </a:t>
            </a:r>
            <a:r>
              <a:rPr lang="es-ES_tradnl" sz="1900" dirty="0">
                <a:solidFill>
                  <a:srgbClr val="002060"/>
                </a:solidFill>
              </a:rPr>
              <a:t>Trips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>
                <a:solidFill>
                  <a:srgbClr val="002060"/>
                </a:solidFill>
              </a:rPr>
              <a:t>Field </a:t>
            </a:r>
            <a:r>
              <a:rPr lang="es-ES_tradnl" sz="1900" dirty="0" smtClean="0">
                <a:solidFill>
                  <a:srgbClr val="002060"/>
                </a:solidFill>
              </a:rPr>
              <a:t>Days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 smtClean="0">
                <a:solidFill>
                  <a:srgbClr val="002060"/>
                </a:solidFill>
              </a:rPr>
              <a:t>Author Visits</a:t>
            </a:r>
            <a:endParaRPr lang="es-ES_tradnl" sz="1900" dirty="0">
              <a:solidFill>
                <a:srgbClr val="00206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s-ES_tradnl" sz="1900" dirty="0">
                <a:solidFill>
                  <a:srgbClr val="002060"/>
                </a:solidFill>
              </a:rPr>
              <a:t>Health Screenings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>
                <a:solidFill>
                  <a:srgbClr val="002060"/>
                </a:solidFill>
              </a:rPr>
              <a:t>Meet the Masters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>
                <a:solidFill>
                  <a:srgbClr val="002060"/>
                </a:solidFill>
              </a:rPr>
              <a:t>HSA events during school such as Holiday Shop 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>
                <a:solidFill>
                  <a:srgbClr val="002060"/>
                </a:solidFill>
              </a:rPr>
              <a:t>HSA events in the evening like Tile or Bingo Night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>
                <a:solidFill>
                  <a:srgbClr val="002060"/>
                </a:solidFill>
              </a:rPr>
              <a:t>Assisting teachers with projects in school or at home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>
                <a:solidFill>
                  <a:srgbClr val="002060"/>
                </a:solidFill>
              </a:rPr>
              <a:t>and </a:t>
            </a:r>
            <a:r>
              <a:rPr lang="es-ES_tradnl" sz="1900" dirty="0" smtClean="0">
                <a:solidFill>
                  <a:srgbClr val="002060"/>
                </a:solidFill>
              </a:rPr>
              <a:t>so much more</a:t>
            </a:r>
            <a:r>
              <a:rPr lang="es-ES_tradnl" sz="1900" dirty="0">
                <a:solidFill>
                  <a:srgbClr val="002060"/>
                </a:solidFill>
              </a:rPr>
              <a:t>… </a:t>
            </a:r>
          </a:p>
        </p:txBody>
      </p:sp>
      <p:pic>
        <p:nvPicPr>
          <p:cNvPr id="3" name="Picture 2" descr="00bc29d93e876e183a8a01230e9876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"/>
            <a:ext cx="4191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066800"/>
            <a:ext cx="7315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838200"/>
            <a:ext cx="6705600" cy="513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00FF"/>
                </a:solidFill>
              </a:rPr>
              <a:t>    Did </a:t>
            </a:r>
            <a:r>
              <a:rPr lang="es-ES_tradnl" sz="4000" b="1" dirty="0">
                <a:solidFill>
                  <a:srgbClr val="0000FF"/>
                </a:solidFill>
              </a:rPr>
              <a:t>You Know?</a:t>
            </a:r>
          </a:p>
          <a:p>
            <a:pPr marL="571500" indent="-571500">
              <a:buFont typeface="Arial"/>
              <a:buChar char="•"/>
            </a:pPr>
            <a:r>
              <a:rPr lang="es-ES_tradnl" sz="1600" b="1" dirty="0">
                <a:solidFill>
                  <a:srgbClr val="0000FF"/>
                </a:solidFill>
              </a:rPr>
              <a:t>An active volunteer </a:t>
            </a:r>
            <a:r>
              <a:rPr lang="es-ES_tradnl" sz="1600" b="1" dirty="0" smtClean="0">
                <a:solidFill>
                  <a:srgbClr val="0000FF"/>
                </a:solidFill>
              </a:rPr>
              <a:t>that has </a:t>
            </a:r>
            <a:r>
              <a:rPr lang="es-ES_tradnl" sz="1600" b="1" dirty="0">
                <a:solidFill>
                  <a:srgbClr val="0000FF"/>
                </a:solidFill>
              </a:rPr>
              <a:t>earned </a:t>
            </a:r>
            <a:r>
              <a:rPr lang="es-ES_tradnl" sz="1600" b="1" dirty="0" smtClean="0">
                <a:solidFill>
                  <a:srgbClr val="0000FF"/>
                </a:solidFill>
              </a:rPr>
              <a:t>5 </a:t>
            </a:r>
            <a:r>
              <a:rPr lang="es-ES_tradnl" sz="1600" b="1" dirty="0">
                <a:solidFill>
                  <a:srgbClr val="0000FF"/>
                </a:solidFill>
              </a:rPr>
              <a:t>or more hours during the current school </a:t>
            </a:r>
            <a:r>
              <a:rPr lang="es-ES_tradnl" sz="1600" b="1" dirty="0" smtClean="0">
                <a:solidFill>
                  <a:srgbClr val="0000FF"/>
                </a:solidFill>
              </a:rPr>
              <a:t>year. </a:t>
            </a:r>
            <a:r>
              <a:rPr lang="es-ES_tradnl" sz="1600" b="1" dirty="0">
                <a:solidFill>
                  <a:srgbClr val="0000FF"/>
                </a:solidFill>
              </a:rPr>
              <a:t>A</a:t>
            </a:r>
            <a:r>
              <a:rPr lang="es-ES_tradnl" sz="1600" b="1" dirty="0" smtClean="0">
                <a:solidFill>
                  <a:srgbClr val="0000FF"/>
                </a:solidFill>
              </a:rPr>
              <a:t>ll </a:t>
            </a:r>
            <a:r>
              <a:rPr lang="es-ES_tradnl" sz="1600" b="1" dirty="0">
                <a:solidFill>
                  <a:srgbClr val="0000FF"/>
                </a:solidFill>
              </a:rPr>
              <a:t>active volunteers will be invited to the Harbordale Volunteer Breakfast in the </a:t>
            </a:r>
            <a:r>
              <a:rPr lang="es-ES_tradnl" sz="1600" b="1" dirty="0" smtClean="0">
                <a:solidFill>
                  <a:srgbClr val="0000FF"/>
                </a:solidFill>
              </a:rPr>
              <a:t>spring</a:t>
            </a:r>
            <a:r>
              <a:rPr lang="mr-IN" sz="1600" b="1" dirty="0" smtClean="0">
                <a:solidFill>
                  <a:srgbClr val="0000FF"/>
                </a:solidFill>
              </a:rPr>
              <a:t>…</a:t>
            </a:r>
            <a:r>
              <a:rPr lang="en-US" sz="1600" b="1" dirty="0" smtClean="0">
                <a:solidFill>
                  <a:srgbClr val="0000FF"/>
                </a:solidFill>
              </a:rPr>
              <a:t>totally worth it!</a:t>
            </a:r>
            <a:endParaRPr lang="es-ES_tradnl" sz="1600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/>
              <a:buChar char="•"/>
            </a:pPr>
            <a:endParaRPr lang="es-ES_tradnl" sz="1600" b="1" dirty="0">
              <a:solidFill>
                <a:srgbClr val="0000FF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s-ES_tradnl" sz="1600" b="1" dirty="0" smtClean="0">
                <a:solidFill>
                  <a:srgbClr val="0000FF"/>
                </a:solidFill>
              </a:rPr>
              <a:t>ALWAYS LOGIN TO STAR DURING SCHOOL HOURS WITH YOUR BADGE (I’M TALKING TO YOU, MEET THE MASTERS AND FIELD DAY PEOPLE)</a:t>
            </a:r>
            <a:endParaRPr lang="es-ES_tradnl" sz="1600" b="1" dirty="0">
              <a:solidFill>
                <a:srgbClr val="0000FF"/>
              </a:solidFill>
            </a:endParaRPr>
          </a:p>
          <a:p>
            <a:endParaRPr lang="es-ES_tradnl" sz="1600" b="1" dirty="0">
              <a:solidFill>
                <a:srgbClr val="0000FF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s-ES_tradnl" sz="1600" b="1" dirty="0">
                <a:solidFill>
                  <a:srgbClr val="0000FF"/>
                </a:solidFill>
              </a:rPr>
              <a:t>Manually log ALL hours NOT during school time and turn them in the beginning of April (or earlier</a:t>
            </a:r>
            <a:r>
              <a:rPr lang="es-ES_tradnl" sz="1600" b="1" dirty="0" smtClean="0">
                <a:solidFill>
                  <a:srgbClr val="0000FF"/>
                </a:solidFill>
              </a:rPr>
              <a:t>).  Logs available in front office and on HSA website.</a:t>
            </a:r>
            <a:endParaRPr lang="es-ES_tradnl" sz="1600" b="1" dirty="0">
              <a:solidFill>
                <a:srgbClr val="0000FF"/>
              </a:solidFill>
            </a:endParaRPr>
          </a:p>
          <a:p>
            <a:endParaRPr lang="es-ES_tradnl" sz="1600" b="1" dirty="0">
              <a:solidFill>
                <a:srgbClr val="0000FF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s-ES_tradnl" sz="1600" b="1" dirty="0">
                <a:solidFill>
                  <a:srgbClr val="0000FF"/>
                </a:solidFill>
              </a:rPr>
              <a:t>200 hours or more will earn you special </a:t>
            </a:r>
            <a:r>
              <a:rPr lang="es-ES_tradnl" sz="1600" b="1" dirty="0" smtClean="0">
                <a:solidFill>
                  <a:srgbClr val="0000FF"/>
                </a:solidFill>
              </a:rPr>
              <a:t>recognitions</a:t>
            </a:r>
          </a:p>
          <a:p>
            <a:r>
              <a:rPr lang="es-ES_tradnl" sz="1600" b="1" dirty="0">
                <a:solidFill>
                  <a:srgbClr val="0000FF"/>
                </a:solidFill>
              </a:rPr>
              <a:t> </a:t>
            </a:r>
            <a:r>
              <a:rPr lang="es-ES_tradnl" sz="1600" b="1" dirty="0" smtClean="0">
                <a:solidFill>
                  <a:srgbClr val="0000FF"/>
                </a:solidFill>
              </a:rPr>
              <a:t>           and honors.  YOU CAN DO IT!</a:t>
            </a:r>
            <a:endParaRPr lang="es-ES_tradnl" sz="1600" b="1" dirty="0">
              <a:solidFill>
                <a:srgbClr val="0000FF"/>
              </a:solidFill>
            </a:endParaRPr>
          </a:p>
          <a:p>
            <a:pPr marL="571500" indent="-571500">
              <a:buFont typeface="Arial"/>
              <a:buChar char="•"/>
            </a:pPr>
            <a:endParaRPr lang="es-ES_tradnl" sz="1600" b="1" dirty="0">
              <a:solidFill>
                <a:srgbClr val="0000FF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s-ES_tradnl" sz="1600" b="1" dirty="0">
                <a:solidFill>
                  <a:srgbClr val="0000FF"/>
                </a:solidFill>
              </a:rPr>
              <a:t>We receive the Golden School Award annually due to our dedicated </a:t>
            </a:r>
            <a:r>
              <a:rPr lang="es-ES_tradnl" sz="1600" b="1" dirty="0" smtClean="0">
                <a:solidFill>
                  <a:srgbClr val="0000FF"/>
                </a:solidFill>
              </a:rPr>
              <a:t>volunteers and all the hours serviced through STAR.</a:t>
            </a:r>
            <a:endParaRPr lang="es-ES_tradnl" sz="1600" b="1" dirty="0">
              <a:solidFill>
                <a:srgbClr val="0000FF"/>
              </a:solidFill>
            </a:endParaRPr>
          </a:p>
          <a:p>
            <a:pPr marL="571500" indent="-571500" algn="ctr">
              <a:buFont typeface="Arial"/>
              <a:buChar char="•"/>
            </a:pPr>
            <a:endParaRPr lang="es-ES_tradnl" sz="1600" b="1" dirty="0">
              <a:solidFill>
                <a:srgbClr val="FF0000"/>
              </a:solidFill>
            </a:endParaRPr>
          </a:p>
          <a:p>
            <a:pPr algn="ctr"/>
            <a:r>
              <a:rPr lang="es-ES_tradnl" sz="1600" b="1" dirty="0">
                <a:solidFill>
                  <a:srgbClr val="FF0000"/>
                </a:solidFill>
              </a:rPr>
              <a:t>WE LOVE OUR VOLUNTEERS!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39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914400"/>
            <a:ext cx="75438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002060"/>
                </a:solidFill>
              </a:rPr>
              <a:t>Thank you!</a:t>
            </a:r>
          </a:p>
          <a:p>
            <a:pPr algn="ctr"/>
            <a:endParaRPr lang="es-ES_tradnl" sz="3600" b="1" dirty="0">
              <a:solidFill>
                <a:srgbClr val="002060"/>
              </a:solidFill>
            </a:endParaRPr>
          </a:p>
          <a:p>
            <a:pPr algn="ctr"/>
            <a:r>
              <a:rPr lang="es-ES_tradnl" sz="3600" b="1" dirty="0">
                <a:solidFill>
                  <a:srgbClr val="002060"/>
                </a:solidFill>
              </a:rPr>
              <a:t>Any questions?</a:t>
            </a:r>
          </a:p>
          <a:p>
            <a:pPr algn="ctr"/>
            <a:endParaRPr lang="es-ES_tradnl" sz="3600" b="1" dirty="0">
              <a:solidFill>
                <a:srgbClr val="002060"/>
              </a:solidFill>
            </a:endParaRPr>
          </a:p>
          <a:p>
            <a:pPr algn="ctr"/>
            <a:r>
              <a:rPr lang="es-ES_tradnl" sz="3600" b="1" dirty="0">
                <a:solidFill>
                  <a:srgbClr val="002060"/>
                </a:solidFill>
              </a:rPr>
              <a:t>Cari Rodriguez</a:t>
            </a:r>
          </a:p>
          <a:p>
            <a:pPr algn="ctr"/>
            <a:r>
              <a:rPr lang="es-ES_tradnl" sz="3600" b="1" dirty="0">
                <a:solidFill>
                  <a:srgbClr val="002060"/>
                </a:solidFill>
              </a:rPr>
              <a:t>cari.rodriguez@browardschools.com</a:t>
            </a:r>
          </a:p>
          <a:p>
            <a:pPr algn="ctr"/>
            <a:endParaRPr lang="es-ES_tradnl" sz="3600" b="1" dirty="0">
              <a:solidFill>
                <a:srgbClr val="002060"/>
              </a:solidFill>
            </a:endParaRPr>
          </a:p>
          <a:p>
            <a:pPr algn="ctr"/>
            <a:r>
              <a:rPr lang="es-ES_tradnl" sz="3600" b="1" dirty="0">
                <a:solidFill>
                  <a:srgbClr val="002060"/>
                </a:solidFill>
              </a:rPr>
              <a:t>or leave message at front desk</a:t>
            </a:r>
          </a:p>
          <a:p>
            <a:pPr algn="ctr"/>
            <a:endParaRPr lang="es-ES_tradn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240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Cari Rodriguez</cp:lastModifiedBy>
  <cp:revision>13</cp:revision>
  <dcterms:created xsi:type="dcterms:W3CDTF">2013-09-21T12:11:13Z</dcterms:created>
  <dcterms:modified xsi:type="dcterms:W3CDTF">2018-08-23T00:48:28Z</dcterms:modified>
</cp:coreProperties>
</file>