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20" r:id="rId2"/>
    <p:sldId id="334" r:id="rId3"/>
    <p:sldId id="336" r:id="rId4"/>
    <p:sldId id="337" r:id="rId5"/>
    <p:sldId id="335" r:id="rId6"/>
    <p:sldId id="338" r:id="rId7"/>
    <p:sldId id="339" r:id="rId8"/>
  </p:sldIdLst>
  <p:sldSz cx="9144000" cy="6858000" type="screen4x3"/>
  <p:notesSz cx="6980238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A663931-8896-5B40-85E0-E1224730F8B1}">
          <p14:sldIdLst>
            <p14:sldId id="320"/>
            <p14:sldId id="334"/>
            <p14:sldId id="336"/>
            <p14:sldId id="337"/>
            <p14:sldId id="335"/>
            <p14:sldId id="338"/>
            <p14:sldId id="33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792">
          <p15:clr>
            <a:srgbClr val="A4A3A4"/>
          </p15:clr>
        </p15:guide>
        <p15:guide id="2" orient="horz" pos="104">
          <p15:clr>
            <a:srgbClr val="A4A3A4"/>
          </p15:clr>
        </p15:guide>
        <p15:guide id="3" pos="5646">
          <p15:clr>
            <a:srgbClr val="A4A3A4"/>
          </p15:clr>
        </p15:guide>
        <p15:guide id="4" pos="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DCEC9"/>
    <a:srgbClr val="ECF1F8"/>
    <a:srgbClr val="70B75E"/>
    <a:srgbClr val="FFCF01"/>
    <a:srgbClr val="6A2C91"/>
    <a:srgbClr val="2EAFA4"/>
    <a:srgbClr val="F15D22"/>
    <a:srgbClr val="FFE794"/>
    <a:srgbClr val="0095D3"/>
    <a:srgbClr val="00A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4" autoAdjust="0"/>
    <p:restoredTop sz="96980" autoAdjust="0"/>
  </p:normalViewPr>
  <p:slideViewPr>
    <p:cSldViewPr snapToGrid="0" showGuides="1">
      <p:cViewPr varScale="1">
        <p:scale>
          <a:sx n="91" d="100"/>
          <a:sy n="91" d="100"/>
        </p:scale>
        <p:origin x="-1048" y="-112"/>
      </p:cViewPr>
      <p:guideLst>
        <p:guide orient="horz" pos="792"/>
        <p:guide orient="horz" pos="104"/>
        <p:guide pos="5646"/>
        <p:guide pos="102"/>
      </p:guideLst>
    </p:cSldViewPr>
  </p:slideViewPr>
  <p:outlineViewPr>
    <p:cViewPr>
      <p:scale>
        <a:sx n="33" d="100"/>
        <a:sy n="33" d="100"/>
      </p:scale>
      <p:origin x="0" y="8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12168"/>
    </p:cViewPr>
  </p:sorterViewPr>
  <p:notesViewPr>
    <p:cSldViewPr snapToGrid="0">
      <p:cViewPr varScale="1">
        <p:scale>
          <a:sx n="103" d="100"/>
          <a:sy n="103" d="100"/>
        </p:scale>
        <p:origin x="-3952" y="-104"/>
      </p:cViewPr>
      <p:guideLst>
        <p:guide orient="horz" pos="2880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entury Gothic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3853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890DF-6341-034B-A55B-E0156A5C55A2}" type="datetimeFigureOut">
              <a:rPr lang="en-US" smtClean="0">
                <a:latin typeface="Century Gothic"/>
              </a:rPr>
              <a:pPr/>
              <a:t>10/25/16</a:t>
            </a:fld>
            <a:endParaRPr lang="en-US" dirty="0">
              <a:latin typeface="Century Gothic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3853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E8A27-D374-4C4D-8D75-1C4EFC7A5CE3}" type="slidenum">
              <a:rPr lang="en-US" smtClean="0">
                <a:latin typeface="Century Gothic"/>
              </a:rPr>
              <a:pPr/>
              <a:t>‹#›</a:t>
            </a:fld>
            <a:endParaRPr lang="en-US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339142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/>
              </a:defRPr>
            </a:lvl1pPr>
          </a:lstStyle>
          <a:p>
            <a:fld id="{C8C68BC8-B650-C542-ADD9-2422A66DB1F3}" type="datetimeFigureOut">
              <a:rPr lang="en-US" smtClean="0"/>
              <a:pPr/>
              <a:t>10/25/16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3853" y="8685213"/>
            <a:ext cx="302477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/>
              </a:defRPr>
            </a:lvl1pPr>
          </a:lstStyle>
          <a:p>
            <a:fld id="{6240A377-4153-7D42-A67C-7146F61FF1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0912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entury Gothic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WELCOME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0A377-4153-7D42-A67C-7146F61FF12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078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82600" y="304800"/>
            <a:ext cx="8153400" cy="1820333"/>
          </a:xfrm>
          <a:prstGeom prst="rect">
            <a:avLst/>
          </a:prstGeom>
          <a:solidFill>
            <a:srgbClr val="F15D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15D22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195267" y="2127243"/>
            <a:ext cx="6764879" cy="290505"/>
          </a:xfrm>
          <a:prstGeom prst="rect">
            <a:avLst/>
          </a:prstGeom>
          <a:solidFill>
            <a:srgbClr val="CDCEC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54000" y="6108700"/>
            <a:ext cx="2628900" cy="431800"/>
          </a:xfrm>
          <a:prstGeom prst="rect">
            <a:avLst/>
          </a:prstGeom>
          <a:gradFill flip="none" rotWithShape="1">
            <a:gsLst>
              <a:gs pos="0">
                <a:srgbClr val="0095D3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273800" y="6108700"/>
            <a:ext cx="2628900" cy="431800"/>
          </a:xfrm>
          <a:prstGeom prst="rect">
            <a:avLst/>
          </a:prstGeom>
          <a:gradFill flip="none" rotWithShape="1">
            <a:gsLst>
              <a:gs pos="100000">
                <a:srgbClr val="0095D3"/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454" y="5857544"/>
            <a:ext cx="2248154" cy="657556"/>
          </a:xfrm>
          <a:prstGeom prst="rect">
            <a:avLst/>
          </a:prstGeom>
        </p:spPr>
      </p:pic>
      <p:pic>
        <p:nvPicPr>
          <p:cNvPr id="5" name="Picture 4" descr="mayors-davie18 (1)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33" y="382794"/>
            <a:ext cx="2743200" cy="1664208"/>
          </a:xfrm>
          <a:prstGeom prst="rect">
            <a:avLst/>
          </a:prstGeom>
        </p:spPr>
      </p:pic>
      <p:pic>
        <p:nvPicPr>
          <p:cNvPr id="6" name="Picture 5" descr="High _1280 (3)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86" y="382837"/>
            <a:ext cx="2572071" cy="1666095"/>
          </a:xfrm>
          <a:prstGeom prst="rect">
            <a:avLst/>
          </a:prstGeom>
        </p:spPr>
      </p:pic>
      <p:pic>
        <p:nvPicPr>
          <p:cNvPr id="7" name="Picture 6" descr="Middle 1519 (1)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213" y="381641"/>
            <a:ext cx="2627816" cy="16630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5100" y="165100"/>
            <a:ext cx="8805863" cy="58737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827" y="1509696"/>
            <a:ext cx="7073900" cy="4278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1pPr>
            <a:lvl2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2pPr>
            <a:lvl3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3pPr>
            <a:lvl4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4pPr>
            <a:lvl5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65100"/>
            <a:ext cx="7341145" cy="954088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8" name="Picture 17" descr="Identity Marker_blue scree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14" b="11581"/>
          <a:stretch/>
        </p:blipFill>
        <p:spPr>
          <a:xfrm>
            <a:off x="5283200" y="1587500"/>
            <a:ext cx="3670300" cy="4457700"/>
          </a:xfrm>
          <a:prstGeom prst="rect">
            <a:avLst/>
          </a:prstGeom>
        </p:spPr>
      </p:pic>
      <p:sp>
        <p:nvSpPr>
          <p:cNvPr id="12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27101" y="6242583"/>
            <a:ext cx="4792118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5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5100" y="165100"/>
            <a:ext cx="8805863" cy="5873750"/>
          </a:xfrm>
          <a:prstGeom prst="rect">
            <a:avLst/>
          </a:prstGeom>
          <a:solidFill>
            <a:srgbClr val="D5D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827" y="1509696"/>
            <a:ext cx="7073900" cy="4278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1pPr>
            <a:lvl2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2pPr>
            <a:lvl3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3pPr>
            <a:lvl4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4pPr>
            <a:lvl5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65100"/>
            <a:ext cx="7341145" cy="954088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27101" y="6242583"/>
            <a:ext cx="4792118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18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827" y="1509696"/>
            <a:ext cx="7073900" cy="4278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1pPr>
            <a:lvl2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2pPr>
            <a:lvl3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3pPr>
            <a:lvl4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4pPr>
            <a:lvl5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65100"/>
            <a:ext cx="7341145" cy="954088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0">
                <a:solidFill>
                  <a:srgbClr val="0093D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27101" y="6242583"/>
            <a:ext cx="4792118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5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1700" y="6267450"/>
            <a:ext cx="15240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40000" y="6254750"/>
            <a:ext cx="5448300" cy="365125"/>
          </a:xfrm>
          <a:prstGeom prst="rect">
            <a:avLst/>
          </a:prstGeom>
        </p:spPr>
        <p:txBody>
          <a:bodyPr anchor="t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89900" y="6216650"/>
            <a:ext cx="749300" cy="365125"/>
          </a:xfrm>
          <a:prstGeom prst="rect">
            <a:avLst/>
          </a:prstGeom>
        </p:spPr>
        <p:txBody>
          <a:bodyPr anchor="t"/>
          <a:lstStyle>
            <a:lvl1pPr algn="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98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6227ACE-FF34-4C62-8D25-AF761799CDBB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9768762-65CD-49A0-ACA1-17C8A5960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7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5100" y="165100"/>
            <a:ext cx="8805863" cy="5875338"/>
          </a:xfrm>
          <a:prstGeom prst="rect">
            <a:avLst/>
          </a:prstGeom>
          <a:solidFill>
            <a:srgbClr val="C7E1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Identity Marker_blue scree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14" b="11581"/>
          <a:stretch/>
        </p:blipFill>
        <p:spPr>
          <a:xfrm>
            <a:off x="5283200" y="1587500"/>
            <a:ext cx="3670300" cy="44577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4059" y="592676"/>
            <a:ext cx="7073900" cy="51950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1pPr>
            <a:lvl2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2pPr>
            <a:lvl3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3pPr>
            <a:lvl4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4pPr>
            <a:lvl5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974419" y="6268502"/>
            <a:ext cx="4835531" cy="318038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65100" y="165100"/>
            <a:ext cx="8805863" cy="5875338"/>
          </a:xfrm>
          <a:prstGeom prst="rect">
            <a:avLst/>
          </a:prstGeom>
          <a:solidFill>
            <a:srgbClr val="C7E1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Identity Marker_blue screen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14" b="11581"/>
          <a:stretch/>
        </p:blipFill>
        <p:spPr>
          <a:xfrm>
            <a:off x="5283200" y="1587500"/>
            <a:ext cx="3670300" cy="44577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65100" y="165100"/>
            <a:ext cx="8805863" cy="941388"/>
          </a:xfrm>
          <a:prstGeom prst="rect">
            <a:avLst/>
          </a:prstGeom>
          <a:solidFill>
            <a:srgbClr val="F15D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827" y="1509696"/>
            <a:ext cx="7073900" cy="4278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1pPr>
            <a:lvl2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2pPr>
            <a:lvl3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3pPr>
            <a:lvl4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4pPr>
            <a:lvl5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004356" y="6242583"/>
            <a:ext cx="4714862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65100"/>
            <a:ext cx="7341145" cy="954088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5100" y="165100"/>
            <a:ext cx="8805863" cy="941388"/>
          </a:xfrm>
          <a:prstGeom prst="rect">
            <a:avLst/>
          </a:prstGeom>
          <a:solidFill>
            <a:srgbClr val="F15D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37953" y="6209771"/>
            <a:ext cx="4781265" cy="4318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47638"/>
            <a:ext cx="7341145" cy="971550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1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698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1515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1670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98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1515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31670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3155950" y="3722688"/>
            <a:ext cx="2847975" cy="2297493"/>
          </a:xfrm>
          <a:prstGeom prst="rect">
            <a:avLst/>
          </a:prstGeom>
          <a:solidFill>
            <a:schemeClr val="accent4"/>
          </a:solidFill>
        </p:spPr>
        <p:txBody>
          <a:bodyPr vert="horz" lIns="182880" tIns="91440"/>
          <a:lstStyle>
            <a:lvl1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2pPr>
            <a:lvl3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3pPr>
            <a:lvl4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4pPr>
            <a:lvl5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72668" y="1269258"/>
            <a:ext cx="2826131" cy="2299462"/>
          </a:xfrm>
          <a:prstGeom prst="rect">
            <a:avLst/>
          </a:prstGeom>
          <a:solidFill>
            <a:schemeClr val="accent1"/>
          </a:solidFill>
        </p:spPr>
        <p:txBody>
          <a:bodyPr vert="horz" lIns="274320" tIns="91440"/>
          <a:lstStyle>
            <a:lvl1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2pPr>
            <a:lvl3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3pPr>
            <a:lvl4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4pPr>
            <a:lvl5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/>
          </p:nvPr>
        </p:nvSpPr>
        <p:spPr>
          <a:xfrm>
            <a:off x="6164263" y="1269258"/>
            <a:ext cx="2826194" cy="2299462"/>
          </a:xfrm>
          <a:prstGeom prst="rect">
            <a:avLst/>
          </a:prstGeom>
          <a:solidFill>
            <a:srgbClr val="36B77A"/>
          </a:solidFill>
        </p:spPr>
        <p:txBody>
          <a:bodyPr vert="horz" lIns="182880" tIns="91440"/>
          <a:lstStyle>
            <a:lvl1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2pPr>
            <a:lvl3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3pPr>
            <a:lvl4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4pPr>
            <a:lvl5pPr marL="0" indent="0">
              <a:lnSpc>
                <a:spcPts val="2120"/>
              </a:lnSpc>
              <a:spcBef>
                <a:spcPts val="600"/>
              </a:spcBef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Picture Placeholder 26"/>
          <p:cNvSpPr>
            <a:spLocks noGrp="1" noChangeAspect="1"/>
          </p:cNvSpPr>
          <p:nvPr>
            <p:ph type="pic" sz="quarter" idx="18"/>
          </p:nvPr>
        </p:nvSpPr>
        <p:spPr>
          <a:xfrm>
            <a:off x="3168280" y="1269629"/>
            <a:ext cx="2820543" cy="2303018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9"/>
          </p:nvPr>
        </p:nvSpPr>
        <p:spPr>
          <a:xfrm>
            <a:off x="171826" y="3723016"/>
            <a:ext cx="2824287" cy="2305859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0"/>
          </p:nvPr>
        </p:nvSpPr>
        <p:spPr>
          <a:xfrm>
            <a:off x="6152780" y="3723904"/>
            <a:ext cx="2822575" cy="2305050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3168728" y="1257957"/>
            <a:ext cx="2823497" cy="444500"/>
          </a:xfrm>
          <a:prstGeom prst="rect">
            <a:avLst/>
          </a:prstGeom>
        </p:spPr>
        <p:txBody>
          <a:bodyPr vert="horz" tIns="137160"/>
          <a:lstStyle>
            <a:lvl1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635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1pPr>
            <a:lvl2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635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2pPr>
            <a:lvl3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635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3pPr>
            <a:lvl4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635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4pPr>
            <a:lvl5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635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2"/>
          </p:nvPr>
        </p:nvSpPr>
        <p:spPr>
          <a:xfrm>
            <a:off x="168803" y="3715280"/>
            <a:ext cx="2826280" cy="1184275"/>
          </a:xfrm>
          <a:prstGeom prst="rect">
            <a:avLst/>
          </a:prstGeom>
        </p:spPr>
        <p:txBody>
          <a:bodyPr vert="horz" tIns="137160"/>
          <a:lstStyle>
            <a:lvl1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1pPr>
            <a:lvl2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2pPr>
            <a:lvl3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3pPr>
            <a:lvl4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4pPr>
            <a:lvl5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23"/>
          </p:nvPr>
        </p:nvSpPr>
        <p:spPr>
          <a:xfrm>
            <a:off x="6138863" y="3714750"/>
            <a:ext cx="2843212" cy="1820863"/>
          </a:xfrm>
          <a:prstGeom prst="rect">
            <a:avLst/>
          </a:prstGeom>
        </p:spPr>
        <p:txBody>
          <a:bodyPr vert="horz" tIns="137160" anchor="t"/>
          <a:lstStyle>
            <a:lvl1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1pPr>
            <a:lvl2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2pPr>
            <a:lvl3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3pPr>
            <a:lvl4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4pPr>
            <a:lvl5pPr marL="0" indent="0" algn="ct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  <a:effectLst>
                  <a:glow rad="101600">
                    <a:schemeClr val="tx1">
                      <a:lumMod val="75000"/>
                      <a:lumOff val="25000"/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5100" y="165100"/>
            <a:ext cx="8805863" cy="941388"/>
          </a:xfrm>
          <a:prstGeom prst="rect">
            <a:avLst/>
          </a:prstGeom>
          <a:solidFill>
            <a:srgbClr val="F15D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007624" y="6242972"/>
            <a:ext cx="4072459" cy="431800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pPr lvl="0"/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47638"/>
            <a:ext cx="7341145" cy="971550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1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698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1515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1670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98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1515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31670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172668" y="1269258"/>
            <a:ext cx="2826131" cy="4759618"/>
          </a:xfrm>
          <a:prstGeom prst="rect">
            <a:avLst/>
          </a:prstGeom>
          <a:solidFill>
            <a:srgbClr val="D5D2C8"/>
          </a:solidFill>
        </p:spPr>
        <p:txBody>
          <a:bodyPr vert="horz" lIns="274320" tIns="91440"/>
          <a:lstStyle>
            <a:lvl1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chemeClr val="tx2"/>
                </a:solidFill>
              </a:defRPr>
            </a:lvl1pPr>
            <a:lvl2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chemeClr val="tx2"/>
                </a:solidFill>
              </a:defRPr>
            </a:lvl2pPr>
            <a:lvl3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chemeClr val="tx2"/>
                </a:solidFill>
              </a:defRPr>
            </a:lvl3pPr>
            <a:lvl4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chemeClr val="tx2"/>
                </a:solidFill>
              </a:defRPr>
            </a:lvl4pPr>
            <a:lvl5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/>
          </p:nvPr>
        </p:nvSpPr>
        <p:spPr>
          <a:xfrm>
            <a:off x="6164263" y="1269258"/>
            <a:ext cx="2826194" cy="2299462"/>
          </a:xfrm>
          <a:prstGeom prst="rect">
            <a:avLst/>
          </a:prstGeom>
          <a:solidFill>
            <a:srgbClr val="36B77A"/>
          </a:solidFill>
        </p:spPr>
        <p:txBody>
          <a:bodyPr vert="horz" lIns="182880" tIns="91440"/>
          <a:lstStyle>
            <a:lvl1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rgbClr val="FFFFFF"/>
                </a:solidFill>
              </a:defRPr>
            </a:lvl2pPr>
            <a:lvl3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rgbClr val="FFFFFF"/>
                </a:solidFill>
              </a:defRPr>
            </a:lvl3pPr>
            <a:lvl4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rgbClr val="FFFFFF"/>
                </a:solidFill>
              </a:defRPr>
            </a:lvl4pPr>
            <a:lvl5pPr marL="0" indent="0">
              <a:lnSpc>
                <a:spcPts val="2120"/>
              </a:lnSpc>
              <a:spcBef>
                <a:spcPts val="800"/>
              </a:spcBef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Picture Placeholder 26"/>
          <p:cNvSpPr>
            <a:spLocks noGrp="1" noChangeAspect="1"/>
          </p:cNvSpPr>
          <p:nvPr>
            <p:ph type="pic" sz="quarter" idx="18"/>
          </p:nvPr>
        </p:nvSpPr>
        <p:spPr>
          <a:xfrm>
            <a:off x="3168280" y="1269628"/>
            <a:ext cx="2820543" cy="4759247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0"/>
          </p:nvPr>
        </p:nvSpPr>
        <p:spPr>
          <a:xfrm>
            <a:off x="6152780" y="3723904"/>
            <a:ext cx="2822575" cy="2305050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1"/>
          </p:nvPr>
        </p:nvSpPr>
        <p:spPr>
          <a:xfrm>
            <a:off x="3588431" y="1270011"/>
            <a:ext cx="2416176" cy="936625"/>
          </a:xfrm>
          <a:prstGeom prst="rect">
            <a:avLst/>
          </a:prstGeom>
        </p:spPr>
        <p:txBody>
          <a:bodyPr vert="horz" tIns="137160" rIns="182880"/>
          <a:lstStyle>
            <a:lvl1pPr marL="0" indent="0" algn="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</a:defRPr>
            </a:lvl1pPr>
            <a:lvl2pPr marL="0" indent="0" algn="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</a:defRPr>
            </a:lvl2pPr>
            <a:lvl3pPr marL="0" indent="0" algn="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</a:defRPr>
            </a:lvl3pPr>
            <a:lvl4pPr marL="0" indent="0" algn="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</a:defRPr>
            </a:lvl4pPr>
            <a:lvl5pPr marL="0" indent="0" algn="r">
              <a:spcBef>
                <a:spcPts val="0"/>
              </a:spcBef>
              <a:buFontTx/>
              <a:buNone/>
              <a:defRPr sz="16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5100" y="165100"/>
            <a:ext cx="8805863" cy="9413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47638"/>
            <a:ext cx="7341145" cy="971550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1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698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1515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167063" y="12652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698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1515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3167063" y="3729038"/>
            <a:ext cx="2819400" cy="2298700"/>
          </a:xfrm>
          <a:prstGeom prst="rect">
            <a:avLst/>
          </a:prstGeom>
          <a:noFill/>
          <a:ln w="31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27101" y="6242583"/>
            <a:ext cx="4792118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60338" y="1244600"/>
            <a:ext cx="8802687" cy="4795838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65100" y="165100"/>
            <a:ext cx="8805863" cy="9413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65100"/>
            <a:ext cx="7341145" cy="954088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1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27101" y="6242583"/>
            <a:ext cx="4792118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53988" y="160338"/>
            <a:ext cx="8821737" cy="5880100"/>
          </a:xfrm>
          <a:prstGeom prst="rect">
            <a:avLst/>
          </a:prstGeom>
        </p:spPr>
        <p:txBody>
          <a:bodyPr vert="horz" anchor="ctr"/>
          <a:lstStyle>
            <a:lvl1pPr algn="ctr">
              <a:defRPr sz="1600"/>
            </a:lvl1pPr>
          </a:lstStyle>
          <a:p>
            <a:endParaRPr lang="en-US" dirty="0"/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27101" y="6242583"/>
            <a:ext cx="4792118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5100" y="165100"/>
            <a:ext cx="8805863" cy="5873750"/>
          </a:xfrm>
          <a:prstGeom prst="rect">
            <a:avLst/>
          </a:prstGeom>
          <a:solidFill>
            <a:srgbClr val="D5D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827" y="1509696"/>
            <a:ext cx="7073900" cy="42780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500"/>
              </a:lnSpc>
              <a:spcBef>
                <a:spcPts val="0"/>
              </a:spcBef>
              <a:buFontTx/>
              <a:buNone/>
              <a:defRPr sz="1800" normalizeH="0">
                <a:solidFill>
                  <a:schemeClr val="tx2"/>
                </a:solidFill>
              </a:defRPr>
            </a:lvl1pPr>
            <a:lvl2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2pPr>
            <a:lvl3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3pPr>
            <a:lvl4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4pPr>
            <a:lvl5pPr marL="0" indent="-36576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charset="2"/>
              <a:buChar char="§"/>
              <a:defRPr sz="1800" normalizeH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5762" y="627644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/>
            </a:lvl1pPr>
          </a:lstStyle>
          <a:p>
            <a:fld id="{9A47194C-3E5A-854F-B5AE-A6634FC20B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927101" y="6242583"/>
            <a:ext cx="4792118" cy="365124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>
              <a:spcBef>
                <a:spcPts val="0"/>
              </a:spcBef>
              <a:buFontTx/>
              <a:buNone/>
              <a:defRPr sz="1400" b="1" cap="all" spc="50" baseline="0">
                <a:solidFill>
                  <a:srgbClr val="0095D3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629818" y="165100"/>
            <a:ext cx="7341145" cy="954088"/>
          </a:xfrm>
          <a:prstGeom prst="rect">
            <a:avLst/>
          </a:prstGeom>
        </p:spPr>
        <p:txBody>
          <a:bodyPr vert="horz" lIns="0" tIns="0" rIns="0" bIns="91440" anchor="b"/>
          <a:lstStyle>
            <a:lvl1pPr algn="l">
              <a:defRPr sz="2400" b="1" spc="10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24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13840" y="6209402"/>
            <a:ext cx="8253883" cy="483040"/>
          </a:xfrm>
          <a:prstGeom prst="rect">
            <a:avLst/>
          </a:prstGeom>
          <a:gradFill flip="none" rotWithShape="1">
            <a:gsLst>
              <a:gs pos="100000">
                <a:srgbClr val="0095D3"/>
              </a:gs>
              <a:gs pos="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BCPS apple 2016 2c.pdf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45" y="6159499"/>
            <a:ext cx="533325" cy="5683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6" r:id="rId4"/>
    <p:sldLayoutId id="2147483667" r:id="rId5"/>
    <p:sldLayoutId id="2147483662" r:id="rId6"/>
    <p:sldLayoutId id="2147483661" r:id="rId7"/>
    <p:sldLayoutId id="2147483664" r:id="rId8"/>
    <p:sldLayoutId id="2147483668" r:id="rId9"/>
    <p:sldLayoutId id="2147483671" r:id="rId10"/>
    <p:sldLayoutId id="2147483669" r:id="rId11"/>
    <p:sldLayoutId id="2147483672" r:id="rId12"/>
    <p:sldLayoutId id="2147483674" r:id="rId13"/>
    <p:sldLayoutId id="2147483676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type="subTitle" idx="4294967295"/>
          </p:nvPr>
        </p:nvSpPr>
        <p:spPr>
          <a:xfrm>
            <a:off x="334919" y="2679697"/>
            <a:ext cx="8610223" cy="2749480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 b="1" dirty="0" err="1">
                <a:solidFill>
                  <a:srgbClr val="0095D3"/>
                </a:solidFill>
              </a:rPr>
              <a:t>AdvancED</a:t>
            </a:r>
            <a:r>
              <a:rPr lang="en-US" sz="4800" b="1" dirty="0">
                <a:solidFill>
                  <a:srgbClr val="0095D3"/>
                </a:solidFill>
              </a:rPr>
              <a:t> </a:t>
            </a:r>
            <a:r>
              <a:rPr lang="en-US" sz="4800" b="1" dirty="0" smtClean="0">
                <a:solidFill>
                  <a:srgbClr val="0095D3"/>
                </a:solidFill>
              </a:rPr>
              <a:t>STAKEHOLDER SURVEY RESULTS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smtClean="0">
                <a:solidFill>
                  <a:schemeClr val="accent2"/>
                </a:solidFill>
              </a:rPr>
              <a:t>2015-2016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7733" y="2112428"/>
            <a:ext cx="6477000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000" dirty="0" smtClean="0"/>
              <a:t>Broward County Public Schools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776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AdvancED</a:t>
            </a:r>
            <a:r>
              <a:rPr lang="en-US" dirty="0"/>
              <a:t> Accreditation External </a:t>
            </a: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Feedback: Strong Feedback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11,822 school-based Staff members </a:t>
            </a:r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55,980 </a:t>
            </a:r>
            <a:r>
              <a:rPr lang="en-US" sz="2000" dirty="0"/>
              <a:t>Parents </a:t>
            </a:r>
            <a:r>
              <a:rPr lang="en-US" sz="2000" dirty="0" smtClean="0"/>
              <a:t>participated</a:t>
            </a:r>
            <a:endParaRPr lang="en-US" sz="2000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dirty="0"/>
              <a:t>total of 208,371 individuals </a:t>
            </a:r>
            <a:r>
              <a:rPr lang="en-US" sz="2000" dirty="0" smtClean="0"/>
              <a:t>participated	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164263" y="1269257"/>
            <a:ext cx="2826194" cy="475092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25,507 </a:t>
            </a:r>
            <a:r>
              <a:rPr lang="en-US" sz="2000" dirty="0"/>
              <a:t>answered the Early Elementary </a:t>
            </a:r>
            <a:r>
              <a:rPr lang="en-US" sz="2000" dirty="0" smtClean="0"/>
              <a:t>Survey</a:t>
            </a:r>
            <a:endParaRPr lang="en-US" sz="2000" dirty="0"/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41,918 </a:t>
            </a:r>
            <a:r>
              <a:rPr lang="en-US" sz="2000" dirty="0"/>
              <a:t>responded to the Elementary Student </a:t>
            </a:r>
            <a:r>
              <a:rPr lang="en-US" sz="2000" dirty="0" smtClean="0"/>
              <a:t>Survey</a:t>
            </a:r>
            <a:endParaRPr lang="en-US" sz="2000" dirty="0"/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/>
              <a:t>73,144 responded to the Middle and High School Student </a:t>
            </a:r>
            <a:r>
              <a:rPr lang="en-US" sz="2000" dirty="0" smtClean="0"/>
              <a:t>Survey</a:t>
            </a:r>
            <a:endParaRPr lang="en-US" sz="2000" dirty="0"/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4" r="9274"/>
          <a:stretch>
            <a:fillRect/>
          </a:stretch>
        </p:blipFill>
        <p:spPr/>
      </p:pic>
      <p:pic>
        <p:nvPicPr>
          <p:cNvPr id="18" name="Picture Placeholder 17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0" r="115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75028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AdvancED</a:t>
            </a:r>
            <a:r>
              <a:rPr lang="en-US" dirty="0"/>
              <a:t> Accreditation External Review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Elementary Feedback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172668" y="1269257"/>
            <a:ext cx="2826131" cy="4750923"/>
          </a:xfrm>
        </p:spPr>
        <p:txBody>
          <a:bodyPr/>
          <a:lstStyle/>
          <a:p>
            <a:endParaRPr lang="en-US" sz="2400" dirty="0"/>
          </a:p>
          <a:p>
            <a:r>
              <a:rPr lang="en-US" sz="2000" dirty="0" smtClean="0"/>
              <a:t>98% respond </a:t>
            </a:r>
            <a:br>
              <a:rPr lang="en-US" sz="2000" dirty="0" smtClean="0"/>
            </a:br>
            <a:r>
              <a:rPr lang="en-US" sz="2000" dirty="0" smtClean="0"/>
              <a:t>“Yes” to: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My </a:t>
            </a:r>
            <a:r>
              <a:rPr lang="en-US" sz="2000" dirty="0"/>
              <a:t>teacher wants me to learn.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My </a:t>
            </a:r>
            <a:r>
              <a:rPr lang="en-US" sz="2000" dirty="0"/>
              <a:t>teacher wants me to do my best.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My </a:t>
            </a:r>
            <a:r>
              <a:rPr lang="en-US" sz="2000" dirty="0"/>
              <a:t>school has books for me to read.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6164263" y="1269258"/>
            <a:ext cx="2826194" cy="4750922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Over 90% respond “Yes” to: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 learn new things in school.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 </a:t>
            </a:r>
            <a:r>
              <a:rPr lang="en-US" sz="2000" dirty="0"/>
              <a:t>am safe at school.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My </a:t>
            </a:r>
            <a:r>
              <a:rPr lang="en-US" sz="2000" dirty="0"/>
              <a:t>teacher tells </a:t>
            </a:r>
            <a:r>
              <a:rPr lang="en-US" sz="2000" dirty="0" smtClean="0"/>
              <a:t>me </a:t>
            </a:r>
            <a:r>
              <a:rPr lang="en-US" sz="2000" dirty="0"/>
              <a:t>when I do good work.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280" y="1269257"/>
            <a:ext cx="2820543" cy="475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77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09074" y="1119188"/>
            <a:ext cx="8294653" cy="4836444"/>
          </a:xfrm>
        </p:spPr>
        <p:txBody>
          <a:bodyPr/>
          <a:lstStyle/>
          <a:p>
            <a:r>
              <a:rPr lang="en-US" dirty="0" smtClean="0"/>
              <a:t>90% or more respond “I Agree”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my school my principal and teachers want every student to learn.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my school I am learning new things that will help me.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my </a:t>
            </a:r>
            <a:r>
              <a:rPr lang="en-US" dirty="0" smtClean="0"/>
              <a:t>school </a:t>
            </a:r>
            <a:r>
              <a:rPr lang="en-US" dirty="0"/>
              <a:t>my teachers want me to do my best work.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My teachers help me learn things I will need in the future.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My </a:t>
            </a:r>
            <a:r>
              <a:rPr lang="en-US" dirty="0"/>
              <a:t>teachers use different activities to help me learn.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My teachers tell me how I should behave and do my work.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My school has many places where I can learn, such as the library.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My school has computers to help me learn.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My principal and teachers help me to be ready for the next grade.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AdvancED</a:t>
            </a:r>
            <a:r>
              <a:rPr lang="en-US" dirty="0"/>
              <a:t> Accreditation External Review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Elementary Responses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5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1007624" y="6242972"/>
            <a:ext cx="4430650" cy="431800"/>
          </a:xfrm>
        </p:spPr>
        <p:txBody>
          <a:bodyPr/>
          <a:lstStyle/>
          <a:p>
            <a:r>
              <a:rPr lang="en-US" dirty="0" err="1"/>
              <a:t>AdvancED</a:t>
            </a:r>
            <a:r>
              <a:rPr lang="en-US" dirty="0"/>
              <a:t> Accreditation External Review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and High School Feedback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Middle and High School Student, Staff, and Parent surveys were completed by selecting from among five response options (Strongly Agree to Strongly Disagree).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3152274" y="1269258"/>
            <a:ext cx="5838183" cy="2299462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These </a:t>
            </a:r>
            <a:r>
              <a:rPr lang="en-US" sz="2000" dirty="0"/>
              <a:t>average ratings </a:t>
            </a:r>
            <a:r>
              <a:rPr lang="en-US" sz="2000" dirty="0" smtClean="0"/>
              <a:t>suggest </a:t>
            </a:r>
            <a:r>
              <a:rPr lang="en-US" sz="2000" dirty="0"/>
              <a:t>that, overall, Staff and Parents have similar positive views of their schools while students tended to have less favorable views.</a:t>
            </a:r>
          </a:p>
        </p:txBody>
      </p:sp>
      <p:pic>
        <p:nvPicPr>
          <p:cNvPr id="22" name="Picture Placeholder 21"/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3" b="13543"/>
          <a:stretch>
            <a:fillRect/>
          </a:stretch>
        </p:blipFill>
        <p:spPr/>
      </p:pic>
      <p:sp>
        <p:nvSpPr>
          <p:cNvPr id="21" name="Rectangle 20"/>
          <p:cNvSpPr/>
          <p:nvPr/>
        </p:nvSpPr>
        <p:spPr>
          <a:xfrm>
            <a:off x="3175367" y="3866176"/>
            <a:ext cx="2895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average scores for these groups are:</a:t>
            </a:r>
          </a:p>
          <a:p>
            <a:pPr lvl="0"/>
            <a:r>
              <a:rPr lang="en-US" sz="2000" dirty="0"/>
              <a:t>Middle and High School Student = 3.47</a:t>
            </a:r>
          </a:p>
          <a:p>
            <a:pPr lvl="0"/>
            <a:r>
              <a:rPr lang="en-US" sz="2000" dirty="0"/>
              <a:t>Staff = 4.06</a:t>
            </a:r>
          </a:p>
          <a:p>
            <a:pPr lvl="0"/>
            <a:r>
              <a:rPr lang="en-US" sz="2000" dirty="0"/>
              <a:t>Parents = 4.08</a:t>
            </a:r>
          </a:p>
        </p:txBody>
      </p:sp>
    </p:spTree>
    <p:extLst>
      <p:ext uri="{BB962C8B-B14F-4D97-AF65-F5344CB8AC3E}">
        <p14:creationId xmlns:p14="http://schemas.microsoft.com/office/powerpoint/2010/main" val="2003821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07624" y="6242972"/>
            <a:ext cx="4358460" cy="431800"/>
          </a:xfrm>
        </p:spPr>
        <p:txBody>
          <a:bodyPr/>
          <a:lstStyle/>
          <a:p>
            <a:r>
              <a:rPr lang="en-US" dirty="0" err="1"/>
              <a:t>AdvancED</a:t>
            </a:r>
            <a:r>
              <a:rPr lang="en-US" dirty="0"/>
              <a:t> Accreditation External Review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Feedback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151905" y="1284534"/>
            <a:ext cx="5819058" cy="475961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Our </a:t>
            </a:r>
            <a:r>
              <a:rPr lang="en-US" sz="2000" dirty="0"/>
              <a:t>school's purpose statement is clearly focused on student success.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Our </a:t>
            </a:r>
            <a:r>
              <a:rPr lang="en-US" sz="2000" dirty="0"/>
              <a:t>school has high expectations for students in all classes.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My </a:t>
            </a:r>
            <a:r>
              <a:rPr lang="en-US" sz="2000" dirty="0"/>
              <a:t>child knows the expectations for learning in all classes.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Our </a:t>
            </a:r>
            <a:r>
              <a:rPr lang="en-US" sz="2000" dirty="0"/>
              <a:t>school provides a safe learning environment.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80625" y="1271815"/>
            <a:ext cx="2826194" cy="4772337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/>
              <a:t>A</a:t>
            </a:r>
            <a:r>
              <a:rPr lang="en-US" sz="2000" dirty="0" smtClean="0"/>
              <a:t>verage score of 4.2 or higher for the following statements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1537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</a:rPr>
              <a:t>Student Achievement: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</a:rPr>
              <a:t>Improved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</a:rPr>
              <a:t>in 20% of the indicators and remained stable in 60% of </a:t>
            </a: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</a:rPr>
              <a:t>indicators</a:t>
            </a:r>
          </a:p>
          <a:p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</a:rPr>
              <a:t>Survey: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</a:rPr>
              <a:t>Strong participation on </a:t>
            </a:r>
            <a:r>
              <a:rPr lang="en-US" b="1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AdvancED</a:t>
            </a: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</a:rPr>
              <a:t> survey: A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</a:rPr>
              <a:t>total of 208,371 individuals </a:t>
            </a: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</a:rPr>
              <a:t>participated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ea typeface="Calibri" panose="020F0502020204030204" pitchFamily="34" charset="0"/>
              </a:rPr>
              <a:t>Staff and parents overall had positive views of their schools</a:t>
            </a:r>
          </a:p>
          <a:p>
            <a:endParaRPr lang="en-US" b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94C-3E5A-854F-B5AE-A6634FC20B3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AdvancED</a:t>
            </a:r>
            <a:r>
              <a:rPr lang="en-US" dirty="0"/>
              <a:t> Accreditation External Review</a:t>
            </a:r>
          </a:p>
        </p:txBody>
      </p:sp>
    </p:spTree>
    <p:extLst>
      <p:ext uri="{BB962C8B-B14F-4D97-AF65-F5344CB8AC3E}">
        <p14:creationId xmlns:p14="http://schemas.microsoft.com/office/powerpoint/2010/main" val="4205676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CPS">
      <a:dk1>
        <a:sysClr val="windowText" lastClr="000000"/>
      </a:dk1>
      <a:lt1>
        <a:sysClr val="window" lastClr="FFFFFF"/>
      </a:lt1>
      <a:dk2>
        <a:srgbClr val="00377B"/>
      </a:dk2>
      <a:lt2>
        <a:srgbClr val="D5D2C8"/>
      </a:lt2>
      <a:accent1>
        <a:srgbClr val="0093D0"/>
      </a:accent1>
      <a:accent2>
        <a:srgbClr val="F26323"/>
      </a:accent2>
      <a:accent3>
        <a:srgbClr val="36B77A"/>
      </a:accent3>
      <a:accent4>
        <a:srgbClr val="6A2C91"/>
      </a:accent4>
      <a:accent5>
        <a:srgbClr val="C7E1F5"/>
      </a:accent5>
      <a:accent6>
        <a:srgbClr val="F79646"/>
      </a:accent6>
      <a:hlink>
        <a:srgbClr val="0000FF"/>
      </a:hlink>
      <a:folHlink>
        <a:srgbClr val="800080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13212</TotalTime>
  <Words>431</Words>
  <Application>Microsoft Macintosh PowerPoint</Application>
  <PresentationFormat>On-screen Show (4:3)</PresentationFormat>
  <Paragraphs>88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Stakeholder Feedback: Strong Feedback</vt:lpstr>
      <vt:lpstr>Early Elementary Feedback</vt:lpstr>
      <vt:lpstr>Student Elementary Responses</vt:lpstr>
      <vt:lpstr>Middle and High School Feedback</vt:lpstr>
      <vt:lpstr>Parent Feedback</vt:lpstr>
      <vt:lpstr>Summary</vt:lpstr>
    </vt:vector>
  </TitlesOfParts>
  <Company>Nancy Nord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Nancy Nord</dc:creator>
  <cp:lastModifiedBy>Donna Boruch</cp:lastModifiedBy>
  <cp:revision>436</cp:revision>
  <cp:lastPrinted>2015-01-08T16:51:04Z</cp:lastPrinted>
  <dcterms:created xsi:type="dcterms:W3CDTF">2014-12-19T16:36:55Z</dcterms:created>
  <dcterms:modified xsi:type="dcterms:W3CDTF">2016-10-25T13:31:04Z</dcterms:modified>
</cp:coreProperties>
</file>