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9"/>
  </p:notesMasterIdLst>
  <p:handoutMasterIdLst>
    <p:handoutMasterId r:id="rId90"/>
  </p:handoutMasterIdLst>
  <p:sldIdLst>
    <p:sldId id="320" r:id="rId2"/>
    <p:sldId id="362" r:id="rId3"/>
    <p:sldId id="361" r:id="rId4"/>
    <p:sldId id="326" r:id="rId5"/>
    <p:sldId id="387" r:id="rId6"/>
    <p:sldId id="428" r:id="rId7"/>
    <p:sldId id="427" r:id="rId8"/>
    <p:sldId id="363" r:id="rId9"/>
    <p:sldId id="385" r:id="rId10"/>
    <p:sldId id="386" r:id="rId11"/>
    <p:sldId id="364" r:id="rId12"/>
    <p:sldId id="342" r:id="rId13"/>
    <p:sldId id="353" r:id="rId14"/>
    <p:sldId id="354" r:id="rId15"/>
    <p:sldId id="355" r:id="rId16"/>
    <p:sldId id="356" r:id="rId17"/>
    <p:sldId id="357" r:id="rId18"/>
    <p:sldId id="358" r:id="rId19"/>
    <p:sldId id="359" r:id="rId20"/>
    <p:sldId id="360" r:id="rId21"/>
    <p:sldId id="339" r:id="rId22"/>
    <p:sldId id="352" r:id="rId23"/>
    <p:sldId id="421" r:id="rId24"/>
    <p:sldId id="425" r:id="rId25"/>
    <p:sldId id="422" r:id="rId26"/>
    <p:sldId id="423" r:id="rId27"/>
    <p:sldId id="424" r:id="rId28"/>
    <p:sldId id="344" r:id="rId29"/>
    <p:sldId id="388" r:id="rId30"/>
    <p:sldId id="389" r:id="rId31"/>
    <p:sldId id="390" r:id="rId32"/>
    <p:sldId id="391" r:id="rId33"/>
    <p:sldId id="392" r:id="rId34"/>
    <p:sldId id="393" r:id="rId35"/>
    <p:sldId id="394" r:id="rId36"/>
    <p:sldId id="395" r:id="rId37"/>
    <p:sldId id="396" r:id="rId38"/>
    <p:sldId id="397" r:id="rId39"/>
    <p:sldId id="398" r:id="rId40"/>
    <p:sldId id="399" r:id="rId41"/>
    <p:sldId id="400" r:id="rId42"/>
    <p:sldId id="401" r:id="rId43"/>
    <p:sldId id="402" r:id="rId44"/>
    <p:sldId id="403" r:id="rId45"/>
    <p:sldId id="341" r:id="rId46"/>
    <p:sldId id="404" r:id="rId47"/>
    <p:sldId id="406" r:id="rId48"/>
    <p:sldId id="407" r:id="rId49"/>
    <p:sldId id="408" r:id="rId50"/>
    <p:sldId id="409" r:id="rId51"/>
    <p:sldId id="410" r:id="rId52"/>
    <p:sldId id="411" r:id="rId53"/>
    <p:sldId id="412" r:id="rId54"/>
    <p:sldId id="413" r:id="rId55"/>
    <p:sldId id="414" r:id="rId56"/>
    <p:sldId id="415" r:id="rId57"/>
    <p:sldId id="416" r:id="rId58"/>
    <p:sldId id="417" r:id="rId59"/>
    <p:sldId id="418" r:id="rId60"/>
    <p:sldId id="419" r:id="rId61"/>
    <p:sldId id="420" r:id="rId62"/>
    <p:sldId id="343" r:id="rId63"/>
    <p:sldId id="368" r:id="rId64"/>
    <p:sldId id="366" r:id="rId65"/>
    <p:sldId id="369" r:id="rId66"/>
    <p:sldId id="429" r:id="rId67"/>
    <p:sldId id="371" r:id="rId68"/>
    <p:sldId id="430" r:id="rId69"/>
    <p:sldId id="432" r:id="rId70"/>
    <p:sldId id="373" r:id="rId71"/>
    <p:sldId id="431" r:id="rId72"/>
    <p:sldId id="433" r:id="rId73"/>
    <p:sldId id="434" r:id="rId74"/>
    <p:sldId id="435" r:id="rId75"/>
    <p:sldId id="436" r:id="rId76"/>
    <p:sldId id="437" r:id="rId77"/>
    <p:sldId id="438" r:id="rId78"/>
    <p:sldId id="439" r:id="rId79"/>
    <p:sldId id="440" r:id="rId80"/>
    <p:sldId id="441" r:id="rId81"/>
    <p:sldId id="442" r:id="rId82"/>
    <p:sldId id="443" r:id="rId83"/>
    <p:sldId id="446" r:id="rId84"/>
    <p:sldId id="380" r:id="rId85"/>
    <p:sldId id="445" r:id="rId86"/>
    <p:sldId id="384" r:id="rId87"/>
    <p:sldId id="345" r:id="rId8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A663931-8896-5B40-85E0-E1224730F8B1}">
          <p14:sldIdLst>
            <p14:sldId id="320"/>
            <p14:sldId id="362"/>
            <p14:sldId id="361"/>
            <p14:sldId id="326"/>
            <p14:sldId id="387"/>
            <p14:sldId id="428"/>
            <p14:sldId id="427"/>
            <p14:sldId id="363"/>
            <p14:sldId id="385"/>
            <p14:sldId id="386"/>
            <p14:sldId id="364"/>
            <p14:sldId id="342"/>
            <p14:sldId id="353"/>
            <p14:sldId id="354"/>
            <p14:sldId id="355"/>
            <p14:sldId id="356"/>
            <p14:sldId id="357"/>
            <p14:sldId id="358"/>
            <p14:sldId id="359"/>
            <p14:sldId id="360"/>
            <p14:sldId id="339"/>
            <p14:sldId id="352"/>
            <p14:sldId id="421"/>
            <p14:sldId id="425"/>
            <p14:sldId id="422"/>
            <p14:sldId id="423"/>
            <p14:sldId id="424"/>
            <p14:sldId id="344"/>
            <p14:sldId id="388"/>
            <p14:sldId id="389"/>
            <p14:sldId id="390"/>
            <p14:sldId id="391"/>
            <p14:sldId id="392"/>
            <p14:sldId id="393"/>
            <p14:sldId id="394"/>
            <p14:sldId id="395"/>
            <p14:sldId id="396"/>
            <p14:sldId id="397"/>
            <p14:sldId id="398"/>
            <p14:sldId id="399"/>
            <p14:sldId id="400"/>
            <p14:sldId id="401"/>
            <p14:sldId id="402"/>
            <p14:sldId id="403"/>
            <p14:sldId id="341"/>
            <p14:sldId id="404"/>
            <p14:sldId id="406"/>
            <p14:sldId id="407"/>
            <p14:sldId id="408"/>
            <p14:sldId id="409"/>
            <p14:sldId id="410"/>
            <p14:sldId id="411"/>
            <p14:sldId id="412"/>
            <p14:sldId id="413"/>
            <p14:sldId id="414"/>
            <p14:sldId id="415"/>
            <p14:sldId id="416"/>
            <p14:sldId id="417"/>
            <p14:sldId id="418"/>
            <p14:sldId id="419"/>
            <p14:sldId id="420"/>
            <p14:sldId id="343"/>
            <p14:sldId id="368"/>
            <p14:sldId id="366"/>
            <p14:sldId id="369"/>
            <p14:sldId id="429"/>
            <p14:sldId id="371"/>
            <p14:sldId id="430"/>
            <p14:sldId id="432"/>
            <p14:sldId id="373"/>
            <p14:sldId id="431"/>
            <p14:sldId id="433"/>
            <p14:sldId id="434"/>
            <p14:sldId id="435"/>
            <p14:sldId id="436"/>
            <p14:sldId id="437"/>
            <p14:sldId id="438"/>
            <p14:sldId id="439"/>
            <p14:sldId id="440"/>
            <p14:sldId id="441"/>
            <p14:sldId id="442"/>
            <p14:sldId id="443"/>
            <p14:sldId id="446"/>
            <p14:sldId id="380"/>
            <p14:sldId id="445"/>
            <p14:sldId id="384"/>
            <p14:sldId id="345"/>
          </p14:sldIdLst>
        </p14:section>
      </p14:sectionLst>
    </p:ext>
    <p:ext uri="{EFAFB233-063F-42B5-8137-9DF3F51BA10A}">
      <p15:sldGuideLst xmlns:p15="http://schemas.microsoft.com/office/powerpoint/2012/main">
        <p15:guide id="1" orient="horz" pos="792">
          <p15:clr>
            <a:srgbClr val="A4A3A4"/>
          </p15:clr>
        </p15:guide>
        <p15:guide id="2" orient="horz" pos="104">
          <p15:clr>
            <a:srgbClr val="A4A3A4"/>
          </p15:clr>
        </p15:guide>
        <p15:guide id="3" pos="5646">
          <p15:clr>
            <a:srgbClr val="A4A3A4"/>
          </p15:clr>
        </p15:guide>
        <p15:guide id="4" pos="10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15D22"/>
    <a:srgbClr val="00A5E3"/>
    <a:srgbClr val="0095D3"/>
    <a:srgbClr val="CDCEC9"/>
    <a:srgbClr val="ECF1F8"/>
    <a:srgbClr val="70B75E"/>
    <a:srgbClr val="FFCF01"/>
    <a:srgbClr val="6A2C91"/>
    <a:srgbClr val="2EAFA4"/>
    <a:srgbClr val="FFE7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4" autoAdjust="0"/>
    <p:restoredTop sz="96980" autoAdjust="0"/>
  </p:normalViewPr>
  <p:slideViewPr>
    <p:cSldViewPr snapToGrid="0" showGuides="1">
      <p:cViewPr varScale="1">
        <p:scale>
          <a:sx n="84" d="100"/>
          <a:sy n="84" d="100"/>
        </p:scale>
        <p:origin x="894" y="96"/>
      </p:cViewPr>
      <p:guideLst>
        <p:guide orient="horz" pos="792"/>
        <p:guide orient="horz" pos="104"/>
        <p:guide pos="5646"/>
        <p:guide pos="102"/>
      </p:guideLst>
    </p:cSldViewPr>
  </p:slideViewPr>
  <p:outlineViewPr>
    <p:cViewPr>
      <p:scale>
        <a:sx n="33" d="100"/>
        <a:sy n="33" d="100"/>
      </p:scale>
      <p:origin x="0" y="8168"/>
    </p:cViewPr>
  </p:outlineViewPr>
  <p:notesTextViewPr>
    <p:cViewPr>
      <p:scale>
        <a:sx n="100" d="100"/>
        <a:sy n="100" d="100"/>
      </p:scale>
      <p:origin x="0" y="0"/>
    </p:cViewPr>
  </p:notesTextViewPr>
  <p:sorterViewPr>
    <p:cViewPr>
      <p:scale>
        <a:sx n="175" d="100"/>
        <a:sy n="175" d="100"/>
      </p:scale>
      <p:origin x="0" y="0"/>
    </p:cViewPr>
  </p:sorterViewPr>
  <p:notesViewPr>
    <p:cSldViewPr snapToGrid="0">
      <p:cViewPr varScale="1">
        <p:scale>
          <a:sx n="103" d="100"/>
          <a:sy n="103" d="100"/>
        </p:scale>
        <p:origin x="-3952" y="-104"/>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473" tIns="46237" rIns="92473" bIns="46237" rtlCol="0"/>
          <a:lstStyle>
            <a:lvl1pPr algn="l">
              <a:defRPr sz="1200"/>
            </a:lvl1pPr>
          </a:lstStyle>
          <a:p>
            <a:endParaRPr lang="en-US" dirty="0">
              <a:latin typeface="Century Gothic"/>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2473" tIns="46237" rIns="92473" bIns="46237" rtlCol="0"/>
          <a:lstStyle>
            <a:lvl1pPr algn="r">
              <a:defRPr sz="1200"/>
            </a:lvl1pPr>
          </a:lstStyle>
          <a:p>
            <a:fld id="{F7D890DF-6341-034B-A55B-E0156A5C55A2}" type="datetimeFigureOut">
              <a:rPr lang="en-US" smtClean="0">
                <a:latin typeface="Century Gothic"/>
              </a:rPr>
              <a:pPr/>
              <a:t>4/28/2017</a:t>
            </a:fld>
            <a:endParaRPr lang="en-US" dirty="0">
              <a:latin typeface="Century Gothic"/>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2473" tIns="46237" rIns="92473" bIns="46237" rtlCol="0" anchor="b"/>
          <a:lstStyle>
            <a:lvl1pPr algn="l">
              <a:defRPr sz="1200"/>
            </a:lvl1pPr>
          </a:lstStyle>
          <a:p>
            <a:endParaRPr lang="en-US" dirty="0">
              <a:latin typeface="Century Gothic"/>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2473" tIns="46237" rIns="92473" bIns="46237" rtlCol="0" anchor="b"/>
          <a:lstStyle>
            <a:lvl1pPr algn="r">
              <a:defRPr sz="1200"/>
            </a:lvl1pPr>
          </a:lstStyle>
          <a:p>
            <a:fld id="{E22E8A27-D374-4C4D-8D75-1C4EFC7A5CE3}" type="slidenum">
              <a:rPr lang="en-US" smtClean="0">
                <a:latin typeface="Century Gothic"/>
              </a:rPr>
              <a:pPr/>
              <a:t>‹#›</a:t>
            </a:fld>
            <a:endParaRPr lang="en-US" dirty="0">
              <a:latin typeface="Century Gothic"/>
            </a:endParaRPr>
          </a:p>
        </p:txBody>
      </p:sp>
    </p:spTree>
    <p:extLst>
      <p:ext uri="{BB962C8B-B14F-4D97-AF65-F5344CB8AC3E}">
        <p14:creationId xmlns:p14="http://schemas.microsoft.com/office/powerpoint/2010/main" val="24339142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473" tIns="46237" rIns="92473" bIns="46237" rtlCol="0"/>
          <a:lstStyle>
            <a:lvl1pPr algn="l">
              <a:defRPr sz="1200">
                <a:latin typeface="Century Gothic"/>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473" tIns="46237" rIns="92473" bIns="46237" rtlCol="0"/>
          <a:lstStyle>
            <a:lvl1pPr algn="r">
              <a:defRPr sz="1200">
                <a:latin typeface="Century Gothic"/>
              </a:defRPr>
            </a:lvl1pPr>
          </a:lstStyle>
          <a:p>
            <a:fld id="{C8C68BC8-B650-C542-ADD9-2422A66DB1F3}" type="datetimeFigureOut">
              <a:rPr lang="en-US" smtClean="0"/>
              <a:pPr/>
              <a:t>4/28/2017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473" tIns="46237" rIns="92473" bIns="46237"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2473" tIns="46237" rIns="92473" bIns="46237"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4820"/>
          </a:xfrm>
          <a:prstGeom prst="rect">
            <a:avLst/>
          </a:prstGeom>
        </p:spPr>
        <p:txBody>
          <a:bodyPr vert="horz" lIns="92473" tIns="46237" rIns="92473" bIns="46237" rtlCol="0" anchor="b"/>
          <a:lstStyle>
            <a:lvl1pPr algn="l">
              <a:defRPr sz="1200">
                <a:latin typeface="Century Gothic"/>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2473" tIns="46237" rIns="92473" bIns="46237" rtlCol="0" anchor="b"/>
          <a:lstStyle>
            <a:lvl1pPr algn="r">
              <a:defRPr sz="1200">
                <a:latin typeface="Century Gothic"/>
              </a:defRPr>
            </a:lvl1pPr>
          </a:lstStyle>
          <a:p>
            <a:fld id="{6240A377-4153-7D42-A67C-7146F61FF122}" type="slidenum">
              <a:rPr lang="en-US" smtClean="0"/>
              <a:pPr/>
              <a:t>‹#›</a:t>
            </a:fld>
            <a:endParaRPr lang="en-US" dirty="0"/>
          </a:p>
        </p:txBody>
      </p:sp>
    </p:spTree>
    <p:extLst>
      <p:ext uri="{BB962C8B-B14F-4D97-AF65-F5344CB8AC3E}">
        <p14:creationId xmlns:p14="http://schemas.microsoft.com/office/powerpoint/2010/main" val="132109122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Century Gothic"/>
        <a:ea typeface="+mn-ea"/>
        <a:cs typeface="+mn-cs"/>
      </a:defRPr>
    </a:lvl1pPr>
    <a:lvl2pPr marL="457200" algn="l" defTabSz="457200" rtl="0" eaLnBrk="1" latinLnBrk="0" hangingPunct="1">
      <a:defRPr sz="1200" kern="1200">
        <a:solidFill>
          <a:schemeClr val="tx1"/>
        </a:solidFill>
        <a:latin typeface="Century Gothic"/>
        <a:ea typeface="+mn-ea"/>
        <a:cs typeface="+mn-cs"/>
      </a:defRPr>
    </a:lvl2pPr>
    <a:lvl3pPr marL="914400" algn="l" defTabSz="457200" rtl="0" eaLnBrk="1" latinLnBrk="0" hangingPunct="1">
      <a:defRPr sz="1200" kern="1200">
        <a:solidFill>
          <a:schemeClr val="tx1"/>
        </a:solidFill>
        <a:latin typeface="Century Gothic"/>
        <a:ea typeface="+mn-ea"/>
        <a:cs typeface="+mn-cs"/>
      </a:defRPr>
    </a:lvl3pPr>
    <a:lvl4pPr marL="1371600" algn="l" defTabSz="457200" rtl="0" eaLnBrk="1" latinLnBrk="0" hangingPunct="1">
      <a:defRPr sz="1200" kern="1200">
        <a:solidFill>
          <a:schemeClr val="tx1"/>
        </a:solidFill>
        <a:latin typeface="Century Gothic"/>
        <a:ea typeface="+mn-ea"/>
        <a:cs typeface="+mn-cs"/>
      </a:defRPr>
    </a:lvl4pPr>
    <a:lvl5pPr marL="1828800" algn="l" defTabSz="457200" rtl="0" eaLnBrk="1" latinLnBrk="0" hangingPunct="1">
      <a:defRPr sz="1200" kern="1200">
        <a:solidFill>
          <a:schemeClr val="tx1"/>
        </a:solidFill>
        <a:latin typeface="Century Gothic"/>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87" indent="-173387">
              <a:buFont typeface="Arial"/>
              <a:buChar char="•"/>
            </a:pPr>
            <a:r>
              <a:rPr lang="en-US" dirty="0" smtClean="0"/>
              <a:t>WELCOME</a:t>
            </a:r>
          </a:p>
          <a:p>
            <a:pPr marL="173387" indent="-173387">
              <a:buFont typeface="Arial"/>
              <a:buChar char="•"/>
            </a:pPr>
            <a:r>
              <a:rPr lang="en-US" dirty="0" smtClean="0"/>
              <a:t>INTRODUCTIONS</a:t>
            </a:r>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1</a:t>
            </a:fld>
            <a:endParaRPr lang="en-US" dirty="0"/>
          </a:p>
        </p:txBody>
      </p:sp>
    </p:spTree>
    <p:extLst>
      <p:ext uri="{BB962C8B-B14F-4D97-AF65-F5344CB8AC3E}">
        <p14:creationId xmlns:p14="http://schemas.microsoft.com/office/powerpoint/2010/main" val="1405078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19</a:t>
            </a:fld>
            <a:endParaRPr lang="en-US" dirty="0"/>
          </a:p>
        </p:txBody>
      </p:sp>
    </p:spTree>
    <p:extLst>
      <p:ext uri="{BB962C8B-B14F-4D97-AF65-F5344CB8AC3E}">
        <p14:creationId xmlns:p14="http://schemas.microsoft.com/office/powerpoint/2010/main" val="1614144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20</a:t>
            </a:fld>
            <a:endParaRPr lang="en-US" dirty="0"/>
          </a:p>
        </p:txBody>
      </p:sp>
    </p:spTree>
    <p:extLst>
      <p:ext uri="{BB962C8B-B14F-4D97-AF65-F5344CB8AC3E}">
        <p14:creationId xmlns:p14="http://schemas.microsoft.com/office/powerpoint/2010/main" val="3058536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23</a:t>
            </a:fld>
            <a:endParaRPr lang="en-US" dirty="0"/>
          </a:p>
        </p:txBody>
      </p:sp>
    </p:spTree>
    <p:extLst>
      <p:ext uri="{BB962C8B-B14F-4D97-AF65-F5344CB8AC3E}">
        <p14:creationId xmlns:p14="http://schemas.microsoft.com/office/powerpoint/2010/main" val="1487545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25</a:t>
            </a:fld>
            <a:endParaRPr lang="en-US" dirty="0"/>
          </a:p>
        </p:txBody>
      </p:sp>
    </p:spTree>
    <p:extLst>
      <p:ext uri="{BB962C8B-B14F-4D97-AF65-F5344CB8AC3E}">
        <p14:creationId xmlns:p14="http://schemas.microsoft.com/office/powerpoint/2010/main" val="209551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26</a:t>
            </a:fld>
            <a:endParaRPr lang="en-US" dirty="0"/>
          </a:p>
        </p:txBody>
      </p:sp>
    </p:spTree>
    <p:extLst>
      <p:ext uri="{BB962C8B-B14F-4D97-AF65-F5344CB8AC3E}">
        <p14:creationId xmlns:p14="http://schemas.microsoft.com/office/powerpoint/2010/main" val="3880576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27</a:t>
            </a:fld>
            <a:endParaRPr lang="en-US" dirty="0"/>
          </a:p>
        </p:txBody>
      </p:sp>
    </p:spTree>
    <p:extLst>
      <p:ext uri="{BB962C8B-B14F-4D97-AF65-F5344CB8AC3E}">
        <p14:creationId xmlns:p14="http://schemas.microsoft.com/office/powerpoint/2010/main" val="857377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87" indent="-173387">
              <a:buFont typeface="Arial"/>
              <a:buChar char="•"/>
            </a:pPr>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29</a:t>
            </a:fld>
            <a:endParaRPr lang="en-US" dirty="0"/>
          </a:p>
        </p:txBody>
      </p:sp>
    </p:spTree>
    <p:extLst>
      <p:ext uri="{BB962C8B-B14F-4D97-AF65-F5344CB8AC3E}">
        <p14:creationId xmlns:p14="http://schemas.microsoft.com/office/powerpoint/2010/main" val="3862849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30</a:t>
            </a:fld>
            <a:endParaRPr lang="en-US" dirty="0"/>
          </a:p>
        </p:txBody>
      </p:sp>
    </p:spTree>
    <p:extLst>
      <p:ext uri="{BB962C8B-B14F-4D97-AF65-F5344CB8AC3E}">
        <p14:creationId xmlns:p14="http://schemas.microsoft.com/office/powerpoint/2010/main" val="2946486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a:t>In looking at these components of a MTSS, we often find that educators misconceive that MTSS is only one of these components – for instance, they may think that MTSS is only the 3 tiers of instruction and intervention. All of these components are necessary for a comprehensive MTSS.</a:t>
            </a:r>
          </a:p>
          <a:p>
            <a:endParaRPr lang="en-US" baseline="0" dirty="0"/>
          </a:p>
          <a:p>
            <a:r>
              <a:rPr lang="en-US" baseline="0" dirty="0"/>
              <a:t>There must be:</a:t>
            </a:r>
          </a:p>
          <a:p>
            <a:r>
              <a:rPr lang="en-US" baseline="0" dirty="0"/>
              <a:t> 1) Multiple tiers of instruction and intervention, aligned to standards, utilizing evidence based strategies, matched to student needs, and with assessments that allow the measurement of effectiveness</a:t>
            </a:r>
          </a:p>
          <a:p>
            <a:r>
              <a:rPr lang="en-US" baseline="0" dirty="0"/>
              <a:t>2) A structured, consistent, team-based, problem solving process, with decision rules used to make educational decisions</a:t>
            </a:r>
          </a:p>
          <a:p>
            <a:r>
              <a:rPr lang="en-US" baseline="0" dirty="0"/>
              <a:t>3) An integrated data system that allows for ongoing assessment of student learning as well as decision making</a:t>
            </a:r>
          </a:p>
          <a:p>
            <a:pPr defTabSz="462366">
              <a:defRPr/>
            </a:pPr>
            <a:r>
              <a:rPr lang="en-US" baseline="0" dirty="0"/>
              <a:t>4) Open and transparent communication and collaboration between stakeholders with relationships based upon mutual respect and shared responsibility</a:t>
            </a:r>
          </a:p>
          <a:p>
            <a:r>
              <a:rPr lang="en-US" baseline="0" dirty="0"/>
              <a:t>5) The capability for the system to build the necessary capacity and infrastructures necessary for MTSS implementation including data-driving professional development, aligning policies and procedures to support MTSS, and the creation of implementation plans</a:t>
            </a:r>
          </a:p>
          <a:p>
            <a:pPr defTabSz="462366">
              <a:defRPr/>
            </a:pPr>
            <a:r>
              <a:rPr lang="en-US" baseline="0" dirty="0"/>
              <a:t>6) Leadership that expects and supports data-based decision making, team functioning, and coaching supports</a:t>
            </a:r>
          </a:p>
          <a:p>
            <a:pPr defTabSz="471152">
              <a:defRPr/>
            </a:pPr>
            <a:endParaRPr lang="en-US" u="sng" dirty="0">
              <a:latin typeface="Helvetica" panose="020B0504020202030204" pitchFamily="34" charset="0"/>
              <a:ea typeface="Gulim" panose="020B0600000101010101" pitchFamily="34" charset="-127"/>
            </a:endParaRPr>
          </a:p>
          <a:p>
            <a:pPr defTabSz="471152">
              <a:defRPr/>
            </a:pPr>
            <a:r>
              <a:rPr lang="en-US" u="sng" dirty="0">
                <a:latin typeface="Helvetica" panose="020B0504020202030204" pitchFamily="34" charset="0"/>
                <a:ea typeface="Gulim" panose="020B0600000101010101" pitchFamily="34" charset="-127"/>
              </a:rPr>
              <a:t>MTSS</a:t>
            </a:r>
            <a:r>
              <a:rPr lang="en-US" dirty="0">
                <a:latin typeface="Helvetica" panose="020B0504020202030204" pitchFamily="34" charset="0"/>
                <a:ea typeface="Gulim" panose="020B0600000101010101" pitchFamily="34" charset="-127"/>
              </a:rPr>
              <a:t> is a framework to ensure successful education outcomes for ALL students by using a data-based problem solving process to provide, and evaluate the effectiveness of multiple tiers of integrated academic, behavior, and social-emotional instruction/intervention supports matched to student need in alignment with educational standards. </a:t>
            </a:r>
          </a:p>
          <a:p>
            <a:pPr defTabSz="471152">
              <a:defRPr/>
            </a:pPr>
            <a:endParaRPr lang="en-US" dirty="0">
              <a:latin typeface="Calibri" charset="0"/>
            </a:endParaRPr>
          </a:p>
          <a:p>
            <a:pPr defTabSz="471152">
              <a:defRPr/>
            </a:pPr>
            <a:r>
              <a:rPr lang="en-US" dirty="0">
                <a:latin typeface="Calibri" charset="0"/>
              </a:rPr>
              <a:t>These are the six essential components of MTSS within the state of Florida(Read each). </a:t>
            </a:r>
            <a:r>
              <a:rPr lang="en-US" dirty="0"/>
              <a:t>These essential components are backed by what</a:t>
            </a:r>
            <a:r>
              <a:rPr lang="en-US" baseline="0" dirty="0"/>
              <a:t> we know to be effective, evidence-based practices that lead to sustainable implementation. </a:t>
            </a:r>
          </a:p>
          <a:p>
            <a:pPr defTabSz="471152">
              <a:defRPr/>
            </a:pPr>
            <a:endParaRPr lang="en-US" dirty="0" smtClean="0">
              <a:latin typeface="Helvetica" panose="020B0504020202030204" pitchFamily="34" charset="0"/>
              <a:ea typeface="Gulim" panose="020B0600000101010101" pitchFamily="34" charset="-127"/>
            </a:endParaRPr>
          </a:p>
          <a:p>
            <a:pPr eaLnBrk="1" hangingPunct="1"/>
            <a:r>
              <a:rPr lang="en-US" altLang="en-US" sz="1200" dirty="0" smtClean="0"/>
              <a:t>MTSS is an evidence-based model of educating students</a:t>
            </a:r>
          </a:p>
          <a:p>
            <a:pPr eaLnBrk="1" hangingPunct="1"/>
            <a:r>
              <a:rPr lang="en-US" altLang="en-US" sz="1200" dirty="0" smtClean="0"/>
              <a:t>Data-based problem solving is essential</a:t>
            </a:r>
          </a:p>
          <a:p>
            <a:pPr eaLnBrk="1" hangingPunct="1"/>
            <a:r>
              <a:rPr lang="en-US" altLang="en-US" sz="1200" dirty="0" smtClean="0"/>
              <a:t>Academic and behavioral instruction and intervention are interrelated</a:t>
            </a:r>
          </a:p>
          <a:p>
            <a:pPr eaLnBrk="1" hangingPunct="1"/>
            <a:r>
              <a:rPr lang="en-US" altLang="en-US" sz="1200" dirty="0" smtClean="0"/>
              <a:t>Need-driven decision-making is necessary to ensure that resources reach the appropriate students at appropriate levels to accelerate the performance of ALL students to achieve and/or exceed proficiency</a:t>
            </a:r>
          </a:p>
          <a:p>
            <a:pPr eaLnBrk="1" hangingPunct="1"/>
            <a:r>
              <a:rPr lang="en-US" altLang="en-US" sz="1200" dirty="0" smtClean="0"/>
              <a:t>Collaborative teaming is essential for effective implementation of MTSS</a:t>
            </a:r>
          </a:p>
          <a:p>
            <a:pPr defTabSz="471152">
              <a:defRPr/>
            </a:pPr>
            <a:endParaRPr lang="en-US" dirty="0" smtClean="0">
              <a:latin typeface="Helvetica" panose="020B0504020202030204" pitchFamily="34" charset="0"/>
              <a:ea typeface="Gulim" panose="020B0600000101010101" pitchFamily="34" charset="-127"/>
            </a:endParaRPr>
          </a:p>
          <a:p>
            <a:pPr defTabSz="471152">
              <a:defRPr/>
            </a:pPr>
            <a:endParaRPr lang="en-US" dirty="0">
              <a:latin typeface="Helvetica" panose="020B0504020202030204" pitchFamily="34" charset="0"/>
              <a:ea typeface="Gulim" panose="020B0600000101010101" pitchFamily="34" charset="-127"/>
            </a:endParaRPr>
          </a:p>
          <a:p>
            <a:pPr defTabSz="471152">
              <a:defRPr/>
            </a:pPr>
            <a:endParaRPr lang="en-US" dirty="0">
              <a:latin typeface="Calibri" charset="0"/>
            </a:endParaRPr>
          </a:p>
          <a:p>
            <a:pPr defTabSz="471152">
              <a:defRPr/>
            </a:pPr>
            <a:endParaRPr lang="en-US" u="sng" dirty="0">
              <a:latin typeface="Helvetica" panose="020B0504020202030204" pitchFamily="34" charset="0"/>
              <a:ea typeface="Gulim" panose="020B0600000101010101" pitchFamily="34" charset="-127"/>
            </a:endParaRPr>
          </a:p>
          <a:p>
            <a:endParaRPr lang="en-US" i="0" dirty="0"/>
          </a:p>
        </p:txBody>
      </p:sp>
      <p:sp>
        <p:nvSpPr>
          <p:cNvPr id="4" name="Slide Number Placeholder 3"/>
          <p:cNvSpPr>
            <a:spLocks noGrp="1"/>
          </p:cNvSpPr>
          <p:nvPr>
            <p:ph type="sldNum" sz="quarter" idx="10"/>
          </p:nvPr>
        </p:nvSpPr>
        <p:spPr/>
        <p:txBody>
          <a:bodyPr/>
          <a:lstStyle/>
          <a:p>
            <a:fld id="{2C4F90D7-8BB0-374E-BB70-0C3F756BA3C2}" type="slidenum">
              <a:rPr lang="en-US" smtClean="0"/>
              <a:t>31</a:t>
            </a:fld>
            <a:endParaRPr lang="en-US" dirty="0"/>
          </a:p>
        </p:txBody>
      </p:sp>
    </p:spTree>
    <p:extLst>
      <p:ext uri="{BB962C8B-B14F-4D97-AF65-F5344CB8AC3E}">
        <p14:creationId xmlns:p14="http://schemas.microsoft.com/office/powerpoint/2010/main" val="132532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Academic </a:t>
            </a:r>
            <a:r>
              <a:rPr lang="en-US" sz="1400" dirty="0"/>
              <a:t>Success is related to behavior in school </a:t>
            </a:r>
            <a:r>
              <a:rPr lang="en-US" sz="1600" dirty="0">
                <a:effectLst>
                  <a:outerShdw blurRad="38100" dist="38100" dir="2700000" algn="tl">
                    <a:srgbClr val="000000">
                      <a:alpha val="43137"/>
                    </a:srgbClr>
                  </a:outerShdw>
                </a:effectLst>
              </a:rPr>
              <a:t>AND</a:t>
            </a:r>
            <a:r>
              <a:rPr lang="en-US" b="0" u="none" baseline="0" dirty="0" smtClean="0"/>
              <a:t> </a:t>
            </a:r>
            <a:r>
              <a:rPr lang="en-US" sz="1400" dirty="0"/>
              <a:t>Behavioral success is related to academics </a:t>
            </a:r>
            <a:r>
              <a:rPr lang="en-US" b="0" u="none" baseline="0" dirty="0" smtClean="0"/>
              <a:t>which</a:t>
            </a:r>
            <a:r>
              <a:rPr lang="en-US" sz="1600" dirty="0">
                <a:effectLst>
                  <a:outerShdw blurRad="38100" dist="38100" dir="2700000" algn="tl">
                    <a:srgbClr val="000000">
                      <a:alpha val="43137"/>
                    </a:srgbClr>
                  </a:outerShdw>
                </a:effectLst>
              </a:rPr>
              <a:t> EQUALS “MTSS”  </a:t>
            </a:r>
            <a:r>
              <a:rPr lang="en-US" b="0" u="none" baseline="0" dirty="0" smtClean="0"/>
              <a:t>a </a:t>
            </a:r>
            <a:r>
              <a:rPr lang="en-US" sz="1400" dirty="0"/>
              <a:t>Multi-Tiered integrated support system that addresses both academics and behavior for all students.</a:t>
            </a:r>
          </a:p>
          <a:p>
            <a:endParaRPr lang="en-US" sz="1400" dirty="0"/>
          </a:p>
          <a:p>
            <a:pPr>
              <a:buClr>
                <a:schemeClr val="tx1"/>
              </a:buClr>
            </a:pPr>
            <a:r>
              <a:rPr lang="en-US" sz="1400" dirty="0"/>
              <a:t>Response-to-Intervention (RtI)</a:t>
            </a:r>
          </a:p>
          <a:p>
            <a:pPr>
              <a:buClr>
                <a:schemeClr val="tx1"/>
              </a:buClr>
            </a:pPr>
            <a:endParaRPr lang="en-US" sz="1400" dirty="0"/>
          </a:p>
          <a:p>
            <a:pPr>
              <a:buClr>
                <a:schemeClr val="tx1"/>
              </a:buClr>
            </a:pPr>
            <a:r>
              <a:rPr lang="en-US" sz="1400" dirty="0"/>
              <a:t>RtI:B - Positive Behavioral Interventions &amp; Supports (PBIS)</a:t>
            </a:r>
          </a:p>
          <a:p>
            <a:pPr>
              <a:buClr>
                <a:schemeClr val="tx1"/>
              </a:buClr>
            </a:pPr>
            <a:endParaRPr lang="en-US" sz="1400" dirty="0"/>
          </a:p>
          <a:p>
            <a:pPr>
              <a:buClr>
                <a:schemeClr val="tx1"/>
              </a:buClr>
            </a:pPr>
            <a:r>
              <a:rPr lang="en-US" sz="1400" dirty="0"/>
              <a:t>Social and Emotional Learning (SEL)</a:t>
            </a:r>
          </a:p>
          <a:p>
            <a:pPr>
              <a:buClr>
                <a:schemeClr val="tx1"/>
              </a:buClr>
            </a:pPr>
            <a:endParaRPr lang="en-US" sz="1400" dirty="0"/>
          </a:p>
          <a:p>
            <a:pPr>
              <a:buClr>
                <a:schemeClr val="tx1"/>
              </a:buClr>
            </a:pPr>
            <a:r>
              <a:rPr lang="en-US" sz="1400" dirty="0"/>
              <a:t>Family and Community Engagement (FACE)</a:t>
            </a:r>
          </a:p>
          <a:p>
            <a:pPr>
              <a:buClr>
                <a:schemeClr val="tx1"/>
              </a:buClr>
            </a:pPr>
            <a:endParaRPr lang="en-US" sz="1400" dirty="0"/>
          </a:p>
          <a:p>
            <a:pPr>
              <a:buClr>
                <a:schemeClr val="tx1"/>
              </a:buClr>
            </a:pPr>
            <a:r>
              <a:rPr lang="en-US" sz="1400" dirty="0"/>
              <a:t>Professional Learning Communities (PLCs)</a:t>
            </a:r>
          </a:p>
          <a:p>
            <a:pPr>
              <a:buClr>
                <a:schemeClr val="tx1"/>
              </a:buClr>
            </a:pPr>
            <a:endParaRPr lang="en-US" sz="1400" dirty="0"/>
          </a:p>
          <a:p>
            <a:pPr>
              <a:buClr>
                <a:schemeClr val="tx1"/>
              </a:buClr>
            </a:pPr>
            <a:r>
              <a:rPr lang="en-US" sz="1400" dirty="0"/>
              <a:t>General &amp; Special Education Collaboration</a:t>
            </a:r>
          </a:p>
          <a:p>
            <a:endParaRPr lang="en-US" sz="1400" dirty="0"/>
          </a:p>
        </p:txBody>
      </p:sp>
      <p:sp>
        <p:nvSpPr>
          <p:cNvPr id="4" name="Slide Number Placeholder 3"/>
          <p:cNvSpPr>
            <a:spLocks noGrp="1"/>
          </p:cNvSpPr>
          <p:nvPr>
            <p:ph type="sldNum" sz="quarter" idx="10"/>
          </p:nvPr>
        </p:nvSpPr>
        <p:spPr/>
        <p:txBody>
          <a:bodyPr/>
          <a:lstStyle/>
          <a:p>
            <a:fld id="{6072F40C-229C-BD40-9D33-7037C8DF16A3}" type="slidenum">
              <a:rPr lang="en-US" smtClean="0"/>
              <a:pPr/>
              <a:t>32</a:t>
            </a:fld>
            <a:endParaRPr lang="en-US" dirty="0"/>
          </a:p>
        </p:txBody>
      </p:sp>
    </p:spTree>
    <p:extLst>
      <p:ext uri="{BB962C8B-B14F-4D97-AF65-F5344CB8AC3E}">
        <p14:creationId xmlns:p14="http://schemas.microsoft.com/office/powerpoint/2010/main" val="3008204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2</a:t>
            </a:fld>
            <a:endParaRPr lang="en-US" dirty="0"/>
          </a:p>
        </p:txBody>
      </p:sp>
    </p:spTree>
    <p:extLst>
      <p:ext uri="{BB962C8B-B14F-4D97-AF65-F5344CB8AC3E}">
        <p14:creationId xmlns:p14="http://schemas.microsoft.com/office/powerpoint/2010/main" val="1176778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Current tools not adequate for assessing all components of MTSS</a:t>
            </a:r>
          </a:p>
          <a:p>
            <a:r>
              <a:rPr lang="en-US" altLang="en-US" dirty="0" smtClean="0"/>
              <a:t>Desire for an instrument to guide action planning towards improved implementation</a:t>
            </a:r>
          </a:p>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33</a:t>
            </a:fld>
            <a:endParaRPr lang="en-US" dirty="0"/>
          </a:p>
        </p:txBody>
      </p:sp>
    </p:spTree>
    <p:extLst>
      <p:ext uri="{BB962C8B-B14F-4D97-AF65-F5344CB8AC3E}">
        <p14:creationId xmlns:p14="http://schemas.microsoft.com/office/powerpoint/2010/main" val="2160981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-Critical for school leadership team members to have the opportunity to review SAM before team completion. Allows individual team members to familiarize themselves with the SAM and come to the team meeting more prepared for conversations regarding their school’s implementation level.</a:t>
            </a:r>
          </a:p>
          <a:p>
            <a:r>
              <a:rPr lang="en-US" altLang="en-US" dirty="0" smtClean="0">
                <a:latin typeface="Arial" panose="020B0604020202020204" pitchFamily="34" charset="0"/>
              </a:rPr>
              <a:t>-ONE SAM PER SCHOOL!</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AF48B0E-DA17-47F8-A538-2F18DCE58B2B}" type="slidenum">
              <a:rPr lang="en-US" altLang="en-US" sz="1200" smtClean="0"/>
              <a:pPr/>
              <a:t>36</a:t>
            </a:fld>
            <a:endParaRPr lang="en-US" altLang="en-US" sz="1200" dirty="0" smtClean="0"/>
          </a:p>
        </p:txBody>
      </p:sp>
    </p:spTree>
    <p:extLst>
      <p:ext uri="{BB962C8B-B14F-4D97-AF65-F5344CB8AC3E}">
        <p14:creationId xmlns:p14="http://schemas.microsoft.com/office/powerpoint/2010/main" val="905483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AF48B0E-DA17-47F8-A538-2F18DCE58B2B}" type="slidenum">
              <a:rPr lang="en-US" altLang="en-US" sz="1200" smtClean="0"/>
              <a:pPr/>
              <a:t>37</a:t>
            </a:fld>
            <a:endParaRPr lang="en-US" altLang="en-US" sz="1200" dirty="0" smtClean="0"/>
          </a:p>
        </p:txBody>
      </p:sp>
    </p:spTree>
    <p:extLst>
      <p:ext uri="{BB962C8B-B14F-4D97-AF65-F5344CB8AC3E}">
        <p14:creationId xmlns:p14="http://schemas.microsoft.com/office/powerpoint/2010/main" val="625425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WELCOME</a:t>
            </a:r>
          </a:p>
          <a:p>
            <a:pPr marL="171450" indent="-171450">
              <a:buFont typeface="Arial"/>
              <a:buChar char="•"/>
            </a:pPr>
            <a:r>
              <a:rPr lang="en-US" dirty="0" smtClean="0"/>
              <a:t>INTRODUCTIONS</a:t>
            </a:r>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46</a:t>
            </a:fld>
            <a:endParaRPr lang="en-US" dirty="0"/>
          </a:p>
        </p:txBody>
      </p:sp>
    </p:spTree>
    <p:extLst>
      <p:ext uri="{BB962C8B-B14F-4D97-AF65-F5344CB8AC3E}">
        <p14:creationId xmlns:p14="http://schemas.microsoft.com/office/powerpoint/2010/main" val="2709306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58</a:t>
            </a:fld>
            <a:endParaRPr lang="en-US" dirty="0"/>
          </a:p>
        </p:txBody>
      </p:sp>
    </p:spTree>
    <p:extLst>
      <p:ext uri="{BB962C8B-B14F-4D97-AF65-F5344CB8AC3E}">
        <p14:creationId xmlns:p14="http://schemas.microsoft.com/office/powerpoint/2010/main" val="3701072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685800" y="4343400"/>
            <a:ext cx="5486399" cy="4114800"/>
          </a:xfrm>
          <a:prstGeom prst="rect">
            <a:avLst/>
          </a:prstGeom>
          <a:noFill/>
          <a:ln>
            <a:noFill/>
          </a:ln>
        </p:spPr>
        <p:txBody>
          <a:bodyPr lIns="89975" tIns="89975" rIns="89975" bIns="89975" anchor="ctr"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Time: </a:t>
            </a:r>
            <a:r>
              <a:rPr lang="en-US" sz="1200" b="0" i="0" u="none" strike="noStrike" cap="none" dirty="0">
                <a:solidFill>
                  <a:schemeClr val="dk1"/>
                </a:solidFill>
                <a:latin typeface="Calibri"/>
                <a:ea typeface="Calibri"/>
                <a:cs typeface="Calibri"/>
                <a:sym typeface="Calibri"/>
              </a:rPr>
              <a:t>1 minute (</a:t>
            </a:r>
            <a:r>
              <a:rPr lang="en-US" sz="1200" b="0" i="1" u="none" strike="noStrike" cap="none" dirty="0">
                <a:solidFill>
                  <a:schemeClr val="dk1"/>
                </a:solidFill>
                <a:latin typeface="Calibri"/>
                <a:ea typeface="Calibri"/>
                <a:cs typeface="Calibri"/>
                <a:sym typeface="Calibri"/>
              </a:rPr>
              <a:t>36 minutes running total)</a:t>
            </a:r>
          </a:p>
          <a:p>
            <a:pPr marL="0" marR="0" lvl="0" indent="0" algn="l" rtl="0">
              <a:lnSpc>
                <a:spcPct val="100000"/>
              </a:lnSpc>
              <a:spcBef>
                <a:spcPts val="0"/>
              </a:spcBef>
              <a:spcAft>
                <a:spcPts val="0"/>
              </a:spcAft>
              <a:buClr>
                <a:schemeClr val="dk1"/>
              </a:buClr>
              <a:buSzPct val="25000"/>
              <a:buFont typeface="Calibri"/>
              <a:buNone/>
            </a:pPr>
            <a:endParaRPr sz="1200" b="0" i="1"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Purpose</a:t>
            </a:r>
            <a:r>
              <a:rPr lang="en-US" sz="1200" b="0" i="0" u="none" strike="noStrike" cap="none" dirty="0">
                <a:solidFill>
                  <a:schemeClr val="dk1"/>
                </a:solidFill>
                <a:latin typeface="Calibri"/>
                <a:ea typeface="Calibri"/>
                <a:cs typeface="Calibri"/>
                <a:sym typeface="Calibri"/>
              </a:rPr>
              <a:t>: Remind principals to update permissions of users in CIMS</a:t>
            </a:r>
          </a:p>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Facilitator’s Script: </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Schools will need to clean up access permissions. Individuals who are no loner at their schools or those who have changed responsibilities should not be deleted, but their permissions changed to Zero.  </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If schools need assistance, they should contact their OSPA representative.</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03" name="Shape 2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93339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17" name="Shape 21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Calibri"/>
              <a:buNone/>
            </a:pPr>
            <a:r>
              <a:rPr lang="en-US" sz="1200" b="1" i="0" u="none" strike="noStrike" cap="none" dirty="0">
                <a:solidFill>
                  <a:srgbClr val="000000"/>
                </a:solidFill>
                <a:latin typeface="Calibri"/>
                <a:ea typeface="Calibri"/>
                <a:cs typeface="Calibri"/>
                <a:sym typeface="Calibri"/>
              </a:rPr>
              <a:t>Time: </a:t>
            </a:r>
            <a:r>
              <a:rPr lang="en-US" sz="1200" b="0" i="0" u="none" strike="noStrike" cap="none" dirty="0">
                <a:solidFill>
                  <a:srgbClr val="000000"/>
                </a:solidFill>
                <a:latin typeface="Calibri"/>
                <a:ea typeface="Calibri"/>
                <a:cs typeface="Calibri"/>
                <a:sym typeface="Calibri"/>
              </a:rPr>
              <a:t>1 minutes (</a:t>
            </a:r>
            <a:r>
              <a:rPr lang="en-US" sz="1200" b="0" i="1" u="none" strike="noStrike" cap="none" dirty="0">
                <a:solidFill>
                  <a:srgbClr val="000000"/>
                </a:solidFill>
                <a:latin typeface="Calibri"/>
                <a:ea typeface="Calibri"/>
                <a:cs typeface="Calibri"/>
                <a:sym typeface="Calibri"/>
              </a:rPr>
              <a:t>41 minutes running total)</a:t>
            </a:r>
          </a:p>
          <a:p>
            <a:pPr marL="0" marR="0" lvl="0" indent="0" algn="l" rtl="0">
              <a:spcBef>
                <a:spcPts val="0"/>
              </a:spcBef>
              <a:buClr>
                <a:srgbClr val="000000"/>
              </a:buClr>
              <a:buSzPct val="25000"/>
              <a:buFont typeface="Calibri"/>
              <a:buNone/>
            </a:pPr>
            <a:endParaRPr sz="1200" b="1" i="0" u="none" strike="noStrike" cap="none" dirty="0">
              <a:solidFill>
                <a:srgbClr val="000000"/>
              </a:solidFill>
              <a:latin typeface="Calibri"/>
              <a:ea typeface="Calibri"/>
              <a:cs typeface="Calibri"/>
              <a:sym typeface="Calibri"/>
            </a:endParaRPr>
          </a:p>
          <a:p>
            <a:pPr marL="0" marR="0" lvl="0" indent="0" algn="l" rtl="0">
              <a:spcBef>
                <a:spcPts val="0"/>
              </a:spcBef>
              <a:buClr>
                <a:srgbClr val="000000"/>
              </a:buClr>
              <a:buSzPct val="25000"/>
              <a:buFont typeface="Calibri"/>
              <a:buNone/>
            </a:pPr>
            <a:r>
              <a:rPr lang="en-US" sz="1200" b="1" i="0" u="none" strike="noStrike" cap="none" dirty="0">
                <a:solidFill>
                  <a:srgbClr val="000000"/>
                </a:solidFill>
                <a:latin typeface="Calibri"/>
                <a:ea typeface="Calibri"/>
                <a:cs typeface="Calibri"/>
                <a:sym typeface="Calibri"/>
              </a:rPr>
              <a:t>Purpose:</a:t>
            </a:r>
            <a:r>
              <a:rPr lang="en-US" sz="1200" b="0" i="0" u="none" strike="noStrike" cap="none" dirty="0">
                <a:solidFill>
                  <a:srgbClr val="000000"/>
                </a:solidFill>
                <a:latin typeface="Calibri"/>
                <a:ea typeface="Calibri"/>
                <a:cs typeface="Calibri"/>
                <a:sym typeface="Calibri"/>
              </a:rPr>
              <a:t> Levels of Support for CIMS users – Level 1</a:t>
            </a:r>
          </a:p>
          <a:p>
            <a:pPr marL="0" marR="0" lvl="0" indent="0" algn="l" rtl="0">
              <a:spcBef>
                <a:spcPts val="0"/>
              </a:spcBef>
              <a:buSzPct val="25000"/>
              <a:buNone/>
            </a:pPr>
            <a:endParaRPr sz="12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Facilitator's Script:</a:t>
            </a:r>
          </a:p>
          <a:p>
            <a:pPr marL="171450" marR="0" lvl="0" indent="-171450" algn="l" rtl="0">
              <a:spcBef>
                <a:spcPts val="0"/>
              </a:spcBef>
              <a:buClr>
                <a:srgbClr val="000000"/>
              </a:buClr>
              <a:buSzPct val="25000"/>
              <a:buFont typeface="Arial"/>
              <a:buChar char="•"/>
            </a:pPr>
            <a:r>
              <a:rPr lang="en-US" sz="1200" b="0" i="0" u="none" strike="noStrike" cap="none" dirty="0">
                <a:solidFill>
                  <a:schemeClr val="dk1"/>
                </a:solidFill>
                <a:latin typeface="Calibri"/>
                <a:ea typeface="Calibri"/>
                <a:cs typeface="Calibri"/>
                <a:sym typeface="Calibri"/>
              </a:rPr>
              <a:t>Within Step Zero, there are pull out “guidance tabs.” Guidance Tabs provide overview information and may answer just-in-time questions. </a:t>
            </a:r>
          </a:p>
          <a:p>
            <a:pPr marL="171450" marR="0" lvl="0" indent="-171450" algn="l" rtl="0">
              <a:spcBef>
                <a:spcPts val="0"/>
              </a:spcBef>
              <a:buClr>
                <a:srgbClr val="000000"/>
              </a:buClr>
              <a:buSzPct val="25000"/>
              <a:buFont typeface="Arial"/>
              <a:buChar char="•"/>
            </a:pPr>
            <a:r>
              <a:rPr lang="en-US" sz="1200" b="0" i="0" u="none" strike="noStrike" cap="none" dirty="0">
                <a:solidFill>
                  <a:schemeClr val="dk1"/>
                </a:solidFill>
                <a:latin typeface="Calibri"/>
                <a:ea typeface="Calibri"/>
                <a:cs typeface="Calibri"/>
                <a:sym typeface="Calibri"/>
              </a:rPr>
              <a:t>L1 Support is specific to the visible and typically contains a combination of the types of information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18" name="Shape 21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Calibri"/>
                <a:ea typeface="Calibri"/>
                <a:cs typeface="Calibri"/>
                <a:sym typeface="Calibri"/>
              </a:rPr>
              <a:t>72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8846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27" name="Shape 2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Calibri"/>
              <a:buNone/>
            </a:pPr>
            <a:r>
              <a:rPr lang="en-US" sz="1200" b="1" i="0" u="none" strike="noStrike" cap="none" dirty="0">
                <a:solidFill>
                  <a:srgbClr val="000000"/>
                </a:solidFill>
                <a:latin typeface="Calibri"/>
                <a:ea typeface="Calibri"/>
                <a:cs typeface="Calibri"/>
                <a:sym typeface="Calibri"/>
              </a:rPr>
              <a:t>Time: </a:t>
            </a:r>
            <a:r>
              <a:rPr lang="en-US" sz="1200" b="0" i="0" u="none" strike="noStrike" cap="none" dirty="0">
                <a:solidFill>
                  <a:srgbClr val="000000"/>
                </a:solidFill>
                <a:latin typeface="Calibri"/>
                <a:ea typeface="Calibri"/>
                <a:cs typeface="Calibri"/>
                <a:sym typeface="Calibri"/>
              </a:rPr>
              <a:t>1 minute (</a:t>
            </a:r>
            <a:r>
              <a:rPr lang="en-US" sz="1200" b="0" i="1" u="none" strike="noStrike" cap="none" dirty="0">
                <a:solidFill>
                  <a:srgbClr val="000000"/>
                </a:solidFill>
                <a:latin typeface="Calibri"/>
                <a:ea typeface="Calibri"/>
                <a:cs typeface="Calibri"/>
                <a:sym typeface="Calibri"/>
              </a:rPr>
              <a:t>42 minutes running total)</a:t>
            </a:r>
          </a:p>
          <a:p>
            <a:pPr marL="0" marR="0" lvl="0" indent="0" algn="l" rtl="0">
              <a:lnSpc>
                <a:spcPct val="100000"/>
              </a:lnSpc>
              <a:spcBef>
                <a:spcPts val="0"/>
              </a:spcBef>
              <a:spcAft>
                <a:spcPts val="0"/>
              </a:spcAft>
              <a:buClr>
                <a:srgbClr val="000000"/>
              </a:buClr>
              <a:buSzPct val="25000"/>
              <a:buFont typeface="Calibri"/>
              <a:buNone/>
            </a:pPr>
            <a:endParaRPr sz="12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25000"/>
              <a:buFont typeface="Calibri"/>
              <a:buNone/>
            </a:pPr>
            <a:r>
              <a:rPr lang="en-US" sz="1200" b="1" i="0" u="none" strike="noStrike" cap="none" dirty="0">
                <a:solidFill>
                  <a:srgbClr val="000000"/>
                </a:solidFill>
                <a:latin typeface="Calibri"/>
                <a:ea typeface="Calibri"/>
                <a:cs typeface="Calibri"/>
                <a:sym typeface="Calibri"/>
              </a:rPr>
              <a:t>Purpose: </a:t>
            </a:r>
            <a:r>
              <a:rPr lang="en-US" sz="1200" b="0" i="0" u="none" strike="noStrike" cap="none" dirty="0">
                <a:solidFill>
                  <a:srgbClr val="000000"/>
                </a:solidFill>
                <a:latin typeface="Calibri"/>
                <a:ea typeface="Calibri"/>
                <a:cs typeface="Calibri"/>
                <a:sym typeface="Calibri"/>
              </a:rPr>
              <a:t>Levels of Support for CIMS users – Level 2</a:t>
            </a:r>
          </a:p>
          <a:p>
            <a:pPr marL="0" marR="0" lvl="0" indent="0" algn="l" rtl="0">
              <a:spcBef>
                <a:spcPts val="0"/>
              </a:spcBef>
              <a:buSzPct val="25000"/>
              <a:buNone/>
            </a:pPr>
            <a:endParaRPr sz="12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Facilitator's Script:</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Level 2 support is provided via FAQs. The CIMS FAQs are organized by a variety of topics based on questions submitted from throughout the state.  Select a topic and an area of interest.  </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Time permitting, encourage participants to select sub tab topics to explore the FAQ’s and answers.  </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Use the search box in the top right corner of the page to locate questions and/or answers containing a specific keyword or phrase.</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28" name="Shape 22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Calibri"/>
                <a:ea typeface="Calibri"/>
                <a:cs typeface="Calibri"/>
                <a:sym typeface="Calibri"/>
              </a:rPr>
              <a:t>74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9078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399" cy="4114800"/>
          </a:xfrm>
          <a:prstGeom prst="rect">
            <a:avLst/>
          </a:prstGeom>
          <a:noFill/>
          <a:ln>
            <a:noFill/>
          </a:ln>
        </p:spPr>
        <p:txBody>
          <a:bodyPr lIns="89975" tIns="89975" rIns="89975" bIns="89975" anchor="ctr" anchorCtr="0">
            <a:noAutofit/>
          </a:bodyPr>
          <a:lstStyle/>
          <a:p>
            <a:pPr marL="0" marR="0" lvl="0" indent="0" algn="l" rtl="0">
              <a:spcBef>
                <a:spcPts val="0"/>
              </a:spcBef>
              <a:buClr>
                <a:srgbClr val="000000"/>
              </a:buClr>
              <a:buSzPct val="25000"/>
              <a:buFont typeface="Calibri"/>
              <a:buNone/>
            </a:pPr>
            <a:r>
              <a:rPr lang="en-US" sz="1200" b="1" i="0" u="none" strike="noStrike" cap="none" dirty="0">
                <a:solidFill>
                  <a:srgbClr val="000000"/>
                </a:solidFill>
                <a:latin typeface="Calibri"/>
                <a:ea typeface="Calibri"/>
                <a:cs typeface="Calibri"/>
                <a:sym typeface="Calibri"/>
              </a:rPr>
              <a:t>Time: </a:t>
            </a:r>
            <a:r>
              <a:rPr lang="en-US" sz="1200" b="0" i="0" u="none" strike="noStrike" cap="none" dirty="0">
                <a:solidFill>
                  <a:srgbClr val="000000"/>
                </a:solidFill>
                <a:latin typeface="Calibri"/>
                <a:ea typeface="Calibri"/>
                <a:cs typeface="Calibri"/>
                <a:sym typeface="Calibri"/>
              </a:rPr>
              <a:t>2 minutes (</a:t>
            </a:r>
            <a:r>
              <a:rPr lang="en-US" sz="1200" b="0" i="1" u="none" strike="noStrike" cap="none" dirty="0">
                <a:solidFill>
                  <a:srgbClr val="000000"/>
                </a:solidFill>
                <a:latin typeface="Calibri"/>
                <a:ea typeface="Calibri"/>
                <a:cs typeface="Calibri"/>
                <a:sym typeface="Calibri"/>
              </a:rPr>
              <a:t>44 minutes running total)</a:t>
            </a:r>
          </a:p>
          <a:p>
            <a:pPr marL="0" marR="0" lvl="0" indent="0" algn="l" rtl="0">
              <a:lnSpc>
                <a:spcPct val="100000"/>
              </a:lnSpc>
              <a:spcBef>
                <a:spcPts val="0"/>
              </a:spcBef>
              <a:spcAft>
                <a:spcPts val="0"/>
              </a:spcAft>
              <a:buClr>
                <a:srgbClr val="000000"/>
              </a:buClr>
              <a:buSzPct val="25000"/>
              <a:buFont typeface="Calibri"/>
              <a:buNone/>
            </a:pPr>
            <a:endParaRPr sz="12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25000"/>
              <a:buFont typeface="Calibri"/>
              <a:buNone/>
            </a:pPr>
            <a:r>
              <a:rPr lang="en-US" sz="1200" b="1" i="0" u="none" strike="noStrike" cap="none" dirty="0">
                <a:solidFill>
                  <a:srgbClr val="000000"/>
                </a:solidFill>
                <a:latin typeface="Calibri"/>
                <a:ea typeface="Calibri"/>
                <a:cs typeface="Calibri"/>
                <a:sym typeface="Calibri"/>
              </a:rPr>
              <a:t>Purpose: </a:t>
            </a:r>
            <a:r>
              <a:rPr lang="en-US" sz="1200" b="0" i="0" u="none" strike="noStrike" cap="none" dirty="0">
                <a:solidFill>
                  <a:srgbClr val="000000"/>
                </a:solidFill>
                <a:latin typeface="Calibri"/>
                <a:ea typeface="Calibri"/>
                <a:cs typeface="Calibri"/>
                <a:sym typeface="Calibri"/>
              </a:rPr>
              <a:t> Levels of Support for CIMS users – Level 3</a:t>
            </a:r>
          </a:p>
          <a:p>
            <a:pPr marL="0" marR="0" lvl="0" indent="0" algn="l" rtl="0">
              <a:spcBef>
                <a:spcPts val="0"/>
              </a:spcBef>
              <a:buSzPct val="25000"/>
              <a:buNone/>
            </a:pPr>
            <a:endParaRPr sz="12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Facilitator's Script:</a:t>
            </a:r>
          </a:p>
          <a:p>
            <a:pPr marL="171450" marR="0" lvl="0" indent="-171450" algn="l" rtl="0">
              <a:spcBef>
                <a:spcPts val="0"/>
              </a:spcBef>
              <a:buClr>
                <a:srgbClr val="000000"/>
              </a:buClr>
              <a:buSzPct val="25000"/>
              <a:buFont typeface="Arial"/>
              <a:buChar char="•"/>
            </a:pPr>
            <a:r>
              <a:rPr lang="en-US" sz="1200" b="0" i="0" u="none" strike="noStrike" cap="none" dirty="0">
                <a:solidFill>
                  <a:schemeClr val="dk1"/>
                </a:solidFill>
                <a:latin typeface="Calibri"/>
                <a:ea typeface="Calibri"/>
                <a:cs typeface="Calibri"/>
                <a:sym typeface="Calibri"/>
              </a:rPr>
              <a:t>Level 3 support is provided through the CIMS Toolkit. </a:t>
            </a:r>
          </a:p>
          <a:p>
            <a:pPr marL="171450" marR="0" lvl="0" indent="-171450" algn="l" rtl="0">
              <a:spcBef>
                <a:spcPts val="0"/>
              </a:spcBef>
              <a:buClr>
                <a:srgbClr val="000000"/>
              </a:buClr>
              <a:buSzPct val="25000"/>
              <a:buFont typeface="Arial"/>
              <a:buChar char="•"/>
            </a:pPr>
            <a:r>
              <a:rPr lang="en-US" sz="1200" b="0" i="0" u="none" strike="noStrike" cap="none" dirty="0">
                <a:solidFill>
                  <a:schemeClr val="dk1"/>
                </a:solidFill>
                <a:latin typeface="Calibri"/>
                <a:ea typeface="Calibri"/>
                <a:cs typeface="Calibri"/>
                <a:sym typeface="Calibri"/>
              </a:rPr>
              <a:t>The Toolkit includes two types of resources. Documents and e-Learning.</a:t>
            </a:r>
          </a:p>
          <a:p>
            <a:pPr marL="171450" marR="0" lvl="0" indent="-171450" algn="l" rtl="0">
              <a:spcBef>
                <a:spcPts val="0"/>
              </a:spcBef>
              <a:buClr>
                <a:srgbClr val="000000"/>
              </a:buClr>
              <a:buSzPct val="25000"/>
              <a:buFont typeface="Arial"/>
              <a:buChar char="•"/>
            </a:pPr>
            <a:r>
              <a:rPr lang="en-US" sz="1200" b="0" i="0" u="none" strike="noStrike" cap="none" dirty="0">
                <a:solidFill>
                  <a:schemeClr val="dk1"/>
                </a:solidFill>
                <a:latin typeface="Calibri"/>
                <a:ea typeface="Calibri"/>
                <a:cs typeface="Calibri"/>
                <a:sym typeface="Calibri"/>
              </a:rPr>
              <a:t>Under overview, there are 4 modules for CIMS:</a:t>
            </a:r>
          </a:p>
          <a:p>
            <a:pPr marL="628650" marR="0" lvl="1" indent="-171450" algn="l" rtl="0">
              <a:spcBef>
                <a:spcPts val="0"/>
              </a:spcBef>
              <a:buClr>
                <a:srgbClr val="000000"/>
              </a:buClr>
              <a:buSzPct val="25000"/>
              <a:buFont typeface="Arial"/>
              <a:buChar char="•"/>
            </a:pPr>
            <a:r>
              <a:rPr lang="en-US" sz="1200" b="0" i="0" u="none" strike="noStrike" cap="none" dirty="0">
                <a:solidFill>
                  <a:schemeClr val="dk1"/>
                </a:solidFill>
                <a:latin typeface="Calibri"/>
                <a:ea typeface="Calibri"/>
                <a:cs typeface="Calibri"/>
                <a:sym typeface="Calibri"/>
              </a:rPr>
              <a:t>CIMS for Public Users</a:t>
            </a:r>
          </a:p>
          <a:p>
            <a:pPr marL="628650" marR="0" lvl="1" indent="-171450" algn="l" rtl="0">
              <a:spcBef>
                <a:spcPts val="0"/>
              </a:spcBef>
              <a:buClr>
                <a:srgbClr val="000000"/>
              </a:buClr>
              <a:buSzPct val="25000"/>
              <a:buFont typeface="Arial"/>
              <a:buChar char="•"/>
            </a:pPr>
            <a:r>
              <a:rPr lang="en-US" sz="1200" b="0" i="0" u="none" strike="noStrike" cap="none" dirty="0">
                <a:solidFill>
                  <a:schemeClr val="dk1"/>
                </a:solidFill>
                <a:latin typeface="Calibri"/>
                <a:ea typeface="Calibri"/>
                <a:cs typeface="Calibri"/>
                <a:sym typeface="Calibri"/>
              </a:rPr>
              <a:t>CIMS for New Registered Users</a:t>
            </a:r>
          </a:p>
          <a:p>
            <a:pPr marL="628650" marR="0" lvl="1" indent="-171450" algn="l" rtl="0">
              <a:spcBef>
                <a:spcPts val="0"/>
              </a:spcBef>
              <a:buClr>
                <a:srgbClr val="000000"/>
              </a:buClr>
              <a:buSzPct val="25000"/>
              <a:buFont typeface="Arial"/>
              <a:buChar char="•"/>
            </a:pPr>
            <a:r>
              <a:rPr lang="en-US" sz="1200" b="0" i="0" u="none" strike="noStrike" cap="none" dirty="0">
                <a:solidFill>
                  <a:schemeClr val="dk1"/>
                </a:solidFill>
                <a:latin typeface="Calibri"/>
                <a:ea typeface="Calibri"/>
                <a:cs typeface="Calibri"/>
                <a:sym typeface="Calibri"/>
              </a:rPr>
              <a:t>Introduction to CIMS Dashboards</a:t>
            </a:r>
          </a:p>
          <a:p>
            <a:pPr marL="628650" marR="0" lvl="1" indent="-171450" algn="l" rtl="0">
              <a:spcBef>
                <a:spcPts val="0"/>
              </a:spcBef>
              <a:buClr>
                <a:srgbClr val="000000"/>
              </a:buClr>
              <a:buSzPct val="25000"/>
              <a:buFont typeface="Arial"/>
              <a:buChar char="•"/>
            </a:pPr>
            <a:r>
              <a:rPr lang="en-US" sz="1200" b="0" i="0" u="none" strike="noStrike" cap="none" dirty="0">
                <a:solidFill>
                  <a:schemeClr val="dk1"/>
                </a:solidFill>
                <a:latin typeface="Calibri"/>
                <a:ea typeface="Calibri"/>
                <a:cs typeface="Calibri"/>
                <a:sym typeface="Calibri"/>
              </a:rPr>
              <a:t>4 Levels of CIMS Support</a:t>
            </a:r>
          </a:p>
          <a:p>
            <a:pPr marL="171450" marR="0" lvl="0" indent="-171450" algn="l" rtl="0">
              <a:spcBef>
                <a:spcPts val="0"/>
              </a:spcBef>
              <a:buClr>
                <a:srgbClr val="000000"/>
              </a:buClr>
              <a:buSzPct val="25000"/>
              <a:buFont typeface="Arial"/>
              <a:buChar char="•"/>
            </a:pPr>
            <a:r>
              <a:rPr lang="en-US" sz="1200" b="0" i="0" u="none" strike="noStrike" cap="none" dirty="0">
                <a:solidFill>
                  <a:schemeClr val="dk1"/>
                </a:solidFill>
                <a:latin typeface="Calibri"/>
                <a:ea typeface="Calibri"/>
                <a:cs typeface="Calibri"/>
                <a:sym typeface="Calibri"/>
              </a:rPr>
              <a:t>Under Problem Solving there are 2 e-Learning Modules for Step Zero:</a:t>
            </a:r>
          </a:p>
          <a:p>
            <a:pPr marL="628650" marR="0" lvl="1" indent="-171450" algn="l" rtl="0">
              <a:spcBef>
                <a:spcPts val="0"/>
              </a:spcBef>
              <a:buClr>
                <a:srgbClr val="000000"/>
              </a:buClr>
              <a:buSzPct val="25000"/>
              <a:buFont typeface="Arial"/>
              <a:buChar char="•"/>
            </a:pPr>
            <a:r>
              <a:rPr lang="en-US" sz="1200" b="0" i="0" u="none" strike="noStrike" cap="none" dirty="0">
                <a:solidFill>
                  <a:schemeClr val="dk1"/>
                </a:solidFill>
                <a:latin typeface="Calibri"/>
                <a:ea typeface="Calibri"/>
                <a:cs typeface="Calibri"/>
                <a:sym typeface="Calibri"/>
              </a:rPr>
              <a:t>Step Zero Module 1 is about Academic Outcomes</a:t>
            </a:r>
          </a:p>
          <a:p>
            <a:pPr marL="628650" marR="0" lvl="1" indent="-171450" algn="l" rtl="0">
              <a:spcBef>
                <a:spcPts val="0"/>
              </a:spcBef>
              <a:buClr>
                <a:srgbClr val="000000"/>
              </a:buClr>
              <a:buSzPct val="25000"/>
              <a:buFont typeface="Arial"/>
              <a:buChar char="•"/>
            </a:pPr>
            <a:r>
              <a:rPr lang="en-US" sz="1200" b="0" i="0" u="none" strike="noStrike" cap="none" dirty="0">
                <a:solidFill>
                  <a:schemeClr val="dk1"/>
                </a:solidFill>
                <a:latin typeface="Calibri"/>
                <a:ea typeface="Calibri"/>
                <a:cs typeface="Calibri"/>
                <a:sym typeface="Calibri"/>
              </a:rPr>
              <a:t>Step Zero Module 2 is about the Academic Outcomes Plot</a:t>
            </a:r>
          </a:p>
          <a:p>
            <a:pPr marL="171450" marR="0" lvl="0" indent="-171450" algn="l" rtl="0">
              <a:spcBef>
                <a:spcPts val="0"/>
              </a:spcBef>
              <a:buClr>
                <a:srgbClr val="000000"/>
              </a:buClr>
              <a:buSzPct val="25000"/>
              <a:buFont typeface="Arial"/>
              <a:buNone/>
            </a:pPr>
            <a:endParaRPr sz="1200" b="0" i="0" u="none" strike="noStrike" cap="none" dirty="0">
              <a:solidFill>
                <a:schemeClr val="dk1"/>
              </a:solidFill>
              <a:latin typeface="Calibri"/>
              <a:ea typeface="Calibri"/>
              <a:cs typeface="Calibri"/>
              <a:sym typeface="Calibri"/>
            </a:endParaRPr>
          </a:p>
          <a:p>
            <a:pPr marL="171450" marR="0" lvl="0" indent="-171450" algn="l" rtl="0">
              <a:spcBef>
                <a:spcPts val="0"/>
              </a:spcBef>
              <a:buClr>
                <a:srgbClr val="000000"/>
              </a:buClr>
              <a:buSzPct val="25000"/>
              <a:buFont typeface="Arial"/>
              <a:buNone/>
            </a:pPr>
            <a:endParaRPr sz="1200" b="0" i="0" u="none" strike="noStrike" cap="none" dirty="0">
              <a:solidFill>
                <a:schemeClr val="dk1"/>
              </a:solidFill>
              <a:latin typeface="Calibri"/>
              <a:ea typeface="Calibri"/>
              <a:cs typeface="Calibri"/>
              <a:sym typeface="Calibri"/>
            </a:endParaRPr>
          </a:p>
        </p:txBody>
      </p:sp>
      <p:sp>
        <p:nvSpPr>
          <p:cNvPr id="236" name="Shape 2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49056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52" name="Shape 25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Calibri"/>
              <a:buNone/>
            </a:pPr>
            <a:r>
              <a:rPr lang="en-US" sz="1200" b="1" i="0" u="none" strike="noStrike" cap="none" dirty="0">
                <a:solidFill>
                  <a:srgbClr val="000000"/>
                </a:solidFill>
                <a:latin typeface="Calibri"/>
                <a:ea typeface="Calibri"/>
                <a:cs typeface="Calibri"/>
                <a:sym typeface="Calibri"/>
              </a:rPr>
              <a:t>Time: </a:t>
            </a:r>
            <a:r>
              <a:rPr lang="en-US" sz="1200" b="0" i="0" u="none" strike="noStrike" cap="none" dirty="0">
                <a:solidFill>
                  <a:srgbClr val="000000"/>
                </a:solidFill>
                <a:latin typeface="Calibri"/>
                <a:ea typeface="Calibri"/>
                <a:cs typeface="Calibri"/>
                <a:sym typeface="Calibri"/>
              </a:rPr>
              <a:t>2 minutes (</a:t>
            </a:r>
            <a:r>
              <a:rPr lang="en-US" sz="1200" b="0" i="1" u="none" strike="noStrike" cap="none" dirty="0">
                <a:solidFill>
                  <a:srgbClr val="000000"/>
                </a:solidFill>
                <a:latin typeface="Calibri"/>
                <a:ea typeface="Calibri"/>
                <a:cs typeface="Calibri"/>
                <a:sym typeface="Calibri"/>
              </a:rPr>
              <a:t>46 minutes running total)</a:t>
            </a:r>
          </a:p>
          <a:p>
            <a:pPr marL="0" marR="0" lvl="0" indent="0" algn="l" rtl="0">
              <a:lnSpc>
                <a:spcPct val="100000"/>
              </a:lnSpc>
              <a:spcBef>
                <a:spcPts val="0"/>
              </a:spcBef>
              <a:spcAft>
                <a:spcPts val="0"/>
              </a:spcAft>
              <a:buClr>
                <a:srgbClr val="000000"/>
              </a:buClr>
              <a:buSzPct val="25000"/>
              <a:buFont typeface="Calibri"/>
              <a:buNone/>
            </a:pPr>
            <a:endParaRPr sz="12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25000"/>
              <a:buFont typeface="Calibri"/>
              <a:buNone/>
            </a:pPr>
            <a:r>
              <a:rPr lang="en-US" sz="1200" b="1" i="0" u="none" strike="noStrike" cap="none" dirty="0">
                <a:solidFill>
                  <a:srgbClr val="000000"/>
                </a:solidFill>
                <a:latin typeface="Calibri"/>
                <a:ea typeface="Calibri"/>
                <a:cs typeface="Calibri"/>
                <a:sym typeface="Calibri"/>
              </a:rPr>
              <a:t>Purpose: </a:t>
            </a:r>
            <a:r>
              <a:rPr lang="en-US" sz="1200" b="0" i="0" u="none" strike="noStrike" cap="none" dirty="0">
                <a:solidFill>
                  <a:srgbClr val="000000"/>
                </a:solidFill>
                <a:latin typeface="Calibri"/>
                <a:ea typeface="Calibri"/>
                <a:cs typeface="Calibri"/>
                <a:sym typeface="Calibri"/>
              </a:rPr>
              <a:t> Levels of Support for CIMS users – Level 3</a:t>
            </a:r>
          </a:p>
          <a:p>
            <a:pPr marL="0" marR="0" lvl="0" indent="0" algn="l" rtl="0">
              <a:lnSpc>
                <a:spcPct val="100000"/>
              </a:lnSpc>
              <a:spcBef>
                <a:spcPts val="0"/>
              </a:spcBef>
              <a:spcAft>
                <a:spcPts val="0"/>
              </a:spcAft>
              <a:buClr>
                <a:srgbClr val="000000"/>
              </a:buClr>
              <a:buSzPct val="25000"/>
              <a:buFont typeface="Calibri"/>
              <a:buNone/>
            </a:pPr>
            <a:r>
              <a:rPr lang="en-US" sz="1200" b="1" i="0" u="none" strike="noStrike" cap="none" dirty="0">
                <a:solidFill>
                  <a:srgbClr val="000000"/>
                </a:solidFill>
                <a:latin typeface="Calibri"/>
                <a:ea typeface="Calibri"/>
                <a:cs typeface="Calibri"/>
                <a:sym typeface="Calibri"/>
              </a:rPr>
              <a:t>HANDS-ON EXPLORATION TIME ALLOWING</a:t>
            </a:r>
          </a:p>
          <a:p>
            <a:pPr marL="0" marR="0" lvl="0" indent="0" algn="l" rtl="0">
              <a:spcBef>
                <a:spcPts val="0"/>
              </a:spcBef>
              <a:buSzPct val="25000"/>
              <a:buNone/>
            </a:pPr>
            <a:endParaRPr sz="12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Facilitator's Script:</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The toolkit is your one-stop shop for downloadable documents.  </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The documents are located under a wide range of topics.  The two most popular topics are Navigation Guides and SIP.  </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Navigation guides provide step-by-step instructions and screen shots for that particular selected document.</a:t>
            </a:r>
          </a:p>
          <a:p>
            <a:pPr marL="171450" marR="0" lvl="0" indent="-171450" algn="l" rtl="0">
              <a:lnSpc>
                <a:spcPct val="100000"/>
              </a:lnSpc>
              <a:spcBef>
                <a:spcPts val="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These documents are kept up to date by the Bureau of School Improvement. </a:t>
            </a:r>
          </a:p>
          <a:p>
            <a:pPr marL="171450" marR="0" lvl="0" indent="-171450" algn="l" rtl="0">
              <a:lnSpc>
                <a:spcPct val="100000"/>
              </a:lnSpc>
              <a:spcBef>
                <a:spcPts val="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The documents in the CIMS Toolkit are updated often and the updated column identifies when a document was last updated and/or posted.  </a:t>
            </a:r>
          </a:p>
          <a:p>
            <a:pPr marL="171450" marR="0" lvl="0" indent="-171450" algn="l" rtl="0">
              <a:lnSpc>
                <a:spcPct val="100000"/>
              </a:lnSpc>
              <a:spcBef>
                <a:spcPts val="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You can download any document to view, save, and/or print to your computer→ click the teal “download” to any document.</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r>
              <a:rPr lang="en-US" sz="1200" b="1" i="0" u="none" strike="noStrike" cap="none" dirty="0">
                <a:solidFill>
                  <a:schemeClr val="dk1"/>
                </a:solidFill>
                <a:latin typeface="Calibri"/>
                <a:ea typeface="Calibri"/>
                <a:cs typeface="Calibri"/>
                <a:sym typeface="Calibri"/>
              </a:rPr>
              <a:t>Point out to participants that:</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Some forms in CIMS have historical versions as well as current forms archived in the Documents folders.</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Participants should check the full list of resources and the dates they were updated to ensure they have the most, current version.</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r>
              <a:rPr lang="en-US" sz="1200" b="0" i="0" u="none" strike="noStrike" cap="none" dirty="0">
                <a:solidFill>
                  <a:schemeClr val="dk1"/>
                </a:solidFill>
                <a:latin typeface="Calibri"/>
                <a:ea typeface="Calibri"/>
                <a:cs typeface="Calibri"/>
                <a:sym typeface="Calibri"/>
              </a:rPr>
              <a:t>Time allowing, have participants browse the CIMS page document names, descriptions and find resources of interest to them.</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53" name="Shape 25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Calibri"/>
                <a:ea typeface="Calibri"/>
                <a:cs typeface="Calibri"/>
                <a:sym typeface="Calibri"/>
              </a:rPr>
              <a:t>77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1420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4</a:t>
            </a:fld>
            <a:endParaRPr lang="en-US" dirty="0"/>
          </a:p>
        </p:txBody>
      </p:sp>
    </p:spTree>
    <p:extLst>
      <p:ext uri="{BB962C8B-B14F-4D97-AF65-F5344CB8AC3E}">
        <p14:creationId xmlns:p14="http://schemas.microsoft.com/office/powerpoint/2010/main" val="1911098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7" name="Shape 2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Calibri"/>
              <a:buNone/>
            </a:pPr>
            <a:r>
              <a:rPr lang="en-US" sz="1200" b="1" i="0" u="none" strike="noStrike" cap="none" dirty="0">
                <a:solidFill>
                  <a:srgbClr val="000000"/>
                </a:solidFill>
                <a:latin typeface="Calibri"/>
                <a:ea typeface="Calibri"/>
                <a:cs typeface="Calibri"/>
                <a:sym typeface="Calibri"/>
              </a:rPr>
              <a:t>Time: </a:t>
            </a:r>
            <a:r>
              <a:rPr lang="en-US" sz="1200" b="0" i="0" u="none" strike="noStrike" cap="none" dirty="0">
                <a:solidFill>
                  <a:srgbClr val="000000"/>
                </a:solidFill>
                <a:latin typeface="Calibri"/>
                <a:ea typeface="Calibri"/>
                <a:cs typeface="Calibri"/>
                <a:sym typeface="Calibri"/>
              </a:rPr>
              <a:t>2 minutes (</a:t>
            </a:r>
            <a:r>
              <a:rPr lang="en-US" sz="1200" b="0" i="1" u="none" strike="noStrike" cap="none" dirty="0">
                <a:solidFill>
                  <a:srgbClr val="000000"/>
                </a:solidFill>
                <a:latin typeface="Calibri"/>
                <a:ea typeface="Calibri"/>
                <a:cs typeface="Calibri"/>
                <a:sym typeface="Calibri"/>
              </a:rPr>
              <a:t>48 minutes running total)</a:t>
            </a:r>
          </a:p>
          <a:p>
            <a:pPr marL="0" marR="0" lvl="0" indent="0" algn="l" rtl="0">
              <a:lnSpc>
                <a:spcPct val="100000"/>
              </a:lnSpc>
              <a:spcBef>
                <a:spcPts val="0"/>
              </a:spcBef>
              <a:spcAft>
                <a:spcPts val="0"/>
              </a:spcAft>
              <a:buClr>
                <a:srgbClr val="000000"/>
              </a:buClr>
              <a:buSzPct val="25000"/>
              <a:buFont typeface="Calibri"/>
              <a:buNone/>
            </a:pPr>
            <a:endParaRPr sz="12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25000"/>
              <a:buFont typeface="Calibri"/>
              <a:buNone/>
            </a:pPr>
            <a:r>
              <a:rPr lang="en-US" sz="1200" b="1" i="0" u="none" strike="noStrike" cap="none" dirty="0">
                <a:solidFill>
                  <a:srgbClr val="000000"/>
                </a:solidFill>
                <a:latin typeface="Calibri"/>
                <a:ea typeface="Calibri"/>
                <a:cs typeface="Calibri"/>
                <a:sym typeface="Calibri"/>
              </a:rPr>
              <a:t>Purpose: </a:t>
            </a:r>
            <a:r>
              <a:rPr lang="en-US" sz="1200" b="0" i="0" u="none" strike="noStrike" cap="none" dirty="0">
                <a:solidFill>
                  <a:srgbClr val="000000"/>
                </a:solidFill>
                <a:latin typeface="Calibri"/>
                <a:ea typeface="Calibri"/>
                <a:cs typeface="Calibri"/>
                <a:sym typeface="Calibri"/>
              </a:rPr>
              <a:t>Levels of Support for CIMS users – Level 4</a:t>
            </a:r>
          </a:p>
          <a:p>
            <a:pPr marL="0" marR="0" lvl="0" indent="0" algn="l" rtl="0">
              <a:spcBef>
                <a:spcPts val="0"/>
              </a:spcBef>
              <a:buSzPct val="25000"/>
              <a:buNone/>
            </a:pPr>
            <a:endParaRPr sz="12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Facilitator's Script:</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When all other levels of support (Guidance Tab, FAQ’s, and Toolkits) are exhausted and you still don’t have the answers you need, CIMS offers Level 4 support in the form of direct messaging to the CIMS Project Developers and BSI team.</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Access Level 4 support clicking the online messaging intercom to ask specific, complex questions which are not addressed in Levels 1-3 Support; make suggestions for improvement, and/or point out errors you may discover while utilizing the CIMS interface. </a:t>
            </a:r>
          </a:p>
          <a:p>
            <a:pPr marL="171450" marR="0" lvl="0" indent="-171450" algn="l" rtl="0">
              <a:lnSpc>
                <a:spcPct val="100000"/>
              </a:lnSpc>
              <a:spcBef>
                <a:spcPts val="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You can instant message the developer in real time in CIMS, or via  email notification. Your message automatically tags the location of the page from which you are asking the question.</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Since the message tags the location of the page.  You do not have to mention the location of your question.  </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You can also see past conversations.  The conversations are not deleted so you can always use them as a point of reference.</a:t>
            </a:r>
          </a:p>
          <a:p>
            <a:pPr marL="171450" marR="0" lvl="0" indent="-171450" algn="l" rtl="0">
              <a:lnSpc>
                <a:spcPct val="100000"/>
              </a:lnSpc>
              <a:spcBef>
                <a:spcPts val="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Your message will be sent directly to the developer that will trouble shoot and respond or forward to an appropriate staff member in BSI.   </a:t>
            </a:r>
          </a:p>
          <a:p>
            <a:pPr marL="0" marR="0" lvl="0" indent="0" algn="l" rtl="0">
              <a:spcBef>
                <a:spcPts val="0"/>
              </a:spcBef>
              <a:buClr>
                <a:schemeClr val="dk1"/>
              </a:buClr>
              <a:buSzPct val="25000"/>
              <a:buFont typeface="Arial"/>
              <a:buNone/>
            </a:pPr>
            <a:endParaRPr sz="1200" b="1"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r>
              <a:rPr lang="en-US" sz="1200" b="1" i="0" u="none" strike="noStrike" cap="none" dirty="0">
                <a:solidFill>
                  <a:schemeClr val="dk1"/>
                </a:solidFill>
                <a:latin typeface="Calibri"/>
                <a:ea typeface="Calibri"/>
                <a:cs typeface="Calibri"/>
                <a:sym typeface="Calibri"/>
              </a:rPr>
              <a:t>Remember:</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Level 4 support for the CIMS platform is to address technical questions. District-specific questions should be addressed to your district-based School Improvement Support (OSPA).</a:t>
            </a:r>
          </a:p>
          <a:p>
            <a:pPr marL="171450" marR="0" lvl="0" indent="-171450" algn="l" rtl="0">
              <a:spcBef>
                <a:spcPts val="0"/>
              </a:spcBef>
              <a:buClr>
                <a:schemeClr val="dk1"/>
              </a:buClr>
              <a:buSzPct val="100000"/>
              <a:buFont typeface="Arial"/>
              <a:buNone/>
            </a:pPr>
            <a:endParaRPr sz="1200" b="0" i="0" u="none" strike="noStrike" cap="none" dirty="0">
              <a:solidFill>
                <a:schemeClr val="dk1"/>
              </a:solidFill>
              <a:latin typeface="Calibri"/>
              <a:ea typeface="Calibri"/>
              <a:cs typeface="Calibri"/>
              <a:sym typeface="Calibri"/>
            </a:endParaRPr>
          </a:p>
        </p:txBody>
      </p:sp>
      <p:sp>
        <p:nvSpPr>
          <p:cNvPr id="268" name="Shape 2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79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329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SIP Development Process</a:t>
            </a:r>
          </a:p>
          <a:p>
            <a:r>
              <a:rPr lang="en-US" dirty="0"/>
              <a:t>Communication between school and DOE</a:t>
            </a:r>
          </a:p>
        </p:txBody>
      </p:sp>
      <p:sp>
        <p:nvSpPr>
          <p:cNvPr id="4" name="Slide Number Placeholder 3"/>
          <p:cNvSpPr>
            <a:spLocks noGrp="1"/>
          </p:cNvSpPr>
          <p:nvPr>
            <p:ph type="sldNum" sz="quarter" idx="10"/>
          </p:nvPr>
        </p:nvSpPr>
        <p:spPr/>
        <p:txBody>
          <a:bodyPr/>
          <a:lstStyle/>
          <a:p>
            <a:fld id="{044FE909-EDD7-48FA-8211-617DAEBFA525}" type="slidenum">
              <a:rPr lang="en-US" smtClean="0"/>
              <a:t>80</a:t>
            </a:fld>
            <a:endParaRPr lang="en-US" dirty="0"/>
          </a:p>
        </p:txBody>
      </p:sp>
    </p:spTree>
    <p:extLst>
      <p:ext uri="{BB962C8B-B14F-4D97-AF65-F5344CB8AC3E}">
        <p14:creationId xmlns:p14="http://schemas.microsoft.com/office/powerpoint/2010/main" val="15499909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Should not be a full resume. </a:t>
            </a:r>
            <a:r>
              <a:rPr lang="en-US" dirty="0">
                <a:sym typeface="Wingdings" panose="05000000000000000000" pitchFamily="2" charset="2"/>
              </a:rPr>
              <a:t> better to undersell yourself and over-deliver than to oversell yourself and under-deliver.</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AA8825B-5F41-4E04-AAD6-843FB505CD5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586249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13</a:t>
            </a:fld>
            <a:endParaRPr lang="en-US" dirty="0"/>
          </a:p>
        </p:txBody>
      </p:sp>
    </p:spTree>
    <p:extLst>
      <p:ext uri="{BB962C8B-B14F-4D97-AF65-F5344CB8AC3E}">
        <p14:creationId xmlns:p14="http://schemas.microsoft.com/office/powerpoint/2010/main" val="3594086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14</a:t>
            </a:fld>
            <a:endParaRPr lang="en-US" dirty="0"/>
          </a:p>
        </p:txBody>
      </p:sp>
    </p:spTree>
    <p:extLst>
      <p:ext uri="{BB962C8B-B14F-4D97-AF65-F5344CB8AC3E}">
        <p14:creationId xmlns:p14="http://schemas.microsoft.com/office/powerpoint/2010/main" val="1653942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15</a:t>
            </a:fld>
            <a:endParaRPr lang="en-US" dirty="0"/>
          </a:p>
        </p:txBody>
      </p:sp>
    </p:spTree>
    <p:extLst>
      <p:ext uri="{BB962C8B-B14F-4D97-AF65-F5344CB8AC3E}">
        <p14:creationId xmlns:p14="http://schemas.microsoft.com/office/powerpoint/2010/main" val="1101217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16</a:t>
            </a:fld>
            <a:endParaRPr lang="en-US" dirty="0"/>
          </a:p>
        </p:txBody>
      </p:sp>
    </p:spTree>
    <p:extLst>
      <p:ext uri="{BB962C8B-B14F-4D97-AF65-F5344CB8AC3E}">
        <p14:creationId xmlns:p14="http://schemas.microsoft.com/office/powerpoint/2010/main" val="2362537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17</a:t>
            </a:fld>
            <a:endParaRPr lang="en-US" dirty="0"/>
          </a:p>
        </p:txBody>
      </p:sp>
    </p:spTree>
    <p:extLst>
      <p:ext uri="{BB962C8B-B14F-4D97-AF65-F5344CB8AC3E}">
        <p14:creationId xmlns:p14="http://schemas.microsoft.com/office/powerpoint/2010/main" val="1251582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18</a:t>
            </a:fld>
            <a:endParaRPr lang="en-US" dirty="0"/>
          </a:p>
        </p:txBody>
      </p:sp>
    </p:spTree>
    <p:extLst>
      <p:ext uri="{BB962C8B-B14F-4D97-AF65-F5344CB8AC3E}">
        <p14:creationId xmlns:p14="http://schemas.microsoft.com/office/powerpoint/2010/main" val="25853647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482600" y="304800"/>
            <a:ext cx="8153400" cy="1820333"/>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15D22"/>
              </a:solidFill>
            </a:endParaRPr>
          </a:p>
        </p:txBody>
      </p:sp>
      <p:sp>
        <p:nvSpPr>
          <p:cNvPr id="3" name="Rectangle 2"/>
          <p:cNvSpPr/>
          <p:nvPr userDrawn="1"/>
        </p:nvSpPr>
        <p:spPr>
          <a:xfrm>
            <a:off x="1195267" y="2127243"/>
            <a:ext cx="6764879" cy="290505"/>
          </a:xfrm>
          <a:prstGeom prst="rect">
            <a:avLst/>
          </a:prstGeom>
          <a:solidFill>
            <a:srgbClr val="CDCE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54000" y="6108700"/>
            <a:ext cx="2628900" cy="431800"/>
          </a:xfrm>
          <a:prstGeom prst="rect">
            <a:avLst/>
          </a:prstGeom>
          <a:gradFill flip="none" rotWithShape="1">
            <a:gsLst>
              <a:gs pos="0">
                <a:srgbClr val="0095D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6273800" y="6108700"/>
            <a:ext cx="2628900" cy="43180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7454" y="5857544"/>
            <a:ext cx="2248154" cy="657556"/>
          </a:xfrm>
          <a:prstGeom prst="rect">
            <a:avLst/>
          </a:prstGeom>
        </p:spPr>
      </p:pic>
      <p:pic>
        <p:nvPicPr>
          <p:cNvPr id="5" name="Picture 4" descr="mayors-davie18 (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633" y="382794"/>
            <a:ext cx="2743200" cy="1664208"/>
          </a:xfrm>
          <a:prstGeom prst="rect">
            <a:avLst/>
          </a:prstGeom>
        </p:spPr>
      </p:pic>
      <p:pic>
        <p:nvPicPr>
          <p:cNvPr id="6" name="Picture 5" descr="High _1280 (3).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4886" y="382837"/>
            <a:ext cx="2572071" cy="1666095"/>
          </a:xfrm>
          <a:prstGeom prst="rect">
            <a:avLst/>
          </a:prstGeom>
        </p:spPr>
      </p:pic>
      <p:pic>
        <p:nvPicPr>
          <p:cNvPr id="7" name="Picture 6" descr="Middle 1519 (1).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20213" y="381641"/>
            <a:ext cx="2627816" cy="166305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FFFFFF"/>
                </a:solidFill>
                <a:latin typeface="+mn-lt"/>
              </a:defRPr>
            </a:lvl1pPr>
          </a:lstStyle>
          <a:p>
            <a:r>
              <a:rPr lang="en-US" dirty="0" smtClean="0"/>
              <a:t>Click to edit Master title style</a:t>
            </a:r>
            <a:endParaRPr lang="en-US" dirty="0"/>
          </a:p>
        </p:txBody>
      </p:sp>
      <p:pic>
        <p:nvPicPr>
          <p:cNvPr id="18" name="Picture 17" descr="Identity Marker_blue screen.png"/>
          <p:cNvPicPr>
            <a:picLocks noChangeAspect="1"/>
          </p:cNvPicPr>
          <p:nvPr userDrawn="1"/>
        </p:nvPicPr>
        <p:blipFill rotWithShape="1">
          <a:blip r:embed="rId2">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
        <p:nvSpPr>
          <p:cNvPr id="12"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smtClean="0"/>
              <a:t>Insert title</a:t>
            </a:r>
            <a:endParaRPr lang="en-US" dirty="0"/>
          </a:p>
        </p:txBody>
      </p:sp>
    </p:spTree>
    <p:extLst>
      <p:ext uri="{BB962C8B-B14F-4D97-AF65-F5344CB8AC3E}">
        <p14:creationId xmlns:p14="http://schemas.microsoft.com/office/powerpoint/2010/main" val="2856451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FFFFFF"/>
                </a:solidFill>
                <a:latin typeface="+mn-lt"/>
              </a:defRPr>
            </a:lvl1pPr>
          </a:lstStyle>
          <a:p>
            <a:r>
              <a:rPr lang="en-US" dirty="0" smtClean="0"/>
              <a:t>Click to edit Master title style</a:t>
            </a:r>
            <a:endParaRPr lang="en-US" dirty="0"/>
          </a:p>
        </p:txBody>
      </p:sp>
      <p:sp>
        <p:nvSpPr>
          <p:cNvPr id="10"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smtClean="0"/>
              <a:t>Insert title</a:t>
            </a:r>
            <a:endParaRPr lang="en-US" dirty="0"/>
          </a:p>
        </p:txBody>
      </p:sp>
    </p:spTree>
    <p:extLst>
      <p:ext uri="{BB962C8B-B14F-4D97-AF65-F5344CB8AC3E}">
        <p14:creationId xmlns:p14="http://schemas.microsoft.com/office/powerpoint/2010/main" val="2557818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0093D0"/>
                </a:solidFill>
                <a:latin typeface="+mn-lt"/>
              </a:defRPr>
            </a:lvl1pPr>
          </a:lstStyle>
          <a:p>
            <a:r>
              <a:rPr lang="en-US" dirty="0" smtClean="0"/>
              <a:t>Click to edit Master title style</a:t>
            </a:r>
            <a:endParaRPr lang="en-US" dirty="0"/>
          </a:p>
        </p:txBody>
      </p:sp>
      <p:sp>
        <p:nvSpPr>
          <p:cNvPr id="9"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smtClean="0"/>
              <a:t>Insert title</a:t>
            </a:r>
            <a:endParaRPr lang="en-US" dirty="0"/>
          </a:p>
        </p:txBody>
      </p:sp>
    </p:spTree>
    <p:extLst>
      <p:ext uri="{BB962C8B-B14F-4D97-AF65-F5344CB8AC3E}">
        <p14:creationId xmlns:p14="http://schemas.microsoft.com/office/powerpoint/2010/main" val="383085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901700" y="6267450"/>
            <a:ext cx="1524000" cy="365125"/>
          </a:xfrm>
          <a:prstGeom prst="rect">
            <a:avLst/>
          </a:prstGeom>
        </p:spPr>
        <p:txBody>
          <a:bodyPr/>
          <a:lstStyle/>
          <a:p>
            <a:fld id="{1D8BD707-D9CF-40AE-B4C6-C98DA3205C09}" type="datetimeFigureOut">
              <a:rPr lang="en-US" smtClean="0"/>
              <a:pPr/>
              <a:t>4/28/2017</a:t>
            </a:fld>
            <a:endParaRPr lang="en-US" dirty="0"/>
          </a:p>
        </p:txBody>
      </p:sp>
      <p:sp>
        <p:nvSpPr>
          <p:cNvPr id="4" name="Footer Placeholder 3"/>
          <p:cNvSpPr>
            <a:spLocks noGrp="1"/>
          </p:cNvSpPr>
          <p:nvPr>
            <p:ph type="ftr" sz="quarter" idx="11"/>
          </p:nvPr>
        </p:nvSpPr>
        <p:spPr>
          <a:xfrm>
            <a:off x="2540000" y="6254750"/>
            <a:ext cx="5448300" cy="365125"/>
          </a:xfrm>
          <a:prstGeom prst="rect">
            <a:avLst/>
          </a:prstGeom>
        </p:spPr>
        <p:txBody>
          <a:bodyPr anchor="t"/>
          <a:lstStyle/>
          <a:p>
            <a:endParaRPr lang="en-US" dirty="0"/>
          </a:p>
        </p:txBody>
      </p:sp>
      <p:sp>
        <p:nvSpPr>
          <p:cNvPr id="5" name="Slide Number Placeholder 4"/>
          <p:cNvSpPr>
            <a:spLocks noGrp="1"/>
          </p:cNvSpPr>
          <p:nvPr>
            <p:ph type="sldNum" sz="quarter" idx="12"/>
          </p:nvPr>
        </p:nvSpPr>
        <p:spPr>
          <a:xfrm>
            <a:off x="8089900" y="6216650"/>
            <a:ext cx="749300" cy="365125"/>
          </a:xfrm>
          <a:prstGeom prst="rect">
            <a:avLst/>
          </a:prstGeom>
        </p:spPr>
        <p:txBody>
          <a:bodyPr anchor="t"/>
          <a:lstStyle>
            <a:lvl1pPr algn="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40798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4/28/2017</a:t>
            </a:fld>
            <a:endParaRPr lang="en-US" dirty="0"/>
          </a:p>
        </p:txBody>
      </p:sp>
      <p:sp>
        <p:nvSpPr>
          <p:cNvPr id="4" name="Holder 4"/>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256960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Group 6"/>
          <p:cNvGrpSpPr>
            <a:grpSpLocks/>
          </p:cNvGrpSpPr>
          <p:nvPr/>
        </p:nvGrpSpPr>
        <p:grpSpPr bwMode="auto">
          <a:xfrm>
            <a:off x="3962400" y="5973763"/>
            <a:ext cx="4692650" cy="601662"/>
            <a:chOff x="3962400" y="5973400"/>
            <a:chExt cx="4693147" cy="601899"/>
          </a:xfrm>
        </p:grpSpPr>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05673" y="5973400"/>
              <a:ext cx="1114055" cy="601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15200" y="6172272"/>
              <a:ext cx="1340347" cy="20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962400" y="6086807"/>
              <a:ext cx="1447800" cy="37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28600"/>
            <a:ext cx="48196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66999" y="3590925"/>
            <a:ext cx="5827713" cy="1362075"/>
          </a:xfrm>
          <a:prstGeom prst="rect">
            <a:avLst/>
          </a:prstGeom>
        </p:spPr>
        <p:txBody>
          <a:bodyPr anchor="t"/>
          <a:lstStyle>
            <a:lvl1pPr algn="r">
              <a:defRPr sz="4000" b="0" cap="sm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66999" y="2090738"/>
            <a:ext cx="5827713" cy="1500187"/>
          </a:xfrm>
          <a:prstGeom prst="rect">
            <a:avLst/>
          </a:prstGeom>
        </p:spPr>
        <p:txBody>
          <a:bodyPr anchor="b"/>
          <a:lstStyle>
            <a:lvl1pPr marL="0" indent="0" algn="r">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5DD9FCA5-C327-487E-9089-EA219FAC4438}" type="datetimeFigureOut">
              <a:rPr lang="en-US" altLang="en-US"/>
              <a:pPr>
                <a:defRPr/>
              </a:pPr>
              <a:t>4/28/2017</a:t>
            </a:fld>
            <a:endParaRPr lang="en-US" altLang="en-US" dirty="0"/>
          </a:p>
        </p:txBody>
      </p:sp>
      <p:sp>
        <p:nvSpPr>
          <p:cNvPr id="10"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11"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695DB0A-D14F-42DB-9273-170FA498F178}" type="slidenum">
              <a:rPr lang="en-US" altLang="en-US"/>
              <a:pPr>
                <a:defRPr/>
              </a:pPr>
              <a:t>‹#›</a:t>
            </a:fld>
            <a:endParaRPr lang="en-US" altLang="en-US" dirty="0"/>
          </a:p>
        </p:txBody>
      </p:sp>
    </p:spTree>
    <p:extLst>
      <p:ext uri="{BB962C8B-B14F-4D97-AF65-F5344CB8AC3E}">
        <p14:creationId xmlns:p14="http://schemas.microsoft.com/office/powerpoint/2010/main" val="552107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4/28/2017</a:t>
            </a:fld>
            <a:endParaRPr lang="en-US" dirty="0"/>
          </a:p>
        </p:txBody>
      </p:sp>
      <p:sp>
        <p:nvSpPr>
          <p:cNvPr id="6" name="Holder 6"/>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549186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Identity Marker_blue screen.png"/>
          <p:cNvPicPr>
            <a:picLocks noChangeAspect="1"/>
          </p:cNvPicPr>
          <p:nvPr userDrawn="1"/>
        </p:nvPicPr>
        <p:blipFill rotWithShape="1">
          <a:blip r:embed="rId2">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
        <p:nvSpPr>
          <p:cNvPr id="3" name="Content Placeholder 2"/>
          <p:cNvSpPr>
            <a:spLocks noGrp="1"/>
          </p:cNvSpPr>
          <p:nvPr>
            <p:ph idx="1"/>
          </p:nvPr>
        </p:nvSpPr>
        <p:spPr>
          <a:xfrm>
            <a:off x="1634059" y="592676"/>
            <a:ext cx="7073900" cy="5195099"/>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0">
              <a:lnSpc>
                <a:spcPts val="3500"/>
              </a:lnSpc>
              <a:spcBef>
                <a:spcPts val="0"/>
              </a:spcBef>
              <a:buFontTx/>
              <a:buNone/>
              <a:defRPr sz="1800" normalizeH="0">
                <a:solidFill>
                  <a:schemeClr val="tx2"/>
                </a:solidFill>
              </a:defRPr>
            </a:lvl2pPr>
            <a:lvl3pPr marL="0" indent="0">
              <a:lnSpc>
                <a:spcPts val="3500"/>
              </a:lnSpc>
              <a:spcBef>
                <a:spcPts val="0"/>
              </a:spcBef>
              <a:buFontTx/>
              <a:buNone/>
              <a:defRPr sz="1800" normalizeH="0">
                <a:solidFill>
                  <a:schemeClr val="tx2"/>
                </a:solidFill>
              </a:defRPr>
            </a:lvl3pPr>
            <a:lvl4pPr marL="0" indent="0">
              <a:lnSpc>
                <a:spcPts val="3500"/>
              </a:lnSpc>
              <a:spcBef>
                <a:spcPts val="0"/>
              </a:spcBef>
              <a:buFontTx/>
              <a:buNone/>
              <a:defRPr sz="1800" normalizeH="0">
                <a:solidFill>
                  <a:schemeClr val="tx2"/>
                </a:solidFill>
              </a:defRPr>
            </a:lvl4pPr>
            <a:lvl5pPr marL="0" indent="0">
              <a:lnSpc>
                <a:spcPts val="3500"/>
              </a:lnSpc>
              <a:spcBef>
                <a:spcPts val="0"/>
              </a:spcBef>
              <a:buFontTx/>
              <a:buNone/>
              <a:defRPr sz="1800" normalizeH="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3" name="Title 22"/>
          <p:cNvSpPr>
            <a:spLocks noGrp="1"/>
          </p:cNvSpPr>
          <p:nvPr>
            <p:ph type="title" hasCustomPrompt="1"/>
          </p:nvPr>
        </p:nvSpPr>
        <p:spPr>
          <a:xfrm>
            <a:off x="974419" y="6268502"/>
            <a:ext cx="4835531" cy="318038"/>
          </a:xfrm>
          <a:prstGeom prst="rect">
            <a:avLst/>
          </a:prstGeom>
        </p:spPr>
        <p:txBody>
          <a:bodyPr vert="horz" lIns="0" tIns="0" rIns="0" bIns="0" anchor="ctr"/>
          <a:lstStyle>
            <a:lvl1pPr algn="l">
              <a:defRPr sz="1400" b="1" cap="all" spc="50" baseline="0">
                <a:solidFill>
                  <a:srgbClr val="0095D3"/>
                </a:solidFill>
              </a:defRPr>
            </a:lvl1pPr>
          </a:lstStyle>
          <a:p>
            <a:r>
              <a:rPr lang="en-US" dirty="0" smtClean="0"/>
              <a:t>Insert title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Rectangle 12"/>
          <p:cNvSpPr/>
          <p:nvPr userDrawn="1"/>
        </p:nvSpPr>
        <p:spPr>
          <a:xfrm>
            <a:off x="165100" y="165100"/>
            <a:ext cx="8805863"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Identity Marker_blue screen.png"/>
          <p:cNvPicPr>
            <a:picLocks noChangeAspect="1"/>
          </p:cNvPicPr>
          <p:nvPr userDrawn="1"/>
        </p:nvPicPr>
        <p:blipFill rotWithShape="1">
          <a:blip r:embed="rId2">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
        <p:nvSpPr>
          <p:cNvPr id="16" name="Rectangle 15"/>
          <p:cNvSpPr/>
          <p:nvPr userDrawn="1"/>
        </p:nvSpPr>
        <p:spPr>
          <a:xfrm>
            <a:off x="165100" y="165100"/>
            <a:ext cx="8805863"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004356" y="6242583"/>
            <a:ext cx="4714862"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smtClean="0"/>
              <a:t>Insert title</a:t>
            </a:r>
            <a:endParaRPr lang="en-US" dirty="0"/>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FFFFFF"/>
                </a:solidFill>
                <a:latin typeface="+mn-lt"/>
              </a:defRPr>
            </a:lvl1pPr>
          </a:lstStyle>
          <a:p>
            <a:r>
              <a:rPr lang="en-US" dirty="0"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937953" y="6209771"/>
            <a:ext cx="4781265" cy="431800"/>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dirty="0" smtClean="0"/>
              <a:t>Insert title</a:t>
            </a:r>
            <a:endParaRPr lang="en-US" dirty="0"/>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dirty="0" smtClean="0"/>
              <a:t>Click to edit Master title style</a:t>
            </a:r>
            <a:endParaRPr lang="en-US" dirty="0"/>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 Placeholder 20"/>
          <p:cNvSpPr>
            <a:spLocks noGrp="1"/>
          </p:cNvSpPr>
          <p:nvPr>
            <p:ph type="body" sz="quarter" idx="15"/>
          </p:nvPr>
        </p:nvSpPr>
        <p:spPr>
          <a:xfrm>
            <a:off x="3155950" y="3722688"/>
            <a:ext cx="2847975" cy="2297493"/>
          </a:xfrm>
          <a:prstGeom prst="rect">
            <a:avLst/>
          </a:prstGeom>
          <a:solidFill>
            <a:schemeClr val="accent4"/>
          </a:solidFill>
        </p:spPr>
        <p:txBody>
          <a:bodyPr vert="horz" lIns="18288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 Placeholder 22"/>
          <p:cNvSpPr>
            <a:spLocks noGrp="1"/>
          </p:cNvSpPr>
          <p:nvPr>
            <p:ph type="body" sz="quarter" idx="16"/>
          </p:nvPr>
        </p:nvSpPr>
        <p:spPr>
          <a:xfrm>
            <a:off x="172668" y="1269258"/>
            <a:ext cx="2826131" cy="2299462"/>
          </a:xfrm>
          <a:prstGeom prst="rect">
            <a:avLst/>
          </a:prstGeom>
          <a:solidFill>
            <a:schemeClr val="accent1"/>
          </a:solidFill>
        </p:spPr>
        <p:txBody>
          <a:bodyPr vert="horz" lIns="27432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Text Placeholder 24"/>
          <p:cNvSpPr>
            <a:spLocks noGrp="1"/>
          </p:cNvSpPr>
          <p:nvPr>
            <p:ph type="body" sz="quarter" idx="17"/>
          </p:nvPr>
        </p:nvSpPr>
        <p:spPr>
          <a:xfrm>
            <a:off x="6164263" y="1269258"/>
            <a:ext cx="2826194" cy="2299462"/>
          </a:xfrm>
          <a:prstGeom prst="rect">
            <a:avLst/>
          </a:prstGeom>
          <a:solidFill>
            <a:srgbClr val="36B77A"/>
          </a:solidFill>
        </p:spPr>
        <p:txBody>
          <a:bodyPr vert="horz" lIns="18288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Picture Placeholder 26"/>
          <p:cNvSpPr>
            <a:spLocks noGrp="1" noChangeAspect="1"/>
          </p:cNvSpPr>
          <p:nvPr>
            <p:ph type="pic" sz="quarter" idx="18"/>
          </p:nvPr>
        </p:nvSpPr>
        <p:spPr>
          <a:xfrm>
            <a:off x="3168280" y="1269629"/>
            <a:ext cx="2820543" cy="2303018"/>
          </a:xfrm>
          <a:prstGeom prst="rect">
            <a:avLst/>
          </a:prstGeom>
        </p:spPr>
        <p:txBody>
          <a:bodyPr vert="horz" anchor="ctr"/>
          <a:lstStyle>
            <a:lvl1pPr algn="ctr">
              <a:defRPr sz="1600"/>
            </a:lvl1pPr>
          </a:lstStyle>
          <a:p>
            <a:endParaRPr lang="en-US" dirty="0"/>
          </a:p>
        </p:txBody>
      </p:sp>
      <p:sp>
        <p:nvSpPr>
          <p:cNvPr id="29" name="Picture Placeholder 28"/>
          <p:cNvSpPr>
            <a:spLocks noGrp="1"/>
          </p:cNvSpPr>
          <p:nvPr>
            <p:ph type="pic" sz="quarter" idx="19"/>
          </p:nvPr>
        </p:nvSpPr>
        <p:spPr>
          <a:xfrm>
            <a:off x="171826" y="3723016"/>
            <a:ext cx="2824287" cy="2305859"/>
          </a:xfrm>
          <a:prstGeom prst="rect">
            <a:avLst/>
          </a:prstGeom>
        </p:spPr>
        <p:txBody>
          <a:bodyPr vert="horz" anchor="ctr"/>
          <a:lstStyle>
            <a:lvl1pPr algn="ctr">
              <a:defRPr sz="1600"/>
            </a:lvl1pPr>
          </a:lstStyle>
          <a:p>
            <a:endParaRPr lang="en-US" dirty="0"/>
          </a:p>
        </p:txBody>
      </p:sp>
      <p:sp>
        <p:nvSpPr>
          <p:cNvPr id="31" name="Picture Placeholder 30"/>
          <p:cNvSpPr>
            <a:spLocks noGrp="1"/>
          </p:cNvSpPr>
          <p:nvPr>
            <p:ph type="pic" sz="quarter" idx="20"/>
          </p:nvPr>
        </p:nvSpPr>
        <p:spPr>
          <a:xfrm>
            <a:off x="6152780" y="3723904"/>
            <a:ext cx="2822575" cy="2305050"/>
          </a:xfrm>
          <a:prstGeom prst="rect">
            <a:avLst/>
          </a:prstGeom>
        </p:spPr>
        <p:txBody>
          <a:bodyPr vert="horz" anchor="ctr"/>
          <a:lstStyle>
            <a:lvl1pPr algn="ctr">
              <a:defRPr sz="1600"/>
            </a:lvl1pPr>
          </a:lstStyle>
          <a:p>
            <a:endParaRPr lang="en-US" dirty="0"/>
          </a:p>
        </p:txBody>
      </p:sp>
      <p:sp>
        <p:nvSpPr>
          <p:cNvPr id="33" name="Text Placeholder 32"/>
          <p:cNvSpPr>
            <a:spLocks noGrp="1"/>
          </p:cNvSpPr>
          <p:nvPr>
            <p:ph type="body" sz="quarter" idx="21"/>
          </p:nvPr>
        </p:nvSpPr>
        <p:spPr>
          <a:xfrm>
            <a:off x="3168728" y="1257957"/>
            <a:ext cx="2823497" cy="444500"/>
          </a:xfrm>
          <a:prstGeom prst="rect">
            <a:avLst/>
          </a:prstGeom>
        </p:spPr>
        <p:txBody>
          <a:bodyPr vert="horz" tIns="137160"/>
          <a:lstStyle>
            <a:lvl1pPr marL="0" indent="0" algn="ctr">
              <a:spcBef>
                <a:spcPts val="0"/>
              </a:spcBef>
              <a:buFontTx/>
              <a:buNone/>
              <a:defRPr sz="1600" b="1">
                <a:solidFill>
                  <a:srgbClr val="FFFFFF"/>
                </a:solidFill>
                <a:effectLst>
                  <a:glow rad="63500">
                    <a:schemeClr val="tx1">
                      <a:lumMod val="75000"/>
                      <a:lumOff val="25000"/>
                      <a:alpha val="75000"/>
                    </a:schemeClr>
                  </a:glow>
                </a:effectLst>
              </a:defRPr>
            </a:lvl1pPr>
            <a:lvl2pPr marL="0" indent="0" algn="ctr">
              <a:spcBef>
                <a:spcPts val="0"/>
              </a:spcBef>
              <a:buFontTx/>
              <a:buNone/>
              <a:defRPr sz="1600" b="1">
                <a:solidFill>
                  <a:srgbClr val="FFFFFF"/>
                </a:solidFill>
                <a:effectLst>
                  <a:glow rad="63500">
                    <a:schemeClr val="tx1">
                      <a:lumMod val="75000"/>
                      <a:lumOff val="25000"/>
                      <a:alpha val="75000"/>
                    </a:schemeClr>
                  </a:glow>
                </a:effectLst>
              </a:defRPr>
            </a:lvl2pPr>
            <a:lvl3pPr marL="0" indent="0" algn="ctr">
              <a:spcBef>
                <a:spcPts val="0"/>
              </a:spcBef>
              <a:buFontTx/>
              <a:buNone/>
              <a:defRPr sz="1600" b="1">
                <a:solidFill>
                  <a:srgbClr val="FFFFFF"/>
                </a:solidFill>
                <a:effectLst>
                  <a:glow rad="63500">
                    <a:schemeClr val="tx1">
                      <a:lumMod val="75000"/>
                      <a:lumOff val="25000"/>
                      <a:alpha val="75000"/>
                    </a:schemeClr>
                  </a:glow>
                </a:effectLst>
              </a:defRPr>
            </a:lvl3pPr>
            <a:lvl4pPr marL="0" indent="0" algn="ctr">
              <a:spcBef>
                <a:spcPts val="0"/>
              </a:spcBef>
              <a:buFontTx/>
              <a:buNone/>
              <a:defRPr sz="1600" b="1">
                <a:solidFill>
                  <a:srgbClr val="FFFFFF"/>
                </a:solidFill>
                <a:effectLst>
                  <a:glow rad="63500">
                    <a:schemeClr val="tx1">
                      <a:lumMod val="75000"/>
                      <a:lumOff val="25000"/>
                      <a:alpha val="75000"/>
                    </a:schemeClr>
                  </a:glow>
                </a:effectLst>
              </a:defRPr>
            </a:lvl4pPr>
            <a:lvl5pPr marL="0" indent="0" algn="ctr">
              <a:spcBef>
                <a:spcPts val="0"/>
              </a:spcBef>
              <a:buFontTx/>
              <a:buNone/>
              <a:defRPr sz="1600" b="1">
                <a:solidFill>
                  <a:srgbClr val="FFFFFF"/>
                </a:solidFill>
                <a:effectLst>
                  <a:glow rad="63500">
                    <a:schemeClr val="tx1">
                      <a:lumMod val="75000"/>
                      <a:lumOff val="25000"/>
                      <a:alpha val="75000"/>
                    </a:schemeClr>
                  </a:glo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Text Placeholder 34"/>
          <p:cNvSpPr>
            <a:spLocks noGrp="1"/>
          </p:cNvSpPr>
          <p:nvPr>
            <p:ph type="body" sz="quarter" idx="22"/>
          </p:nvPr>
        </p:nvSpPr>
        <p:spPr>
          <a:xfrm>
            <a:off x="168803" y="3715280"/>
            <a:ext cx="2826280" cy="1184275"/>
          </a:xfrm>
          <a:prstGeom prst="rect">
            <a:avLst/>
          </a:prstGeom>
        </p:spPr>
        <p:txBody>
          <a:bodyPr vert="horz" tIns="137160"/>
          <a:lstStyle>
            <a:lvl1pPr marL="0" indent="0" algn="ctr">
              <a:spcBef>
                <a:spcPts val="0"/>
              </a:spcBef>
              <a:buFontTx/>
              <a:buNone/>
              <a:defRPr sz="1600" b="1">
                <a:solidFill>
                  <a:srgbClr val="FFFFFF"/>
                </a:solidFill>
                <a:effectLst>
                  <a:glow rad="101600">
                    <a:schemeClr val="tx1">
                      <a:lumMod val="75000"/>
                      <a:lumOff val="25000"/>
                      <a:alpha val="75000"/>
                    </a:schemeClr>
                  </a:glow>
                </a:effectLst>
              </a:defRPr>
            </a:lvl1pPr>
            <a:lvl2pPr marL="0" indent="0" algn="ctr">
              <a:spcBef>
                <a:spcPts val="0"/>
              </a:spcBef>
              <a:buFontTx/>
              <a:buNone/>
              <a:defRPr sz="1600" b="1">
                <a:solidFill>
                  <a:srgbClr val="FFFFFF"/>
                </a:solidFill>
                <a:effectLst>
                  <a:glow rad="101600">
                    <a:schemeClr val="tx1">
                      <a:lumMod val="75000"/>
                      <a:lumOff val="25000"/>
                      <a:alpha val="75000"/>
                    </a:schemeClr>
                  </a:glow>
                </a:effectLst>
              </a:defRPr>
            </a:lvl2pPr>
            <a:lvl3pPr marL="0" indent="0" algn="ctr">
              <a:spcBef>
                <a:spcPts val="0"/>
              </a:spcBef>
              <a:buFontTx/>
              <a:buNone/>
              <a:defRPr sz="1600" b="1">
                <a:solidFill>
                  <a:srgbClr val="FFFFFF"/>
                </a:solidFill>
                <a:effectLst>
                  <a:glow rad="101600">
                    <a:schemeClr val="tx1">
                      <a:lumMod val="75000"/>
                      <a:lumOff val="25000"/>
                      <a:alpha val="75000"/>
                    </a:schemeClr>
                  </a:glow>
                </a:effectLst>
              </a:defRPr>
            </a:lvl3pPr>
            <a:lvl4pPr marL="0" indent="0" algn="ctr">
              <a:spcBef>
                <a:spcPts val="0"/>
              </a:spcBef>
              <a:buFontTx/>
              <a:buNone/>
              <a:defRPr sz="1600" b="1">
                <a:solidFill>
                  <a:srgbClr val="FFFFFF"/>
                </a:solidFill>
                <a:effectLst>
                  <a:glow rad="101600">
                    <a:schemeClr val="tx1">
                      <a:lumMod val="75000"/>
                      <a:lumOff val="25000"/>
                      <a:alpha val="75000"/>
                    </a:schemeClr>
                  </a:glow>
                </a:effectLst>
              </a:defRPr>
            </a:lvl4pPr>
            <a:lvl5pPr marL="0" indent="0" algn="ctr">
              <a:spcBef>
                <a:spcPts val="0"/>
              </a:spcBef>
              <a:buFontTx/>
              <a:buNone/>
              <a:defRPr sz="1600" b="1">
                <a:solidFill>
                  <a:srgbClr val="FFFFFF"/>
                </a:solidFill>
                <a:effectLst>
                  <a:glow rad="101600">
                    <a:schemeClr val="tx1">
                      <a:lumMod val="75000"/>
                      <a:lumOff val="25000"/>
                      <a:alpha val="75000"/>
                    </a:schemeClr>
                  </a:glo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9" name="Text Placeholder 38"/>
          <p:cNvSpPr>
            <a:spLocks noGrp="1"/>
          </p:cNvSpPr>
          <p:nvPr>
            <p:ph type="body" sz="quarter" idx="23"/>
          </p:nvPr>
        </p:nvSpPr>
        <p:spPr>
          <a:xfrm>
            <a:off x="6138863" y="3714750"/>
            <a:ext cx="2843212" cy="1820863"/>
          </a:xfrm>
          <a:prstGeom prst="rect">
            <a:avLst/>
          </a:prstGeom>
        </p:spPr>
        <p:txBody>
          <a:bodyPr vert="horz" tIns="137160" anchor="t"/>
          <a:lstStyle>
            <a:lvl1pPr marL="0" indent="0" algn="ctr">
              <a:spcBef>
                <a:spcPts val="0"/>
              </a:spcBef>
              <a:buFontTx/>
              <a:buNone/>
              <a:defRPr sz="1600" b="1">
                <a:solidFill>
                  <a:srgbClr val="FFFFFF"/>
                </a:solidFill>
                <a:effectLst>
                  <a:glow rad="101600">
                    <a:schemeClr val="tx1">
                      <a:lumMod val="75000"/>
                      <a:lumOff val="25000"/>
                      <a:alpha val="75000"/>
                    </a:schemeClr>
                  </a:glow>
                </a:effectLst>
              </a:defRPr>
            </a:lvl1pPr>
            <a:lvl2pPr marL="0" indent="0" algn="ctr">
              <a:spcBef>
                <a:spcPts val="0"/>
              </a:spcBef>
              <a:buFontTx/>
              <a:buNone/>
              <a:defRPr sz="1600" b="1">
                <a:solidFill>
                  <a:srgbClr val="FFFFFF"/>
                </a:solidFill>
                <a:effectLst>
                  <a:glow rad="101600">
                    <a:schemeClr val="tx1">
                      <a:lumMod val="75000"/>
                      <a:lumOff val="25000"/>
                      <a:alpha val="75000"/>
                    </a:schemeClr>
                  </a:glow>
                </a:effectLst>
              </a:defRPr>
            </a:lvl2pPr>
            <a:lvl3pPr marL="0" indent="0" algn="ctr">
              <a:spcBef>
                <a:spcPts val="0"/>
              </a:spcBef>
              <a:buFontTx/>
              <a:buNone/>
              <a:defRPr sz="1600" b="1">
                <a:solidFill>
                  <a:srgbClr val="FFFFFF"/>
                </a:solidFill>
                <a:effectLst>
                  <a:glow rad="101600">
                    <a:schemeClr val="tx1">
                      <a:lumMod val="75000"/>
                      <a:lumOff val="25000"/>
                      <a:alpha val="75000"/>
                    </a:schemeClr>
                  </a:glow>
                </a:effectLst>
              </a:defRPr>
            </a:lvl3pPr>
            <a:lvl4pPr marL="0" indent="0" algn="ctr">
              <a:spcBef>
                <a:spcPts val="0"/>
              </a:spcBef>
              <a:buFontTx/>
              <a:buNone/>
              <a:defRPr sz="1600" b="1">
                <a:solidFill>
                  <a:srgbClr val="FFFFFF"/>
                </a:solidFill>
                <a:effectLst>
                  <a:glow rad="101600">
                    <a:schemeClr val="tx1">
                      <a:lumMod val="75000"/>
                      <a:lumOff val="25000"/>
                      <a:alpha val="75000"/>
                    </a:schemeClr>
                  </a:glow>
                </a:effectLst>
              </a:defRPr>
            </a:lvl4pPr>
            <a:lvl5pPr marL="0" indent="0" algn="ctr">
              <a:spcBef>
                <a:spcPts val="0"/>
              </a:spcBef>
              <a:buFontTx/>
              <a:buNone/>
              <a:defRPr sz="1600" b="1">
                <a:solidFill>
                  <a:srgbClr val="FFFFFF"/>
                </a:solidFill>
                <a:effectLst>
                  <a:glow rad="101600">
                    <a:schemeClr val="tx1">
                      <a:lumMod val="75000"/>
                      <a:lumOff val="25000"/>
                      <a:alpha val="75000"/>
                    </a:schemeClr>
                  </a:glo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007624" y="6242972"/>
            <a:ext cx="4072459" cy="431800"/>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dirty="0" smtClean="0"/>
              <a:t>Insert title</a:t>
            </a:r>
            <a:endParaRPr lang="en-US" dirty="0"/>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dirty="0" smtClean="0"/>
              <a:t>Click to edit Master title style</a:t>
            </a:r>
            <a:endParaRPr lang="en-US" dirty="0"/>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 Placeholder 22"/>
          <p:cNvSpPr>
            <a:spLocks noGrp="1"/>
          </p:cNvSpPr>
          <p:nvPr>
            <p:ph type="body" sz="quarter" idx="16"/>
          </p:nvPr>
        </p:nvSpPr>
        <p:spPr>
          <a:xfrm>
            <a:off x="172668" y="1269258"/>
            <a:ext cx="2826131" cy="4759618"/>
          </a:xfrm>
          <a:prstGeom prst="rect">
            <a:avLst/>
          </a:prstGeom>
          <a:solidFill>
            <a:srgbClr val="D5D2C8"/>
          </a:solidFill>
        </p:spPr>
        <p:txBody>
          <a:bodyPr vert="horz" lIns="274320" tIns="91440"/>
          <a:lstStyle>
            <a:lvl1pPr marL="0" indent="0">
              <a:lnSpc>
                <a:spcPts val="2120"/>
              </a:lnSpc>
              <a:spcBef>
                <a:spcPts val="800"/>
              </a:spcBef>
              <a:buFontTx/>
              <a:buNone/>
              <a:defRPr sz="1600">
                <a:solidFill>
                  <a:schemeClr val="tx2"/>
                </a:solidFill>
              </a:defRPr>
            </a:lvl1pPr>
            <a:lvl2pPr marL="0" indent="0">
              <a:lnSpc>
                <a:spcPts val="2120"/>
              </a:lnSpc>
              <a:spcBef>
                <a:spcPts val="800"/>
              </a:spcBef>
              <a:buFontTx/>
              <a:buNone/>
              <a:defRPr sz="1600">
                <a:solidFill>
                  <a:schemeClr val="tx2"/>
                </a:solidFill>
              </a:defRPr>
            </a:lvl2pPr>
            <a:lvl3pPr marL="0" indent="0">
              <a:lnSpc>
                <a:spcPts val="2120"/>
              </a:lnSpc>
              <a:spcBef>
                <a:spcPts val="800"/>
              </a:spcBef>
              <a:buFontTx/>
              <a:buNone/>
              <a:defRPr sz="1600">
                <a:solidFill>
                  <a:schemeClr val="tx2"/>
                </a:solidFill>
              </a:defRPr>
            </a:lvl3pPr>
            <a:lvl4pPr marL="0" indent="0">
              <a:lnSpc>
                <a:spcPts val="2120"/>
              </a:lnSpc>
              <a:spcBef>
                <a:spcPts val="800"/>
              </a:spcBef>
              <a:buFontTx/>
              <a:buNone/>
              <a:defRPr sz="1600">
                <a:solidFill>
                  <a:schemeClr val="tx2"/>
                </a:solidFill>
              </a:defRPr>
            </a:lvl4pPr>
            <a:lvl5pPr marL="0" indent="0">
              <a:lnSpc>
                <a:spcPts val="2120"/>
              </a:lnSpc>
              <a:spcBef>
                <a:spcPts val="800"/>
              </a:spcBef>
              <a:buFontTx/>
              <a:buNone/>
              <a:defRPr sz="160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Text Placeholder 24"/>
          <p:cNvSpPr>
            <a:spLocks noGrp="1"/>
          </p:cNvSpPr>
          <p:nvPr>
            <p:ph type="body" sz="quarter" idx="17"/>
          </p:nvPr>
        </p:nvSpPr>
        <p:spPr>
          <a:xfrm>
            <a:off x="6164263" y="1269258"/>
            <a:ext cx="2826194" cy="2299462"/>
          </a:xfrm>
          <a:prstGeom prst="rect">
            <a:avLst/>
          </a:prstGeom>
          <a:solidFill>
            <a:srgbClr val="36B77A"/>
          </a:solidFill>
        </p:spPr>
        <p:txBody>
          <a:bodyPr vert="horz" lIns="182880" tIns="91440"/>
          <a:lstStyle>
            <a:lvl1pPr marL="0" indent="0">
              <a:lnSpc>
                <a:spcPts val="2120"/>
              </a:lnSpc>
              <a:spcBef>
                <a:spcPts val="800"/>
              </a:spcBef>
              <a:buFontTx/>
              <a:buNone/>
              <a:defRPr sz="1600">
                <a:solidFill>
                  <a:srgbClr val="FFFFFF"/>
                </a:solidFill>
              </a:defRPr>
            </a:lvl1pPr>
            <a:lvl2pPr marL="0" indent="0">
              <a:lnSpc>
                <a:spcPts val="2120"/>
              </a:lnSpc>
              <a:spcBef>
                <a:spcPts val="800"/>
              </a:spcBef>
              <a:buFontTx/>
              <a:buNone/>
              <a:defRPr sz="1600">
                <a:solidFill>
                  <a:srgbClr val="FFFFFF"/>
                </a:solidFill>
              </a:defRPr>
            </a:lvl2pPr>
            <a:lvl3pPr marL="0" indent="0">
              <a:lnSpc>
                <a:spcPts val="2120"/>
              </a:lnSpc>
              <a:spcBef>
                <a:spcPts val="800"/>
              </a:spcBef>
              <a:buFontTx/>
              <a:buNone/>
              <a:defRPr sz="1600">
                <a:solidFill>
                  <a:srgbClr val="FFFFFF"/>
                </a:solidFill>
              </a:defRPr>
            </a:lvl3pPr>
            <a:lvl4pPr marL="0" indent="0">
              <a:lnSpc>
                <a:spcPts val="2120"/>
              </a:lnSpc>
              <a:spcBef>
                <a:spcPts val="800"/>
              </a:spcBef>
              <a:buFontTx/>
              <a:buNone/>
              <a:defRPr sz="1600">
                <a:solidFill>
                  <a:srgbClr val="FFFFFF"/>
                </a:solidFill>
              </a:defRPr>
            </a:lvl4pPr>
            <a:lvl5pPr marL="0" indent="0">
              <a:lnSpc>
                <a:spcPts val="2120"/>
              </a:lnSpc>
              <a:spcBef>
                <a:spcPts val="800"/>
              </a:spcBef>
              <a:buFontTx/>
              <a:buNone/>
              <a:defRPr sz="160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Picture Placeholder 26"/>
          <p:cNvSpPr>
            <a:spLocks noGrp="1" noChangeAspect="1"/>
          </p:cNvSpPr>
          <p:nvPr>
            <p:ph type="pic" sz="quarter" idx="18"/>
          </p:nvPr>
        </p:nvSpPr>
        <p:spPr>
          <a:xfrm>
            <a:off x="3168280" y="1269628"/>
            <a:ext cx="2820543" cy="4759247"/>
          </a:xfrm>
          <a:prstGeom prst="rect">
            <a:avLst/>
          </a:prstGeom>
        </p:spPr>
        <p:txBody>
          <a:bodyPr vert="horz" anchor="ctr"/>
          <a:lstStyle>
            <a:lvl1pPr algn="ctr">
              <a:defRPr sz="1600"/>
            </a:lvl1pPr>
          </a:lstStyle>
          <a:p>
            <a:endParaRPr lang="en-US" dirty="0"/>
          </a:p>
        </p:txBody>
      </p:sp>
      <p:sp>
        <p:nvSpPr>
          <p:cNvPr id="31" name="Picture Placeholder 30"/>
          <p:cNvSpPr>
            <a:spLocks noGrp="1"/>
          </p:cNvSpPr>
          <p:nvPr>
            <p:ph type="pic" sz="quarter" idx="20"/>
          </p:nvPr>
        </p:nvSpPr>
        <p:spPr>
          <a:xfrm>
            <a:off x="6152780" y="3723904"/>
            <a:ext cx="2822575" cy="2305050"/>
          </a:xfrm>
          <a:prstGeom prst="rect">
            <a:avLst/>
          </a:prstGeom>
        </p:spPr>
        <p:txBody>
          <a:bodyPr vert="horz" anchor="ctr"/>
          <a:lstStyle>
            <a:lvl1pPr algn="ctr">
              <a:defRPr sz="1600"/>
            </a:lvl1pPr>
          </a:lstStyle>
          <a:p>
            <a:endParaRPr lang="en-US" dirty="0"/>
          </a:p>
        </p:txBody>
      </p:sp>
      <p:sp>
        <p:nvSpPr>
          <p:cNvPr id="19" name="Text Placeholder 18"/>
          <p:cNvSpPr>
            <a:spLocks noGrp="1"/>
          </p:cNvSpPr>
          <p:nvPr>
            <p:ph type="body" sz="quarter" idx="21"/>
          </p:nvPr>
        </p:nvSpPr>
        <p:spPr>
          <a:xfrm>
            <a:off x="3588431" y="1270011"/>
            <a:ext cx="2416176" cy="936625"/>
          </a:xfrm>
          <a:prstGeom prst="rect">
            <a:avLst/>
          </a:prstGeom>
        </p:spPr>
        <p:txBody>
          <a:bodyPr vert="horz" tIns="137160" rIns="182880"/>
          <a:lstStyle>
            <a:lvl1pPr marL="0" indent="0" algn="r">
              <a:spcBef>
                <a:spcPts val="0"/>
              </a:spcBef>
              <a:buFontTx/>
              <a:buNone/>
              <a:defRPr sz="1600" b="1">
                <a:solidFill>
                  <a:srgbClr val="FFFFFF"/>
                </a:solidFill>
              </a:defRPr>
            </a:lvl1pPr>
            <a:lvl2pPr marL="0" indent="0" algn="r">
              <a:spcBef>
                <a:spcPts val="0"/>
              </a:spcBef>
              <a:buFontTx/>
              <a:buNone/>
              <a:defRPr sz="1600" b="1">
                <a:solidFill>
                  <a:srgbClr val="FFFFFF"/>
                </a:solidFill>
              </a:defRPr>
            </a:lvl2pPr>
            <a:lvl3pPr marL="0" indent="0" algn="r">
              <a:spcBef>
                <a:spcPts val="0"/>
              </a:spcBef>
              <a:buFontTx/>
              <a:buNone/>
              <a:defRPr sz="1600" b="1">
                <a:solidFill>
                  <a:srgbClr val="FFFFFF"/>
                </a:solidFill>
              </a:defRPr>
            </a:lvl3pPr>
            <a:lvl4pPr marL="0" indent="0" algn="r">
              <a:spcBef>
                <a:spcPts val="0"/>
              </a:spcBef>
              <a:buFontTx/>
              <a:buNone/>
              <a:defRPr sz="1600" b="1">
                <a:solidFill>
                  <a:srgbClr val="FFFFFF"/>
                </a:solidFill>
              </a:defRPr>
            </a:lvl4pPr>
            <a:lvl5pPr marL="0" indent="0" algn="r">
              <a:spcBef>
                <a:spcPts val="0"/>
              </a:spcBef>
              <a:buFontTx/>
              <a:buNone/>
              <a:defRPr sz="1600" b="1">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dirty="0" smtClean="0"/>
              <a:t>Click to edit Master title style</a:t>
            </a:r>
            <a:endParaRPr lang="en-US" dirty="0"/>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smtClean="0"/>
              <a:t>Insert title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160338" y="1244600"/>
            <a:ext cx="8802687" cy="4795838"/>
          </a:xfrm>
          <a:prstGeom prst="rect">
            <a:avLst/>
          </a:prstGeom>
        </p:spPr>
        <p:txBody>
          <a:bodyPr vert="horz" anchor="ctr"/>
          <a:lstStyle>
            <a:lvl1pPr algn="ctr">
              <a:defRPr sz="1600"/>
            </a:lvl1pPr>
          </a:lstStyle>
          <a:p>
            <a:endParaRPr lang="en-US" dirty="0"/>
          </a:p>
        </p:txBody>
      </p:sp>
      <p:sp>
        <p:nvSpPr>
          <p:cNvPr id="16" name="Rectangle 15"/>
          <p:cNvSpPr/>
          <p:nvPr userDrawn="1"/>
        </p:nvSpPr>
        <p:spPr>
          <a:xfrm>
            <a:off x="165100" y="165100"/>
            <a:ext cx="8805863"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100">
                <a:solidFill>
                  <a:srgbClr val="FFFFFF"/>
                </a:solidFill>
              </a:defRPr>
            </a:lvl1pPr>
          </a:lstStyle>
          <a:p>
            <a:r>
              <a:rPr lang="en-US" dirty="0" smtClean="0"/>
              <a:t>Click to edit Master title style</a:t>
            </a:r>
            <a:endParaRPr lang="en-US" dirty="0"/>
          </a:p>
        </p:txBody>
      </p:sp>
      <p:sp>
        <p:nvSpPr>
          <p:cNvPr id="7"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smtClean="0"/>
              <a:t>Insert title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8" name="Picture Placeholder 7"/>
          <p:cNvSpPr>
            <a:spLocks noGrp="1"/>
          </p:cNvSpPr>
          <p:nvPr>
            <p:ph type="pic" sz="quarter" idx="14"/>
          </p:nvPr>
        </p:nvSpPr>
        <p:spPr>
          <a:xfrm>
            <a:off x="153988" y="160338"/>
            <a:ext cx="8821737" cy="5880100"/>
          </a:xfrm>
          <a:prstGeom prst="rect">
            <a:avLst/>
          </a:prstGeom>
        </p:spPr>
        <p:txBody>
          <a:bodyPr vert="horz" anchor="ctr"/>
          <a:lstStyle>
            <a:lvl1pPr algn="ctr">
              <a:defRPr sz="1600"/>
            </a:lvl1pPr>
          </a:lstStyle>
          <a:p>
            <a:endParaRPr lang="en-US" dirty="0"/>
          </a:p>
        </p:txBody>
      </p:sp>
      <p:sp>
        <p:nvSpPr>
          <p:cNvPr id="5"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smtClean="0"/>
              <a:t>Insert title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smtClean="0"/>
              <a:t>Insert title</a:t>
            </a:r>
            <a:endParaRPr lang="en-US" dirty="0"/>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100">
                <a:solidFill>
                  <a:srgbClr val="FFFFFF"/>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29249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713840" y="6209402"/>
            <a:ext cx="8253883" cy="48304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BCPS apple 2016 2c.pdf"/>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12445" y="6159499"/>
            <a:ext cx="533325" cy="5683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6" r:id="rId4"/>
    <p:sldLayoutId id="2147483667" r:id="rId5"/>
    <p:sldLayoutId id="2147483662" r:id="rId6"/>
    <p:sldLayoutId id="2147483661" r:id="rId7"/>
    <p:sldLayoutId id="2147483664" r:id="rId8"/>
    <p:sldLayoutId id="2147483668" r:id="rId9"/>
    <p:sldLayoutId id="2147483671" r:id="rId10"/>
    <p:sldLayoutId id="2147483669" r:id="rId11"/>
    <p:sldLayoutId id="2147483672" r:id="rId12"/>
    <p:sldLayoutId id="2147483674" r:id="rId13"/>
    <p:sldLayoutId id="2147483675" r:id="rId14"/>
    <p:sldLayoutId id="2147483676" r:id="rId15"/>
    <p:sldLayoutId id="2147483677" r:id="rId1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advanc-ed.org/survey/public/8530367" TargetMode="External"/><Relationship Id="rId7" Type="http://schemas.openxmlformats.org/officeDocument/2006/relationships/hyperlink" Target="http://www.advanc-ed.org/survey/public/2612735"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www.advanc-ed.org/survey/public/6563635" TargetMode="External"/><Relationship Id="rId5" Type="http://schemas.openxmlformats.org/officeDocument/2006/relationships/hyperlink" Target="http://www.advanc-ed.org/survey/public/4852131" TargetMode="External"/><Relationship Id="rId4" Type="http://schemas.openxmlformats.org/officeDocument/2006/relationships/hyperlink" Target="http://www.advanc-ed.org/survey/public/0413263"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browardcountyschools.sharepoint.com/sites/Intranet/Academics/SS/DPI/Pages/default.aspx" TargetMode="Externa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3.tiff"/></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hyperlink" Target="https://www.floridacims.org/"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www.floridacims.org/"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5.jpg"/></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49.jpg"/><Relationship Id="rId4" Type="http://schemas.openxmlformats.org/officeDocument/2006/relationships/image" Target="../media/image48.jpg"/></Relationships>
</file>

<file path=ppt/slides/_rels/slide7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2" Type="http://schemas.openxmlformats.org/officeDocument/2006/relationships/hyperlink" Target="http://www.broward.k12.fl.us/sbbcpolicies/index.asp" TargetMode="Externa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5.png"/><Relationship Id="rId1" Type="http://schemas.openxmlformats.org/officeDocument/2006/relationships/slideLayout" Target="../slideLayouts/slideLayout14.xml"/><Relationship Id="rId5" Type="http://schemas.openxmlformats.org/officeDocument/2006/relationships/image" Target="../media/image61.png"/><Relationship Id="rId4" Type="http://schemas.openxmlformats.org/officeDocument/2006/relationships/image" Target="../media/image60.png"/></Relationships>
</file>

<file path=ppt/slides/_rels/slide85.xml.rels><?xml version="1.0" encoding="UTF-8" standalone="yes"?>
<Relationships xmlns="http://schemas.openxmlformats.org/package/2006/relationships"><Relationship Id="rId3" Type="http://schemas.openxmlformats.org/officeDocument/2006/relationships/hyperlink" Target="mailto:roxanne.green@fldoe.or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mailto:bryan.jones@fldoe.org"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type="subTitle" idx="4294967295"/>
          </p:nvPr>
        </p:nvSpPr>
        <p:spPr>
          <a:xfrm>
            <a:off x="0" y="2458298"/>
            <a:ext cx="9144000" cy="3353704"/>
          </a:xfrm>
          <a:prstGeom prst="rect">
            <a:avLst/>
          </a:prstGeom>
        </p:spPr>
        <p:txBody>
          <a:bodyPr anchor="ctr"/>
          <a:lstStyle/>
          <a:p>
            <a:pPr marL="0" indent="0" algn="ctr">
              <a:buNone/>
            </a:pPr>
            <a:r>
              <a:rPr lang="en-US" sz="4800" b="1" spc="-20" dirty="0">
                <a:solidFill>
                  <a:srgbClr val="0095D3"/>
                </a:solidFill>
                <a:latin typeface="Arial Black"/>
                <a:cs typeface="Arial Black"/>
              </a:rPr>
              <a:t>SCHOOL IMPROVEMENT TRAINING – QUARTER 4</a:t>
            </a:r>
            <a:endParaRPr lang="en-US" sz="4800" b="1" spc="-20" dirty="0" smtClean="0">
              <a:solidFill>
                <a:srgbClr val="0095D3"/>
              </a:solidFill>
              <a:latin typeface="Arial Black"/>
              <a:cs typeface="Arial Black"/>
            </a:endParaRPr>
          </a:p>
          <a:p>
            <a:pPr marL="0" indent="0" algn="ctr">
              <a:buNone/>
            </a:pPr>
            <a:endParaRPr lang="en-US" sz="1000" b="1" spc="-20" dirty="0">
              <a:solidFill>
                <a:srgbClr val="9BBB59"/>
              </a:solidFill>
              <a:latin typeface="Arial Black"/>
              <a:cs typeface="Arial Black"/>
            </a:endParaRPr>
          </a:p>
          <a:p>
            <a:pPr marL="0" indent="0" algn="ctr">
              <a:buNone/>
            </a:pPr>
            <a:r>
              <a:rPr lang="en-US" b="1" spc="-20" dirty="0" smtClean="0">
                <a:solidFill>
                  <a:srgbClr val="F15D22"/>
                </a:solidFill>
                <a:latin typeface="Arial Black"/>
                <a:cs typeface="Arial Black"/>
              </a:rPr>
              <a:t>MAY 1 – MAY </a:t>
            </a:r>
            <a:r>
              <a:rPr lang="en-US" b="1" spc="-20" dirty="0">
                <a:solidFill>
                  <a:srgbClr val="F15D22"/>
                </a:solidFill>
                <a:latin typeface="Arial Black"/>
                <a:cs typeface="Arial Black"/>
              </a:rPr>
              <a:t>5</a:t>
            </a:r>
            <a:r>
              <a:rPr lang="en-US" b="1" spc="-20" dirty="0" smtClean="0">
                <a:solidFill>
                  <a:srgbClr val="F15D22"/>
                </a:solidFill>
                <a:latin typeface="Arial Black"/>
                <a:cs typeface="Arial Black"/>
              </a:rPr>
              <a:t>, 2017</a:t>
            </a:r>
            <a:endParaRPr lang="en-US" b="1" spc="-20" dirty="0">
              <a:solidFill>
                <a:srgbClr val="F15D22"/>
              </a:solidFill>
              <a:latin typeface="Arial Black"/>
              <a:cs typeface="Arial Black"/>
            </a:endParaRPr>
          </a:p>
        </p:txBody>
      </p:sp>
      <p:sp>
        <p:nvSpPr>
          <p:cNvPr id="2" name="TextBox 1"/>
          <p:cNvSpPr txBox="1"/>
          <p:nvPr/>
        </p:nvSpPr>
        <p:spPr>
          <a:xfrm>
            <a:off x="1155974" y="2083855"/>
            <a:ext cx="7066096" cy="400110"/>
          </a:xfrm>
          <a:prstGeom prst="rect">
            <a:avLst/>
          </a:prstGeom>
          <a:noFill/>
        </p:spPr>
        <p:txBody>
          <a:bodyPr wrap="square" rtlCol="0" anchor="t">
            <a:spAutoFit/>
          </a:bodyPr>
          <a:lstStyle/>
          <a:p>
            <a:pPr algn="ctr"/>
            <a:r>
              <a:rPr lang="en-US" sz="2000" b="1" dirty="0" smtClean="0">
                <a:latin typeface="Copperplate Gothic Bold"/>
                <a:cs typeface="Copperplate Gothic Bold"/>
              </a:rPr>
              <a:t>Office of Service Quality</a:t>
            </a:r>
            <a:endParaRPr lang="en-US" sz="2000" b="1" dirty="0">
              <a:latin typeface="Copperplate Gothic Bold"/>
              <a:cs typeface="Copperplate Gothic Bold"/>
            </a:endParaRPr>
          </a:p>
        </p:txBody>
      </p:sp>
    </p:spTree>
    <p:extLst>
      <p:ext uri="{BB962C8B-B14F-4D97-AF65-F5344CB8AC3E}">
        <p14:creationId xmlns:p14="http://schemas.microsoft.com/office/powerpoint/2010/main" val="22177682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10</a:t>
            </a:fld>
            <a:endParaRPr lang="en-US" dirty="0"/>
          </a:p>
        </p:txBody>
      </p:sp>
      <p:sp>
        <p:nvSpPr>
          <p:cNvPr id="4" name="Title 3"/>
          <p:cNvSpPr>
            <a:spLocks noGrp="1"/>
          </p:cNvSpPr>
          <p:nvPr>
            <p:ph type="title"/>
          </p:nvPr>
        </p:nvSpPr>
        <p:spPr>
          <a:xfrm>
            <a:off x="308919" y="197708"/>
            <a:ext cx="8662045" cy="900441"/>
          </a:xfrm>
        </p:spPr>
        <p:txBody>
          <a:bodyPr/>
          <a:lstStyle/>
          <a:p>
            <a:r>
              <a:rPr lang="en-US" sz="2800" dirty="0"/>
              <a:t>In the event there is no nominating committee formed then:</a:t>
            </a:r>
            <a:br>
              <a:rPr lang="en-US" sz="2800" dirty="0"/>
            </a:br>
            <a:r>
              <a:rPr lang="en-US" sz="2800" dirty="0"/>
              <a:t>Send out memo to school parent population (or otherwise advertise to your entire community) a notice that SAF elections will be held at the May meeting of the school year that Nominations will be taken from the floor.</a:t>
            </a:r>
            <a:br>
              <a:rPr lang="en-US" sz="2800" dirty="0"/>
            </a:br>
            <a:r>
              <a:rPr lang="en-US" sz="2800" dirty="0"/>
              <a:t> </a:t>
            </a:r>
            <a:br>
              <a:rPr lang="en-US" sz="2800" dirty="0"/>
            </a:br>
            <a:r>
              <a:rPr lang="en-US" sz="2800" dirty="0"/>
              <a:t>Anyone can nominate a candidate, even the candidate themselves, from the floor. You can have either an open or closed ballot election. An open ballot is typically taken by a show of hands; a closed ballot is taken by written ballot. You must vote for each position for which there is a nominee.</a:t>
            </a:r>
            <a:br>
              <a:rPr lang="en-US" sz="2800" dirty="0"/>
            </a:br>
            <a:r>
              <a:rPr lang="en-US" sz="2800" i="1" dirty="0"/>
              <a:t> </a:t>
            </a:r>
            <a:r>
              <a:rPr lang="en-US" sz="2800" dirty="0"/>
              <a:t/>
            </a:r>
            <a:br>
              <a:rPr lang="en-US" sz="2800" dirty="0"/>
            </a:br>
            <a:r>
              <a:rPr lang="en-US" sz="2800" dirty="0"/>
              <a:t/>
            </a:r>
            <a:br>
              <a:rPr lang="en-US" sz="2800" dirty="0"/>
            </a:br>
            <a:r>
              <a:rPr lang="en-US" sz="4000" dirty="0">
                <a:latin typeface="Arial Narrow Bold" panose="020B0706020202030204" pitchFamily="34" charset="0"/>
              </a:rPr>
              <a:t>SAC &amp;</a:t>
            </a:r>
            <a:r>
              <a:rPr lang="en-US" sz="4000" dirty="0" smtClean="0">
                <a:latin typeface="Arial Narrow Bold" panose="020B0706020202030204" pitchFamily="34" charset="0"/>
              </a:rPr>
              <a:t> </a:t>
            </a:r>
            <a:r>
              <a:rPr lang="en-US" sz="4000" dirty="0">
                <a:latin typeface="Arial Narrow Bold" panose="020B0706020202030204" pitchFamily="34" charset="0"/>
              </a:rPr>
              <a:t>SAF ELECTION PROCEDURES</a:t>
            </a:r>
          </a:p>
        </p:txBody>
      </p:sp>
      <p:sp>
        <p:nvSpPr>
          <p:cNvPr id="5" name="Text Placeholder 4"/>
          <p:cNvSpPr>
            <a:spLocks noGrp="1"/>
          </p:cNvSpPr>
          <p:nvPr>
            <p:ph type="body" sz="quarter" idx="13"/>
          </p:nvPr>
        </p:nvSpPr>
        <p:spPr>
          <a:xfrm>
            <a:off x="800100" y="6320331"/>
            <a:ext cx="4792119" cy="277355"/>
          </a:xfrm>
        </p:spPr>
        <p:txBody>
          <a:bodyPr/>
          <a:lstStyle/>
          <a:p>
            <a:r>
              <a:rPr lang="en-US" sz="1800" dirty="0"/>
              <a:t>OFFICE OF SERVICE QUALITY</a:t>
            </a:r>
          </a:p>
          <a:p>
            <a:endParaRPr lang="en-US" dirty="0"/>
          </a:p>
        </p:txBody>
      </p:sp>
      <p:sp>
        <p:nvSpPr>
          <p:cNvPr id="2" name="Rectangle 1"/>
          <p:cNvSpPr/>
          <p:nvPr/>
        </p:nvSpPr>
        <p:spPr>
          <a:xfrm>
            <a:off x="172995" y="1529697"/>
            <a:ext cx="8902639" cy="4148237"/>
          </a:xfrm>
          <a:prstGeom prst="rect">
            <a:avLst/>
          </a:prstGeom>
        </p:spPr>
        <p:txBody>
          <a:bodyPr wrap="square">
            <a:spAutoFit/>
          </a:bodyPr>
          <a:lstStyle/>
          <a:p>
            <a:r>
              <a:rPr lang="en-US" sz="2400" b="1" dirty="0">
                <a:latin typeface="Arial" panose="020B0604020202020204" pitchFamily="34" charset="0"/>
                <a:ea typeface="Times New Roman" panose="02020603050405020304" pitchFamily="18" charset="0"/>
              </a:rPr>
              <a:t>In the event there is no nominating committee formed then</a:t>
            </a:r>
            <a:r>
              <a:rPr lang="en-US" sz="2400" b="1" dirty="0" smtClean="0">
                <a:latin typeface="Arial" panose="020B0604020202020204" pitchFamily="34" charset="0"/>
                <a:ea typeface="Times New Roman" panose="02020603050405020304" pitchFamily="18" charset="0"/>
              </a:rPr>
              <a:t>:</a:t>
            </a:r>
          </a:p>
          <a:p>
            <a:endParaRPr lang="en-US" sz="2000" dirty="0">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dirty="0">
                <a:latin typeface="Arial" panose="020B0604020202020204" pitchFamily="34" charset="0"/>
                <a:ea typeface="Times New Roman" panose="02020603050405020304" pitchFamily="18" charset="0"/>
                <a:cs typeface="Times New Roman" panose="02020603050405020304" pitchFamily="18" charset="0"/>
              </a:rPr>
              <a:t>Send out memo to school parent population (or otherwise advertise to your entire community) a notice that SAF elections will be held at the May meeting of the school year that Nominations will be taken from the floor.</a:t>
            </a:r>
            <a:endParaRPr lang="en-US" sz="2000" dirty="0">
              <a:latin typeface="Arial" panose="020B0604020202020204" pitchFamily="34"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dirty="0">
                <a:latin typeface="Arial" panose="020B0604020202020204" pitchFamily="34" charset="0"/>
                <a:ea typeface="Times New Roman" panose="02020603050405020304" pitchFamily="18" charset="0"/>
              </a:rPr>
              <a:t> </a:t>
            </a:r>
            <a:endParaRPr lang="en-US" sz="2000" dirty="0">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b="1" dirty="0">
                <a:latin typeface="Arial" panose="020B0604020202020204" pitchFamily="34" charset="0"/>
                <a:ea typeface="Times New Roman" panose="02020603050405020304" pitchFamily="18" charset="0"/>
                <a:cs typeface="Times New Roman" panose="02020603050405020304" pitchFamily="18" charset="0"/>
              </a:rPr>
              <a:t>Anyone can nominate a candidate, </a:t>
            </a:r>
            <a:r>
              <a:rPr lang="en-US" dirty="0">
                <a:latin typeface="Arial" panose="020B0604020202020204" pitchFamily="34" charset="0"/>
                <a:ea typeface="Times New Roman" panose="02020603050405020304" pitchFamily="18" charset="0"/>
                <a:cs typeface="Times New Roman" panose="02020603050405020304" pitchFamily="18" charset="0"/>
              </a:rPr>
              <a:t>even the candidate themselves</a:t>
            </a:r>
            <a:r>
              <a:rPr lang="en-US" b="1" dirty="0">
                <a:latin typeface="Arial" panose="020B0604020202020204" pitchFamily="34" charset="0"/>
                <a:ea typeface="Times New Roman" panose="02020603050405020304" pitchFamily="18" charset="0"/>
                <a:cs typeface="Times New Roman" panose="02020603050405020304" pitchFamily="18" charset="0"/>
              </a:rPr>
              <a:t>,</a:t>
            </a:r>
            <a:r>
              <a:rPr lang="en-US" dirty="0">
                <a:latin typeface="Arial" panose="020B0604020202020204" pitchFamily="34" charset="0"/>
                <a:ea typeface="Times New Roman" panose="02020603050405020304" pitchFamily="18" charset="0"/>
                <a:cs typeface="Times New Roman" panose="02020603050405020304" pitchFamily="18" charset="0"/>
              </a:rPr>
              <a:t> from the floor. You can have either an open or closed ballot election. An open ballot is typically taken by a show of hands; a closed ballot is taken by written ballot. You must vote for each position for which there is a nominee.</a:t>
            </a:r>
            <a:endParaRPr lang="en-US" sz="2000" dirty="0">
              <a:latin typeface="Arial" panose="020B0604020202020204" pitchFamily="34" charset="0"/>
              <a:ea typeface="Times New Roman" panose="02020603050405020304" pitchFamily="18" charset="0"/>
              <a:cs typeface="Times New Roman" panose="02020603050405020304" pitchFamily="18" charset="0"/>
            </a:endParaRPr>
          </a:p>
          <a:p>
            <a:r>
              <a:rPr lang="en-US" b="1" i="1" dirty="0">
                <a:latin typeface="Calibri" panose="020F0502020204030204" pitchFamily="34"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r>
              <a:rPr lang="en-US" sz="2400" b="1" i="1" u="sng" dirty="0">
                <a:latin typeface="Arial" panose="020B0604020202020204" pitchFamily="34" charset="0"/>
                <a:ea typeface="Times New Roman" panose="02020603050405020304" pitchFamily="18" charset="0"/>
              </a:rPr>
              <a:t>SAF Minutes must reflect the voting procedure and who was elected to each position.</a:t>
            </a:r>
            <a:endParaRPr lang="en-US" sz="2000"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209775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11</a:t>
            </a:fld>
            <a:endParaRPr lang="en-US" dirty="0"/>
          </a:p>
        </p:txBody>
      </p:sp>
      <p:sp>
        <p:nvSpPr>
          <p:cNvPr id="4" name="Title 3"/>
          <p:cNvSpPr>
            <a:spLocks noGrp="1"/>
          </p:cNvSpPr>
          <p:nvPr>
            <p:ph type="title"/>
          </p:nvPr>
        </p:nvSpPr>
        <p:spPr>
          <a:xfrm>
            <a:off x="760950" y="332216"/>
            <a:ext cx="7341145" cy="954088"/>
          </a:xfrm>
        </p:spPr>
        <p:txBody>
          <a:bodyPr/>
          <a:lstStyle/>
          <a:p>
            <a:pPr algn="ctr"/>
            <a:r>
              <a:rPr lang="en-US" sz="4400" dirty="0" smtClean="0"/>
              <a:t>SAC BYLAW REVIEW</a:t>
            </a:r>
            <a:endParaRPr lang="en-US" sz="4400" dirty="0"/>
          </a:p>
        </p:txBody>
      </p:sp>
      <p:sp>
        <p:nvSpPr>
          <p:cNvPr id="5" name="Text Placeholder 4"/>
          <p:cNvSpPr>
            <a:spLocks noGrp="1"/>
          </p:cNvSpPr>
          <p:nvPr>
            <p:ph type="body" sz="quarter" idx="13"/>
          </p:nvPr>
        </p:nvSpPr>
        <p:spPr>
          <a:xfrm>
            <a:off x="927101" y="6333675"/>
            <a:ext cx="4792118" cy="274032"/>
          </a:xfrm>
        </p:spPr>
        <p:txBody>
          <a:bodyPr/>
          <a:lstStyle/>
          <a:p>
            <a:r>
              <a:rPr lang="en-US" sz="1800" dirty="0"/>
              <a:t>OFFICE OF SERVICE QUALITY</a:t>
            </a:r>
          </a:p>
          <a:p>
            <a:endParaRPr lang="en-US" dirty="0"/>
          </a:p>
        </p:txBody>
      </p:sp>
      <p:sp>
        <p:nvSpPr>
          <p:cNvPr id="8" name="Rectangle 7"/>
          <p:cNvSpPr/>
          <p:nvPr/>
        </p:nvSpPr>
        <p:spPr>
          <a:xfrm>
            <a:off x="768613" y="1704578"/>
            <a:ext cx="7886649" cy="369332"/>
          </a:xfrm>
          <a:prstGeom prst="rect">
            <a:avLst/>
          </a:prstGeom>
        </p:spPr>
        <p:txBody>
          <a:bodyPr wrap="square">
            <a:spAutoFit/>
          </a:bodyPr>
          <a:lstStyle/>
          <a:p>
            <a:r>
              <a:rPr lang="en-US" dirty="0" smtClean="0"/>
              <a:t> </a:t>
            </a:r>
            <a:endParaRPr lang="en-US" dirty="0"/>
          </a:p>
        </p:txBody>
      </p:sp>
      <p:pic>
        <p:nvPicPr>
          <p:cNvPr id="10" name="Picture 9" descr="Screen Shot 2017-02-24 at 2.40.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36" y="1370347"/>
            <a:ext cx="8638551" cy="3893788"/>
          </a:xfrm>
          <a:prstGeom prst="rect">
            <a:avLst/>
          </a:prstGeom>
        </p:spPr>
      </p:pic>
    </p:spTree>
    <p:extLst>
      <p:ext uri="{BB962C8B-B14F-4D97-AF65-F5344CB8AC3E}">
        <p14:creationId xmlns:p14="http://schemas.microsoft.com/office/powerpoint/2010/main" val="16435461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0662" y="519492"/>
            <a:ext cx="8217297" cy="5268284"/>
          </a:xfrm>
        </p:spPr>
        <p:txBody>
          <a:bodyPr/>
          <a:lstStyle/>
          <a:p>
            <a:endParaRPr lang="en-US" sz="6600" dirty="0" smtClean="0">
              <a:solidFill>
                <a:schemeClr val="accent2"/>
              </a:solidFill>
              <a:latin typeface="Arial Black"/>
              <a:cs typeface="Arial Black"/>
            </a:endParaRPr>
          </a:p>
          <a:p>
            <a:endParaRPr lang="en-US" sz="6600" dirty="0">
              <a:solidFill>
                <a:schemeClr val="accent2"/>
              </a:solidFill>
              <a:latin typeface="Arial Black"/>
              <a:cs typeface="Arial Black"/>
            </a:endParaRPr>
          </a:p>
          <a:p>
            <a:endParaRPr lang="en-US" sz="6600" dirty="0" smtClean="0">
              <a:solidFill>
                <a:schemeClr val="accent2"/>
              </a:solidFill>
              <a:latin typeface="Arial Black"/>
              <a:cs typeface="Arial Black"/>
            </a:endParaRPr>
          </a:p>
          <a:p>
            <a:pPr algn="ctr"/>
            <a:endParaRPr lang="en-US" sz="7200" dirty="0" smtClean="0">
              <a:solidFill>
                <a:schemeClr val="accent2"/>
              </a:solidFill>
              <a:latin typeface="Arial Black"/>
              <a:cs typeface="Arial Black"/>
            </a:endParaRPr>
          </a:p>
          <a:p>
            <a:pPr algn="ctr"/>
            <a:r>
              <a:rPr lang="en-US" sz="7200" dirty="0" smtClean="0">
                <a:solidFill>
                  <a:schemeClr val="accent2"/>
                </a:solidFill>
                <a:latin typeface="Arial Black"/>
                <a:cs typeface="Arial Black"/>
              </a:rPr>
              <a:t>2. ATTENDANCE</a:t>
            </a:r>
          </a:p>
          <a:p>
            <a:pPr algn="ctr"/>
            <a:endParaRPr lang="en-US" sz="7200" dirty="0">
              <a:solidFill>
                <a:schemeClr val="accent2"/>
              </a:solidFill>
              <a:latin typeface="Arial Black"/>
              <a:cs typeface="Arial Black"/>
            </a:endParaRPr>
          </a:p>
          <a:p>
            <a:pPr algn="ctr"/>
            <a:r>
              <a:rPr lang="en-US" sz="7200" dirty="0" smtClean="0">
                <a:solidFill>
                  <a:schemeClr val="accent2"/>
                </a:solidFill>
                <a:latin typeface="Arial Black"/>
                <a:cs typeface="Arial Black"/>
              </a:rPr>
              <a:t> PLAN</a:t>
            </a:r>
          </a:p>
          <a:p>
            <a:pPr algn="ctr"/>
            <a:endParaRPr lang="en-US" sz="2000" dirty="0">
              <a:solidFill>
                <a:schemeClr val="accent2"/>
              </a:solidFill>
              <a:latin typeface="Arial Black"/>
              <a:cs typeface="Arial Black"/>
            </a:endParaRPr>
          </a:p>
          <a:p>
            <a:pPr algn="ctr"/>
            <a:r>
              <a:rPr lang="en-US" sz="2400" dirty="0" smtClean="0">
                <a:solidFill>
                  <a:schemeClr val="accent2"/>
                </a:solidFill>
                <a:latin typeface="Arial Black"/>
                <a:cs typeface="Arial Black"/>
              </a:rPr>
              <a:t> </a:t>
            </a:r>
            <a:r>
              <a:rPr lang="en-US" sz="2400" u="sng" dirty="0">
                <a:solidFill>
                  <a:schemeClr val="accent2"/>
                </a:solidFill>
                <a:latin typeface="Arial Narrow Bold" panose="020B0706020202030204" pitchFamily="34" charset="0"/>
                <a:cs typeface="Arial Black"/>
              </a:rPr>
              <a:t>DISTRICT CONTACT:  </a:t>
            </a:r>
          </a:p>
          <a:p>
            <a:pPr algn="ctr"/>
            <a:r>
              <a:rPr lang="en-US" sz="2400" dirty="0" smtClean="0">
                <a:solidFill>
                  <a:schemeClr val="accent2"/>
                </a:solidFill>
                <a:latin typeface="Arial Narrow Bold" panose="020B0706020202030204" pitchFamily="34" charset="0"/>
                <a:cs typeface="Arial Black"/>
              </a:rPr>
              <a:t>Philip Shaver, </a:t>
            </a:r>
            <a:r>
              <a:rPr lang="en-US" sz="2400" dirty="0">
                <a:solidFill>
                  <a:schemeClr val="accent2"/>
                </a:solidFill>
                <a:latin typeface="Arial Narrow Bold" panose="020B0706020202030204" pitchFamily="34" charset="0"/>
                <a:cs typeface="Arial Black"/>
              </a:rPr>
              <a:t>Coordinator </a:t>
            </a:r>
            <a:r>
              <a:rPr lang="en-US" sz="2400" dirty="0" smtClean="0">
                <a:solidFill>
                  <a:schemeClr val="accent2"/>
                </a:solidFill>
                <a:latin typeface="Arial Narrow Bold" panose="020B0706020202030204" pitchFamily="34" charset="0"/>
                <a:cs typeface="Arial Black"/>
              </a:rPr>
              <a:t>of District Attendance, </a:t>
            </a:r>
          </a:p>
          <a:p>
            <a:pPr algn="ctr"/>
            <a:r>
              <a:rPr lang="en-US" sz="2400" dirty="0" smtClean="0">
                <a:solidFill>
                  <a:schemeClr val="accent2"/>
                </a:solidFill>
                <a:latin typeface="Arial Narrow Bold" panose="020B0706020202030204" pitchFamily="34" charset="0"/>
                <a:cs typeface="Arial Black"/>
              </a:rPr>
              <a:t>Student Services Department, 754-321-1623</a:t>
            </a:r>
            <a:endParaRPr lang="en-US" sz="2400" dirty="0">
              <a:solidFill>
                <a:schemeClr val="accent2"/>
              </a:solidFill>
              <a:latin typeface="Arial Narrow Bold" panose="020B0706020202030204" pitchFamily="34" charset="0"/>
              <a:cs typeface="Arial Black"/>
            </a:endParaRPr>
          </a:p>
          <a:p>
            <a:pPr algn="ctr"/>
            <a:endParaRPr lang="en-US" sz="7200" dirty="0" smtClean="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12</a:t>
            </a:fld>
            <a:endParaRPr lang="en-US" dirty="0"/>
          </a:p>
        </p:txBody>
      </p:sp>
      <p:sp>
        <p:nvSpPr>
          <p:cNvPr id="4" name="Title 3"/>
          <p:cNvSpPr>
            <a:spLocks noGrp="1"/>
          </p:cNvSpPr>
          <p:nvPr>
            <p:ph type="title"/>
          </p:nvPr>
        </p:nvSpPr>
        <p:spPr>
          <a:xfrm>
            <a:off x="1125637" y="6479205"/>
            <a:ext cx="4756469" cy="150625"/>
          </a:xfrm>
        </p:spPr>
        <p:txBody>
          <a:bodyPr/>
          <a:lstStyle/>
          <a:p>
            <a:r>
              <a:rPr lang="en-US" sz="1600" dirty="0"/>
              <a:t>OFFICE OF </a:t>
            </a:r>
            <a:r>
              <a:rPr lang="en-US" sz="1600" dirty="0" smtClean="0"/>
              <a:t>SERVICE </a:t>
            </a:r>
            <a:r>
              <a:rPr lang="en-US" sz="1600" dirty="0"/>
              <a:t>QUALITY</a:t>
            </a:r>
            <a:r>
              <a:rPr lang="en-US" sz="2000" dirty="0"/>
              <a:t/>
            </a:r>
            <a:br>
              <a:rPr lang="en-US" sz="2000" dirty="0"/>
            </a:br>
            <a:endParaRPr lang="en-US" sz="2000" dirty="0"/>
          </a:p>
        </p:txBody>
      </p:sp>
    </p:spTree>
    <p:extLst>
      <p:ext uri="{BB962C8B-B14F-4D97-AF65-F5344CB8AC3E}">
        <p14:creationId xmlns:p14="http://schemas.microsoft.com/office/powerpoint/2010/main" val="11304870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457200" y="1458097"/>
            <a:ext cx="8412161" cy="4547286"/>
          </a:xfrm>
        </p:spPr>
        <p:txBody>
          <a:bodyPr/>
          <a:lstStyle/>
          <a:p>
            <a:r>
              <a:rPr lang="en-US" sz="2400" b="1" dirty="0"/>
              <a:t>Data (Populated mid-summer</a:t>
            </a:r>
            <a:r>
              <a:rPr lang="en-US" sz="2400" b="1" dirty="0" smtClean="0"/>
              <a:t>)</a:t>
            </a:r>
          </a:p>
          <a:p>
            <a:endParaRPr lang="en-US" sz="2400" b="1" dirty="0"/>
          </a:p>
          <a:p>
            <a:r>
              <a:rPr lang="en-US" sz="2400" b="1" dirty="0"/>
              <a:t>Goals for the Attendance Plan (Data Analysis with Goals)</a:t>
            </a:r>
          </a:p>
          <a:p>
            <a:endParaRPr lang="en-US" sz="2400" b="1" dirty="0" smtClean="0"/>
          </a:p>
          <a:p>
            <a:r>
              <a:rPr lang="en-US" sz="2400" b="1" dirty="0" smtClean="0"/>
              <a:t>Tier </a:t>
            </a:r>
            <a:r>
              <a:rPr lang="en-US" sz="2400" b="1" dirty="0"/>
              <a:t>1: </a:t>
            </a:r>
            <a:r>
              <a:rPr lang="en-US" sz="2400" b="1" dirty="0" smtClean="0"/>
              <a:t>Strategies</a:t>
            </a:r>
          </a:p>
          <a:p>
            <a:endParaRPr lang="en-US" sz="2400" b="1" dirty="0"/>
          </a:p>
          <a:p>
            <a:r>
              <a:rPr lang="en-US" sz="2400" b="1" dirty="0"/>
              <a:t>Tier 2: Strategies and </a:t>
            </a:r>
            <a:r>
              <a:rPr lang="en-US" sz="2400" b="1" dirty="0" smtClean="0"/>
              <a:t>Interventions</a:t>
            </a:r>
          </a:p>
          <a:p>
            <a:endParaRPr lang="en-US" sz="2400" b="1" dirty="0"/>
          </a:p>
          <a:p>
            <a:r>
              <a:rPr lang="en-US" sz="2400" b="1" dirty="0"/>
              <a:t>Tier 3: Individualized Responses and Legal Interventions </a:t>
            </a:r>
          </a:p>
        </p:txBody>
      </p:sp>
      <p:sp>
        <p:nvSpPr>
          <p:cNvPr id="3" name="Slide Number Placeholder 2"/>
          <p:cNvSpPr>
            <a:spLocks noGrp="1"/>
          </p:cNvSpPr>
          <p:nvPr>
            <p:ph type="sldNum" sz="quarter" idx="12"/>
          </p:nvPr>
        </p:nvSpPr>
        <p:spPr/>
        <p:txBody>
          <a:bodyPr/>
          <a:lstStyle/>
          <a:p>
            <a:fld id="{9A47194C-3E5A-854F-B5AE-A6634FC20B3C}" type="slidenum">
              <a:rPr lang="en-US" smtClean="0"/>
              <a:pPr/>
              <a:t>13</a:t>
            </a:fld>
            <a:endParaRPr lang="en-US" dirty="0"/>
          </a:p>
        </p:txBody>
      </p:sp>
      <p:sp>
        <p:nvSpPr>
          <p:cNvPr id="17" name="Text Placeholder 16"/>
          <p:cNvSpPr>
            <a:spLocks noGrp="1"/>
          </p:cNvSpPr>
          <p:nvPr>
            <p:ph type="body" sz="quarter" idx="13"/>
          </p:nvPr>
        </p:nvSpPr>
        <p:spPr/>
        <p:txBody>
          <a:bodyPr/>
          <a:lstStyle/>
          <a:p>
            <a:r>
              <a:rPr lang="en-US" sz="1800" dirty="0"/>
              <a:t>Attendance plan</a:t>
            </a:r>
          </a:p>
        </p:txBody>
      </p:sp>
      <p:sp>
        <p:nvSpPr>
          <p:cNvPr id="5" name="Title 4"/>
          <p:cNvSpPr>
            <a:spLocks noGrp="1"/>
          </p:cNvSpPr>
          <p:nvPr>
            <p:ph type="title"/>
          </p:nvPr>
        </p:nvSpPr>
        <p:spPr>
          <a:xfrm>
            <a:off x="262891" y="189813"/>
            <a:ext cx="8606470" cy="954088"/>
          </a:xfrm>
        </p:spPr>
        <p:txBody>
          <a:bodyPr anchor="ctr"/>
          <a:lstStyle/>
          <a:p>
            <a:pPr algn="ctr"/>
            <a:r>
              <a:rPr lang="en-US" sz="4400" dirty="0" smtClean="0"/>
              <a:t>STRUCTURE</a:t>
            </a:r>
            <a:endParaRPr lang="en-US" sz="4400" dirty="0"/>
          </a:p>
        </p:txBody>
      </p:sp>
    </p:spTree>
    <p:extLst>
      <p:ext uri="{BB962C8B-B14F-4D97-AF65-F5344CB8AC3E}">
        <p14:creationId xmlns:p14="http://schemas.microsoft.com/office/powerpoint/2010/main" val="42033777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type="pic" sz="quarter" idx="14"/>
            <p:extLst/>
          </p:nvPr>
        </p:nvGraphicFramePr>
        <p:xfrm>
          <a:off x="609600" y="2492119"/>
          <a:ext cx="7550330" cy="1630680"/>
        </p:xfrm>
        <a:graphic>
          <a:graphicData uri="http://schemas.openxmlformats.org/drawingml/2006/table">
            <a:tbl>
              <a:tblPr firstRow="1" firstCol="1" bandRow="1">
                <a:tableStyleId>{5940675A-B579-460E-94D1-54222C63F5DA}</a:tableStyleId>
              </a:tblPr>
              <a:tblGrid>
                <a:gridCol w="570545">
                  <a:extLst>
                    <a:ext uri="{9D8B030D-6E8A-4147-A177-3AD203B41FA5}">
                      <a16:colId xmlns:a16="http://schemas.microsoft.com/office/drawing/2014/main" xmlns="" val="1300256729"/>
                    </a:ext>
                  </a:extLst>
                </a:gridCol>
                <a:gridCol w="741545">
                  <a:extLst>
                    <a:ext uri="{9D8B030D-6E8A-4147-A177-3AD203B41FA5}">
                      <a16:colId xmlns:a16="http://schemas.microsoft.com/office/drawing/2014/main" xmlns="" val="2546318505"/>
                    </a:ext>
                  </a:extLst>
                </a:gridCol>
                <a:gridCol w="685929">
                  <a:extLst>
                    <a:ext uri="{9D8B030D-6E8A-4147-A177-3AD203B41FA5}">
                      <a16:colId xmlns:a16="http://schemas.microsoft.com/office/drawing/2014/main" xmlns="" val="3404553291"/>
                    </a:ext>
                  </a:extLst>
                </a:gridCol>
                <a:gridCol w="889853">
                  <a:extLst>
                    <a:ext uri="{9D8B030D-6E8A-4147-A177-3AD203B41FA5}">
                      <a16:colId xmlns:a16="http://schemas.microsoft.com/office/drawing/2014/main" xmlns="" val="1541985363"/>
                    </a:ext>
                  </a:extLst>
                </a:gridCol>
                <a:gridCol w="667390">
                  <a:extLst>
                    <a:ext uri="{9D8B030D-6E8A-4147-A177-3AD203B41FA5}">
                      <a16:colId xmlns:a16="http://schemas.microsoft.com/office/drawing/2014/main" xmlns="" val="1322251110"/>
                    </a:ext>
                  </a:extLst>
                </a:gridCol>
                <a:gridCol w="926931">
                  <a:extLst>
                    <a:ext uri="{9D8B030D-6E8A-4147-A177-3AD203B41FA5}">
                      <a16:colId xmlns:a16="http://schemas.microsoft.com/office/drawing/2014/main" xmlns="" val="598572108"/>
                    </a:ext>
                  </a:extLst>
                </a:gridCol>
                <a:gridCol w="572803">
                  <a:extLst>
                    <a:ext uri="{9D8B030D-6E8A-4147-A177-3AD203B41FA5}">
                      <a16:colId xmlns:a16="http://schemas.microsoft.com/office/drawing/2014/main" xmlns="" val="1337926906"/>
                    </a:ext>
                  </a:extLst>
                </a:gridCol>
                <a:gridCol w="942123">
                  <a:extLst>
                    <a:ext uri="{9D8B030D-6E8A-4147-A177-3AD203B41FA5}">
                      <a16:colId xmlns:a16="http://schemas.microsoft.com/office/drawing/2014/main" xmlns="" val="1917437939"/>
                    </a:ext>
                  </a:extLst>
                </a:gridCol>
                <a:gridCol w="463610">
                  <a:extLst>
                    <a:ext uri="{9D8B030D-6E8A-4147-A177-3AD203B41FA5}">
                      <a16:colId xmlns:a16="http://schemas.microsoft.com/office/drawing/2014/main" xmlns="" val="2098246552"/>
                    </a:ext>
                  </a:extLst>
                </a:gridCol>
                <a:gridCol w="1089601">
                  <a:extLst>
                    <a:ext uri="{9D8B030D-6E8A-4147-A177-3AD203B41FA5}">
                      <a16:colId xmlns:a16="http://schemas.microsoft.com/office/drawing/2014/main" xmlns="" val="1767818223"/>
                    </a:ext>
                  </a:extLst>
                </a:gridCol>
              </a:tblGrid>
              <a:tr h="0">
                <a:tc gridSpan="2">
                  <a:txBody>
                    <a:bodyPr/>
                    <a:lstStyle/>
                    <a:p>
                      <a:pPr marL="0" marR="0" algn="ctr">
                        <a:lnSpc>
                          <a:spcPct val="107000"/>
                        </a:lnSpc>
                        <a:spcBef>
                          <a:spcPts val="0"/>
                        </a:spcBef>
                        <a:spcAft>
                          <a:spcPts val="0"/>
                        </a:spcAft>
                      </a:pPr>
                      <a:r>
                        <a:rPr lang="en-US" sz="1000" dirty="0">
                          <a:effectLst/>
                        </a:rPr>
                        <a:t>1</a:t>
                      </a:r>
                      <a:r>
                        <a:rPr lang="en-US" sz="1000" baseline="30000" dirty="0">
                          <a:effectLst/>
                        </a:rPr>
                        <a:t>st</a:t>
                      </a:r>
                      <a:r>
                        <a:rPr lang="en-US" sz="1000" dirty="0">
                          <a:effectLst/>
                        </a:rPr>
                        <a:t> Semester</a:t>
                      </a:r>
                      <a:endParaRPr lang="en-US" sz="1200" dirty="0">
                        <a:effectLst/>
                      </a:endParaRPr>
                    </a:p>
                    <a:p>
                      <a:pPr marL="0" marR="0" algn="ctr">
                        <a:lnSpc>
                          <a:spcPct val="107000"/>
                        </a:lnSpc>
                        <a:spcBef>
                          <a:spcPts val="0"/>
                        </a:spcBef>
                        <a:spcAft>
                          <a:spcPts val="0"/>
                        </a:spcAft>
                      </a:pPr>
                      <a:r>
                        <a:rPr lang="en-US" sz="1000" dirty="0">
                          <a:effectLst/>
                        </a:rPr>
                        <a:t>(2015/16)</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Satisfactory (0-4.9% absences)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At-Risk 5-9.9% absences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Chronic Absences (10-19.9% absences)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hMerge="1">
                  <a:txBody>
                    <a:bodyPr/>
                    <a:lstStyle/>
                    <a:p>
                      <a:endParaRPr lang="en-US"/>
                    </a:p>
                  </a:txBody>
                  <a:tcPr/>
                </a:tc>
                <a:tc gridSpan="2">
                  <a:txBody>
                    <a:bodyPr/>
                    <a:lstStyle/>
                    <a:p>
                      <a:pPr marL="0" marR="0">
                        <a:lnSpc>
                          <a:spcPct val="107000"/>
                        </a:lnSpc>
                        <a:spcBef>
                          <a:spcPts val="0"/>
                        </a:spcBef>
                        <a:spcAft>
                          <a:spcPts val="0"/>
                        </a:spcAft>
                      </a:pPr>
                      <a:r>
                        <a:rPr lang="en-US" sz="1000" dirty="0">
                          <a:effectLst/>
                        </a:rPr>
                        <a:t>Severe Absences (20% or more)</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tc hMerge="1">
                  <a:txBody>
                    <a:bodyPr/>
                    <a:lstStyle/>
                    <a:p>
                      <a:endParaRPr lang="en-US"/>
                    </a:p>
                  </a:txBody>
                  <a:tcPr/>
                </a:tc>
                <a:extLst>
                  <a:ext uri="{0D108BD9-81ED-4DB2-BD59-A6C34878D82A}">
                    <a16:rowId xmlns:a16="http://schemas.microsoft.com/office/drawing/2014/main" xmlns="" val="50433263"/>
                  </a:ext>
                </a:extLst>
              </a:tr>
              <a:tr h="0">
                <a:tc>
                  <a:txBody>
                    <a:bodyPr/>
                    <a:lstStyle/>
                    <a:p>
                      <a:pPr marL="0" marR="0">
                        <a:lnSpc>
                          <a:spcPct val="107000"/>
                        </a:lnSpc>
                        <a:spcBef>
                          <a:spcPts val="0"/>
                        </a:spcBef>
                        <a:spcAft>
                          <a:spcPts val="0"/>
                        </a:spcAft>
                      </a:pPr>
                      <a:r>
                        <a:rPr lang="en-US" sz="1000" dirty="0">
                          <a:effectLst/>
                        </a:rPr>
                        <a:t>Grade</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gn="ctr">
                        <a:lnSpc>
                          <a:spcPct val="107000"/>
                        </a:lnSpc>
                        <a:spcBef>
                          <a:spcPts val="0"/>
                        </a:spcBef>
                        <a:spcAft>
                          <a:spcPts val="0"/>
                        </a:spcAft>
                      </a:pPr>
                      <a:r>
                        <a:rPr lang="en-US" sz="1000" dirty="0">
                          <a:effectLst/>
                        </a:rPr>
                        <a:t>Total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rgbClr val="FFFF00"/>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rgbClr val="FFFF00"/>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chemeClr val="accent6"/>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chemeClr val="accent6"/>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rgbClr val="FF0000"/>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rgbClr val="FF0000"/>
                    </a:solidFill>
                  </a:tcPr>
                </a:tc>
                <a:extLst>
                  <a:ext uri="{0D108BD9-81ED-4DB2-BD59-A6C34878D82A}">
                    <a16:rowId xmlns:a16="http://schemas.microsoft.com/office/drawing/2014/main" xmlns="" val="94251354"/>
                  </a:ext>
                </a:extLst>
              </a:tr>
              <a:tr h="0">
                <a:tc>
                  <a:txBody>
                    <a:bodyPr/>
                    <a:lstStyle/>
                    <a:p>
                      <a:pPr marL="0" marR="0">
                        <a:lnSpc>
                          <a:spcPct val="107000"/>
                        </a:lnSpc>
                        <a:spcBef>
                          <a:spcPts val="0"/>
                        </a:spcBef>
                        <a:spcAft>
                          <a:spcPts val="0"/>
                        </a:spcAft>
                      </a:pPr>
                      <a:r>
                        <a:rPr lang="en-US" sz="1000" dirty="0">
                          <a:effectLst/>
                        </a:rPr>
                        <a:t>9</a:t>
                      </a:r>
                      <a:r>
                        <a:rPr lang="en-US" sz="1000" baseline="30000" dirty="0">
                          <a:effectLst/>
                        </a:rPr>
                        <a:t>th</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extLst>
                  <a:ext uri="{0D108BD9-81ED-4DB2-BD59-A6C34878D82A}">
                    <a16:rowId xmlns:a16="http://schemas.microsoft.com/office/drawing/2014/main" xmlns="" val="3998113637"/>
                  </a:ext>
                </a:extLst>
              </a:tr>
              <a:tr h="0">
                <a:tc>
                  <a:txBody>
                    <a:bodyPr/>
                    <a:lstStyle/>
                    <a:p>
                      <a:pPr marL="0" marR="0">
                        <a:lnSpc>
                          <a:spcPct val="107000"/>
                        </a:lnSpc>
                        <a:spcBef>
                          <a:spcPts val="0"/>
                        </a:spcBef>
                        <a:spcAft>
                          <a:spcPts val="0"/>
                        </a:spcAft>
                      </a:pPr>
                      <a:r>
                        <a:rPr lang="en-US" sz="1000" dirty="0">
                          <a:effectLst/>
                        </a:rPr>
                        <a:t>10</a:t>
                      </a:r>
                      <a:r>
                        <a:rPr lang="en-US" sz="1000" baseline="30000" dirty="0">
                          <a:effectLst/>
                        </a:rPr>
                        <a:t>th</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extLst>
                  <a:ext uri="{0D108BD9-81ED-4DB2-BD59-A6C34878D82A}">
                    <a16:rowId xmlns:a16="http://schemas.microsoft.com/office/drawing/2014/main" xmlns="" val="2139677236"/>
                  </a:ext>
                </a:extLst>
              </a:tr>
              <a:tr h="0">
                <a:tc>
                  <a:txBody>
                    <a:bodyPr/>
                    <a:lstStyle/>
                    <a:p>
                      <a:pPr marL="0" marR="0">
                        <a:lnSpc>
                          <a:spcPct val="107000"/>
                        </a:lnSpc>
                        <a:spcBef>
                          <a:spcPts val="0"/>
                        </a:spcBef>
                        <a:spcAft>
                          <a:spcPts val="0"/>
                        </a:spcAft>
                      </a:pPr>
                      <a:r>
                        <a:rPr lang="en-US" sz="1000" dirty="0">
                          <a:effectLst/>
                        </a:rPr>
                        <a:t>11</a:t>
                      </a:r>
                      <a:r>
                        <a:rPr lang="en-US" sz="1000" baseline="30000" dirty="0">
                          <a:effectLst/>
                        </a:rPr>
                        <a:t>th</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extLst>
                  <a:ext uri="{0D108BD9-81ED-4DB2-BD59-A6C34878D82A}">
                    <a16:rowId xmlns:a16="http://schemas.microsoft.com/office/drawing/2014/main" xmlns="" val="1424867453"/>
                  </a:ext>
                </a:extLst>
              </a:tr>
              <a:tr h="0">
                <a:tc>
                  <a:txBody>
                    <a:bodyPr/>
                    <a:lstStyle/>
                    <a:p>
                      <a:pPr marL="0" marR="0">
                        <a:lnSpc>
                          <a:spcPct val="107000"/>
                        </a:lnSpc>
                        <a:spcBef>
                          <a:spcPts val="0"/>
                        </a:spcBef>
                        <a:spcAft>
                          <a:spcPts val="0"/>
                        </a:spcAft>
                      </a:pPr>
                      <a:r>
                        <a:rPr lang="en-US" sz="1000" dirty="0">
                          <a:effectLst/>
                        </a:rPr>
                        <a:t>12</a:t>
                      </a:r>
                      <a:r>
                        <a:rPr lang="en-US" sz="1000" baseline="30000" dirty="0">
                          <a:effectLst/>
                        </a:rPr>
                        <a:t>th</a:t>
                      </a: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extLst>
                  <a:ext uri="{0D108BD9-81ED-4DB2-BD59-A6C34878D82A}">
                    <a16:rowId xmlns:a16="http://schemas.microsoft.com/office/drawing/2014/main" xmlns="" val="3658625702"/>
                  </a:ext>
                </a:extLst>
              </a:tr>
              <a:tr h="0">
                <a:tc>
                  <a:txBody>
                    <a:bodyPr/>
                    <a:lstStyle/>
                    <a:p>
                      <a:pPr marL="0" marR="0">
                        <a:lnSpc>
                          <a:spcPct val="107000"/>
                        </a:lnSpc>
                        <a:spcBef>
                          <a:spcPts val="0"/>
                        </a:spcBef>
                        <a:spcAft>
                          <a:spcPts val="0"/>
                        </a:spcAft>
                      </a:pPr>
                      <a:r>
                        <a:rPr lang="en-US" sz="1000" dirty="0">
                          <a:effectLst/>
                        </a:rPr>
                        <a:t>Totals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extLst>
                  <a:ext uri="{0D108BD9-81ED-4DB2-BD59-A6C34878D82A}">
                    <a16:rowId xmlns:a16="http://schemas.microsoft.com/office/drawing/2014/main" xmlns="" val="3965326512"/>
                  </a:ext>
                </a:extLst>
              </a:tr>
            </a:tbl>
          </a:graphicData>
        </a:graphic>
      </p:graphicFrame>
      <p:sp>
        <p:nvSpPr>
          <p:cNvPr id="3" name="Slide Number Placeholder 2"/>
          <p:cNvSpPr>
            <a:spLocks noGrp="1"/>
          </p:cNvSpPr>
          <p:nvPr>
            <p:ph type="sldNum" sz="quarter" idx="12"/>
          </p:nvPr>
        </p:nvSpPr>
        <p:spPr/>
        <p:txBody>
          <a:bodyPr/>
          <a:lstStyle/>
          <a:p>
            <a:fld id="{9A47194C-3E5A-854F-B5AE-A6634FC20B3C}" type="slidenum">
              <a:rPr lang="en-US" smtClean="0"/>
              <a:pPr/>
              <a:t>14</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489020" y="274005"/>
            <a:ext cx="7784714" cy="913447"/>
          </a:xfrm>
        </p:spPr>
        <p:txBody>
          <a:bodyPr anchor="ctr"/>
          <a:lstStyle/>
          <a:p>
            <a:pPr algn="ctr"/>
            <a:r>
              <a:rPr lang="en-US" sz="4400" dirty="0" smtClean="0"/>
              <a:t>DATA</a:t>
            </a:r>
            <a:endParaRPr lang="en-US" sz="4400" dirty="0"/>
          </a:p>
        </p:txBody>
      </p:sp>
      <p:graphicFrame>
        <p:nvGraphicFramePr>
          <p:cNvPr id="11" name="Content Placeholder 9"/>
          <p:cNvGraphicFramePr>
            <a:graphicFrameLocks/>
          </p:cNvGraphicFramePr>
          <p:nvPr>
            <p:extLst/>
          </p:nvPr>
        </p:nvGraphicFramePr>
        <p:xfrm>
          <a:off x="609600" y="4428509"/>
          <a:ext cx="7550329" cy="1630680"/>
        </p:xfrm>
        <a:graphic>
          <a:graphicData uri="http://schemas.openxmlformats.org/drawingml/2006/table">
            <a:tbl>
              <a:tblPr firstRow="1" firstCol="1" bandRow="1">
                <a:tableStyleId>{5940675A-B579-460E-94D1-54222C63F5DA}</a:tableStyleId>
              </a:tblPr>
              <a:tblGrid>
                <a:gridCol w="570545">
                  <a:extLst>
                    <a:ext uri="{9D8B030D-6E8A-4147-A177-3AD203B41FA5}">
                      <a16:colId xmlns:a16="http://schemas.microsoft.com/office/drawing/2014/main" xmlns="" val="1300256729"/>
                    </a:ext>
                  </a:extLst>
                </a:gridCol>
                <a:gridCol w="741545">
                  <a:extLst>
                    <a:ext uri="{9D8B030D-6E8A-4147-A177-3AD203B41FA5}">
                      <a16:colId xmlns:a16="http://schemas.microsoft.com/office/drawing/2014/main" xmlns="" val="2546318505"/>
                    </a:ext>
                  </a:extLst>
                </a:gridCol>
                <a:gridCol w="685928">
                  <a:extLst>
                    <a:ext uri="{9D8B030D-6E8A-4147-A177-3AD203B41FA5}">
                      <a16:colId xmlns:a16="http://schemas.microsoft.com/office/drawing/2014/main" xmlns="" val="3404553291"/>
                    </a:ext>
                  </a:extLst>
                </a:gridCol>
                <a:gridCol w="889853">
                  <a:extLst>
                    <a:ext uri="{9D8B030D-6E8A-4147-A177-3AD203B41FA5}">
                      <a16:colId xmlns:a16="http://schemas.microsoft.com/office/drawing/2014/main" xmlns="" val="1541985363"/>
                    </a:ext>
                  </a:extLst>
                </a:gridCol>
                <a:gridCol w="667390">
                  <a:extLst>
                    <a:ext uri="{9D8B030D-6E8A-4147-A177-3AD203B41FA5}">
                      <a16:colId xmlns:a16="http://schemas.microsoft.com/office/drawing/2014/main" xmlns="" val="1322251110"/>
                    </a:ext>
                  </a:extLst>
                </a:gridCol>
                <a:gridCol w="926930">
                  <a:extLst>
                    <a:ext uri="{9D8B030D-6E8A-4147-A177-3AD203B41FA5}">
                      <a16:colId xmlns:a16="http://schemas.microsoft.com/office/drawing/2014/main" xmlns="" val="598572108"/>
                    </a:ext>
                  </a:extLst>
                </a:gridCol>
                <a:gridCol w="572803">
                  <a:extLst>
                    <a:ext uri="{9D8B030D-6E8A-4147-A177-3AD203B41FA5}">
                      <a16:colId xmlns:a16="http://schemas.microsoft.com/office/drawing/2014/main" xmlns="" val="1337926906"/>
                    </a:ext>
                  </a:extLst>
                </a:gridCol>
                <a:gridCol w="942124">
                  <a:extLst>
                    <a:ext uri="{9D8B030D-6E8A-4147-A177-3AD203B41FA5}">
                      <a16:colId xmlns:a16="http://schemas.microsoft.com/office/drawing/2014/main" xmlns="" val="1917437939"/>
                    </a:ext>
                  </a:extLst>
                </a:gridCol>
                <a:gridCol w="463610">
                  <a:extLst>
                    <a:ext uri="{9D8B030D-6E8A-4147-A177-3AD203B41FA5}">
                      <a16:colId xmlns:a16="http://schemas.microsoft.com/office/drawing/2014/main" xmlns="" val="2098246552"/>
                    </a:ext>
                  </a:extLst>
                </a:gridCol>
                <a:gridCol w="1089601">
                  <a:extLst>
                    <a:ext uri="{9D8B030D-6E8A-4147-A177-3AD203B41FA5}">
                      <a16:colId xmlns:a16="http://schemas.microsoft.com/office/drawing/2014/main" xmlns="" val="1767818223"/>
                    </a:ext>
                  </a:extLst>
                </a:gridCol>
              </a:tblGrid>
              <a:tr h="0">
                <a:tc gridSpan="2">
                  <a:txBody>
                    <a:bodyPr/>
                    <a:lstStyle/>
                    <a:p>
                      <a:pPr marL="0" marR="0" algn="ctr">
                        <a:lnSpc>
                          <a:spcPct val="107000"/>
                        </a:lnSpc>
                        <a:spcBef>
                          <a:spcPts val="0"/>
                        </a:spcBef>
                        <a:spcAft>
                          <a:spcPts val="0"/>
                        </a:spcAft>
                      </a:pPr>
                      <a:r>
                        <a:rPr lang="en-US" sz="1000" dirty="0">
                          <a:effectLst/>
                        </a:rPr>
                        <a:t>1</a:t>
                      </a:r>
                      <a:r>
                        <a:rPr lang="en-US" sz="1000" baseline="30000" dirty="0">
                          <a:effectLst/>
                        </a:rPr>
                        <a:t>st</a:t>
                      </a:r>
                      <a:r>
                        <a:rPr lang="en-US" sz="1000" dirty="0">
                          <a:effectLst/>
                        </a:rPr>
                        <a:t> Semester</a:t>
                      </a:r>
                      <a:endParaRPr lang="en-US" sz="1200" dirty="0">
                        <a:effectLst/>
                      </a:endParaRPr>
                    </a:p>
                    <a:p>
                      <a:pPr marL="0" marR="0" algn="ctr">
                        <a:lnSpc>
                          <a:spcPct val="107000"/>
                        </a:lnSpc>
                        <a:spcBef>
                          <a:spcPts val="0"/>
                        </a:spcBef>
                        <a:spcAft>
                          <a:spcPts val="0"/>
                        </a:spcAft>
                      </a:pPr>
                      <a:r>
                        <a:rPr lang="en-US" sz="1000" dirty="0">
                          <a:effectLst/>
                        </a:rPr>
                        <a:t>(2016/17)</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Satisfactory (0-4.9% absences)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At-Risk 5-9.9% absences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Chronic Absences (10-19.9% absences)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hMerge="1">
                  <a:txBody>
                    <a:bodyPr/>
                    <a:lstStyle/>
                    <a:p>
                      <a:endParaRPr lang="en-US"/>
                    </a:p>
                  </a:txBody>
                  <a:tcPr/>
                </a:tc>
                <a:tc gridSpan="2">
                  <a:txBody>
                    <a:bodyPr/>
                    <a:lstStyle/>
                    <a:p>
                      <a:pPr marL="0" marR="0">
                        <a:lnSpc>
                          <a:spcPct val="107000"/>
                        </a:lnSpc>
                        <a:spcBef>
                          <a:spcPts val="0"/>
                        </a:spcBef>
                        <a:spcAft>
                          <a:spcPts val="0"/>
                        </a:spcAft>
                      </a:pPr>
                      <a:r>
                        <a:rPr lang="en-US" sz="1000" dirty="0">
                          <a:effectLst/>
                        </a:rPr>
                        <a:t>Severe Absences (20% or more)</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hMerge="1">
                  <a:txBody>
                    <a:bodyPr/>
                    <a:lstStyle/>
                    <a:p>
                      <a:endParaRPr lang="en-US"/>
                    </a:p>
                  </a:txBody>
                  <a:tcPr/>
                </a:tc>
                <a:extLst>
                  <a:ext uri="{0D108BD9-81ED-4DB2-BD59-A6C34878D82A}">
                    <a16:rowId xmlns:a16="http://schemas.microsoft.com/office/drawing/2014/main" xmlns="" val="50433263"/>
                  </a:ext>
                </a:extLst>
              </a:tr>
              <a:tr h="0">
                <a:tc>
                  <a:txBody>
                    <a:bodyPr/>
                    <a:lstStyle/>
                    <a:p>
                      <a:pPr marL="0" marR="0">
                        <a:lnSpc>
                          <a:spcPct val="107000"/>
                        </a:lnSpc>
                        <a:spcBef>
                          <a:spcPts val="0"/>
                        </a:spcBef>
                        <a:spcAft>
                          <a:spcPts val="0"/>
                        </a:spcAft>
                      </a:pPr>
                      <a:r>
                        <a:rPr lang="en-US" sz="1000" dirty="0">
                          <a:effectLst/>
                        </a:rPr>
                        <a:t>Grade</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dirty="0">
                          <a:effectLst/>
                        </a:rPr>
                        <a:t>Total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extLst>
                  <a:ext uri="{0D108BD9-81ED-4DB2-BD59-A6C34878D82A}">
                    <a16:rowId xmlns:a16="http://schemas.microsoft.com/office/drawing/2014/main" xmlns="" val="94251354"/>
                  </a:ext>
                </a:extLst>
              </a:tr>
              <a:tr h="0">
                <a:tc>
                  <a:txBody>
                    <a:bodyPr/>
                    <a:lstStyle/>
                    <a:p>
                      <a:pPr marL="0" marR="0">
                        <a:lnSpc>
                          <a:spcPct val="107000"/>
                        </a:lnSpc>
                        <a:spcBef>
                          <a:spcPts val="0"/>
                        </a:spcBef>
                        <a:spcAft>
                          <a:spcPts val="0"/>
                        </a:spcAft>
                      </a:pPr>
                      <a:r>
                        <a:rPr lang="en-US" sz="1000" dirty="0">
                          <a:effectLst/>
                        </a:rPr>
                        <a:t>9</a:t>
                      </a:r>
                      <a:r>
                        <a:rPr lang="en-US" sz="1000" baseline="30000" dirty="0">
                          <a:effectLst/>
                        </a:rPr>
                        <a:t>th</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xmlns="" val="3998113637"/>
                  </a:ext>
                </a:extLst>
              </a:tr>
              <a:tr h="0">
                <a:tc>
                  <a:txBody>
                    <a:bodyPr/>
                    <a:lstStyle/>
                    <a:p>
                      <a:pPr marL="0" marR="0">
                        <a:lnSpc>
                          <a:spcPct val="107000"/>
                        </a:lnSpc>
                        <a:spcBef>
                          <a:spcPts val="0"/>
                        </a:spcBef>
                        <a:spcAft>
                          <a:spcPts val="0"/>
                        </a:spcAft>
                      </a:pPr>
                      <a:r>
                        <a:rPr lang="en-US" sz="1000" dirty="0">
                          <a:effectLst/>
                        </a:rPr>
                        <a:t>10</a:t>
                      </a:r>
                      <a:r>
                        <a:rPr lang="en-US" sz="1000" baseline="30000" dirty="0">
                          <a:effectLst/>
                        </a:rPr>
                        <a:t>th</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xmlns="" val="2139677236"/>
                  </a:ext>
                </a:extLst>
              </a:tr>
              <a:tr h="0">
                <a:tc>
                  <a:txBody>
                    <a:bodyPr/>
                    <a:lstStyle/>
                    <a:p>
                      <a:pPr marL="0" marR="0">
                        <a:lnSpc>
                          <a:spcPct val="107000"/>
                        </a:lnSpc>
                        <a:spcBef>
                          <a:spcPts val="0"/>
                        </a:spcBef>
                        <a:spcAft>
                          <a:spcPts val="0"/>
                        </a:spcAft>
                      </a:pPr>
                      <a:r>
                        <a:rPr lang="en-US" sz="1000" dirty="0">
                          <a:effectLst/>
                        </a:rPr>
                        <a:t>11</a:t>
                      </a:r>
                      <a:r>
                        <a:rPr lang="en-US" sz="1000" baseline="30000" dirty="0">
                          <a:effectLst/>
                        </a:rPr>
                        <a:t>th</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xmlns="" val="1424867453"/>
                  </a:ext>
                </a:extLst>
              </a:tr>
              <a:tr h="0">
                <a:tc>
                  <a:txBody>
                    <a:bodyPr/>
                    <a:lstStyle/>
                    <a:p>
                      <a:pPr marL="0" marR="0">
                        <a:lnSpc>
                          <a:spcPct val="107000"/>
                        </a:lnSpc>
                        <a:spcBef>
                          <a:spcPts val="0"/>
                        </a:spcBef>
                        <a:spcAft>
                          <a:spcPts val="0"/>
                        </a:spcAft>
                      </a:pPr>
                      <a:r>
                        <a:rPr lang="en-US" sz="1000" dirty="0">
                          <a:effectLst/>
                        </a:rPr>
                        <a:t>12</a:t>
                      </a:r>
                      <a:r>
                        <a:rPr lang="en-US" sz="1000" baseline="30000" dirty="0">
                          <a:effectLst/>
                        </a:rPr>
                        <a:t>th</a:t>
                      </a: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xmlns="" val="3658625702"/>
                  </a:ext>
                </a:extLst>
              </a:tr>
              <a:tr h="0">
                <a:tc>
                  <a:txBody>
                    <a:bodyPr/>
                    <a:lstStyle/>
                    <a:p>
                      <a:pPr marL="0" marR="0">
                        <a:lnSpc>
                          <a:spcPct val="107000"/>
                        </a:lnSpc>
                        <a:spcBef>
                          <a:spcPts val="0"/>
                        </a:spcBef>
                        <a:spcAft>
                          <a:spcPts val="0"/>
                        </a:spcAft>
                      </a:pPr>
                      <a:r>
                        <a:rPr lang="en-US" sz="1000" dirty="0">
                          <a:effectLst/>
                        </a:rPr>
                        <a:t>Totals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xmlns="" val="3965326512"/>
                  </a:ext>
                </a:extLst>
              </a:tr>
            </a:tbl>
          </a:graphicData>
        </a:graphic>
      </p:graphicFrame>
      <p:sp>
        <p:nvSpPr>
          <p:cNvPr id="15" name="TextBox 14"/>
          <p:cNvSpPr txBox="1"/>
          <p:nvPr/>
        </p:nvSpPr>
        <p:spPr>
          <a:xfrm>
            <a:off x="343985" y="1205488"/>
            <a:ext cx="8081557" cy="923330"/>
          </a:xfrm>
          <a:prstGeom prst="rect">
            <a:avLst/>
          </a:prstGeom>
          <a:noFill/>
        </p:spPr>
        <p:txBody>
          <a:bodyPr wrap="square" rtlCol="0">
            <a:spAutoFit/>
          </a:bodyPr>
          <a:lstStyle/>
          <a:p>
            <a:pPr marL="285750" indent="-285750">
              <a:buFont typeface="Arial" panose="020B0604020202020204" pitchFamily="34" charset="0"/>
              <a:buChar char="•"/>
            </a:pPr>
            <a:r>
              <a:rPr lang="en-US" b="1" dirty="0"/>
              <a:t>Data will be </a:t>
            </a:r>
            <a:r>
              <a:rPr lang="en-US" b="1" dirty="0" smtClean="0"/>
              <a:t>pre-populated for all schools </a:t>
            </a:r>
            <a:r>
              <a:rPr lang="en-US" b="1" dirty="0"/>
              <a:t>in July </a:t>
            </a:r>
            <a:r>
              <a:rPr lang="en-US" b="1" dirty="0" smtClean="0"/>
              <a:t>2017</a:t>
            </a:r>
            <a:endParaRPr lang="en-US" b="1" dirty="0"/>
          </a:p>
          <a:p>
            <a:pPr marL="285750" indent="-285750">
              <a:buFont typeface="Arial" panose="020B0604020202020204" pitchFamily="34" charset="0"/>
              <a:buChar char="•"/>
            </a:pPr>
            <a:r>
              <a:rPr lang="en-US" b="1" dirty="0"/>
              <a:t>Two-year data by </a:t>
            </a:r>
            <a:r>
              <a:rPr lang="en-US" b="1" dirty="0" smtClean="0"/>
              <a:t>semester/compare </a:t>
            </a:r>
            <a:r>
              <a:rPr lang="en-US" b="1" dirty="0"/>
              <a:t>1</a:t>
            </a:r>
            <a:r>
              <a:rPr lang="en-US" b="1" baseline="30000" dirty="0"/>
              <a:t>st</a:t>
            </a:r>
            <a:r>
              <a:rPr lang="en-US" b="1" dirty="0"/>
              <a:t> semester to 1</a:t>
            </a:r>
            <a:r>
              <a:rPr lang="en-US" b="1" baseline="30000" dirty="0"/>
              <a:t>st</a:t>
            </a:r>
            <a:r>
              <a:rPr lang="en-US" b="1" dirty="0"/>
              <a:t> </a:t>
            </a:r>
            <a:r>
              <a:rPr lang="en-US" b="1" dirty="0" smtClean="0"/>
              <a:t>semester</a:t>
            </a:r>
            <a:endParaRPr lang="en-US" b="1" dirty="0"/>
          </a:p>
          <a:p>
            <a:pPr marL="285750" indent="-285750">
              <a:buFont typeface="Arial" panose="020B0604020202020204" pitchFamily="34" charset="0"/>
              <a:buChar char="•"/>
            </a:pPr>
            <a:r>
              <a:rPr lang="en-US" b="1" dirty="0"/>
              <a:t>2</a:t>
            </a:r>
            <a:r>
              <a:rPr lang="en-US" b="1" baseline="30000" dirty="0"/>
              <a:t>nd</a:t>
            </a:r>
            <a:r>
              <a:rPr lang="en-US" b="1" dirty="0"/>
              <a:t> semester data will be available after reports </a:t>
            </a:r>
            <a:r>
              <a:rPr lang="en-US" b="1" dirty="0" smtClean="0"/>
              <a:t>cards are issued</a:t>
            </a:r>
            <a:endParaRPr lang="en-US" b="1" dirty="0"/>
          </a:p>
        </p:txBody>
      </p:sp>
    </p:spTree>
    <p:extLst>
      <p:ext uri="{BB962C8B-B14F-4D97-AF65-F5344CB8AC3E}">
        <p14:creationId xmlns:p14="http://schemas.microsoft.com/office/powerpoint/2010/main" val="7788526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15</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312447" y="176702"/>
            <a:ext cx="8316055" cy="896766"/>
          </a:xfrm>
        </p:spPr>
        <p:txBody>
          <a:bodyPr anchor="ctr"/>
          <a:lstStyle/>
          <a:p>
            <a:pPr algn="ctr"/>
            <a:r>
              <a:rPr lang="en-US" sz="4400" dirty="0" smtClean="0"/>
              <a:t>GOALS</a:t>
            </a:r>
            <a:endParaRPr lang="en-US" sz="4400" dirty="0"/>
          </a:p>
        </p:txBody>
      </p:sp>
      <p:sp>
        <p:nvSpPr>
          <p:cNvPr id="15" name="TextBox 14"/>
          <p:cNvSpPr txBox="1"/>
          <p:nvPr/>
        </p:nvSpPr>
        <p:spPr>
          <a:xfrm>
            <a:off x="312447" y="1341413"/>
            <a:ext cx="8658516" cy="512448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3200" dirty="0">
                <a:latin typeface="Arial Narrow Bold" panose="020B0706020202030204" pitchFamily="34" charset="0"/>
              </a:rPr>
              <a:t>Analyze school-wide data with the SIP </a:t>
            </a:r>
            <a:r>
              <a:rPr lang="en-US" sz="3200" dirty="0" smtClean="0">
                <a:latin typeface="Arial Narrow Bold" panose="020B0706020202030204" pitchFamily="34" charset="0"/>
              </a:rPr>
              <a:t>team</a:t>
            </a:r>
          </a:p>
          <a:p>
            <a:pPr>
              <a:spcAft>
                <a:spcPts val="600"/>
              </a:spcAft>
            </a:pPr>
            <a:endParaRPr lang="en-US" sz="1000" dirty="0">
              <a:latin typeface="Arial Narrow Bold" panose="020B0706020202030204" pitchFamily="34" charset="0"/>
            </a:endParaRPr>
          </a:p>
          <a:p>
            <a:pPr marL="285750" indent="-285750">
              <a:spcAft>
                <a:spcPts val="600"/>
              </a:spcAft>
              <a:buFont typeface="Arial" panose="020B0604020202020204" pitchFamily="34" charset="0"/>
              <a:buChar char="•"/>
            </a:pPr>
            <a:r>
              <a:rPr lang="en-US" sz="3200" dirty="0">
                <a:latin typeface="Arial Narrow Bold" panose="020B0706020202030204" pitchFamily="34" charset="0"/>
              </a:rPr>
              <a:t>An emphasis on early grades in elementary (K &amp; 1) and high school (9 &amp; 10) may be a </a:t>
            </a:r>
            <a:r>
              <a:rPr lang="en-US" sz="3200" dirty="0" smtClean="0">
                <a:latin typeface="Arial Narrow Bold" panose="020B0706020202030204" pitchFamily="34" charset="0"/>
              </a:rPr>
              <a:t>focus</a:t>
            </a:r>
          </a:p>
          <a:p>
            <a:pPr marL="285750" indent="-285750">
              <a:spcAft>
                <a:spcPts val="600"/>
              </a:spcAft>
              <a:buFont typeface="Arial" panose="020B0604020202020204" pitchFamily="34" charset="0"/>
              <a:buChar char="•"/>
            </a:pPr>
            <a:endParaRPr lang="en-US" sz="1000" dirty="0" smtClean="0">
              <a:latin typeface="Arial Narrow Bold" panose="020B0706020202030204" pitchFamily="34" charset="0"/>
            </a:endParaRPr>
          </a:p>
          <a:p>
            <a:pPr marL="285750" indent="-285750">
              <a:spcAft>
                <a:spcPts val="600"/>
              </a:spcAft>
              <a:buFont typeface="Arial" panose="020B0604020202020204" pitchFamily="34" charset="0"/>
              <a:buChar char="•"/>
            </a:pPr>
            <a:r>
              <a:rPr lang="en-US" sz="3200" dirty="0" smtClean="0">
                <a:latin typeface="Arial Narrow Bold" panose="020B0706020202030204" pitchFamily="34" charset="0"/>
              </a:rPr>
              <a:t>All </a:t>
            </a:r>
            <a:r>
              <a:rPr lang="en-US" sz="3200" dirty="0">
                <a:latin typeface="Arial Narrow Bold" panose="020B0706020202030204" pitchFamily="34" charset="0"/>
              </a:rPr>
              <a:t>grades in middle school (6, 7, 8</a:t>
            </a:r>
            <a:r>
              <a:rPr lang="en-US" sz="3200" dirty="0" smtClean="0">
                <a:latin typeface="Arial Narrow Bold" panose="020B0706020202030204" pitchFamily="34" charset="0"/>
              </a:rPr>
              <a:t>)</a:t>
            </a:r>
          </a:p>
          <a:p>
            <a:pPr marL="285750" indent="-285750">
              <a:spcAft>
                <a:spcPts val="600"/>
              </a:spcAft>
              <a:buFont typeface="Arial" panose="020B0604020202020204" pitchFamily="34" charset="0"/>
              <a:buChar char="•"/>
            </a:pPr>
            <a:endParaRPr lang="en-US" sz="1000" dirty="0">
              <a:latin typeface="Arial Narrow Bold" panose="020B0706020202030204" pitchFamily="34" charset="0"/>
            </a:endParaRPr>
          </a:p>
          <a:p>
            <a:pPr marL="285750" indent="-285750">
              <a:spcAft>
                <a:spcPts val="600"/>
              </a:spcAft>
              <a:buFont typeface="Arial" panose="020B0604020202020204" pitchFamily="34" charset="0"/>
              <a:buChar char="•"/>
            </a:pPr>
            <a:r>
              <a:rPr lang="en-US" sz="3200" dirty="0">
                <a:latin typeface="Arial Narrow Bold" panose="020B0706020202030204" pitchFamily="34" charset="0"/>
              </a:rPr>
              <a:t>Set SMART goals for each </a:t>
            </a:r>
            <a:r>
              <a:rPr lang="en-US" sz="3200" dirty="0" smtClean="0">
                <a:latin typeface="Arial Narrow Bold" panose="020B0706020202030204" pitchFamily="34" charset="0"/>
              </a:rPr>
              <a:t>semester</a:t>
            </a:r>
          </a:p>
          <a:p>
            <a:pPr marL="285750" indent="-285750">
              <a:spcAft>
                <a:spcPts val="600"/>
              </a:spcAft>
              <a:buFont typeface="Arial" panose="020B0604020202020204" pitchFamily="34" charset="0"/>
              <a:buChar char="•"/>
            </a:pPr>
            <a:endParaRPr lang="en-US" sz="1000" dirty="0">
              <a:latin typeface="Arial Narrow Bold" panose="020B0706020202030204" pitchFamily="34" charset="0"/>
            </a:endParaRPr>
          </a:p>
          <a:p>
            <a:pPr marL="285750" indent="-285750">
              <a:spcAft>
                <a:spcPts val="600"/>
              </a:spcAft>
              <a:buFont typeface="Arial" panose="020B0604020202020204" pitchFamily="34" charset="0"/>
              <a:buChar char="•"/>
            </a:pPr>
            <a:r>
              <a:rPr lang="en-US" sz="3200" dirty="0">
                <a:latin typeface="Arial Narrow Bold" panose="020B0706020202030204" pitchFamily="34" charset="0"/>
              </a:rPr>
              <a:t>District Goal is to reduce chronic absenteeism by at least 1</a:t>
            </a:r>
            <a:r>
              <a:rPr lang="en-US" sz="3200" dirty="0" smtClean="0">
                <a:latin typeface="Arial Narrow Bold" panose="020B0706020202030204" pitchFamily="34" charset="0"/>
              </a:rPr>
              <a:t>%.</a:t>
            </a:r>
            <a:endParaRPr lang="en-US" sz="3200" dirty="0">
              <a:latin typeface="Arial Narrow Bold" panose="020B0706020202030204" pitchFamily="34" charset="0"/>
            </a:endParaRPr>
          </a:p>
          <a:p>
            <a:pPr marL="285750" indent="-285750">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16185113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16</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1602362" y="198963"/>
            <a:ext cx="8637331" cy="954088"/>
          </a:xfrm>
        </p:spPr>
        <p:txBody>
          <a:bodyPr anchor="ctr"/>
          <a:lstStyle/>
          <a:p>
            <a:r>
              <a:rPr lang="en-US" sz="4400" dirty="0" smtClean="0"/>
              <a:t>TIERS &amp; STRATEGIES</a:t>
            </a:r>
            <a:endParaRPr lang="en-US" sz="4400" dirty="0"/>
          </a:p>
        </p:txBody>
      </p:sp>
      <p:sp>
        <p:nvSpPr>
          <p:cNvPr id="15" name="TextBox 14"/>
          <p:cNvSpPr txBox="1"/>
          <p:nvPr/>
        </p:nvSpPr>
        <p:spPr>
          <a:xfrm>
            <a:off x="457201" y="1281771"/>
            <a:ext cx="8412162" cy="4832092"/>
          </a:xfrm>
          <a:prstGeom prst="rect">
            <a:avLst/>
          </a:prstGeom>
          <a:noFill/>
        </p:spPr>
        <p:txBody>
          <a:bodyPr wrap="square" rtlCol="0">
            <a:spAutoFit/>
          </a:bodyPr>
          <a:lstStyle/>
          <a:p>
            <a:pPr>
              <a:spcAft>
                <a:spcPts val="600"/>
              </a:spcAft>
            </a:pPr>
            <a:r>
              <a:rPr lang="en-US" sz="2000" dirty="0">
                <a:latin typeface="Arial Narrow Bold" panose="020B0706020202030204" pitchFamily="34" charset="0"/>
              </a:rPr>
              <a:t>Tiers for attendance strategies include:</a:t>
            </a:r>
          </a:p>
          <a:p>
            <a:pPr marL="640080" indent="-342900">
              <a:spcAft>
                <a:spcPts val="600"/>
              </a:spcAft>
              <a:buFont typeface="+mj-lt"/>
              <a:buAutoNum type="alphaUcPeriod"/>
            </a:pPr>
            <a:r>
              <a:rPr lang="en-US" sz="2000" dirty="0">
                <a:latin typeface="Arial Narrow Bold" panose="020B0706020202030204" pitchFamily="34" charset="0"/>
              </a:rPr>
              <a:t>Monitor Data</a:t>
            </a:r>
          </a:p>
          <a:p>
            <a:pPr marL="640080" indent="-342900">
              <a:spcAft>
                <a:spcPts val="600"/>
              </a:spcAft>
              <a:buFont typeface="+mj-lt"/>
              <a:buAutoNum type="alphaUcPeriod"/>
            </a:pPr>
            <a:r>
              <a:rPr lang="en-US" sz="2000" dirty="0">
                <a:latin typeface="Arial Narrow Bold" panose="020B0706020202030204" pitchFamily="34" charset="0"/>
              </a:rPr>
              <a:t>Engage students and Families</a:t>
            </a:r>
          </a:p>
          <a:p>
            <a:pPr marL="640080" indent="-342900">
              <a:spcAft>
                <a:spcPts val="600"/>
              </a:spcAft>
              <a:buFont typeface="+mj-lt"/>
              <a:buAutoNum type="alphaUcPeriod"/>
            </a:pPr>
            <a:r>
              <a:rPr lang="en-US" sz="2000" dirty="0">
                <a:latin typeface="Arial Narrow Bold" panose="020B0706020202030204" pitchFamily="34" charset="0"/>
              </a:rPr>
              <a:t>Recognize good and improved attendance</a:t>
            </a:r>
          </a:p>
          <a:p>
            <a:pPr marL="640080" indent="-342900">
              <a:spcAft>
                <a:spcPts val="600"/>
              </a:spcAft>
              <a:buFont typeface="+mj-lt"/>
              <a:buAutoNum type="alphaUcPeriod"/>
            </a:pPr>
            <a:r>
              <a:rPr lang="en-US" sz="2000" dirty="0">
                <a:latin typeface="Arial Narrow Bold" panose="020B0706020202030204" pitchFamily="34" charset="0"/>
              </a:rPr>
              <a:t>Provide personalized outreach</a:t>
            </a:r>
          </a:p>
          <a:p>
            <a:pPr marL="640080" indent="-342900">
              <a:spcAft>
                <a:spcPts val="600"/>
              </a:spcAft>
              <a:buFont typeface="+mj-lt"/>
              <a:buAutoNum type="alphaUcPeriod"/>
            </a:pPr>
            <a:r>
              <a:rPr lang="en-US" sz="2000" dirty="0">
                <a:latin typeface="Arial Narrow Bold" panose="020B0706020202030204" pitchFamily="34" charset="0"/>
              </a:rPr>
              <a:t>Remove barriers</a:t>
            </a:r>
          </a:p>
          <a:p>
            <a:pPr>
              <a:spcAft>
                <a:spcPts val="600"/>
              </a:spcAft>
            </a:pPr>
            <a:endParaRPr lang="en-US" sz="2000" dirty="0">
              <a:latin typeface="Arial Narrow Bold" panose="020B0706020202030204" pitchFamily="34" charset="0"/>
            </a:endParaRPr>
          </a:p>
          <a:p>
            <a:pPr marL="640080" indent="-640080">
              <a:spcAft>
                <a:spcPts val="600"/>
              </a:spcAft>
            </a:pPr>
            <a:r>
              <a:rPr lang="en-US" sz="2000" dirty="0">
                <a:latin typeface="Arial Narrow Bold" panose="020B0706020202030204" pitchFamily="34" charset="0"/>
              </a:rPr>
              <a:t>Tier 1: Strategies aimed at all students and </a:t>
            </a:r>
            <a:r>
              <a:rPr lang="en-US" sz="2000" dirty="0" smtClean="0">
                <a:latin typeface="Arial Narrow Bold" panose="020B0706020202030204" pitchFamily="34" charset="0"/>
              </a:rPr>
              <a:t>families</a:t>
            </a:r>
            <a:endParaRPr lang="en-US" sz="2000" dirty="0">
              <a:latin typeface="Arial Narrow Bold" panose="020B0706020202030204" pitchFamily="34" charset="0"/>
            </a:endParaRPr>
          </a:p>
          <a:p>
            <a:pPr marL="640080" indent="-640080">
              <a:spcAft>
                <a:spcPts val="600"/>
              </a:spcAft>
            </a:pPr>
            <a:r>
              <a:rPr lang="en-US" sz="2000" dirty="0">
                <a:latin typeface="Arial Narrow Bold" panose="020B0706020202030204" pitchFamily="34" charset="0"/>
              </a:rPr>
              <a:t>Tier 2: Strategies for students with at-risk attendance and a history of chronic </a:t>
            </a:r>
            <a:r>
              <a:rPr lang="en-US" sz="2000" dirty="0" smtClean="0">
                <a:latin typeface="Arial Narrow Bold" panose="020B0706020202030204" pitchFamily="34" charset="0"/>
              </a:rPr>
              <a:t>absenteeism</a:t>
            </a:r>
            <a:endParaRPr lang="en-US" sz="2000" dirty="0">
              <a:latin typeface="Arial Narrow Bold" panose="020B0706020202030204" pitchFamily="34" charset="0"/>
            </a:endParaRPr>
          </a:p>
          <a:p>
            <a:pPr marL="640080" indent="-640080">
              <a:spcAft>
                <a:spcPts val="600"/>
              </a:spcAft>
            </a:pPr>
            <a:r>
              <a:rPr lang="en-US" sz="2000" dirty="0">
                <a:latin typeface="Arial Narrow Bold" panose="020B0706020202030204" pitchFamily="34" charset="0"/>
              </a:rPr>
              <a:t>Tier 3: Coordinated school and district response (Student Services Department). Legal intervention (last resort</a:t>
            </a:r>
            <a:r>
              <a:rPr lang="en-US" sz="2000" dirty="0" smtClean="0">
                <a:latin typeface="Arial Narrow Bold" panose="020B0706020202030204" pitchFamily="34" charset="0"/>
              </a:rPr>
              <a:t>)</a:t>
            </a:r>
            <a:endParaRPr lang="en-US" sz="2000" dirty="0">
              <a:latin typeface="Arial Narrow Bold" panose="020B0706020202030204" pitchFamily="34" charset="0"/>
            </a:endParaRPr>
          </a:p>
          <a:p>
            <a:pPr marL="285750" indent="-285750">
              <a:spcAft>
                <a:spcPts val="600"/>
              </a:spcAft>
              <a:buFont typeface="Arial" panose="020B0604020202020204" pitchFamily="34" charset="0"/>
              <a:buChar char="•"/>
            </a:pPr>
            <a:endParaRPr lang="en-US" dirty="0">
              <a:latin typeface="Arial Narrow Bold" panose="020B0706020202030204" pitchFamily="34" charset="0"/>
            </a:endParaRPr>
          </a:p>
        </p:txBody>
      </p:sp>
    </p:spTree>
    <p:extLst>
      <p:ext uri="{BB962C8B-B14F-4D97-AF65-F5344CB8AC3E}">
        <p14:creationId xmlns:p14="http://schemas.microsoft.com/office/powerpoint/2010/main" val="39765429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17</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383059" y="197707"/>
            <a:ext cx="8720060" cy="948635"/>
          </a:xfrm>
        </p:spPr>
        <p:txBody>
          <a:bodyPr anchor="ctr"/>
          <a:lstStyle/>
          <a:p>
            <a:pPr algn="ctr"/>
            <a:r>
              <a:rPr lang="en-US" sz="4400" dirty="0" smtClean="0"/>
              <a:t>TIERS </a:t>
            </a:r>
            <a:r>
              <a:rPr lang="en-US" sz="4400" dirty="0"/>
              <a:t>&amp; STRATEGIES</a:t>
            </a:r>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566406" y="1688086"/>
            <a:ext cx="8300172" cy="4206801"/>
          </a:xfrm>
          <a:prstGeom prst="rect">
            <a:avLst/>
          </a:prstGeom>
        </p:spPr>
      </p:pic>
      <p:sp>
        <p:nvSpPr>
          <p:cNvPr id="2" name="Isosceles Triangle 1"/>
          <p:cNvSpPr/>
          <p:nvPr/>
        </p:nvSpPr>
        <p:spPr>
          <a:xfrm>
            <a:off x="3880485" y="1320191"/>
            <a:ext cx="1383029" cy="484033"/>
          </a:xfrm>
          <a:prstGeom prst="triangle">
            <a:avLst/>
          </a:prstGeom>
          <a:solidFill>
            <a:srgbClr val="3D48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99684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18</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2065049" y="178595"/>
            <a:ext cx="4964430" cy="993228"/>
          </a:xfrm>
        </p:spPr>
        <p:txBody>
          <a:bodyPr anchor="ctr"/>
          <a:lstStyle/>
          <a:p>
            <a:r>
              <a:rPr lang="en-US" sz="4400" dirty="0" smtClean="0"/>
              <a:t>TIER 1 </a:t>
            </a:r>
            <a:r>
              <a:rPr lang="en-US" sz="4400" dirty="0"/>
              <a:t>EXAMPLES</a:t>
            </a:r>
          </a:p>
        </p:txBody>
      </p:sp>
      <p:sp>
        <p:nvSpPr>
          <p:cNvPr id="9" name="Content Placeholder 2"/>
          <p:cNvSpPr txBox="1">
            <a:spLocks/>
          </p:cNvSpPr>
          <p:nvPr/>
        </p:nvSpPr>
        <p:spPr>
          <a:xfrm>
            <a:off x="123567" y="1210963"/>
            <a:ext cx="8847395" cy="502634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eriod"/>
            </a:pPr>
            <a:r>
              <a:rPr lang="en-US" sz="2000" dirty="0">
                <a:latin typeface="Arial Narrow Bold" panose="020B0706020202030204" pitchFamily="34" charset="0"/>
              </a:rPr>
              <a:t>Attendance phone line for your school </a:t>
            </a:r>
            <a:r>
              <a:rPr lang="en-US" sz="2000" dirty="0" smtClean="0">
                <a:latin typeface="Arial Narrow Bold" panose="020B0706020202030204" pitchFamily="34" charset="0"/>
              </a:rPr>
              <a:t>needs to be easily accessible on </a:t>
            </a:r>
            <a:r>
              <a:rPr lang="en-US" sz="2000" dirty="0">
                <a:latin typeface="Arial Narrow Bold" panose="020B0706020202030204" pitchFamily="34" charset="0"/>
              </a:rPr>
              <a:t>the school </a:t>
            </a:r>
            <a:r>
              <a:rPr lang="en-US" sz="2000" dirty="0" smtClean="0">
                <a:latin typeface="Arial Narrow Bold" panose="020B0706020202030204" pitchFamily="34" charset="0"/>
              </a:rPr>
              <a:t>website</a:t>
            </a:r>
            <a:endParaRPr lang="en-US" sz="2000" dirty="0">
              <a:latin typeface="Arial Narrow Bold" panose="020B0706020202030204" pitchFamily="34" charset="0"/>
            </a:endParaRPr>
          </a:p>
          <a:p>
            <a:pPr lvl="1"/>
            <a:r>
              <a:rPr lang="en-US" sz="2000" dirty="0">
                <a:latin typeface="Arial Narrow Bold" panose="020B0706020202030204" pitchFamily="34" charset="0"/>
              </a:rPr>
              <a:t>Recommended locations: </a:t>
            </a:r>
            <a:r>
              <a:rPr lang="en-US" sz="2000" dirty="0" smtClean="0">
                <a:latin typeface="Arial Narrow Bold" panose="020B0706020202030204" pitchFamily="34" charset="0"/>
              </a:rPr>
              <a:t> </a:t>
            </a:r>
            <a:r>
              <a:rPr lang="en-US" sz="2000" u="sng" dirty="0">
                <a:latin typeface="Arial Narrow Bold" panose="020B0706020202030204" pitchFamily="34" charset="0"/>
              </a:rPr>
              <a:t>Website h</a:t>
            </a:r>
            <a:r>
              <a:rPr lang="en-US" sz="2000" u="sng" dirty="0" smtClean="0">
                <a:latin typeface="Arial Narrow Bold" panose="020B0706020202030204" pitchFamily="34" charset="0"/>
              </a:rPr>
              <a:t>eader,</a:t>
            </a:r>
            <a:r>
              <a:rPr lang="en-US" sz="2000" i="1" dirty="0" smtClean="0">
                <a:latin typeface="Arial Narrow Bold" panose="020B0706020202030204" pitchFamily="34" charset="0"/>
              </a:rPr>
              <a:t> </a:t>
            </a:r>
            <a:r>
              <a:rPr lang="en-US" sz="2000" dirty="0" smtClean="0">
                <a:latin typeface="Arial Narrow Bold" panose="020B0706020202030204" pitchFamily="34" charset="0"/>
              </a:rPr>
              <a:t> </a:t>
            </a:r>
            <a:r>
              <a:rPr lang="en-US" sz="2000" u="sng" dirty="0">
                <a:latin typeface="Arial Narrow Bold" panose="020B0706020202030204" pitchFamily="34" charset="0"/>
              </a:rPr>
              <a:t>Contact </a:t>
            </a:r>
            <a:r>
              <a:rPr lang="en-US" sz="2000" u="sng" dirty="0" smtClean="0">
                <a:latin typeface="Arial Narrow Bold" panose="020B0706020202030204" pitchFamily="34" charset="0"/>
              </a:rPr>
              <a:t>Us </a:t>
            </a:r>
            <a:r>
              <a:rPr lang="en-US" sz="2000" dirty="0" smtClean="0">
                <a:latin typeface="Arial Narrow Bold" panose="020B0706020202030204" pitchFamily="34" charset="0"/>
              </a:rPr>
              <a:t> </a:t>
            </a:r>
            <a:r>
              <a:rPr lang="en-US" sz="2000" dirty="0">
                <a:latin typeface="Arial Narrow Bold" panose="020B0706020202030204" pitchFamily="34" charset="0"/>
              </a:rPr>
              <a:t>or </a:t>
            </a:r>
            <a:r>
              <a:rPr lang="en-US" sz="2000" dirty="0" smtClean="0">
                <a:latin typeface="Arial Narrow Bold" panose="020B0706020202030204" pitchFamily="34" charset="0"/>
              </a:rPr>
              <a:t> </a:t>
            </a:r>
            <a:r>
              <a:rPr lang="en-US" sz="2000" u="sng" dirty="0">
                <a:latin typeface="Arial Narrow Bold" panose="020B0706020202030204" pitchFamily="34" charset="0"/>
              </a:rPr>
              <a:t>School Info page</a:t>
            </a:r>
            <a:r>
              <a:rPr lang="en-US" sz="2000" dirty="0">
                <a:latin typeface="Arial Narrow Bold" panose="020B0706020202030204" pitchFamily="34" charset="0"/>
              </a:rPr>
              <a:t>.</a:t>
            </a:r>
          </a:p>
          <a:p>
            <a:pPr lvl="1"/>
            <a:r>
              <a:rPr lang="en-US" sz="2000" dirty="0" smtClean="0">
                <a:latin typeface="Arial Narrow Bold" panose="020B0706020202030204" pitchFamily="34" charset="0"/>
              </a:rPr>
              <a:t>Add attendance phone number </a:t>
            </a:r>
            <a:r>
              <a:rPr lang="en-US" sz="2000" dirty="0">
                <a:latin typeface="Arial Narrow Bold" panose="020B0706020202030204" pitchFamily="34" charset="0"/>
              </a:rPr>
              <a:t>to the school’s splash page on the District </a:t>
            </a:r>
            <a:r>
              <a:rPr lang="en-US" sz="2000" dirty="0" smtClean="0">
                <a:latin typeface="Arial Narrow Bold" panose="020B0706020202030204" pitchFamily="34" charset="0"/>
              </a:rPr>
              <a:t>website</a:t>
            </a:r>
            <a:endParaRPr lang="en-US" sz="2000" dirty="0">
              <a:latin typeface="Arial Narrow Bold" panose="020B0706020202030204" pitchFamily="34" charset="0"/>
            </a:endParaRPr>
          </a:p>
          <a:p>
            <a:pPr lvl="1"/>
            <a:r>
              <a:rPr lang="en-US" sz="2000" dirty="0">
                <a:latin typeface="Arial Narrow Bold" panose="020B0706020202030204" pitchFamily="34" charset="0"/>
              </a:rPr>
              <a:t>Attendance Clerk at the school </a:t>
            </a:r>
            <a:r>
              <a:rPr lang="en-US" sz="2000" dirty="0" smtClean="0">
                <a:latin typeface="Arial Narrow Bold" panose="020B0706020202030204" pitchFamily="34" charset="0"/>
              </a:rPr>
              <a:t>must monitor </a:t>
            </a:r>
            <a:r>
              <a:rPr lang="en-US" sz="2000" dirty="0">
                <a:latin typeface="Arial Narrow Bold" panose="020B0706020202030204" pitchFamily="34" charset="0"/>
              </a:rPr>
              <a:t>the </a:t>
            </a:r>
            <a:r>
              <a:rPr lang="en-US" sz="2000" dirty="0" smtClean="0">
                <a:latin typeface="Arial Narrow Bold" panose="020B0706020202030204" pitchFamily="34" charset="0"/>
              </a:rPr>
              <a:t>messages so </a:t>
            </a:r>
            <a:r>
              <a:rPr lang="en-US" sz="2000" dirty="0">
                <a:latin typeface="Arial Narrow Bold" panose="020B0706020202030204" pitchFamily="34" charset="0"/>
              </a:rPr>
              <a:t>parents don’t get the “voice mailbox is full” </a:t>
            </a:r>
            <a:r>
              <a:rPr lang="en-US" sz="2000" dirty="0" smtClean="0">
                <a:latin typeface="Arial Narrow Bold" panose="020B0706020202030204" pitchFamily="34" charset="0"/>
              </a:rPr>
              <a:t>message</a:t>
            </a:r>
            <a:r>
              <a:rPr lang="en-US" sz="2000" dirty="0">
                <a:latin typeface="Arial Narrow Bold" panose="020B0706020202030204" pitchFamily="34" charset="0"/>
              </a:rPr>
              <a:t> </a:t>
            </a:r>
            <a:endParaRPr lang="en-US" sz="2000" dirty="0" smtClean="0">
              <a:latin typeface="Arial Narrow Bold" panose="020B0706020202030204" pitchFamily="34" charset="0"/>
            </a:endParaRPr>
          </a:p>
          <a:p>
            <a:pPr lvl="1"/>
            <a:endParaRPr lang="en-US" sz="1000" dirty="0">
              <a:latin typeface="Arial Narrow Bold" panose="020B0706020202030204" pitchFamily="34" charset="0"/>
            </a:endParaRPr>
          </a:p>
          <a:p>
            <a:pPr>
              <a:buFont typeface="+mj-lt"/>
              <a:buAutoNum type="arabicPeriod"/>
            </a:pPr>
            <a:r>
              <a:rPr lang="en-US" sz="2000" dirty="0" smtClean="0">
                <a:latin typeface="Arial Narrow Bold" panose="020B0706020202030204" pitchFamily="34" charset="0"/>
              </a:rPr>
              <a:t>Teachers must  </a:t>
            </a:r>
            <a:r>
              <a:rPr lang="en-US" sz="2000" dirty="0">
                <a:latin typeface="Arial Narrow Bold" panose="020B0706020202030204" pitchFamily="34" charset="0"/>
              </a:rPr>
              <a:t>take daily </a:t>
            </a:r>
            <a:r>
              <a:rPr lang="en-US" sz="2000" dirty="0" smtClean="0">
                <a:latin typeface="Arial Narrow Bold" panose="020B0706020202030204" pitchFamily="34" charset="0"/>
              </a:rPr>
              <a:t>attendance and administrators </a:t>
            </a:r>
            <a:r>
              <a:rPr lang="en-US" sz="2000" dirty="0">
                <a:latin typeface="Arial Narrow Bold" panose="020B0706020202030204" pitchFamily="34" charset="0"/>
              </a:rPr>
              <a:t>and teachers </a:t>
            </a:r>
            <a:r>
              <a:rPr lang="en-US" sz="2000" dirty="0" smtClean="0">
                <a:latin typeface="Arial Narrow Bold" panose="020B0706020202030204" pitchFamily="34" charset="0"/>
              </a:rPr>
              <a:t>need to work </a:t>
            </a:r>
            <a:r>
              <a:rPr lang="en-US" sz="2000" dirty="0">
                <a:latin typeface="Arial Narrow Bold" panose="020B0706020202030204" pitchFamily="34" charset="0"/>
              </a:rPr>
              <a:t>together to resolve conflicts in attendance records as a result of testing, field trips</a:t>
            </a:r>
            <a:r>
              <a:rPr lang="en-US" sz="2000" dirty="0" smtClean="0">
                <a:latin typeface="Arial Narrow Bold" panose="020B0706020202030204" pitchFamily="34" charset="0"/>
              </a:rPr>
              <a:t>,  </a:t>
            </a:r>
            <a:r>
              <a:rPr lang="en-US" sz="2000" dirty="0">
                <a:latin typeface="Arial Narrow Bold" panose="020B0706020202030204" pitchFamily="34" charset="0"/>
              </a:rPr>
              <a:t>illness, and other causes of a student’s absence from the classroom</a:t>
            </a:r>
            <a:r>
              <a:rPr lang="en-US" sz="2000" dirty="0" smtClean="0">
                <a:latin typeface="Arial Narrow Bold" panose="020B0706020202030204" pitchFamily="34" charset="0"/>
              </a:rPr>
              <a:t>.</a:t>
            </a:r>
          </a:p>
          <a:p>
            <a:pPr>
              <a:buFont typeface="+mj-lt"/>
              <a:buAutoNum type="arabicPeriod"/>
            </a:pPr>
            <a:endParaRPr lang="en-US" sz="1000" dirty="0">
              <a:latin typeface="Arial Narrow Bold" panose="020B0706020202030204" pitchFamily="34" charset="0"/>
            </a:endParaRPr>
          </a:p>
          <a:p>
            <a:pPr>
              <a:buFont typeface="+mj-lt"/>
              <a:buAutoNum type="arabicPeriod"/>
            </a:pPr>
            <a:r>
              <a:rPr lang="en-US" sz="2000" dirty="0">
                <a:latin typeface="Arial Narrow Bold" panose="020B0706020202030204" pitchFamily="34" charset="0"/>
              </a:rPr>
              <a:t>Parents are expected to update school records with a </a:t>
            </a:r>
            <a:r>
              <a:rPr lang="en-US" sz="2000" dirty="0" smtClean="0">
                <a:latin typeface="Arial Narrow Bold" panose="020B0706020202030204" pitchFamily="34" charset="0"/>
              </a:rPr>
              <a:t>reliable, current  </a:t>
            </a:r>
            <a:r>
              <a:rPr lang="en-US" sz="2000" dirty="0">
                <a:latin typeface="Arial Narrow Bold" panose="020B0706020202030204" pitchFamily="34" charset="0"/>
              </a:rPr>
              <a:t>phone </a:t>
            </a:r>
            <a:r>
              <a:rPr lang="en-US" sz="2000" dirty="0" smtClean="0">
                <a:latin typeface="Arial Narrow Bold" panose="020B0706020202030204" pitchFamily="34" charset="0"/>
              </a:rPr>
              <a:t>number   (On </a:t>
            </a:r>
            <a:r>
              <a:rPr lang="en-US" sz="2000" dirty="0">
                <a:latin typeface="Arial Narrow Bold" panose="020B0706020202030204" pitchFamily="34" charset="0"/>
              </a:rPr>
              <a:t>the school plan, how will parents know to do this</a:t>
            </a:r>
            <a:r>
              <a:rPr lang="en-US" sz="2000" dirty="0" smtClean="0">
                <a:latin typeface="Arial Narrow Bold" panose="020B0706020202030204" pitchFamily="34" charset="0"/>
              </a:rPr>
              <a:t>?)</a:t>
            </a:r>
            <a:endParaRPr lang="en-US" sz="2000" dirty="0">
              <a:latin typeface="Arial Narrow Bold" panose="020B0706020202030204" pitchFamily="34" charset="0"/>
            </a:endParaRPr>
          </a:p>
          <a:p>
            <a:pPr marL="0" indent="0">
              <a:buNone/>
            </a:pPr>
            <a:endParaRPr lang="en-US" sz="1800" dirty="0"/>
          </a:p>
        </p:txBody>
      </p:sp>
    </p:spTree>
    <p:extLst>
      <p:ext uri="{BB962C8B-B14F-4D97-AF65-F5344CB8AC3E}">
        <p14:creationId xmlns:p14="http://schemas.microsoft.com/office/powerpoint/2010/main" val="28308578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19</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381000" y="165100"/>
            <a:ext cx="8589963" cy="954088"/>
          </a:xfrm>
        </p:spPr>
        <p:txBody>
          <a:bodyPr anchor="ctr"/>
          <a:lstStyle/>
          <a:p>
            <a:pPr algn="ctr"/>
            <a:r>
              <a:rPr lang="en-US" sz="4400" dirty="0" smtClean="0"/>
              <a:t>TIER 2 EXAMPLES</a:t>
            </a:r>
            <a:endParaRPr lang="en-US" sz="4400" dirty="0"/>
          </a:p>
        </p:txBody>
      </p:sp>
      <p:sp>
        <p:nvSpPr>
          <p:cNvPr id="6" name="Content Placeholder 2"/>
          <p:cNvSpPr txBox="1">
            <a:spLocks/>
          </p:cNvSpPr>
          <p:nvPr/>
        </p:nvSpPr>
        <p:spPr>
          <a:xfrm>
            <a:off x="292100" y="1119188"/>
            <a:ext cx="8394700" cy="473551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latin typeface="Arial Narrow Bold" panose="020B0706020202030204" pitchFamily="34" charset="0"/>
              </a:rPr>
              <a:t>Review attendance every week for students that are chronically absent or </a:t>
            </a:r>
            <a:r>
              <a:rPr lang="en-US" sz="2400" dirty="0" smtClean="0">
                <a:latin typeface="Arial Narrow Bold" panose="020B0706020202030204" pitchFamily="34" charset="0"/>
              </a:rPr>
              <a:t>at-risk </a:t>
            </a:r>
            <a:r>
              <a:rPr lang="en-US" sz="2400" dirty="0">
                <a:latin typeface="Arial Narrow Bold" panose="020B0706020202030204" pitchFamily="34" charset="0"/>
              </a:rPr>
              <a:t>Look for </a:t>
            </a:r>
            <a:r>
              <a:rPr lang="en-US" sz="2400" dirty="0" smtClean="0">
                <a:latin typeface="Arial Narrow Bold" panose="020B0706020202030204" pitchFamily="34" charset="0"/>
              </a:rPr>
              <a:t>patterns</a:t>
            </a:r>
          </a:p>
          <a:p>
            <a:r>
              <a:rPr lang="en-US" sz="2400" dirty="0">
                <a:latin typeface="Arial Narrow Bold" panose="020B0706020202030204" pitchFamily="34" charset="0"/>
              </a:rPr>
              <a:t>S</a:t>
            </a:r>
            <a:r>
              <a:rPr lang="en-US" sz="2400" dirty="0" smtClean="0">
                <a:latin typeface="Arial Narrow Bold" panose="020B0706020202030204" pitchFamily="34" charset="0"/>
              </a:rPr>
              <a:t>uggest </a:t>
            </a:r>
            <a:r>
              <a:rPr lang="en-US" sz="2400" dirty="0">
                <a:latin typeface="Arial Narrow Bold" panose="020B0706020202030204" pitchFamily="34" charset="0"/>
              </a:rPr>
              <a:t>a home visit or </a:t>
            </a:r>
            <a:r>
              <a:rPr lang="en-US" sz="2400" dirty="0" smtClean="0">
                <a:latin typeface="Arial Narrow Bold" panose="020B0706020202030204" pitchFamily="34" charset="0"/>
              </a:rPr>
              <a:t>conference</a:t>
            </a:r>
          </a:p>
          <a:p>
            <a:r>
              <a:rPr lang="en-US" sz="2400" dirty="0" smtClean="0">
                <a:latin typeface="Arial Narrow Bold" panose="020B0706020202030204" pitchFamily="34" charset="0"/>
              </a:rPr>
              <a:t>Nurture </a:t>
            </a:r>
            <a:r>
              <a:rPr lang="en-US" sz="2400" dirty="0">
                <a:latin typeface="Arial Narrow Bold" panose="020B0706020202030204" pitchFamily="34" charset="0"/>
              </a:rPr>
              <a:t>teacher interest in helping to reach out to chronically absent </a:t>
            </a:r>
            <a:r>
              <a:rPr lang="en-US" sz="2400" dirty="0" smtClean="0">
                <a:latin typeface="Arial Narrow Bold" panose="020B0706020202030204" pitchFamily="34" charset="0"/>
              </a:rPr>
              <a:t>students</a:t>
            </a:r>
            <a:endParaRPr lang="en-US" sz="2400" dirty="0">
              <a:latin typeface="Arial Narrow Bold" panose="020B0706020202030204" pitchFamily="34" charset="0"/>
            </a:endParaRPr>
          </a:p>
          <a:p>
            <a:r>
              <a:rPr lang="en-US" sz="2400" dirty="0">
                <a:latin typeface="Arial Narrow Bold" panose="020B0706020202030204" pitchFamily="34" charset="0"/>
              </a:rPr>
              <a:t>Recognize good and improved </a:t>
            </a:r>
            <a:r>
              <a:rPr lang="en-US" sz="2400" dirty="0" smtClean="0">
                <a:latin typeface="Arial Narrow Bold" panose="020B0706020202030204" pitchFamily="34" charset="0"/>
              </a:rPr>
              <a:t>attendance</a:t>
            </a:r>
            <a:endParaRPr lang="en-US" sz="2400" dirty="0">
              <a:latin typeface="Arial Narrow Bold" panose="020B0706020202030204" pitchFamily="34" charset="0"/>
            </a:endParaRPr>
          </a:p>
          <a:p>
            <a:r>
              <a:rPr lang="en-US" sz="2400" dirty="0" smtClean="0">
                <a:latin typeface="Arial Narrow Bold" panose="020B0706020202030204" pitchFamily="34" charset="0"/>
              </a:rPr>
              <a:t>Assign </a:t>
            </a:r>
            <a:r>
              <a:rPr lang="en-US" sz="2400" dirty="0">
                <a:latin typeface="Arial Narrow Bold" panose="020B0706020202030204" pitchFamily="34" charset="0"/>
              </a:rPr>
              <a:t>an attendance </a:t>
            </a:r>
            <a:r>
              <a:rPr lang="en-US" sz="2400" dirty="0" smtClean="0">
                <a:latin typeface="Arial Narrow Bold" panose="020B0706020202030204" pitchFamily="34" charset="0"/>
              </a:rPr>
              <a:t>buddy </a:t>
            </a:r>
            <a:r>
              <a:rPr lang="en-US" sz="2400" dirty="0">
                <a:latin typeface="Arial Narrow Bold" panose="020B0706020202030204" pitchFamily="34" charset="0"/>
              </a:rPr>
              <a:t>(A student or teacher volunteer that checks in with students that have attendance concerns</a:t>
            </a:r>
            <a:r>
              <a:rPr lang="en-US" sz="2400" dirty="0" smtClean="0">
                <a:latin typeface="Arial Narrow Bold" panose="020B0706020202030204" pitchFamily="34" charset="0"/>
              </a:rPr>
              <a:t>)</a:t>
            </a:r>
            <a:endParaRPr lang="en-US" sz="2400" dirty="0">
              <a:latin typeface="Arial Narrow Bold" panose="020B0706020202030204" pitchFamily="34" charset="0"/>
            </a:endParaRPr>
          </a:p>
          <a:p>
            <a:r>
              <a:rPr lang="en-US" sz="2400" dirty="0">
                <a:latin typeface="Arial Narrow Bold" panose="020B0706020202030204" pitchFamily="34" charset="0"/>
              </a:rPr>
              <a:t>Refer families to appropriate services (Social worker, guidance counselor, HEART, health services</a:t>
            </a:r>
            <a:r>
              <a:rPr lang="en-US" sz="2400" dirty="0" smtClean="0">
                <a:latin typeface="Arial Narrow Bold" panose="020B0706020202030204" pitchFamily="34" charset="0"/>
              </a:rPr>
              <a:t>) </a:t>
            </a:r>
            <a:endParaRPr lang="en-US" sz="2400" dirty="0">
              <a:latin typeface="Arial Narrow Bold" panose="020B0706020202030204" pitchFamily="34" charset="0"/>
            </a:endParaRPr>
          </a:p>
          <a:p>
            <a:r>
              <a:rPr lang="en-US" sz="2400" dirty="0">
                <a:latin typeface="Arial Narrow Bold" panose="020B0706020202030204" pitchFamily="34" charset="0"/>
              </a:rPr>
              <a:t>Identify barriers (transportation, housing, income</a:t>
            </a:r>
            <a:r>
              <a:rPr lang="en-US" sz="2400" dirty="0" smtClean="0">
                <a:latin typeface="Arial Narrow Bold" panose="020B0706020202030204" pitchFamily="34" charset="0"/>
              </a:rPr>
              <a:t>)</a:t>
            </a:r>
            <a:endParaRPr lang="en-US" sz="2400" dirty="0">
              <a:latin typeface="Arial Narrow Bold" panose="020B0706020202030204" pitchFamily="34" charset="0"/>
            </a:endParaRPr>
          </a:p>
          <a:p>
            <a:endParaRPr lang="en-US" sz="1800" dirty="0"/>
          </a:p>
          <a:p>
            <a:endParaRPr lang="en-US" sz="1800" dirty="0"/>
          </a:p>
        </p:txBody>
      </p:sp>
    </p:spTree>
    <p:extLst>
      <p:ext uri="{BB962C8B-B14F-4D97-AF65-F5344CB8AC3E}">
        <p14:creationId xmlns:p14="http://schemas.microsoft.com/office/powerpoint/2010/main" val="31214617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chor="ctr">
            <a:normAutofit/>
          </a:bodyPr>
          <a:lstStyle/>
          <a:p>
            <a:pPr algn="l"/>
            <a:endParaRPr lang="en-US" sz="2200" dirty="0" smtClean="0"/>
          </a:p>
          <a:p>
            <a:pPr marL="514350" indent="-514350" algn="l">
              <a:buAutoNum type="arabicPeriod"/>
            </a:pPr>
            <a:endParaRPr lang="en-US" dirty="0"/>
          </a:p>
        </p:txBody>
      </p:sp>
      <p:sp>
        <p:nvSpPr>
          <p:cNvPr id="4" name="Text Placeholder 3"/>
          <p:cNvSpPr>
            <a:spLocks noGrp="1"/>
          </p:cNvSpPr>
          <p:nvPr>
            <p:ph type="body" sz="quarter" idx="13"/>
          </p:nvPr>
        </p:nvSpPr>
        <p:spPr/>
        <p:txBody>
          <a:bodyPr/>
          <a:lstStyle/>
          <a:p>
            <a:r>
              <a:rPr lang="en-US" sz="1600" dirty="0"/>
              <a:t>OFFICE OF </a:t>
            </a:r>
            <a:r>
              <a:rPr lang="en-US" sz="1600" dirty="0" smtClean="0"/>
              <a:t>SERVICE </a:t>
            </a:r>
            <a:r>
              <a:rPr lang="en-US" sz="1600" dirty="0"/>
              <a:t>QUALITY</a:t>
            </a:r>
          </a:p>
        </p:txBody>
      </p:sp>
      <p:sp>
        <p:nvSpPr>
          <p:cNvPr id="2" name="Title 1"/>
          <p:cNvSpPr>
            <a:spLocks noGrp="1"/>
          </p:cNvSpPr>
          <p:nvPr>
            <p:ph type="title"/>
          </p:nvPr>
        </p:nvSpPr>
        <p:spPr>
          <a:xfrm>
            <a:off x="173175" y="276762"/>
            <a:ext cx="8970825" cy="718929"/>
          </a:xfrm>
        </p:spPr>
        <p:txBody>
          <a:bodyPr>
            <a:noAutofit/>
          </a:bodyPr>
          <a:lstStyle/>
          <a:p>
            <a:pPr algn="ctr"/>
            <a:r>
              <a:rPr lang="en-US" sz="2800" dirty="0" smtClean="0"/>
              <a:t>URGENT REMINDER: ASSIST </a:t>
            </a:r>
            <a:r>
              <a:rPr lang="en-US" sz="2800" dirty="0"/>
              <a:t>STAKEHOLDER </a:t>
            </a:r>
            <a:r>
              <a:rPr lang="en-US" sz="2800" dirty="0" smtClean="0"/>
              <a:t>SURVEY</a:t>
            </a:r>
            <a:endParaRPr lang="en-US" sz="2800" dirty="0">
              <a:solidFill>
                <a:schemeClr val="bg1"/>
              </a:solidFill>
            </a:endParaRPr>
          </a:p>
        </p:txBody>
      </p:sp>
      <p:sp>
        <p:nvSpPr>
          <p:cNvPr id="5" name="Slide Number Placeholder 1"/>
          <p:cNvSpPr>
            <a:spLocks noGrp="1"/>
          </p:cNvSpPr>
          <p:nvPr>
            <p:ph type="sldNum" sz="quarter" idx="12"/>
          </p:nvPr>
        </p:nvSpPr>
        <p:spPr>
          <a:xfrm>
            <a:off x="7648486" y="6276447"/>
            <a:ext cx="1220876" cy="365125"/>
          </a:xfrm>
        </p:spPr>
        <p:txBody>
          <a:bodyPr/>
          <a:lstStyle/>
          <a:p>
            <a:fld id="{ED4FAB2E-564C-4CC6-BB38-47DB918B051B}" type="slidenum">
              <a:rPr lang="en-US" smtClean="0"/>
              <a:t>2</a:t>
            </a:fld>
            <a:endParaRPr lang="en-US" dirty="0"/>
          </a:p>
        </p:txBody>
      </p:sp>
      <p:sp>
        <p:nvSpPr>
          <p:cNvPr id="6" name="TextBox 5"/>
          <p:cNvSpPr txBox="1"/>
          <p:nvPr/>
        </p:nvSpPr>
        <p:spPr>
          <a:xfrm>
            <a:off x="173175" y="858509"/>
            <a:ext cx="8768303" cy="5693866"/>
          </a:xfrm>
          <a:prstGeom prst="rect">
            <a:avLst/>
          </a:prstGeom>
          <a:noFill/>
        </p:spPr>
        <p:txBody>
          <a:bodyPr wrap="square" rtlCol="0">
            <a:spAutoFit/>
          </a:bodyPr>
          <a:lstStyle/>
          <a:p>
            <a:pPr algn="ctr"/>
            <a:endParaRPr lang="en-US" b="1" dirty="0">
              <a:latin typeface="Arial"/>
              <a:cs typeface="Arial"/>
            </a:endParaRPr>
          </a:p>
          <a:p>
            <a:pPr algn="ctr"/>
            <a:r>
              <a:rPr lang="en-US" sz="2800" b="1" dirty="0" smtClean="0">
                <a:solidFill>
                  <a:srgbClr val="00A5E3"/>
                </a:solidFill>
                <a:latin typeface="Arial Narrow Bold" panose="020B0706020202030204" pitchFamily="34" charset="0"/>
                <a:cs typeface="Arial"/>
              </a:rPr>
              <a:t>DIRECTIONS WERE SENT </a:t>
            </a:r>
            <a:r>
              <a:rPr lang="en-US" sz="2800" b="1" dirty="0">
                <a:solidFill>
                  <a:srgbClr val="00A5E3"/>
                </a:solidFill>
                <a:latin typeface="Arial Narrow Bold" panose="020B0706020202030204" pitchFamily="34" charset="0"/>
                <a:cs typeface="Arial"/>
              </a:rPr>
              <a:t>TO </a:t>
            </a:r>
            <a:r>
              <a:rPr lang="en-US" sz="2800" b="1" dirty="0" smtClean="0">
                <a:solidFill>
                  <a:srgbClr val="00A5E3"/>
                </a:solidFill>
                <a:latin typeface="Arial Narrow Bold" panose="020B0706020202030204" pitchFamily="34" charset="0"/>
                <a:cs typeface="Arial"/>
              </a:rPr>
              <a:t>PRINCIPALS ON FEB. 23</a:t>
            </a:r>
            <a:r>
              <a:rPr lang="en-US" sz="2800" b="1" baseline="30000" dirty="0" smtClean="0">
                <a:solidFill>
                  <a:srgbClr val="00A5E3"/>
                </a:solidFill>
                <a:latin typeface="Arial Narrow Bold" panose="020B0706020202030204" pitchFamily="34" charset="0"/>
                <a:cs typeface="Arial"/>
              </a:rPr>
              <a:t>RD</a:t>
            </a:r>
            <a:endParaRPr lang="en-US" sz="2800" b="1" dirty="0" smtClean="0">
              <a:solidFill>
                <a:srgbClr val="00A5E3"/>
              </a:solidFill>
              <a:latin typeface="Arial Narrow Bold" panose="020B0706020202030204" pitchFamily="34" charset="0"/>
              <a:cs typeface="Arial"/>
            </a:endParaRPr>
          </a:p>
          <a:p>
            <a:pPr algn="ctr"/>
            <a:endParaRPr lang="en-US" sz="1000" b="1" dirty="0">
              <a:solidFill>
                <a:srgbClr val="F15D22"/>
              </a:solidFill>
              <a:latin typeface="Arial Narrow Bold" panose="020B0706020202030204" pitchFamily="34" charset="0"/>
              <a:cs typeface="Arial"/>
            </a:endParaRPr>
          </a:p>
          <a:p>
            <a:pPr algn="ctr"/>
            <a:r>
              <a:rPr lang="en-US" sz="2000" b="1" dirty="0">
                <a:solidFill>
                  <a:srgbClr val="F15D22"/>
                </a:solidFill>
                <a:latin typeface="Arial Narrow Bold" panose="020B0706020202030204" pitchFamily="34" charset="0"/>
              </a:rPr>
              <a:t>AdvancED STAKEHOLDER SURVEY </a:t>
            </a:r>
            <a:r>
              <a:rPr lang="en-US" sz="2000" b="1" dirty="0" smtClean="0">
                <a:solidFill>
                  <a:srgbClr val="F15D22"/>
                </a:solidFill>
                <a:latin typeface="Arial Narrow Bold" panose="020B0706020202030204" pitchFamily="34" charset="0"/>
              </a:rPr>
              <a:t>IS THE </a:t>
            </a:r>
            <a:r>
              <a:rPr lang="en-US" sz="2000" b="1" dirty="0">
                <a:solidFill>
                  <a:srgbClr val="F15D22"/>
                </a:solidFill>
                <a:latin typeface="Arial Narrow Bold" panose="020B0706020202030204" pitchFamily="34" charset="0"/>
              </a:rPr>
              <a:t>BCPS ANNUAL CUSTOMER </a:t>
            </a:r>
            <a:r>
              <a:rPr lang="en-US" sz="2000" b="1" dirty="0" smtClean="0">
                <a:solidFill>
                  <a:srgbClr val="F15D22"/>
                </a:solidFill>
                <a:latin typeface="Arial Narrow Bold" panose="020B0706020202030204" pitchFamily="34" charset="0"/>
              </a:rPr>
              <a:t>SURVEY</a:t>
            </a:r>
          </a:p>
          <a:p>
            <a:pPr algn="ctr"/>
            <a:r>
              <a:rPr lang="en-US" sz="1000" dirty="0">
                <a:solidFill>
                  <a:srgbClr val="F15D22"/>
                </a:solidFill>
                <a:latin typeface="Arial Narrow Bold" panose="020B0706020202030204" pitchFamily="34" charset="0"/>
              </a:rPr>
              <a:t/>
            </a:r>
            <a:br>
              <a:rPr lang="en-US" sz="1000" dirty="0">
                <a:solidFill>
                  <a:srgbClr val="F15D22"/>
                </a:solidFill>
                <a:latin typeface="Arial Narrow Bold" panose="020B0706020202030204" pitchFamily="34" charset="0"/>
              </a:rPr>
            </a:br>
            <a:r>
              <a:rPr lang="en-US" sz="2000" dirty="0">
                <a:solidFill>
                  <a:srgbClr val="F15D22"/>
                </a:solidFill>
                <a:latin typeface="Arial Narrow Bold" panose="020B0706020202030204" pitchFamily="34" charset="0"/>
              </a:rPr>
              <a:t> The AdvancED </a:t>
            </a:r>
            <a:r>
              <a:rPr lang="en-US" sz="2000" dirty="0" smtClean="0">
                <a:solidFill>
                  <a:srgbClr val="F15D22"/>
                </a:solidFill>
                <a:latin typeface="Arial Narrow Bold" panose="020B0706020202030204" pitchFamily="34" charset="0"/>
              </a:rPr>
              <a:t>Stakeholder will remain open until schools reach their quotas:</a:t>
            </a:r>
          </a:p>
          <a:p>
            <a:pPr algn="ctr"/>
            <a:r>
              <a:rPr lang="en-US" sz="2000" dirty="0" smtClean="0">
                <a:solidFill>
                  <a:srgbClr val="F15D22"/>
                </a:solidFill>
                <a:latin typeface="Arial Narrow Bold" panose="020B0706020202030204" pitchFamily="34" charset="0"/>
              </a:rPr>
              <a:t>20% OF PARENTS, 40% OF STUDENTS, 60% OF STAFF</a:t>
            </a:r>
          </a:p>
          <a:p>
            <a:pPr algn="ctr"/>
            <a:r>
              <a:rPr lang="en-US" sz="2000" dirty="0">
                <a:latin typeface="Arial Narrow Bold" panose="020B0706020202030204" pitchFamily="34" charset="0"/>
              </a:rPr>
              <a:t/>
            </a:r>
            <a:br>
              <a:rPr lang="en-US" sz="2000" dirty="0">
                <a:latin typeface="Arial Narrow Bold" panose="020B0706020202030204" pitchFamily="34" charset="0"/>
              </a:rPr>
            </a:br>
            <a:r>
              <a:rPr lang="en-US" sz="2000" b="1" dirty="0" smtClean="0">
                <a:solidFill>
                  <a:schemeClr val="accent1"/>
                </a:solidFill>
                <a:latin typeface="Arial Narrow Bold" panose="020B0706020202030204" pitchFamily="34" charset="0"/>
              </a:rPr>
              <a:t>Use </a:t>
            </a:r>
            <a:r>
              <a:rPr lang="en-US" sz="2000" b="1" dirty="0">
                <a:solidFill>
                  <a:schemeClr val="accent1"/>
                </a:solidFill>
                <a:latin typeface="Arial Narrow Bold" panose="020B0706020202030204" pitchFamily="34" charset="0"/>
              </a:rPr>
              <a:t>the following survey links to complete surveys</a:t>
            </a:r>
            <a:r>
              <a:rPr lang="en-US" sz="2000" b="1" dirty="0" smtClean="0">
                <a:solidFill>
                  <a:schemeClr val="accent1"/>
                </a:solidFill>
                <a:latin typeface="Arial Narrow Bold" panose="020B0706020202030204" pitchFamily="34" charset="0"/>
              </a:rPr>
              <a:t>:</a:t>
            </a:r>
          </a:p>
          <a:p>
            <a:pPr algn="ctr"/>
            <a:r>
              <a:rPr lang="en-US" sz="1000" i="1" dirty="0">
                <a:solidFill>
                  <a:schemeClr val="accent1"/>
                </a:solidFill>
                <a:latin typeface="Arial Narrow Bold" panose="020B0706020202030204" pitchFamily="34" charset="0"/>
              </a:rPr>
              <a:t/>
            </a:r>
            <a:br>
              <a:rPr lang="en-US" sz="1000" i="1" dirty="0">
                <a:solidFill>
                  <a:schemeClr val="accent1"/>
                </a:solidFill>
                <a:latin typeface="Arial Narrow Bold" panose="020B0706020202030204" pitchFamily="34" charset="0"/>
              </a:rPr>
            </a:br>
            <a:r>
              <a:rPr lang="en-US" sz="2000" dirty="0">
                <a:solidFill>
                  <a:schemeClr val="accent1"/>
                </a:solidFill>
                <a:latin typeface="Arial Narrow Bold" panose="020B0706020202030204" pitchFamily="34" charset="0"/>
              </a:rPr>
              <a:t>•  Web </a:t>
            </a:r>
            <a:r>
              <a:rPr lang="en-US" sz="2000" b="1" dirty="0">
                <a:solidFill>
                  <a:schemeClr val="accent1"/>
                </a:solidFill>
                <a:latin typeface="Arial Narrow Bold" panose="020B0706020202030204" pitchFamily="34" charset="0"/>
              </a:rPr>
              <a:t>STAFF</a:t>
            </a:r>
            <a:r>
              <a:rPr lang="en-US" sz="2000" dirty="0">
                <a:solidFill>
                  <a:schemeClr val="accent1"/>
                </a:solidFill>
                <a:latin typeface="Arial Narrow Bold" panose="020B0706020202030204" pitchFamily="34" charset="0"/>
              </a:rPr>
              <a:t> Survey Link: </a:t>
            </a:r>
            <a:r>
              <a:rPr lang="en-US" sz="2000" dirty="0">
                <a:solidFill>
                  <a:schemeClr val="accent1"/>
                </a:solidFill>
                <a:latin typeface="Arial Narrow Bold" panose="020B0706020202030204" pitchFamily="34" charset="0"/>
                <a:hlinkClick r:id="rId3"/>
              </a:rPr>
              <a:t>http://www.advanc-ed.org/survey/public/8530367</a:t>
            </a:r>
            <a:r>
              <a:rPr lang="en-US" sz="2000" dirty="0">
                <a:solidFill>
                  <a:schemeClr val="accent1"/>
                </a:solidFill>
                <a:latin typeface="Arial Narrow Bold" panose="020B0706020202030204" pitchFamily="34" charset="0"/>
              </a:rPr>
              <a:t> </a:t>
            </a:r>
            <a:br>
              <a:rPr lang="en-US" sz="2000" dirty="0">
                <a:solidFill>
                  <a:schemeClr val="accent1"/>
                </a:solidFill>
                <a:latin typeface="Arial Narrow Bold" panose="020B0706020202030204" pitchFamily="34" charset="0"/>
              </a:rPr>
            </a:br>
            <a:endParaRPr lang="en-US" sz="1000" dirty="0" smtClean="0">
              <a:solidFill>
                <a:schemeClr val="accent1"/>
              </a:solidFill>
              <a:latin typeface="Arial Narrow Bold" panose="020B0706020202030204" pitchFamily="34" charset="0"/>
            </a:endParaRPr>
          </a:p>
          <a:p>
            <a:r>
              <a:rPr lang="en-US" sz="2000" dirty="0" smtClean="0">
                <a:solidFill>
                  <a:schemeClr val="accent1"/>
                </a:solidFill>
                <a:latin typeface="Arial Narrow Bold" panose="020B0706020202030204" pitchFamily="34" charset="0"/>
              </a:rPr>
              <a:t>•</a:t>
            </a:r>
            <a:r>
              <a:rPr lang="en-US" sz="2000" dirty="0">
                <a:solidFill>
                  <a:schemeClr val="accent1"/>
                </a:solidFill>
                <a:latin typeface="Arial Narrow Bold" panose="020B0706020202030204" pitchFamily="34" charset="0"/>
              </a:rPr>
              <a:t>  Web </a:t>
            </a:r>
            <a:r>
              <a:rPr lang="en-US" sz="2000" b="1" dirty="0">
                <a:solidFill>
                  <a:schemeClr val="accent1"/>
                </a:solidFill>
                <a:latin typeface="Arial Narrow Bold" panose="020B0706020202030204" pitchFamily="34" charset="0"/>
              </a:rPr>
              <a:t>PARENT</a:t>
            </a:r>
            <a:r>
              <a:rPr lang="en-US" sz="2000" dirty="0">
                <a:solidFill>
                  <a:schemeClr val="accent1"/>
                </a:solidFill>
                <a:latin typeface="Arial Narrow Bold" panose="020B0706020202030204" pitchFamily="34" charset="0"/>
              </a:rPr>
              <a:t> Survey Link: </a:t>
            </a:r>
            <a:r>
              <a:rPr lang="en-US" sz="2000" dirty="0">
                <a:solidFill>
                  <a:schemeClr val="accent1"/>
                </a:solidFill>
                <a:latin typeface="Arial Narrow Bold" panose="020B0706020202030204" pitchFamily="34" charset="0"/>
                <a:hlinkClick r:id="rId4"/>
              </a:rPr>
              <a:t>http://www.advanc-ed.org/survey/public/0413263</a:t>
            </a:r>
            <a:r>
              <a:rPr lang="en-US" sz="2000" dirty="0">
                <a:solidFill>
                  <a:schemeClr val="accent1"/>
                </a:solidFill>
                <a:latin typeface="Arial Narrow Bold" panose="020B0706020202030204" pitchFamily="34" charset="0"/>
              </a:rPr>
              <a:t>  </a:t>
            </a:r>
            <a:br>
              <a:rPr lang="en-US" sz="2000" dirty="0">
                <a:solidFill>
                  <a:schemeClr val="accent1"/>
                </a:solidFill>
                <a:latin typeface="Arial Narrow Bold" panose="020B0706020202030204" pitchFamily="34" charset="0"/>
              </a:rPr>
            </a:br>
            <a:endParaRPr lang="en-US" sz="1000" dirty="0" smtClean="0">
              <a:solidFill>
                <a:schemeClr val="accent1"/>
              </a:solidFill>
              <a:latin typeface="Arial Narrow Bold" panose="020B0706020202030204" pitchFamily="34" charset="0"/>
            </a:endParaRPr>
          </a:p>
          <a:p>
            <a:r>
              <a:rPr lang="en-US" sz="2000" dirty="0" smtClean="0">
                <a:solidFill>
                  <a:schemeClr val="accent1"/>
                </a:solidFill>
                <a:latin typeface="Arial Narrow Bold" panose="020B0706020202030204" pitchFamily="34" charset="0"/>
              </a:rPr>
              <a:t>• </a:t>
            </a:r>
            <a:r>
              <a:rPr lang="en-US" sz="2000" dirty="0">
                <a:solidFill>
                  <a:schemeClr val="accent1"/>
                </a:solidFill>
                <a:latin typeface="Arial Narrow Bold" panose="020B0706020202030204" pitchFamily="34" charset="0"/>
              </a:rPr>
              <a:t> Web </a:t>
            </a:r>
            <a:r>
              <a:rPr lang="en-US" sz="2000" b="1" dirty="0">
                <a:solidFill>
                  <a:schemeClr val="accent1"/>
                </a:solidFill>
                <a:latin typeface="Arial Narrow Bold" panose="020B0706020202030204" pitchFamily="34" charset="0"/>
              </a:rPr>
              <a:t>STUDENT</a:t>
            </a:r>
            <a:r>
              <a:rPr lang="en-US" sz="2000" dirty="0">
                <a:solidFill>
                  <a:schemeClr val="accent1"/>
                </a:solidFill>
                <a:latin typeface="Arial Narrow Bold" panose="020B0706020202030204" pitchFamily="34" charset="0"/>
              </a:rPr>
              <a:t> Survey Links – Please use with the appropriate grade level: </a:t>
            </a:r>
            <a:br>
              <a:rPr lang="en-US" sz="2000" dirty="0">
                <a:solidFill>
                  <a:schemeClr val="accent1"/>
                </a:solidFill>
                <a:latin typeface="Arial Narrow Bold" panose="020B0706020202030204" pitchFamily="34" charset="0"/>
              </a:rPr>
            </a:br>
            <a:r>
              <a:rPr lang="en-US" sz="2000" dirty="0">
                <a:solidFill>
                  <a:schemeClr val="accent1"/>
                </a:solidFill>
                <a:latin typeface="Arial Narrow Bold" panose="020B0706020202030204" pitchFamily="34" charset="0"/>
              </a:rPr>
              <a:t>        </a:t>
            </a:r>
            <a:r>
              <a:rPr lang="en-US" sz="2000" dirty="0" smtClean="0">
                <a:solidFill>
                  <a:schemeClr val="accent1"/>
                </a:solidFill>
                <a:latin typeface="Arial Narrow Bold" panose="020B0706020202030204" pitchFamily="34" charset="0"/>
              </a:rPr>
              <a:t>Early </a:t>
            </a:r>
            <a:r>
              <a:rPr lang="en-US" sz="2000" dirty="0">
                <a:solidFill>
                  <a:schemeClr val="accent1"/>
                </a:solidFill>
                <a:latin typeface="Arial Narrow Bold" panose="020B0706020202030204" pitchFamily="34" charset="0"/>
              </a:rPr>
              <a:t>Elementary (Grades K-2)  </a:t>
            </a:r>
            <a:r>
              <a:rPr lang="en-US" sz="2000" dirty="0">
                <a:solidFill>
                  <a:schemeClr val="accent1"/>
                </a:solidFill>
                <a:latin typeface="Arial Narrow Bold" panose="020B0706020202030204" pitchFamily="34" charset="0"/>
                <a:hlinkClick r:id="rId5"/>
              </a:rPr>
              <a:t>http://www.advanc-ed.org/survey/public/4852131</a:t>
            </a:r>
            <a:r>
              <a:rPr lang="en-US" sz="2000" dirty="0">
                <a:solidFill>
                  <a:schemeClr val="accent1"/>
                </a:solidFill>
                <a:latin typeface="Arial Narrow Bold" panose="020B0706020202030204" pitchFamily="34" charset="0"/>
              </a:rPr>
              <a:t>  </a:t>
            </a:r>
            <a:br>
              <a:rPr lang="en-US" sz="2000" dirty="0">
                <a:solidFill>
                  <a:schemeClr val="accent1"/>
                </a:solidFill>
                <a:latin typeface="Arial Narrow Bold" panose="020B0706020202030204" pitchFamily="34" charset="0"/>
              </a:rPr>
            </a:br>
            <a:r>
              <a:rPr lang="en-US" sz="2000" dirty="0">
                <a:solidFill>
                  <a:schemeClr val="accent1"/>
                </a:solidFill>
                <a:latin typeface="Arial Narrow Bold" panose="020B0706020202030204" pitchFamily="34" charset="0"/>
              </a:rPr>
              <a:t>        </a:t>
            </a:r>
            <a:r>
              <a:rPr lang="en-US" sz="2000" dirty="0" smtClean="0">
                <a:solidFill>
                  <a:schemeClr val="accent1"/>
                </a:solidFill>
                <a:latin typeface="Arial Narrow Bold" panose="020B0706020202030204" pitchFamily="34" charset="0"/>
              </a:rPr>
              <a:t>Elementary </a:t>
            </a:r>
            <a:r>
              <a:rPr lang="en-US" sz="2000" dirty="0">
                <a:solidFill>
                  <a:schemeClr val="accent1"/>
                </a:solidFill>
                <a:latin typeface="Arial Narrow Bold" panose="020B0706020202030204" pitchFamily="34" charset="0"/>
              </a:rPr>
              <a:t>(Grades 3-5)  </a:t>
            </a:r>
            <a:r>
              <a:rPr lang="en-US" sz="2000" dirty="0">
                <a:solidFill>
                  <a:schemeClr val="accent1"/>
                </a:solidFill>
                <a:latin typeface="Arial Narrow Bold" panose="020B0706020202030204" pitchFamily="34" charset="0"/>
                <a:hlinkClick r:id="rId6"/>
              </a:rPr>
              <a:t>http://www.advanc-ed.org/survey/public/6563635</a:t>
            </a:r>
            <a:r>
              <a:rPr lang="en-US" sz="2000" dirty="0">
                <a:solidFill>
                  <a:schemeClr val="accent1"/>
                </a:solidFill>
                <a:latin typeface="Arial Narrow Bold" panose="020B0706020202030204" pitchFamily="34" charset="0"/>
              </a:rPr>
              <a:t/>
            </a:r>
            <a:br>
              <a:rPr lang="en-US" sz="2000" dirty="0">
                <a:solidFill>
                  <a:schemeClr val="accent1"/>
                </a:solidFill>
                <a:latin typeface="Arial Narrow Bold" panose="020B0706020202030204" pitchFamily="34" charset="0"/>
              </a:rPr>
            </a:br>
            <a:r>
              <a:rPr lang="en-US" sz="2000" dirty="0">
                <a:solidFill>
                  <a:schemeClr val="accent1"/>
                </a:solidFill>
                <a:latin typeface="Arial Narrow Bold" panose="020B0706020202030204" pitchFamily="34" charset="0"/>
              </a:rPr>
              <a:t>        </a:t>
            </a:r>
            <a:r>
              <a:rPr lang="en-US" sz="2000" dirty="0" smtClean="0">
                <a:solidFill>
                  <a:schemeClr val="accent1"/>
                </a:solidFill>
                <a:latin typeface="Arial Narrow Bold" panose="020B0706020202030204" pitchFamily="34" charset="0"/>
              </a:rPr>
              <a:t>Middle </a:t>
            </a:r>
            <a:r>
              <a:rPr lang="en-US" sz="2000" dirty="0">
                <a:solidFill>
                  <a:schemeClr val="accent1"/>
                </a:solidFill>
                <a:latin typeface="Arial Narrow Bold" panose="020B0706020202030204" pitchFamily="34" charset="0"/>
              </a:rPr>
              <a:t>&amp; High (Grades 6-12) </a:t>
            </a:r>
            <a:r>
              <a:rPr lang="en-US" sz="2000" dirty="0">
                <a:solidFill>
                  <a:schemeClr val="accent1"/>
                </a:solidFill>
                <a:latin typeface="Arial Narrow Bold" panose="020B0706020202030204" pitchFamily="34" charset="0"/>
                <a:hlinkClick r:id="rId7"/>
              </a:rPr>
              <a:t>http://www.advanc-ed.org/survey/public/2612735</a:t>
            </a:r>
            <a:r>
              <a:rPr lang="en-US" sz="2000" dirty="0">
                <a:solidFill>
                  <a:schemeClr val="accent1"/>
                </a:solidFill>
                <a:latin typeface="Arial Narrow Bold" panose="020B0706020202030204" pitchFamily="34" charset="0"/>
              </a:rPr>
              <a:t/>
            </a:r>
            <a:br>
              <a:rPr lang="en-US" sz="2000" dirty="0">
                <a:solidFill>
                  <a:schemeClr val="accent1"/>
                </a:solidFill>
                <a:latin typeface="Arial Narrow Bold" panose="020B0706020202030204" pitchFamily="34" charset="0"/>
              </a:rPr>
            </a:br>
            <a:endParaRPr lang="en-US" sz="2000" b="1" dirty="0" smtClean="0">
              <a:solidFill>
                <a:schemeClr val="accent1"/>
              </a:solidFill>
              <a:latin typeface="Arial Narrow Bold" panose="020B0706020202030204" pitchFamily="34" charset="0"/>
              <a:cs typeface="Arial"/>
            </a:endParaRPr>
          </a:p>
          <a:p>
            <a:pPr algn="ctr"/>
            <a:endParaRPr lang="en-US" sz="1000"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21526908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20</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2022793" y="222669"/>
            <a:ext cx="4751070" cy="913448"/>
          </a:xfrm>
        </p:spPr>
        <p:txBody>
          <a:bodyPr anchor="ctr"/>
          <a:lstStyle/>
          <a:p>
            <a:r>
              <a:rPr lang="en-US" sz="4400" dirty="0" smtClean="0"/>
              <a:t>TIER 3 </a:t>
            </a:r>
            <a:r>
              <a:rPr lang="en-US" sz="4400" dirty="0"/>
              <a:t>EXAMPLES</a:t>
            </a:r>
          </a:p>
        </p:txBody>
      </p:sp>
      <p:sp>
        <p:nvSpPr>
          <p:cNvPr id="7" name="Content Placeholder 2"/>
          <p:cNvSpPr txBox="1">
            <a:spLocks/>
          </p:cNvSpPr>
          <p:nvPr/>
        </p:nvSpPr>
        <p:spPr>
          <a:xfrm>
            <a:off x="266701" y="1409700"/>
            <a:ext cx="8704262" cy="45593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Arial Narrow Bold" panose="020B0706020202030204" pitchFamily="34" charset="0"/>
              </a:rPr>
              <a:t>Determine how many students have a history of missing 20% or more of school. Identify the students with your leadership </a:t>
            </a:r>
            <a:r>
              <a:rPr lang="en-US" sz="2800" dirty="0" smtClean="0">
                <a:latin typeface="Arial Narrow Bold" panose="020B0706020202030204" pitchFamily="34" charset="0"/>
              </a:rPr>
              <a:t>team</a:t>
            </a:r>
            <a:endParaRPr lang="en-US" sz="2800" dirty="0">
              <a:latin typeface="Arial Narrow Bold" panose="020B0706020202030204" pitchFamily="34" charset="0"/>
            </a:endParaRPr>
          </a:p>
          <a:p>
            <a:r>
              <a:rPr lang="en-US" sz="2800" dirty="0">
                <a:latin typeface="Arial Narrow Bold" panose="020B0706020202030204" pitchFamily="34" charset="0"/>
              </a:rPr>
              <a:t>Ensure continued positive contact with the </a:t>
            </a:r>
            <a:r>
              <a:rPr lang="en-US" sz="2800" dirty="0" smtClean="0">
                <a:latin typeface="Arial Narrow Bold" panose="020B0706020202030204" pitchFamily="34" charset="0"/>
              </a:rPr>
              <a:t>family</a:t>
            </a:r>
            <a:endParaRPr lang="en-US" sz="2800" dirty="0">
              <a:latin typeface="Arial Narrow Bold" panose="020B0706020202030204" pitchFamily="34" charset="0"/>
            </a:endParaRPr>
          </a:p>
          <a:p>
            <a:r>
              <a:rPr lang="en-US" sz="2800" dirty="0">
                <a:latin typeface="Arial Narrow Bold" panose="020B0706020202030204" pitchFamily="34" charset="0"/>
              </a:rPr>
              <a:t>Share data with appropriate agencies to coordinate </a:t>
            </a:r>
            <a:r>
              <a:rPr lang="en-US" sz="2800" dirty="0" smtClean="0">
                <a:latin typeface="Arial Narrow Bold" panose="020B0706020202030204" pitchFamily="34" charset="0"/>
              </a:rPr>
              <a:t>services</a:t>
            </a:r>
            <a:endParaRPr lang="en-US" sz="2800" dirty="0">
              <a:latin typeface="Arial Narrow Bold" panose="020B0706020202030204" pitchFamily="34" charset="0"/>
            </a:endParaRPr>
          </a:p>
          <a:p>
            <a:r>
              <a:rPr lang="en-US" sz="2800" dirty="0">
                <a:latin typeface="Arial Narrow Bold" panose="020B0706020202030204" pitchFamily="34" charset="0"/>
              </a:rPr>
              <a:t>Work with families to avoid legal consequences to the extent </a:t>
            </a:r>
            <a:r>
              <a:rPr lang="en-US" sz="2800" dirty="0" smtClean="0">
                <a:latin typeface="Arial Narrow Bold" panose="020B0706020202030204" pitchFamily="34" charset="0"/>
              </a:rPr>
              <a:t>possible</a:t>
            </a:r>
            <a:endParaRPr lang="en-US" sz="2800" dirty="0">
              <a:latin typeface="Arial Narrow Bold" panose="020B0706020202030204" pitchFamily="34" charset="0"/>
            </a:endParaRPr>
          </a:p>
          <a:p>
            <a:r>
              <a:rPr lang="en-US" sz="2800" dirty="0">
                <a:latin typeface="Arial Narrow Bold" panose="020B0706020202030204" pitchFamily="34" charset="0"/>
              </a:rPr>
              <a:t>Use appropriate protocol for B-TIP, CINS/FINS </a:t>
            </a:r>
            <a:r>
              <a:rPr lang="en-US" sz="2800" dirty="0" smtClean="0">
                <a:latin typeface="Arial Narrow Bold" panose="020B0706020202030204" pitchFamily="34" charset="0"/>
              </a:rPr>
              <a:t>agencies</a:t>
            </a:r>
            <a:endParaRPr lang="en-US" sz="2800" dirty="0">
              <a:latin typeface="Arial Narrow Bold" panose="020B0706020202030204" pitchFamily="34" charset="0"/>
            </a:endParaRPr>
          </a:p>
          <a:p>
            <a:endParaRPr lang="en-US" sz="1800" dirty="0"/>
          </a:p>
        </p:txBody>
      </p:sp>
    </p:spTree>
    <p:extLst>
      <p:ext uri="{BB962C8B-B14F-4D97-AF65-F5344CB8AC3E}">
        <p14:creationId xmlns:p14="http://schemas.microsoft.com/office/powerpoint/2010/main" val="16476860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3465" y="307649"/>
            <a:ext cx="8595897" cy="5403214"/>
          </a:xfrm>
        </p:spPr>
        <p:txBody>
          <a:bodyPr/>
          <a:lstStyle/>
          <a:p>
            <a:endParaRPr lang="en-US" sz="6600" dirty="0" smtClean="0">
              <a:solidFill>
                <a:schemeClr val="accent2"/>
              </a:solidFill>
              <a:latin typeface="Arial Black"/>
              <a:cs typeface="Arial Black"/>
            </a:endParaRPr>
          </a:p>
          <a:p>
            <a:endParaRPr lang="en-US" sz="6600" dirty="0">
              <a:solidFill>
                <a:schemeClr val="accent2"/>
              </a:solidFill>
              <a:latin typeface="Arial Black"/>
              <a:cs typeface="Arial Black"/>
            </a:endParaRPr>
          </a:p>
          <a:p>
            <a:endParaRPr lang="en-US" sz="6600" dirty="0" smtClean="0">
              <a:solidFill>
                <a:schemeClr val="accent2"/>
              </a:solidFill>
              <a:latin typeface="Arial Black"/>
              <a:cs typeface="Arial Black"/>
            </a:endParaRPr>
          </a:p>
          <a:p>
            <a:pPr algn="ctr"/>
            <a:endParaRPr lang="en-US" sz="7200" dirty="0" smtClean="0">
              <a:solidFill>
                <a:schemeClr val="accent2"/>
              </a:solidFill>
              <a:latin typeface="Arial Black"/>
              <a:cs typeface="Arial Black"/>
            </a:endParaRPr>
          </a:p>
          <a:p>
            <a:pPr algn="ctr"/>
            <a:r>
              <a:rPr lang="en-US" sz="7200" dirty="0">
                <a:solidFill>
                  <a:schemeClr val="accent2"/>
                </a:solidFill>
                <a:latin typeface="Arial Black"/>
                <a:cs typeface="Arial Black"/>
              </a:rPr>
              <a:t>3</a:t>
            </a:r>
            <a:r>
              <a:rPr lang="en-US" sz="7200" dirty="0" smtClean="0">
                <a:solidFill>
                  <a:schemeClr val="accent2"/>
                </a:solidFill>
                <a:latin typeface="Arial Black"/>
                <a:cs typeface="Arial Black"/>
              </a:rPr>
              <a:t>. FACE PLAN</a:t>
            </a:r>
          </a:p>
          <a:p>
            <a:pPr algn="ctr"/>
            <a:endParaRPr lang="en-US" sz="7200" dirty="0">
              <a:solidFill>
                <a:schemeClr val="accent2"/>
              </a:solidFill>
              <a:latin typeface="Arial Black"/>
              <a:cs typeface="Arial Black"/>
            </a:endParaRPr>
          </a:p>
          <a:p>
            <a:pPr algn="ctr"/>
            <a:r>
              <a:rPr lang="en-US" sz="3200" dirty="0" smtClean="0">
                <a:solidFill>
                  <a:schemeClr val="accent2"/>
                </a:solidFill>
                <a:latin typeface="Arial Black"/>
                <a:cs typeface="Arial Black"/>
              </a:rPr>
              <a:t>(Family and Community Engagement)</a:t>
            </a:r>
          </a:p>
          <a:p>
            <a:pPr algn="ctr"/>
            <a:endParaRPr lang="en-US" sz="2000" dirty="0" smtClean="0">
              <a:solidFill>
                <a:schemeClr val="accent2"/>
              </a:solidFill>
              <a:latin typeface="Arial Black"/>
              <a:cs typeface="Arial Black"/>
            </a:endParaRPr>
          </a:p>
          <a:p>
            <a:pPr algn="ctr"/>
            <a:r>
              <a:rPr lang="en-US" sz="2400" b="1" u="sng" dirty="0" smtClean="0">
                <a:solidFill>
                  <a:schemeClr val="accent6">
                    <a:lumMod val="75000"/>
                  </a:schemeClr>
                </a:solidFill>
                <a:latin typeface="Arial Narrow Bold" panose="020B0706020202030204" pitchFamily="34" charset="0"/>
                <a:cs typeface="Arial Narrow Bold"/>
              </a:rPr>
              <a:t>District contact: </a:t>
            </a:r>
            <a:endParaRPr lang="en-US" sz="2400" b="1" u="sng" dirty="0">
              <a:solidFill>
                <a:schemeClr val="accent6">
                  <a:lumMod val="75000"/>
                </a:schemeClr>
              </a:solidFill>
              <a:latin typeface="Arial Narrow Bold" panose="020B0706020202030204" pitchFamily="34" charset="0"/>
              <a:cs typeface="Arial Narrow Bold"/>
            </a:endParaRPr>
          </a:p>
          <a:p>
            <a:pPr algn="ctr"/>
            <a:r>
              <a:rPr lang="en-US" sz="2400" dirty="0" smtClean="0">
                <a:solidFill>
                  <a:schemeClr val="accent6">
                    <a:lumMod val="75000"/>
                  </a:schemeClr>
                </a:solidFill>
                <a:latin typeface="Arial Narrow Bold" panose="020B0706020202030204" pitchFamily="34" charset="0"/>
                <a:cs typeface="Arial Narrow Bold"/>
              </a:rPr>
              <a:t> Nadia Clarke, Assistant Director, </a:t>
            </a:r>
          </a:p>
          <a:p>
            <a:pPr algn="ctr"/>
            <a:r>
              <a:rPr lang="en-US" sz="2400" dirty="0" smtClean="0">
                <a:solidFill>
                  <a:schemeClr val="accent6">
                    <a:lumMod val="75000"/>
                  </a:schemeClr>
                </a:solidFill>
                <a:latin typeface="Arial Narrow Bold" panose="020B0706020202030204" pitchFamily="34" charset="0"/>
                <a:cs typeface="Arial Narrow Bold"/>
              </a:rPr>
              <a:t>Office of Family and Community Engagement, </a:t>
            </a:r>
            <a:r>
              <a:rPr lang="en-US" sz="2400" dirty="0">
                <a:solidFill>
                  <a:schemeClr val="accent6">
                    <a:lumMod val="75000"/>
                  </a:schemeClr>
                </a:solidFill>
                <a:latin typeface="Arial Narrow Bold" panose="020B0706020202030204" pitchFamily="34" charset="0"/>
                <a:cs typeface="Arial Narrow Bold"/>
              </a:rPr>
              <a:t>754-321-1599</a:t>
            </a:r>
            <a:endParaRPr lang="en-US" sz="2400" dirty="0">
              <a:latin typeface="Arial Narrow Bold" panose="020B0706020202030204" pitchFamily="34" charset="0"/>
            </a:endParaRPr>
          </a:p>
          <a:p>
            <a:pPr algn="ctr"/>
            <a:endParaRPr lang="en-US" sz="2000" dirty="0">
              <a:solidFill>
                <a:schemeClr val="accent2"/>
              </a:solidFill>
              <a:latin typeface="Arial Narrow Bold" panose="020B0706020202030204" pitchFamily="34" charset="0"/>
              <a:cs typeface="Arial Black"/>
            </a:endParaRPr>
          </a:p>
          <a:p>
            <a:pPr algn="ctr"/>
            <a:endParaRPr lang="en-US" sz="72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21</a:t>
            </a:fld>
            <a:endParaRPr lang="en-US" dirty="0"/>
          </a:p>
        </p:txBody>
      </p:sp>
      <p:sp>
        <p:nvSpPr>
          <p:cNvPr id="4" name="Title 3"/>
          <p:cNvSpPr>
            <a:spLocks noGrp="1"/>
          </p:cNvSpPr>
          <p:nvPr>
            <p:ph type="title"/>
          </p:nvPr>
        </p:nvSpPr>
        <p:spPr>
          <a:xfrm>
            <a:off x="1039050" y="6291611"/>
            <a:ext cx="4770899" cy="294928"/>
          </a:xfrm>
        </p:spPr>
        <p:txBody>
          <a:bodyPr/>
          <a:lstStyle/>
          <a:p>
            <a:r>
              <a:rPr lang="en-US" sz="2000" dirty="0" smtClean="0"/>
              <a:t/>
            </a:r>
            <a:br>
              <a:rPr lang="en-US" sz="2000" dirty="0" smtClean="0"/>
            </a:br>
            <a:r>
              <a:rPr lang="en-US" sz="1600" dirty="0" smtClean="0"/>
              <a:t>OFFICE </a:t>
            </a:r>
            <a:r>
              <a:rPr lang="en-US" sz="1600" dirty="0"/>
              <a:t>OF </a:t>
            </a:r>
            <a:r>
              <a:rPr lang="en-US" sz="1600" dirty="0" smtClean="0"/>
              <a:t>SERVICE </a:t>
            </a:r>
            <a:r>
              <a:rPr lang="en-US" sz="1600" dirty="0"/>
              <a:t>QUALITY</a:t>
            </a:r>
            <a:r>
              <a:rPr lang="en-US" sz="2000" dirty="0"/>
              <a:t/>
            </a:r>
            <a:br>
              <a:rPr lang="en-US" sz="2000" dirty="0"/>
            </a:br>
            <a:endParaRPr lang="en-US" sz="2000" dirty="0"/>
          </a:p>
        </p:txBody>
      </p:sp>
    </p:spTree>
    <p:extLst>
      <p:ext uri="{BB962C8B-B14F-4D97-AF65-F5344CB8AC3E}">
        <p14:creationId xmlns:p14="http://schemas.microsoft.com/office/powerpoint/2010/main" val="17782243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A47194C-3E5A-854F-B5AE-A6634FC20B3C}" type="slidenum">
              <a:rPr lang="en-US" smtClean="0"/>
              <a:pPr/>
              <a:t>22</a:t>
            </a:fld>
            <a:endParaRPr lang="en-US" dirty="0"/>
          </a:p>
        </p:txBody>
      </p:sp>
      <p:sp>
        <p:nvSpPr>
          <p:cNvPr id="3" name="Title 2"/>
          <p:cNvSpPr>
            <a:spLocks noGrp="1"/>
          </p:cNvSpPr>
          <p:nvPr>
            <p:ph type="title"/>
          </p:nvPr>
        </p:nvSpPr>
        <p:spPr>
          <a:xfrm>
            <a:off x="285750" y="338667"/>
            <a:ext cx="8646583" cy="836083"/>
          </a:xfrm>
        </p:spPr>
        <p:txBody>
          <a:bodyPr/>
          <a:lstStyle/>
          <a:p>
            <a:pPr algn="ctr"/>
            <a:r>
              <a:rPr lang="en-US" sz="4400" dirty="0"/>
              <a:t>FACE PLAN</a:t>
            </a:r>
            <a:br>
              <a:rPr lang="en-US" sz="4400" dirty="0"/>
            </a:br>
            <a:r>
              <a:rPr lang="en-US" sz="2000" dirty="0" smtClean="0"/>
              <a:t>(FAMILY </a:t>
            </a:r>
            <a:r>
              <a:rPr lang="en-US" sz="2000" dirty="0"/>
              <a:t>AND COMMUNITY </a:t>
            </a:r>
            <a:r>
              <a:rPr lang="en-US" sz="2000" dirty="0" smtClean="0"/>
              <a:t>ENGAGEMENT) </a:t>
            </a:r>
            <a:endParaRPr lang="en-US" sz="2000" dirty="0"/>
          </a:p>
        </p:txBody>
      </p:sp>
      <p:sp>
        <p:nvSpPr>
          <p:cNvPr id="4" name="Text Placeholder 3"/>
          <p:cNvSpPr>
            <a:spLocks noGrp="1"/>
          </p:cNvSpPr>
          <p:nvPr>
            <p:ph type="body" sz="quarter" idx="13"/>
          </p:nvPr>
        </p:nvSpPr>
        <p:spPr/>
        <p:txBody>
          <a:bodyPr/>
          <a:lstStyle/>
          <a:p>
            <a:r>
              <a:rPr lang="en-US" sz="1600" dirty="0"/>
              <a:t>OFFICE OF </a:t>
            </a:r>
            <a:r>
              <a:rPr lang="en-US" sz="1600" dirty="0" smtClean="0"/>
              <a:t>SERVICE QUALITY</a:t>
            </a:r>
            <a:endParaRPr lang="en-US" sz="1600" dirty="0"/>
          </a:p>
        </p:txBody>
      </p:sp>
      <p:sp>
        <p:nvSpPr>
          <p:cNvPr id="5" name="TextBox 4"/>
          <p:cNvSpPr txBox="1"/>
          <p:nvPr/>
        </p:nvSpPr>
        <p:spPr>
          <a:xfrm>
            <a:off x="306917" y="1322917"/>
            <a:ext cx="2688166" cy="1815882"/>
          </a:xfrm>
          <a:prstGeom prst="rect">
            <a:avLst/>
          </a:prstGeom>
          <a:noFill/>
        </p:spPr>
        <p:txBody>
          <a:bodyPr wrap="square" rtlCol="0">
            <a:spAutoFit/>
          </a:bodyPr>
          <a:lstStyle/>
          <a:p>
            <a:r>
              <a:rPr lang="en-US" sz="2800" b="1" dirty="0" smtClean="0">
                <a:solidFill>
                  <a:schemeClr val="accent1"/>
                </a:solidFill>
                <a:latin typeface="Arial Narrow Bold"/>
                <a:cs typeface="Arial Narrow Bold"/>
              </a:rPr>
              <a:t>1.  Reminder</a:t>
            </a:r>
            <a:r>
              <a:rPr lang="en-US" sz="2800" b="1" dirty="0">
                <a:solidFill>
                  <a:schemeClr val="accent1"/>
                </a:solidFill>
                <a:latin typeface="Arial Narrow Bold"/>
                <a:cs typeface="Arial Narrow Bold"/>
              </a:rPr>
              <a:t>...all FACE Plan docs are available on OSPA Central </a:t>
            </a:r>
            <a:r>
              <a:rPr lang="en-US" sz="2800" b="1" dirty="0" smtClean="0">
                <a:solidFill>
                  <a:schemeClr val="accent1"/>
                </a:solidFill>
                <a:latin typeface="Arial Narrow Bold"/>
                <a:cs typeface="Arial Narrow Bold"/>
              </a:rPr>
              <a:t>2.0.</a:t>
            </a:r>
            <a:endParaRPr lang="en-US" sz="2800" b="1" dirty="0">
              <a:solidFill>
                <a:schemeClr val="accent1"/>
              </a:solidFill>
              <a:latin typeface="Arial Narrow Bold"/>
              <a:cs typeface="Arial Narrow Bold"/>
            </a:endParaRPr>
          </a:p>
        </p:txBody>
      </p:sp>
      <p:sp>
        <p:nvSpPr>
          <p:cNvPr id="6" name="TextBox 5"/>
          <p:cNvSpPr txBox="1"/>
          <p:nvPr/>
        </p:nvSpPr>
        <p:spPr>
          <a:xfrm>
            <a:off x="3449068" y="1688345"/>
            <a:ext cx="372273" cy="484774"/>
          </a:xfrm>
          <a:prstGeom prst="rect">
            <a:avLst/>
          </a:prstGeom>
          <a:noFill/>
        </p:spPr>
        <p:txBody>
          <a:bodyPr wrap="square" rtlCol="0">
            <a:spAutoFit/>
          </a:bodyPr>
          <a:lstStyle/>
          <a:p>
            <a:endParaRPr lang="en-US" dirty="0"/>
          </a:p>
        </p:txBody>
      </p:sp>
      <p:sp>
        <p:nvSpPr>
          <p:cNvPr id="7" name="TextBox 6"/>
          <p:cNvSpPr txBox="1"/>
          <p:nvPr/>
        </p:nvSpPr>
        <p:spPr>
          <a:xfrm>
            <a:off x="3196167" y="1333499"/>
            <a:ext cx="2778371" cy="2246769"/>
          </a:xfrm>
          <a:prstGeom prst="rect">
            <a:avLst/>
          </a:prstGeom>
          <a:noFill/>
        </p:spPr>
        <p:txBody>
          <a:bodyPr wrap="square" rtlCol="0">
            <a:spAutoFit/>
          </a:bodyPr>
          <a:lstStyle/>
          <a:p>
            <a:r>
              <a:rPr lang="en-US" sz="2800" b="1" dirty="0" smtClean="0">
                <a:solidFill>
                  <a:schemeClr val="accent1"/>
                </a:solidFill>
                <a:latin typeface="Arial Narrow Bold"/>
                <a:cs typeface="Arial Narrow Bold"/>
              </a:rPr>
              <a:t>2.  Cultural </a:t>
            </a:r>
            <a:r>
              <a:rPr lang="en-US" sz="2800" b="1" dirty="0">
                <a:solidFill>
                  <a:schemeClr val="accent1"/>
                </a:solidFill>
                <a:latin typeface="Arial Narrow Bold"/>
                <a:cs typeface="Arial Narrow Bold"/>
              </a:rPr>
              <a:t>Ambassador interviews should be with adults</a:t>
            </a:r>
            <a:r>
              <a:rPr lang="en-US" sz="2800" b="1" dirty="0" smtClean="0">
                <a:solidFill>
                  <a:schemeClr val="accent1"/>
                </a:solidFill>
                <a:latin typeface="Arial Narrow Bold"/>
                <a:cs typeface="Arial Narrow Bold"/>
              </a:rPr>
              <a:t>,</a:t>
            </a:r>
          </a:p>
          <a:p>
            <a:r>
              <a:rPr lang="en-US" sz="2800" b="1" dirty="0" smtClean="0">
                <a:solidFill>
                  <a:schemeClr val="accent1"/>
                </a:solidFill>
                <a:latin typeface="Arial Narrow Bold"/>
                <a:cs typeface="Arial Narrow Bold"/>
              </a:rPr>
              <a:t>not students.</a:t>
            </a:r>
            <a:endParaRPr lang="en-US" sz="2800" b="1" dirty="0">
              <a:solidFill>
                <a:schemeClr val="accent1"/>
              </a:solidFill>
              <a:latin typeface="Arial Narrow Bold"/>
              <a:cs typeface="Arial Narrow Bold"/>
            </a:endParaRPr>
          </a:p>
        </p:txBody>
      </p:sp>
      <p:sp>
        <p:nvSpPr>
          <p:cNvPr id="8" name="TextBox 7"/>
          <p:cNvSpPr txBox="1"/>
          <p:nvPr/>
        </p:nvSpPr>
        <p:spPr>
          <a:xfrm>
            <a:off x="6254748" y="1333500"/>
            <a:ext cx="2730501" cy="2246769"/>
          </a:xfrm>
          <a:prstGeom prst="rect">
            <a:avLst/>
          </a:prstGeom>
          <a:noFill/>
        </p:spPr>
        <p:txBody>
          <a:bodyPr wrap="square" rtlCol="0">
            <a:spAutoFit/>
          </a:bodyPr>
          <a:lstStyle/>
          <a:p>
            <a:r>
              <a:rPr lang="en-US" sz="2800" b="1" dirty="0" smtClean="0">
                <a:solidFill>
                  <a:schemeClr val="accent1"/>
                </a:solidFill>
                <a:latin typeface="Arial Narrow Bold"/>
                <a:cs typeface="Arial Narrow Bold"/>
              </a:rPr>
              <a:t>3.  Connect </a:t>
            </a:r>
            <a:r>
              <a:rPr lang="en-US" sz="2800" b="1" dirty="0">
                <a:solidFill>
                  <a:schemeClr val="accent1"/>
                </a:solidFill>
                <a:latin typeface="Arial Narrow Bold"/>
                <a:cs typeface="Arial Narrow Bold"/>
              </a:rPr>
              <a:t>with School Social Workers for community </a:t>
            </a:r>
            <a:r>
              <a:rPr lang="en-US" sz="2800" b="1" dirty="0" smtClean="0">
                <a:solidFill>
                  <a:schemeClr val="accent1"/>
                </a:solidFill>
                <a:latin typeface="Arial Narrow Bold"/>
                <a:cs typeface="Arial Narrow Bold"/>
              </a:rPr>
              <a:t>resources.</a:t>
            </a:r>
            <a:endParaRPr lang="en-US" sz="2800" b="1" dirty="0">
              <a:solidFill>
                <a:schemeClr val="accent1"/>
              </a:solidFill>
              <a:latin typeface="Arial Narrow Bold"/>
              <a:cs typeface="Arial Narrow Bold"/>
            </a:endParaRPr>
          </a:p>
        </p:txBody>
      </p:sp>
      <p:sp>
        <p:nvSpPr>
          <p:cNvPr id="9" name="TextBox 8"/>
          <p:cNvSpPr txBox="1"/>
          <p:nvPr/>
        </p:nvSpPr>
        <p:spPr>
          <a:xfrm>
            <a:off x="6393043" y="678224"/>
            <a:ext cx="184666" cy="369332"/>
          </a:xfrm>
          <a:prstGeom prst="rect">
            <a:avLst/>
          </a:prstGeom>
          <a:noFill/>
        </p:spPr>
        <p:txBody>
          <a:bodyPr wrap="none" rtlCol="0">
            <a:spAutoFit/>
          </a:bodyPr>
          <a:lstStyle/>
          <a:p>
            <a:endParaRPr lang="en-US" dirty="0"/>
          </a:p>
        </p:txBody>
      </p:sp>
      <p:sp>
        <p:nvSpPr>
          <p:cNvPr id="11" name="TextBox 10"/>
          <p:cNvSpPr txBox="1"/>
          <p:nvPr/>
        </p:nvSpPr>
        <p:spPr>
          <a:xfrm>
            <a:off x="306915" y="3788833"/>
            <a:ext cx="2688167" cy="1815882"/>
          </a:xfrm>
          <a:prstGeom prst="rect">
            <a:avLst/>
          </a:prstGeom>
          <a:noFill/>
        </p:spPr>
        <p:txBody>
          <a:bodyPr wrap="square" rtlCol="0">
            <a:spAutoFit/>
          </a:bodyPr>
          <a:lstStyle/>
          <a:p>
            <a:r>
              <a:rPr lang="en-US" sz="2800" b="1" dirty="0" smtClean="0">
                <a:solidFill>
                  <a:schemeClr val="accent1"/>
                </a:solidFill>
                <a:latin typeface="Arial Narrow Bold"/>
                <a:cs typeface="Arial Narrow Bold"/>
              </a:rPr>
              <a:t>4.  FACE is a great </a:t>
            </a:r>
            <a:r>
              <a:rPr lang="en-US" sz="2800" b="1" dirty="0">
                <a:solidFill>
                  <a:schemeClr val="accent1"/>
                </a:solidFill>
                <a:latin typeface="Arial Narrow Bold"/>
                <a:cs typeface="Arial Narrow Bold"/>
              </a:rPr>
              <a:t>opportunity to engage your SAF Chair!</a:t>
            </a:r>
          </a:p>
        </p:txBody>
      </p:sp>
      <p:sp>
        <p:nvSpPr>
          <p:cNvPr id="12" name="TextBox 11"/>
          <p:cNvSpPr txBox="1"/>
          <p:nvPr/>
        </p:nvSpPr>
        <p:spPr>
          <a:xfrm>
            <a:off x="3302000" y="3820583"/>
            <a:ext cx="2635250" cy="2246769"/>
          </a:xfrm>
          <a:prstGeom prst="rect">
            <a:avLst/>
          </a:prstGeom>
          <a:noFill/>
        </p:spPr>
        <p:txBody>
          <a:bodyPr wrap="square" rtlCol="0">
            <a:spAutoFit/>
          </a:bodyPr>
          <a:lstStyle/>
          <a:p>
            <a:r>
              <a:rPr lang="en-US" sz="2800" b="1" dirty="0" smtClean="0">
                <a:solidFill>
                  <a:schemeClr val="accent1"/>
                </a:solidFill>
                <a:latin typeface="Arial Narrow Bold"/>
                <a:cs typeface="Arial Narrow Bold"/>
              </a:rPr>
              <a:t>5. Continue </a:t>
            </a:r>
            <a:r>
              <a:rPr lang="en-US" sz="2800" b="1" dirty="0">
                <a:solidFill>
                  <a:schemeClr val="accent1"/>
                </a:solidFill>
                <a:latin typeface="Arial Narrow Bold"/>
                <a:cs typeface="Arial Narrow Bold"/>
              </a:rPr>
              <a:t>b</a:t>
            </a:r>
            <a:r>
              <a:rPr lang="en-US" sz="2800" b="1" dirty="0" smtClean="0">
                <a:solidFill>
                  <a:schemeClr val="accent1"/>
                </a:solidFill>
                <a:latin typeface="Arial Narrow Bold"/>
                <a:cs typeface="Arial Narrow Bold"/>
              </a:rPr>
              <a:t>uilding </a:t>
            </a:r>
            <a:r>
              <a:rPr lang="en-US" sz="2800" b="1" dirty="0">
                <a:solidFill>
                  <a:schemeClr val="accent1"/>
                </a:solidFill>
                <a:latin typeface="Arial Narrow Bold"/>
                <a:cs typeface="Arial Narrow Bold"/>
              </a:rPr>
              <a:t>on your current activities for next school </a:t>
            </a:r>
            <a:r>
              <a:rPr lang="en-US" sz="2800" b="1" dirty="0" smtClean="0">
                <a:solidFill>
                  <a:schemeClr val="accent1"/>
                </a:solidFill>
                <a:latin typeface="Arial Narrow Bold"/>
                <a:cs typeface="Arial Narrow Bold"/>
              </a:rPr>
              <a:t>year.</a:t>
            </a:r>
            <a:endParaRPr lang="en-US" sz="2800" b="1" dirty="0">
              <a:solidFill>
                <a:schemeClr val="accent1"/>
              </a:solidFill>
              <a:latin typeface="Arial Narrow Bold"/>
              <a:cs typeface="Arial Narrow Bold"/>
            </a:endParaRPr>
          </a:p>
        </p:txBody>
      </p:sp>
      <p:sp>
        <p:nvSpPr>
          <p:cNvPr id="13" name="TextBox 12"/>
          <p:cNvSpPr txBox="1"/>
          <p:nvPr/>
        </p:nvSpPr>
        <p:spPr>
          <a:xfrm>
            <a:off x="6254749" y="3873500"/>
            <a:ext cx="2518833" cy="1815882"/>
          </a:xfrm>
          <a:prstGeom prst="rect">
            <a:avLst/>
          </a:prstGeom>
          <a:noFill/>
        </p:spPr>
        <p:txBody>
          <a:bodyPr wrap="square" rtlCol="0">
            <a:spAutoFit/>
          </a:bodyPr>
          <a:lstStyle/>
          <a:p>
            <a:r>
              <a:rPr lang="en-US" sz="2800" b="1" dirty="0" smtClean="0">
                <a:solidFill>
                  <a:schemeClr val="accent1"/>
                </a:solidFill>
                <a:latin typeface="Arial Narrow Bold"/>
                <a:cs typeface="Arial Narrow Bold"/>
              </a:rPr>
              <a:t>6.  What </a:t>
            </a:r>
            <a:r>
              <a:rPr lang="en-US" sz="2800" b="1" dirty="0">
                <a:solidFill>
                  <a:schemeClr val="accent1"/>
                </a:solidFill>
                <a:latin typeface="Arial Narrow Bold"/>
                <a:cs typeface="Arial Narrow Bold"/>
              </a:rPr>
              <a:t>is working </a:t>
            </a:r>
            <a:r>
              <a:rPr lang="en-US" sz="2800" b="1" dirty="0" smtClean="0">
                <a:solidFill>
                  <a:schemeClr val="accent1"/>
                </a:solidFill>
                <a:latin typeface="Arial Narrow Bold"/>
                <a:cs typeface="Arial Narrow Bold"/>
              </a:rPr>
              <a:t>well &amp; what </a:t>
            </a:r>
            <a:r>
              <a:rPr lang="en-US" sz="2800" b="1" dirty="0">
                <a:solidFill>
                  <a:schemeClr val="accent1"/>
                </a:solidFill>
                <a:latin typeface="Arial Narrow Bold"/>
                <a:cs typeface="Arial Narrow Bold"/>
              </a:rPr>
              <a:t>are your challenges?</a:t>
            </a:r>
          </a:p>
        </p:txBody>
      </p:sp>
    </p:spTree>
    <p:extLst>
      <p:ext uri="{BB962C8B-B14F-4D97-AF65-F5344CB8AC3E}">
        <p14:creationId xmlns:p14="http://schemas.microsoft.com/office/powerpoint/2010/main" val="40618288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23</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smtClean="0">
                <a:solidFill>
                  <a:schemeClr val="accent1"/>
                </a:solidFill>
              </a:rPr>
              <a:t>FACE plan</a:t>
            </a:r>
            <a:endParaRPr lang="en-US" dirty="0">
              <a:solidFill>
                <a:schemeClr val="accent1"/>
              </a:solidFill>
            </a:endParaRPr>
          </a:p>
        </p:txBody>
      </p:sp>
      <p:sp>
        <p:nvSpPr>
          <p:cNvPr id="5" name="Title 4"/>
          <p:cNvSpPr>
            <a:spLocks noGrp="1"/>
          </p:cNvSpPr>
          <p:nvPr>
            <p:ph type="title"/>
          </p:nvPr>
        </p:nvSpPr>
        <p:spPr>
          <a:xfrm>
            <a:off x="266700" y="165100"/>
            <a:ext cx="8704263" cy="772160"/>
          </a:xfrm>
        </p:spPr>
        <p:txBody>
          <a:bodyPr anchor="ctr"/>
          <a:lstStyle/>
          <a:p>
            <a:pPr algn="ctr"/>
            <a:r>
              <a:rPr lang="en-US" sz="1800" dirty="0" smtClean="0"/>
              <a:t/>
            </a:r>
            <a:br>
              <a:rPr lang="en-US" sz="1800" dirty="0" smtClean="0"/>
            </a:br>
            <a:r>
              <a:rPr lang="en-US" sz="2800" dirty="0" smtClean="0"/>
              <a:t>PARENT ENGAGEMENT CONFERENCE FEEDBACK</a:t>
            </a:r>
            <a:endParaRPr lang="en-US" sz="2800" dirty="0"/>
          </a:p>
        </p:txBody>
      </p:sp>
      <p:sp>
        <p:nvSpPr>
          <p:cNvPr id="7" name="Content Placeholder 2"/>
          <p:cNvSpPr txBox="1">
            <a:spLocks/>
          </p:cNvSpPr>
          <p:nvPr/>
        </p:nvSpPr>
        <p:spPr>
          <a:xfrm>
            <a:off x="169863" y="1119188"/>
            <a:ext cx="8799513" cy="453866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1400" b="1" dirty="0">
                <a:solidFill>
                  <a:srgbClr val="00A5E3"/>
                </a:solidFill>
                <a:latin typeface="Arial Narrow" panose="020B0606020202030204" pitchFamily="34" charset="0"/>
              </a:rPr>
              <a:t>Question: What are some of the barriers you have encountered that keep you from being involved in your child’s school</a:t>
            </a:r>
            <a:r>
              <a:rPr lang="en-US" sz="1400" b="1" dirty="0" smtClean="0">
                <a:solidFill>
                  <a:srgbClr val="00A5E3"/>
                </a:solidFill>
                <a:latin typeface="Arial Narrow" panose="020B0606020202030204" pitchFamily="34" charset="0"/>
              </a:rPr>
              <a:t>?</a:t>
            </a:r>
            <a:endParaRPr lang="en-US" sz="1400" dirty="0">
              <a:solidFill>
                <a:srgbClr val="00A5E3"/>
              </a:solidFill>
              <a:latin typeface="Arial Narrow" panose="020B0606020202030204" pitchFamily="34" charset="0"/>
            </a:endParaRPr>
          </a:p>
          <a:p>
            <a:pPr marL="171450" lvl="0" indent="-171450">
              <a:buFont typeface="Arial" panose="020B0604020202020204" pitchFamily="34" charset="0"/>
              <a:buChar char="•"/>
            </a:pPr>
            <a:r>
              <a:rPr lang="en-US" sz="1200" dirty="0">
                <a:latin typeface="Arial Narrow" panose="020B0606020202030204" pitchFamily="34" charset="0"/>
              </a:rPr>
              <a:t>Transportation</a:t>
            </a:r>
          </a:p>
          <a:p>
            <a:pPr marL="171450" lvl="0" indent="-171450">
              <a:buFont typeface="Arial" panose="020B0604020202020204" pitchFamily="34" charset="0"/>
              <a:buChar char="•"/>
            </a:pPr>
            <a:r>
              <a:rPr lang="en-US" sz="1200" dirty="0">
                <a:latin typeface="Arial Narrow" panose="020B0606020202030204" pitchFamily="34" charset="0"/>
              </a:rPr>
              <a:t>Meeting times are not flexible</a:t>
            </a:r>
          </a:p>
          <a:p>
            <a:pPr marL="171450" lvl="0" indent="-171450">
              <a:buFont typeface="Arial" panose="020B0604020202020204" pitchFamily="34" charset="0"/>
              <a:buChar char="•"/>
            </a:pPr>
            <a:r>
              <a:rPr lang="en-US" sz="1200" dirty="0">
                <a:latin typeface="Arial Narrow" panose="020B0606020202030204" pitchFamily="34" charset="0"/>
              </a:rPr>
              <a:t>Conflicting times of events (between elementary, middle, and high schools)</a:t>
            </a:r>
          </a:p>
          <a:p>
            <a:pPr marL="171450" lvl="0" indent="-171450">
              <a:buFont typeface="Arial" panose="020B0604020202020204" pitchFamily="34" charset="0"/>
              <a:buChar char="•"/>
            </a:pPr>
            <a:r>
              <a:rPr lang="en-US" sz="1200" dirty="0">
                <a:latin typeface="Arial Narrow" panose="020B0606020202030204" pitchFamily="34" charset="0"/>
              </a:rPr>
              <a:t>Not seeing any changes by administration (to requests from parent groups)</a:t>
            </a:r>
          </a:p>
          <a:p>
            <a:pPr marL="171450" lvl="0" indent="-171450">
              <a:buFont typeface="Arial" panose="020B0604020202020204" pitchFamily="34" charset="0"/>
              <a:buChar char="•"/>
            </a:pPr>
            <a:r>
              <a:rPr lang="en-US" sz="1200" dirty="0">
                <a:latin typeface="Arial Narrow" panose="020B0606020202030204" pitchFamily="34" charset="0"/>
              </a:rPr>
              <a:t>No child care</a:t>
            </a:r>
          </a:p>
          <a:p>
            <a:pPr marL="171450" lvl="0" indent="-171450">
              <a:buFont typeface="Arial" panose="020B0604020202020204" pitchFamily="34" charset="0"/>
              <a:buChar char="•"/>
            </a:pPr>
            <a:r>
              <a:rPr lang="en-US" sz="1200" dirty="0">
                <a:latin typeface="Arial Narrow" panose="020B0606020202030204" pitchFamily="34" charset="0"/>
              </a:rPr>
              <a:t>No communication consistently</a:t>
            </a:r>
          </a:p>
          <a:p>
            <a:pPr marL="171450" lvl="0" indent="-171450">
              <a:buFont typeface="Arial" panose="020B0604020202020204" pitchFamily="34" charset="0"/>
              <a:buChar char="•"/>
            </a:pPr>
            <a:r>
              <a:rPr lang="en-US" sz="1200" dirty="0">
                <a:latin typeface="Arial Narrow" panose="020B0606020202030204" pitchFamily="34" charset="0"/>
              </a:rPr>
              <a:t>Lack of parental knowledge about what is really happening at their child’s school and the need for the parent to be there.</a:t>
            </a:r>
          </a:p>
          <a:p>
            <a:pPr marL="171450" lvl="0" indent="-171450">
              <a:buFont typeface="Arial" panose="020B0604020202020204" pitchFamily="34" charset="0"/>
              <a:buChar char="•"/>
            </a:pPr>
            <a:r>
              <a:rPr lang="en-US" sz="1200" dirty="0">
                <a:latin typeface="Arial Narrow" panose="020B0606020202030204" pitchFamily="34" charset="0"/>
              </a:rPr>
              <a:t>Rude staff members</a:t>
            </a:r>
          </a:p>
          <a:p>
            <a:pPr marL="171450" lvl="0" indent="-171450">
              <a:buFont typeface="Arial" panose="020B0604020202020204" pitchFamily="34" charset="0"/>
              <a:buChar char="•"/>
            </a:pPr>
            <a:r>
              <a:rPr lang="en-US" sz="1200" dirty="0">
                <a:latin typeface="Arial Narrow" panose="020B0606020202030204" pitchFamily="34" charset="0"/>
              </a:rPr>
              <a:t>Lack of parental involvement activities</a:t>
            </a:r>
          </a:p>
          <a:p>
            <a:pPr marL="171450" lvl="0" indent="-171450">
              <a:buFont typeface="Arial" panose="020B0604020202020204" pitchFamily="34" charset="0"/>
              <a:buChar char="•"/>
            </a:pPr>
            <a:r>
              <a:rPr lang="en-US" sz="1200" dirty="0">
                <a:latin typeface="Arial Narrow" panose="020B0606020202030204" pitchFamily="34" charset="0"/>
              </a:rPr>
              <a:t>Language barrier</a:t>
            </a:r>
          </a:p>
          <a:p>
            <a:pPr marL="171450" lvl="0" indent="-171450">
              <a:buFont typeface="Arial" panose="020B0604020202020204" pitchFamily="34" charset="0"/>
              <a:buChar char="•"/>
            </a:pPr>
            <a:r>
              <a:rPr lang="en-US" sz="1200" dirty="0">
                <a:latin typeface="Arial Narrow" panose="020B0606020202030204" pitchFamily="34" charset="0"/>
              </a:rPr>
              <a:t>Time of day event is held</a:t>
            </a:r>
          </a:p>
          <a:p>
            <a:pPr marL="171450" lvl="0" indent="-171450">
              <a:buFont typeface="Arial" panose="020B0604020202020204" pitchFamily="34" charset="0"/>
              <a:buChar char="•"/>
            </a:pPr>
            <a:r>
              <a:rPr lang="en-US" sz="1200" dirty="0">
                <a:latin typeface="Arial Narrow" panose="020B0606020202030204" pitchFamily="34" charset="0"/>
              </a:rPr>
              <a:t>Lack of feeling valued or trusted by the school</a:t>
            </a:r>
          </a:p>
          <a:p>
            <a:pPr marL="171450" lvl="0" indent="-171450">
              <a:buFont typeface="Arial" panose="020B0604020202020204" pitchFamily="34" charset="0"/>
              <a:buChar char="•"/>
            </a:pPr>
            <a:r>
              <a:rPr lang="en-US" sz="1200" dirty="0">
                <a:latin typeface="Arial Narrow" panose="020B0606020202030204" pitchFamily="34" charset="0"/>
              </a:rPr>
              <a:t>No shared leadership (decision making)</a:t>
            </a:r>
          </a:p>
          <a:p>
            <a:pPr marL="171450" lvl="0" indent="-171450">
              <a:buFont typeface="Arial" panose="020B0604020202020204" pitchFamily="34" charset="0"/>
              <a:buChar char="•"/>
            </a:pPr>
            <a:r>
              <a:rPr lang="en-US" sz="1200" dirty="0">
                <a:latin typeface="Arial Narrow" panose="020B0606020202030204" pitchFamily="34" charset="0"/>
              </a:rPr>
              <a:t>Parents feel intimidated about not knowing what they think they should know.</a:t>
            </a:r>
          </a:p>
          <a:p>
            <a:pPr marL="171450" lvl="0" indent="-171450">
              <a:buFont typeface="Arial" panose="020B0604020202020204" pitchFamily="34" charset="0"/>
              <a:buChar char="•"/>
            </a:pPr>
            <a:r>
              <a:rPr lang="en-US" sz="1200" dirty="0">
                <a:latin typeface="Arial Narrow" panose="020B0606020202030204" pitchFamily="34" charset="0"/>
              </a:rPr>
              <a:t>Not feeling welcome  as they enter the office</a:t>
            </a:r>
          </a:p>
          <a:p>
            <a:pPr marL="171450" lvl="0" indent="-171450">
              <a:buFont typeface="Arial" panose="020B0604020202020204" pitchFamily="34" charset="0"/>
              <a:buChar char="•"/>
            </a:pPr>
            <a:r>
              <a:rPr lang="en-US" sz="1200" dirty="0">
                <a:latin typeface="Arial Narrow" panose="020B0606020202030204" pitchFamily="34" charset="0"/>
              </a:rPr>
              <a:t>District calendar conflicts (two or three events planned on the same Saturday)</a:t>
            </a:r>
          </a:p>
          <a:p>
            <a:pPr marL="171450" lvl="0" indent="-171450">
              <a:buFont typeface="Arial" panose="020B0604020202020204" pitchFamily="34" charset="0"/>
              <a:buChar char="•"/>
            </a:pPr>
            <a:r>
              <a:rPr lang="en-US" sz="1200" dirty="0">
                <a:latin typeface="Arial Narrow" panose="020B0606020202030204" pitchFamily="34" charset="0"/>
              </a:rPr>
              <a:t>Lack of information coming from schools</a:t>
            </a:r>
          </a:p>
          <a:p>
            <a:pPr marL="171450" lvl="0" indent="-171450">
              <a:buFont typeface="Arial" panose="020B0604020202020204" pitchFamily="34" charset="0"/>
              <a:buChar char="•"/>
            </a:pPr>
            <a:r>
              <a:rPr lang="en-US" sz="1200" dirty="0">
                <a:latin typeface="Arial Narrow" panose="020B0606020202030204" pitchFamily="34" charset="0"/>
              </a:rPr>
              <a:t>Lack of outreach from school into community</a:t>
            </a:r>
          </a:p>
          <a:p>
            <a:pPr marL="171450" lvl="0" indent="-171450">
              <a:buFont typeface="Arial" panose="020B0604020202020204" pitchFamily="34" charset="0"/>
              <a:buChar char="•"/>
            </a:pPr>
            <a:r>
              <a:rPr lang="en-US" sz="1200" dirty="0">
                <a:latin typeface="Arial Narrow" panose="020B0606020202030204" pitchFamily="34" charset="0"/>
              </a:rPr>
              <a:t>Lack of transportation</a:t>
            </a:r>
          </a:p>
          <a:p>
            <a:pPr marL="171450" lvl="0" indent="-171450">
              <a:buFont typeface="Arial" panose="020B0604020202020204" pitchFamily="34" charset="0"/>
              <a:buChar char="•"/>
            </a:pPr>
            <a:r>
              <a:rPr lang="en-US" sz="1200" dirty="0">
                <a:latin typeface="Arial Narrow" panose="020B0606020202030204" pitchFamily="34" charset="0"/>
              </a:rPr>
              <a:t>Events are scheduled when people are working (example was a SAC meeting held at 3:30pm)</a:t>
            </a:r>
          </a:p>
          <a:p>
            <a:pPr marL="171450" lvl="0" indent="-171450">
              <a:buFont typeface="Arial" panose="020B0604020202020204" pitchFamily="34" charset="0"/>
              <a:buChar char="•"/>
            </a:pPr>
            <a:r>
              <a:rPr lang="en-US" sz="1200" dirty="0">
                <a:latin typeface="Arial Narrow" panose="020B0606020202030204" pitchFamily="34" charset="0"/>
              </a:rPr>
              <a:t>Not enough interesting school programs</a:t>
            </a:r>
          </a:p>
          <a:p>
            <a:r>
              <a:rPr lang="en-US" sz="1800" dirty="0"/>
              <a:t> </a:t>
            </a:r>
          </a:p>
          <a:p>
            <a:endParaRPr lang="en-US" sz="900" dirty="0"/>
          </a:p>
        </p:txBody>
      </p:sp>
    </p:spTree>
    <p:extLst>
      <p:ext uri="{BB962C8B-B14F-4D97-AF65-F5344CB8AC3E}">
        <p14:creationId xmlns:p14="http://schemas.microsoft.com/office/powerpoint/2010/main" val="40126540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2848" y="1687937"/>
            <a:ext cx="7462502" cy="1033530"/>
          </a:xfrm>
        </p:spPr>
        <p:txBody>
          <a:bodyPr>
            <a:noAutofit/>
          </a:bodyPr>
          <a:lstStyle/>
          <a:p>
            <a:pPr algn="ctr"/>
            <a:r>
              <a:rPr lang="en-US" sz="4500" dirty="0">
                <a:solidFill>
                  <a:srgbClr val="FF0000"/>
                </a:solidFill>
              </a:rPr>
              <a:t>C</a:t>
            </a:r>
            <a:r>
              <a:rPr lang="en-US" sz="4500" dirty="0">
                <a:solidFill>
                  <a:schemeClr val="accent1">
                    <a:lumMod val="75000"/>
                  </a:schemeClr>
                </a:solidFill>
              </a:rPr>
              <a:t>A</a:t>
            </a:r>
            <a:r>
              <a:rPr lang="en-US" sz="4500" dirty="0">
                <a:solidFill>
                  <a:srgbClr val="00B050"/>
                </a:solidFill>
              </a:rPr>
              <a:t>R</a:t>
            </a:r>
            <a:r>
              <a:rPr lang="en-US" sz="4500" dirty="0">
                <a:solidFill>
                  <a:schemeClr val="accent4"/>
                </a:solidFill>
              </a:rPr>
              <a:t>E-</a:t>
            </a:r>
            <a:r>
              <a:rPr lang="en-US" sz="4500" dirty="0">
                <a:solidFill>
                  <a:srgbClr val="FF0000"/>
                </a:solidFill>
              </a:rPr>
              <a:t> Challenge</a:t>
            </a:r>
            <a:r>
              <a:rPr lang="en-US" sz="4500" dirty="0"/>
              <a:t>, </a:t>
            </a:r>
            <a:r>
              <a:rPr lang="en-US" sz="4500" dirty="0">
                <a:solidFill>
                  <a:schemeClr val="accent1">
                    <a:lumMod val="75000"/>
                  </a:schemeClr>
                </a:solidFill>
              </a:rPr>
              <a:t>Achieve</a:t>
            </a:r>
            <a:r>
              <a:rPr lang="en-US" sz="4500" dirty="0"/>
              <a:t>, </a:t>
            </a:r>
            <a:r>
              <a:rPr lang="en-US" sz="4500" dirty="0">
                <a:solidFill>
                  <a:srgbClr val="00B050"/>
                </a:solidFill>
              </a:rPr>
              <a:t>Reward</a:t>
            </a:r>
            <a:r>
              <a:rPr lang="en-US" sz="4500" dirty="0"/>
              <a:t>, and </a:t>
            </a:r>
            <a:r>
              <a:rPr lang="en-US" sz="4500" dirty="0">
                <a:solidFill>
                  <a:schemeClr val="accent4"/>
                </a:solidFill>
              </a:rPr>
              <a:t>Engage </a:t>
            </a:r>
            <a:r>
              <a:rPr lang="en-US" sz="4500" dirty="0"/>
              <a:t/>
            </a:r>
            <a:br>
              <a:rPr lang="en-US" sz="4500" dirty="0"/>
            </a:br>
            <a:endParaRPr lang="en-US" sz="4500" dirty="0"/>
          </a:p>
        </p:txBody>
      </p:sp>
      <p:sp>
        <p:nvSpPr>
          <p:cNvPr id="3" name="Content Placeholder 2"/>
          <p:cNvSpPr>
            <a:spLocks noGrp="1"/>
          </p:cNvSpPr>
          <p:nvPr>
            <p:ph idx="1"/>
          </p:nvPr>
        </p:nvSpPr>
        <p:spPr/>
        <p:txBody>
          <a:bodyPr/>
          <a:lstStyle/>
          <a:p>
            <a:r>
              <a:rPr lang="en-US" sz="6600" dirty="0"/>
              <a:t>			</a:t>
            </a:r>
          </a:p>
          <a:p>
            <a:r>
              <a:rPr lang="en-US" sz="6600" dirty="0"/>
              <a:t>           </a:t>
            </a:r>
          </a:p>
          <a:p>
            <a:endParaRPr lang="en-US" dirty="0"/>
          </a:p>
        </p:txBody>
      </p:sp>
      <p:pic>
        <p:nvPicPr>
          <p:cNvPr id="4" name="Picture 3"/>
          <p:cNvPicPr>
            <a:picLocks noChangeAspect="1"/>
          </p:cNvPicPr>
          <p:nvPr/>
        </p:nvPicPr>
        <p:blipFill>
          <a:blip r:embed="rId2"/>
          <a:stretch>
            <a:fillRect/>
          </a:stretch>
        </p:blipFill>
        <p:spPr>
          <a:xfrm>
            <a:off x="2542667" y="2885091"/>
            <a:ext cx="4058667" cy="2441258"/>
          </a:xfrm>
          <a:prstGeom prst="rect">
            <a:avLst/>
          </a:prstGeom>
        </p:spPr>
      </p:pic>
    </p:spTree>
    <p:extLst>
      <p:ext uri="{BB962C8B-B14F-4D97-AF65-F5344CB8AC3E}">
        <p14:creationId xmlns:p14="http://schemas.microsoft.com/office/powerpoint/2010/main" val="3272520959"/>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25</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smtClean="0">
                <a:solidFill>
                  <a:schemeClr val="accent1"/>
                </a:solidFill>
              </a:rPr>
              <a:t>FACE plan</a:t>
            </a:r>
            <a:endParaRPr lang="en-US" dirty="0">
              <a:solidFill>
                <a:schemeClr val="accent1"/>
              </a:solidFill>
            </a:endParaRPr>
          </a:p>
        </p:txBody>
      </p:sp>
      <p:sp>
        <p:nvSpPr>
          <p:cNvPr id="5" name="Title 4"/>
          <p:cNvSpPr>
            <a:spLocks noGrp="1"/>
          </p:cNvSpPr>
          <p:nvPr>
            <p:ph type="title"/>
          </p:nvPr>
        </p:nvSpPr>
        <p:spPr>
          <a:xfrm>
            <a:off x="266700" y="165100"/>
            <a:ext cx="8704263" cy="726440"/>
          </a:xfrm>
        </p:spPr>
        <p:txBody>
          <a:bodyPr anchor="ctr"/>
          <a:lstStyle/>
          <a:p>
            <a:pPr algn="ctr"/>
            <a:r>
              <a:rPr lang="en-US" dirty="0" smtClean="0">
                <a:solidFill>
                  <a:schemeClr val="bg1"/>
                </a:solidFill>
              </a:rPr>
              <a:t/>
            </a:r>
            <a:br>
              <a:rPr lang="en-US" dirty="0" smtClean="0">
                <a:solidFill>
                  <a:schemeClr val="bg1"/>
                </a:solidFill>
              </a:rPr>
            </a:br>
            <a:r>
              <a:rPr lang="en-US" sz="4400" dirty="0" smtClean="0">
                <a:solidFill>
                  <a:schemeClr val="bg1"/>
                </a:solidFill>
              </a:rPr>
              <a:t>ACADEMIC PROGRAMS </a:t>
            </a:r>
            <a:endParaRPr lang="en-US" sz="4400" dirty="0">
              <a:solidFill>
                <a:schemeClr val="bg1"/>
              </a:solidFill>
            </a:endParaRPr>
          </a:p>
        </p:txBody>
      </p:sp>
      <p:sp>
        <p:nvSpPr>
          <p:cNvPr id="7" name="Content Placeholder 2"/>
          <p:cNvSpPr txBox="1">
            <a:spLocks/>
          </p:cNvSpPr>
          <p:nvPr/>
        </p:nvSpPr>
        <p:spPr>
          <a:xfrm>
            <a:off x="266701" y="1409700"/>
            <a:ext cx="8704262" cy="45593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2400" b="1" dirty="0">
                <a:solidFill>
                  <a:srgbClr val="00A5E3"/>
                </a:solidFill>
                <a:latin typeface="Arial Narrow Bold" panose="020B0706020202030204" pitchFamily="34" charset="0"/>
              </a:rPr>
              <a:t>P</a:t>
            </a:r>
            <a:r>
              <a:rPr lang="en-US" sz="2400" b="1" dirty="0" smtClean="0">
                <a:solidFill>
                  <a:srgbClr val="00A5E3"/>
                </a:solidFill>
                <a:latin typeface="Arial Narrow Bold" panose="020B0706020202030204" pitchFamily="34" charset="0"/>
              </a:rPr>
              <a:t>arent </a:t>
            </a:r>
            <a:r>
              <a:rPr lang="en-US" sz="2400" b="1" dirty="0">
                <a:solidFill>
                  <a:srgbClr val="00A5E3"/>
                </a:solidFill>
                <a:latin typeface="Arial Narrow Bold" panose="020B0706020202030204" pitchFamily="34" charset="0"/>
              </a:rPr>
              <a:t>E</a:t>
            </a:r>
            <a:r>
              <a:rPr lang="en-US" sz="2400" b="1" dirty="0" smtClean="0">
                <a:solidFill>
                  <a:srgbClr val="00A5E3"/>
                </a:solidFill>
                <a:latin typeface="Arial Narrow Bold" panose="020B0706020202030204" pitchFamily="34" charset="0"/>
              </a:rPr>
              <a:t>ngagement </a:t>
            </a:r>
            <a:r>
              <a:rPr lang="en-US" sz="2400" b="1" dirty="0">
                <a:solidFill>
                  <a:srgbClr val="00A5E3"/>
                </a:solidFill>
                <a:latin typeface="Arial Narrow Bold" panose="020B0706020202030204" pitchFamily="34" charset="0"/>
              </a:rPr>
              <a:t>with </a:t>
            </a:r>
            <a:r>
              <a:rPr lang="en-US" sz="2400" b="1" dirty="0" smtClean="0">
                <a:solidFill>
                  <a:srgbClr val="00A5E3"/>
                </a:solidFill>
                <a:latin typeface="Arial Narrow Bold" panose="020B0706020202030204" pitchFamily="34" charset="0"/>
              </a:rPr>
              <a:t>Academic </a:t>
            </a:r>
            <a:r>
              <a:rPr lang="en-US" sz="2400" b="1" dirty="0">
                <a:solidFill>
                  <a:srgbClr val="00A5E3"/>
                </a:solidFill>
                <a:latin typeface="Arial Narrow Bold" panose="020B0706020202030204" pitchFamily="34" charset="0"/>
              </a:rPr>
              <a:t>E</a:t>
            </a:r>
            <a:r>
              <a:rPr lang="en-US" sz="2400" b="1" dirty="0" smtClean="0">
                <a:solidFill>
                  <a:srgbClr val="00A5E3"/>
                </a:solidFill>
                <a:latin typeface="Arial Narrow Bold" panose="020B0706020202030204" pitchFamily="34" charset="0"/>
              </a:rPr>
              <a:t>vents</a:t>
            </a:r>
            <a:r>
              <a:rPr lang="en-US" sz="2400" b="1" dirty="0">
                <a:solidFill>
                  <a:srgbClr val="00A5E3"/>
                </a:solidFill>
                <a:latin typeface="Arial Narrow Bold" panose="020B0706020202030204" pitchFamily="34" charset="0"/>
              </a:rPr>
              <a:t>:</a:t>
            </a:r>
          </a:p>
          <a:p>
            <a:pPr>
              <a:lnSpc>
                <a:spcPct val="100000"/>
              </a:lnSpc>
            </a:pPr>
            <a:endParaRPr lang="en-US" sz="1400" b="1" dirty="0">
              <a:solidFill>
                <a:srgbClr val="F15D22"/>
              </a:solidFill>
              <a:latin typeface="Arial Narrow Bold" panose="020B0706020202030204" pitchFamily="34" charset="0"/>
            </a:endParaRPr>
          </a:p>
          <a:p>
            <a:pPr>
              <a:lnSpc>
                <a:spcPct val="100000"/>
              </a:lnSpc>
            </a:pPr>
            <a:r>
              <a:rPr lang="en-US" sz="1800" b="1" dirty="0">
                <a:solidFill>
                  <a:srgbClr val="F15D22"/>
                </a:solidFill>
                <a:latin typeface="Arial Narrow Bold" panose="020B0706020202030204" pitchFamily="34" charset="0"/>
              </a:rPr>
              <a:t>September	“Curriculum Carnival/Family Game Night” (hands on participation of </a:t>
            </a:r>
            <a:r>
              <a:rPr lang="en-US" sz="1800" b="1" dirty="0" smtClean="0">
                <a:solidFill>
                  <a:srgbClr val="F15D22"/>
                </a:solidFill>
                <a:latin typeface="Arial Narrow Bold" panose="020B0706020202030204" pitchFamily="34" charset="0"/>
              </a:rPr>
              <a:t>computer </a:t>
            </a:r>
            <a:r>
              <a:rPr lang="en-US" sz="1800" b="1" dirty="0">
                <a:solidFill>
                  <a:srgbClr val="F15D22"/>
                </a:solidFill>
                <a:latin typeface="Arial Narrow Bold" panose="020B0706020202030204" pitchFamily="34" charset="0"/>
              </a:rPr>
              <a:t>programs used to promote academics in a fun way!  </a:t>
            </a:r>
            <a:r>
              <a:rPr lang="en-US" sz="1800" b="1" dirty="0" smtClean="0">
                <a:solidFill>
                  <a:srgbClr val="F15D22"/>
                </a:solidFill>
                <a:latin typeface="Arial Narrow Bold" panose="020B0706020202030204" pitchFamily="34" charset="0"/>
              </a:rPr>
              <a:t>Social </a:t>
            </a:r>
            <a:r>
              <a:rPr lang="en-US" sz="1800" b="1" dirty="0">
                <a:solidFill>
                  <a:srgbClr val="F15D22"/>
                </a:solidFill>
                <a:latin typeface="Arial Narrow Bold" panose="020B0706020202030204" pitchFamily="34" charset="0"/>
              </a:rPr>
              <a:t>Studies “Jeopardy, Math “Who Wants to be a Millionaire, </a:t>
            </a:r>
            <a:r>
              <a:rPr lang="en-US" sz="1800" b="1" dirty="0" smtClean="0">
                <a:solidFill>
                  <a:srgbClr val="F15D22"/>
                </a:solidFill>
                <a:latin typeface="Arial Narrow Bold" panose="020B0706020202030204" pitchFamily="34" charset="0"/>
              </a:rPr>
              <a:t> Language </a:t>
            </a:r>
            <a:r>
              <a:rPr lang="en-US" sz="1800" b="1" dirty="0">
                <a:solidFill>
                  <a:srgbClr val="F15D22"/>
                </a:solidFill>
                <a:latin typeface="Arial Narrow Bold" panose="020B0706020202030204" pitchFamily="34" charset="0"/>
              </a:rPr>
              <a:t>Arts “Scatagories” etc</a:t>
            </a:r>
            <a:r>
              <a:rPr lang="en-US" sz="1800" b="1" dirty="0" smtClean="0">
                <a:solidFill>
                  <a:srgbClr val="F15D22"/>
                </a:solidFill>
                <a:latin typeface="Arial Narrow Bold" panose="020B0706020202030204" pitchFamily="34" charset="0"/>
              </a:rPr>
              <a:t>. </a:t>
            </a:r>
            <a:endParaRPr lang="en-US" sz="1800" b="1" dirty="0">
              <a:solidFill>
                <a:srgbClr val="F15D22"/>
              </a:solidFill>
              <a:latin typeface="Arial Narrow Bold" panose="020B0706020202030204" pitchFamily="34" charset="0"/>
            </a:endParaRPr>
          </a:p>
          <a:p>
            <a:pPr>
              <a:lnSpc>
                <a:spcPct val="100000"/>
              </a:lnSpc>
            </a:pPr>
            <a:endParaRPr lang="en-US" sz="1000" b="1" dirty="0">
              <a:solidFill>
                <a:srgbClr val="F15D22"/>
              </a:solidFill>
              <a:latin typeface="Arial Narrow Bold" panose="020B0706020202030204" pitchFamily="34" charset="0"/>
            </a:endParaRPr>
          </a:p>
          <a:p>
            <a:pPr>
              <a:lnSpc>
                <a:spcPct val="100000"/>
              </a:lnSpc>
            </a:pPr>
            <a:r>
              <a:rPr lang="en-US" sz="1800" b="1" dirty="0">
                <a:solidFill>
                  <a:srgbClr val="F15D22"/>
                </a:solidFill>
                <a:latin typeface="Arial Narrow Bold" panose="020B0706020202030204" pitchFamily="34" charset="0"/>
              </a:rPr>
              <a:t>Nov./Dec</a:t>
            </a:r>
            <a:r>
              <a:rPr lang="en-US" sz="1800" b="1" dirty="0" smtClean="0">
                <a:solidFill>
                  <a:srgbClr val="F15D22"/>
                </a:solidFill>
                <a:latin typeface="Arial Narrow Bold" panose="020B0706020202030204" pitchFamily="34" charset="0"/>
              </a:rPr>
              <a:t>. - “</a:t>
            </a:r>
            <a:r>
              <a:rPr lang="en-US" sz="1800" b="1" dirty="0">
                <a:solidFill>
                  <a:srgbClr val="F15D22"/>
                </a:solidFill>
                <a:latin typeface="Arial Narrow Bold" panose="020B0706020202030204" pitchFamily="34" charset="0"/>
              </a:rPr>
              <a:t>A Taste of Academic Success” (Presenters serve up FSA tips from the </a:t>
            </a:r>
            <a:r>
              <a:rPr lang="en-US" sz="1800" b="1" dirty="0" smtClean="0">
                <a:solidFill>
                  <a:srgbClr val="F15D22"/>
                </a:solidFill>
                <a:latin typeface="Arial Narrow Bold" panose="020B0706020202030204" pitchFamily="34" charset="0"/>
              </a:rPr>
              <a:t>Math</a:t>
            </a:r>
            <a:r>
              <a:rPr lang="en-US" sz="1800" b="1" dirty="0">
                <a:solidFill>
                  <a:srgbClr val="F15D22"/>
                </a:solidFill>
                <a:latin typeface="Arial Narrow Bold" panose="020B0706020202030204" pitchFamily="34" charset="0"/>
              </a:rPr>
              <a:t>, Reading, Science and Social Studies department in courses </a:t>
            </a:r>
            <a:r>
              <a:rPr lang="en-US" sz="1800" b="1" dirty="0" smtClean="0">
                <a:solidFill>
                  <a:srgbClr val="F15D22"/>
                </a:solidFill>
                <a:latin typeface="Arial Narrow Bold" panose="020B0706020202030204" pitchFamily="34" charset="0"/>
              </a:rPr>
              <a:t>while </a:t>
            </a:r>
            <a:r>
              <a:rPr lang="en-US" sz="1800" b="1" dirty="0">
                <a:solidFill>
                  <a:srgbClr val="F15D22"/>
                </a:solidFill>
                <a:latin typeface="Arial Narrow Bold" panose="020B0706020202030204" pitchFamily="34" charset="0"/>
              </a:rPr>
              <a:t>actual dinner is served “dinner theater style to parents in the </a:t>
            </a:r>
            <a:r>
              <a:rPr lang="en-US" sz="1800" b="1" dirty="0" smtClean="0">
                <a:solidFill>
                  <a:srgbClr val="F15D22"/>
                </a:solidFill>
                <a:latin typeface="Arial Narrow Bold" panose="020B0706020202030204" pitchFamily="34" charset="0"/>
              </a:rPr>
              <a:t>cafe</a:t>
            </a:r>
            <a:r>
              <a:rPr lang="en-US" sz="1800" b="1" dirty="0">
                <a:solidFill>
                  <a:srgbClr val="F15D22"/>
                </a:solidFill>
                <a:latin typeface="Arial Narrow Bold" panose="020B0706020202030204" pitchFamily="34" charset="0"/>
              </a:rPr>
              <a:t>)</a:t>
            </a:r>
          </a:p>
          <a:p>
            <a:pPr marL="0" indent="0">
              <a:lnSpc>
                <a:spcPct val="100000"/>
              </a:lnSpc>
              <a:buNone/>
            </a:pPr>
            <a:endParaRPr lang="en-US" sz="1000" b="1" dirty="0">
              <a:solidFill>
                <a:srgbClr val="F15D22"/>
              </a:solidFill>
              <a:latin typeface="Arial Narrow Bold" panose="020B0706020202030204" pitchFamily="34" charset="0"/>
            </a:endParaRPr>
          </a:p>
          <a:p>
            <a:pPr>
              <a:lnSpc>
                <a:spcPct val="100000"/>
              </a:lnSpc>
            </a:pPr>
            <a:r>
              <a:rPr lang="en-US" sz="1800" b="1" dirty="0" smtClean="0">
                <a:solidFill>
                  <a:srgbClr val="F15D22"/>
                </a:solidFill>
                <a:latin typeface="Arial Narrow Bold" panose="020B0706020202030204" pitchFamily="34" charset="0"/>
              </a:rPr>
              <a:t>February - “Book </a:t>
            </a:r>
            <a:r>
              <a:rPr lang="en-US" sz="1800" b="1" dirty="0">
                <a:solidFill>
                  <a:srgbClr val="F15D22"/>
                </a:solidFill>
                <a:latin typeface="Arial Narrow Bold" panose="020B0706020202030204" pitchFamily="34" charset="0"/>
              </a:rPr>
              <a:t>Exchange; Family Literacy Night” (families bring books they </a:t>
            </a:r>
            <a:r>
              <a:rPr lang="en-US" sz="1800" b="1" dirty="0" smtClean="0">
                <a:solidFill>
                  <a:srgbClr val="F15D22"/>
                </a:solidFill>
                <a:latin typeface="Arial Narrow Bold" panose="020B0706020202030204" pitchFamily="34" charset="0"/>
              </a:rPr>
              <a:t>would </a:t>
            </a:r>
            <a:r>
              <a:rPr lang="en-US" sz="1800" b="1" dirty="0">
                <a:solidFill>
                  <a:srgbClr val="F15D22"/>
                </a:solidFill>
                <a:latin typeface="Arial Narrow Bold" panose="020B0706020202030204" pitchFamily="34" charset="0"/>
              </a:rPr>
              <a:t>like to exchange for something new to read…could  be a </a:t>
            </a:r>
            <a:r>
              <a:rPr lang="en-US" sz="1800" b="1" dirty="0" smtClean="0">
                <a:solidFill>
                  <a:srgbClr val="F15D22"/>
                </a:solidFill>
                <a:latin typeface="Arial Narrow Bold" panose="020B0706020202030204" pitchFamily="34" charset="0"/>
              </a:rPr>
              <a:t>monthly </a:t>
            </a:r>
            <a:r>
              <a:rPr lang="en-US" sz="1800" b="1" dirty="0">
                <a:solidFill>
                  <a:srgbClr val="F15D22"/>
                </a:solidFill>
                <a:latin typeface="Arial Narrow Bold" panose="020B0706020202030204" pitchFamily="34" charset="0"/>
              </a:rPr>
              <a:t>event</a:t>
            </a:r>
          </a:p>
          <a:p>
            <a:pPr>
              <a:lnSpc>
                <a:spcPct val="100000"/>
              </a:lnSpc>
            </a:pPr>
            <a:endParaRPr lang="en-US" sz="1000" b="1" dirty="0">
              <a:solidFill>
                <a:srgbClr val="F15D22"/>
              </a:solidFill>
              <a:latin typeface="Arial Narrow Bold" panose="020B0706020202030204" pitchFamily="34" charset="0"/>
            </a:endParaRPr>
          </a:p>
          <a:p>
            <a:pPr>
              <a:lnSpc>
                <a:spcPct val="100000"/>
              </a:lnSpc>
            </a:pPr>
            <a:r>
              <a:rPr lang="en-US" sz="1800" b="1" dirty="0">
                <a:solidFill>
                  <a:srgbClr val="F15D22"/>
                </a:solidFill>
                <a:latin typeface="Arial Narrow Bold" panose="020B0706020202030204" pitchFamily="34" charset="0"/>
              </a:rPr>
              <a:t>April/May	Academic Extravaganza Showcase Night “Best in Show” Gallery Walk </a:t>
            </a:r>
            <a:r>
              <a:rPr lang="en-US" sz="1800" b="1" dirty="0" smtClean="0">
                <a:solidFill>
                  <a:srgbClr val="F15D22"/>
                </a:solidFill>
                <a:latin typeface="Arial Narrow Bold" panose="020B0706020202030204" pitchFamily="34" charset="0"/>
              </a:rPr>
              <a:t>including </a:t>
            </a:r>
            <a:r>
              <a:rPr lang="en-US" sz="1800" b="1" dirty="0">
                <a:solidFill>
                  <a:srgbClr val="F15D22"/>
                </a:solidFill>
                <a:latin typeface="Arial Narrow Bold" panose="020B0706020202030204" pitchFamily="34" charset="0"/>
              </a:rPr>
              <a:t>Science, Social Studies, and Literary Fair projects…could </a:t>
            </a:r>
            <a:r>
              <a:rPr lang="en-US" sz="1800" b="1" dirty="0" smtClean="0">
                <a:solidFill>
                  <a:srgbClr val="F15D22"/>
                </a:solidFill>
                <a:latin typeface="Arial Narrow Bold" panose="020B0706020202030204" pitchFamily="34" charset="0"/>
              </a:rPr>
              <a:t>also </a:t>
            </a:r>
            <a:r>
              <a:rPr lang="en-US" sz="1800" b="1" dirty="0">
                <a:solidFill>
                  <a:srgbClr val="F15D22"/>
                </a:solidFill>
                <a:latin typeface="Arial Narrow Bold" panose="020B0706020202030204" pitchFamily="34" charset="0"/>
              </a:rPr>
              <a:t>be tied with “Talent Show”	</a:t>
            </a:r>
          </a:p>
          <a:p>
            <a:endParaRPr lang="en-US" sz="1800" dirty="0"/>
          </a:p>
        </p:txBody>
      </p:sp>
    </p:spTree>
    <p:extLst>
      <p:ext uri="{BB962C8B-B14F-4D97-AF65-F5344CB8AC3E}">
        <p14:creationId xmlns:p14="http://schemas.microsoft.com/office/powerpoint/2010/main" val="40784705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26</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smtClean="0">
                <a:solidFill>
                  <a:schemeClr val="accent1"/>
                </a:solidFill>
              </a:rPr>
              <a:t>FACE </a:t>
            </a:r>
            <a:r>
              <a:rPr lang="en-US" dirty="0">
                <a:solidFill>
                  <a:schemeClr val="accent1"/>
                </a:solidFill>
              </a:rPr>
              <a:t>plan</a:t>
            </a:r>
          </a:p>
        </p:txBody>
      </p:sp>
      <p:sp>
        <p:nvSpPr>
          <p:cNvPr id="5" name="Title 4"/>
          <p:cNvSpPr>
            <a:spLocks noGrp="1"/>
          </p:cNvSpPr>
          <p:nvPr>
            <p:ph type="title"/>
          </p:nvPr>
        </p:nvSpPr>
        <p:spPr>
          <a:xfrm>
            <a:off x="266700" y="165100"/>
            <a:ext cx="8704263" cy="783590"/>
          </a:xfrm>
        </p:spPr>
        <p:txBody>
          <a:bodyPr anchor="ctr"/>
          <a:lstStyle/>
          <a:p>
            <a:pPr algn="ctr"/>
            <a:r>
              <a:rPr lang="en-US" dirty="0" smtClean="0"/>
              <a:t/>
            </a:r>
            <a:br>
              <a:rPr lang="en-US" dirty="0" smtClean="0"/>
            </a:br>
            <a:r>
              <a:rPr lang="en-US" sz="4400" dirty="0" smtClean="0"/>
              <a:t>TECHNOLOGY PROGRAMS</a:t>
            </a:r>
            <a:endParaRPr lang="en-US" sz="4400" dirty="0"/>
          </a:p>
        </p:txBody>
      </p:sp>
      <p:sp>
        <p:nvSpPr>
          <p:cNvPr id="7" name="Content Placeholder 2"/>
          <p:cNvSpPr txBox="1">
            <a:spLocks/>
          </p:cNvSpPr>
          <p:nvPr/>
        </p:nvSpPr>
        <p:spPr>
          <a:xfrm>
            <a:off x="266701" y="1409700"/>
            <a:ext cx="8704262" cy="45593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2400" b="1" dirty="0">
                <a:solidFill>
                  <a:srgbClr val="00A5E3"/>
                </a:solidFill>
                <a:latin typeface="Arial Narrow Bold" panose="020B0706020202030204" pitchFamily="34" charset="0"/>
              </a:rPr>
              <a:t>Parent Engagement with T</a:t>
            </a:r>
            <a:r>
              <a:rPr lang="en-US" sz="2400" b="1" dirty="0" smtClean="0">
                <a:solidFill>
                  <a:srgbClr val="00A5E3"/>
                </a:solidFill>
                <a:latin typeface="Arial Narrow Bold" panose="020B0706020202030204" pitchFamily="34" charset="0"/>
              </a:rPr>
              <a:t>echnology </a:t>
            </a:r>
            <a:r>
              <a:rPr lang="en-US" sz="2400" b="1" dirty="0">
                <a:solidFill>
                  <a:srgbClr val="00A5E3"/>
                </a:solidFill>
                <a:latin typeface="Arial Narrow Bold" panose="020B0706020202030204" pitchFamily="34" charset="0"/>
              </a:rPr>
              <a:t>E</a:t>
            </a:r>
            <a:r>
              <a:rPr lang="en-US" sz="2400" b="1" dirty="0" smtClean="0">
                <a:solidFill>
                  <a:srgbClr val="00A5E3"/>
                </a:solidFill>
                <a:latin typeface="Arial Narrow Bold" panose="020B0706020202030204" pitchFamily="34" charset="0"/>
              </a:rPr>
              <a:t>vents:</a:t>
            </a:r>
            <a:endParaRPr lang="en-US" sz="2400" b="1" dirty="0">
              <a:solidFill>
                <a:srgbClr val="00A5E3"/>
              </a:solidFill>
              <a:latin typeface="Arial Narrow Bold" panose="020B0706020202030204" pitchFamily="34" charset="0"/>
            </a:endParaRPr>
          </a:p>
          <a:p>
            <a:pPr marL="0" indent="0">
              <a:lnSpc>
                <a:spcPct val="100000"/>
              </a:lnSpc>
              <a:buNone/>
            </a:pPr>
            <a:r>
              <a:rPr lang="en-US" sz="1000" b="1" dirty="0">
                <a:solidFill>
                  <a:srgbClr val="00A5E3"/>
                </a:solidFill>
                <a:latin typeface="Arial Narrow Bold" panose="020B0706020202030204" pitchFamily="34" charset="0"/>
              </a:rPr>
              <a:t>	</a:t>
            </a:r>
            <a:endParaRPr lang="en-US" sz="1000" b="1" dirty="0">
              <a:solidFill>
                <a:srgbClr val="F15D22"/>
              </a:solidFill>
              <a:latin typeface="Arial Narrow Bold" panose="020B0706020202030204" pitchFamily="34" charset="0"/>
            </a:endParaRPr>
          </a:p>
          <a:p>
            <a:pPr>
              <a:lnSpc>
                <a:spcPct val="100000"/>
              </a:lnSpc>
            </a:pPr>
            <a:r>
              <a:rPr lang="en-US" sz="1800" b="1" dirty="0">
                <a:solidFill>
                  <a:srgbClr val="F15D22"/>
                </a:solidFill>
                <a:latin typeface="Arial Narrow Bold" panose="020B0706020202030204" pitchFamily="34" charset="0"/>
              </a:rPr>
              <a:t>September	</a:t>
            </a:r>
            <a:r>
              <a:rPr lang="en-US" sz="1800" b="1" dirty="0" smtClean="0">
                <a:solidFill>
                  <a:srgbClr val="F15D22"/>
                </a:solidFill>
                <a:latin typeface="Arial Narrow Bold" panose="020B0706020202030204" pitchFamily="34" charset="0"/>
              </a:rPr>
              <a:t> - “</a:t>
            </a:r>
            <a:r>
              <a:rPr lang="en-US" sz="1800" b="1" dirty="0">
                <a:solidFill>
                  <a:srgbClr val="F15D22"/>
                </a:solidFill>
                <a:latin typeface="Arial Narrow Bold" panose="020B0706020202030204" pitchFamily="34" charset="0"/>
              </a:rPr>
              <a:t>Back to school Program Analysis” (hands on use of computer 				</a:t>
            </a:r>
            <a:r>
              <a:rPr lang="en-US" sz="1800" b="1" dirty="0" smtClean="0">
                <a:solidFill>
                  <a:srgbClr val="F15D22"/>
                </a:solidFill>
                <a:latin typeface="Arial Narrow Bold" panose="020B0706020202030204" pitchFamily="34" charset="0"/>
              </a:rPr>
              <a:t>                programs </a:t>
            </a:r>
            <a:r>
              <a:rPr lang="en-US" sz="1800" b="1" dirty="0">
                <a:solidFill>
                  <a:srgbClr val="F15D22"/>
                </a:solidFill>
                <a:latin typeface="Arial Narrow Bold" panose="020B0706020202030204" pitchFamily="34" charset="0"/>
              </a:rPr>
              <a:t>available to parents: Examples: Achieve3000, 					</a:t>
            </a:r>
            <a:r>
              <a:rPr lang="en-US" sz="1800" b="1" dirty="0" smtClean="0">
                <a:solidFill>
                  <a:srgbClr val="F15D22"/>
                </a:solidFill>
                <a:latin typeface="Arial Narrow Bold" panose="020B0706020202030204" pitchFamily="34" charset="0"/>
              </a:rPr>
              <a:t>	                Vocabulary.com</a:t>
            </a:r>
            <a:r>
              <a:rPr lang="en-US" sz="1800" b="1" dirty="0">
                <a:solidFill>
                  <a:srgbClr val="F15D22"/>
                </a:solidFill>
                <a:latin typeface="Arial Narrow Bold" panose="020B0706020202030204" pitchFamily="34" charset="0"/>
              </a:rPr>
              <a:t>, Buzz Math, GIZMOS)</a:t>
            </a:r>
          </a:p>
          <a:p>
            <a:pPr>
              <a:lnSpc>
                <a:spcPct val="100000"/>
              </a:lnSpc>
            </a:pPr>
            <a:endParaRPr lang="en-US" sz="1000" b="1" dirty="0">
              <a:solidFill>
                <a:srgbClr val="F15D22"/>
              </a:solidFill>
              <a:latin typeface="Arial Narrow Bold" panose="020B0706020202030204" pitchFamily="34" charset="0"/>
            </a:endParaRPr>
          </a:p>
          <a:p>
            <a:pPr>
              <a:lnSpc>
                <a:spcPct val="100000"/>
              </a:lnSpc>
            </a:pPr>
            <a:r>
              <a:rPr lang="en-US" sz="1800" b="1" dirty="0">
                <a:solidFill>
                  <a:srgbClr val="F15D22"/>
                </a:solidFill>
                <a:latin typeface="Arial Narrow Bold" panose="020B0706020202030204" pitchFamily="34" charset="0"/>
              </a:rPr>
              <a:t>	Nov./Dec</a:t>
            </a:r>
            <a:r>
              <a:rPr lang="en-US" sz="1800" b="1" dirty="0" smtClean="0">
                <a:solidFill>
                  <a:srgbClr val="F15D22"/>
                </a:solidFill>
                <a:latin typeface="Arial Narrow Bold" panose="020B0706020202030204" pitchFamily="34" charset="0"/>
              </a:rPr>
              <a:t>. - “</a:t>
            </a:r>
            <a:r>
              <a:rPr lang="en-US" sz="1800" b="1" dirty="0">
                <a:solidFill>
                  <a:srgbClr val="F15D22"/>
                </a:solidFill>
                <a:latin typeface="Arial Narrow Bold" panose="020B0706020202030204" pitchFamily="34" charset="0"/>
              </a:rPr>
              <a:t>Building Relationships”(Parents and students create robotics, 				</a:t>
            </a:r>
            <a:r>
              <a:rPr lang="en-US" sz="1800" b="1" dirty="0" smtClean="0">
                <a:solidFill>
                  <a:srgbClr val="F15D22"/>
                </a:solidFill>
                <a:latin typeface="Arial Narrow Bold" panose="020B0706020202030204" pitchFamily="34" charset="0"/>
              </a:rPr>
              <a:t>               participate </a:t>
            </a:r>
            <a:r>
              <a:rPr lang="en-US" sz="1800" b="1" dirty="0">
                <a:solidFill>
                  <a:srgbClr val="F15D22"/>
                </a:solidFill>
                <a:latin typeface="Arial Narrow Bold" panose="020B0706020202030204" pitchFamily="34" charset="0"/>
              </a:rPr>
              <a:t>in simulated medical procedures, participate in 					</a:t>
            </a:r>
            <a:r>
              <a:rPr lang="en-US" sz="1800" b="1" dirty="0" smtClean="0">
                <a:solidFill>
                  <a:srgbClr val="F15D22"/>
                </a:solidFill>
                <a:latin typeface="Arial Narrow Bold" panose="020B0706020202030204" pitchFamily="34" charset="0"/>
              </a:rPr>
              <a:t>               simulated </a:t>
            </a:r>
            <a:r>
              <a:rPr lang="en-US" sz="1800" b="1" dirty="0">
                <a:solidFill>
                  <a:srgbClr val="F15D22"/>
                </a:solidFill>
                <a:latin typeface="Arial Narrow Bold" panose="020B0706020202030204" pitchFamily="34" charset="0"/>
              </a:rPr>
              <a:t>building construction)	</a:t>
            </a:r>
          </a:p>
          <a:p>
            <a:pPr marL="0" indent="0">
              <a:lnSpc>
                <a:spcPct val="100000"/>
              </a:lnSpc>
              <a:buNone/>
            </a:pPr>
            <a:r>
              <a:rPr lang="en-US" sz="1000" b="1" dirty="0">
                <a:solidFill>
                  <a:srgbClr val="F15D22"/>
                </a:solidFill>
                <a:latin typeface="Arial Narrow Bold" panose="020B0706020202030204" pitchFamily="34" charset="0"/>
              </a:rPr>
              <a:t>	</a:t>
            </a:r>
          </a:p>
          <a:p>
            <a:pPr>
              <a:lnSpc>
                <a:spcPct val="100000"/>
              </a:lnSpc>
            </a:pPr>
            <a:r>
              <a:rPr lang="en-US" sz="1800" b="1" dirty="0">
                <a:solidFill>
                  <a:srgbClr val="F15D22"/>
                </a:solidFill>
                <a:latin typeface="Arial Narrow Bold" panose="020B0706020202030204" pitchFamily="34" charset="0"/>
              </a:rPr>
              <a:t>	February	</a:t>
            </a:r>
            <a:r>
              <a:rPr lang="en-US" sz="1800" b="1" dirty="0" smtClean="0">
                <a:solidFill>
                  <a:srgbClr val="F15D22"/>
                </a:solidFill>
                <a:latin typeface="Arial Narrow Bold" panose="020B0706020202030204" pitchFamily="34" charset="0"/>
              </a:rPr>
              <a:t>- Website </a:t>
            </a:r>
            <a:r>
              <a:rPr lang="en-US" sz="1800" b="1" dirty="0">
                <a:solidFill>
                  <a:srgbClr val="F15D22"/>
                </a:solidFill>
                <a:latin typeface="Arial Narrow Bold" panose="020B0706020202030204" pitchFamily="34" charset="0"/>
              </a:rPr>
              <a:t>design, Gaming Design, </a:t>
            </a:r>
            <a:r>
              <a:rPr lang="en-US" sz="1800" b="1" dirty="0" smtClean="0">
                <a:solidFill>
                  <a:srgbClr val="F15D22"/>
                </a:solidFill>
                <a:latin typeface="Arial Narrow Bold" panose="020B0706020202030204" pitchFamily="34" charset="0"/>
              </a:rPr>
              <a:t>Multimedia </a:t>
            </a:r>
            <a:r>
              <a:rPr lang="en-US" sz="1800" b="1" dirty="0">
                <a:solidFill>
                  <a:srgbClr val="F15D22"/>
                </a:solidFill>
                <a:latin typeface="Arial Narrow Bold" panose="020B0706020202030204" pitchFamily="34" charset="0"/>
              </a:rPr>
              <a:t>Essentials (Parents 				</a:t>
            </a:r>
            <a:r>
              <a:rPr lang="en-US" sz="1800" b="1" dirty="0" smtClean="0">
                <a:solidFill>
                  <a:srgbClr val="F15D22"/>
                </a:solidFill>
                <a:latin typeface="Arial Narrow Bold" panose="020B0706020202030204" pitchFamily="34" charset="0"/>
              </a:rPr>
              <a:t>               and </a:t>
            </a:r>
            <a:r>
              <a:rPr lang="en-US" sz="1800" b="1" dirty="0">
                <a:solidFill>
                  <a:srgbClr val="F15D22"/>
                </a:solidFill>
                <a:latin typeface="Arial Narrow Bold" panose="020B0706020202030204" pitchFamily="34" charset="0"/>
              </a:rPr>
              <a:t>students get the basics to create together)</a:t>
            </a:r>
          </a:p>
          <a:p>
            <a:pPr marL="0" indent="0">
              <a:lnSpc>
                <a:spcPct val="100000"/>
              </a:lnSpc>
              <a:buNone/>
            </a:pPr>
            <a:r>
              <a:rPr lang="en-US" sz="1800" b="1" dirty="0">
                <a:solidFill>
                  <a:srgbClr val="F15D22"/>
                </a:solidFill>
                <a:latin typeface="Arial Narrow Bold" panose="020B0706020202030204" pitchFamily="34" charset="0"/>
              </a:rPr>
              <a:t>	</a:t>
            </a:r>
            <a:endParaRPr lang="en-US" sz="1000" b="1" dirty="0">
              <a:solidFill>
                <a:srgbClr val="F15D22"/>
              </a:solidFill>
              <a:latin typeface="Arial Narrow Bold" panose="020B0706020202030204" pitchFamily="34" charset="0"/>
            </a:endParaRPr>
          </a:p>
          <a:p>
            <a:pPr>
              <a:lnSpc>
                <a:spcPct val="100000"/>
              </a:lnSpc>
            </a:pPr>
            <a:r>
              <a:rPr lang="en-US" sz="1800" b="1" dirty="0">
                <a:solidFill>
                  <a:srgbClr val="F15D22"/>
                </a:solidFill>
                <a:latin typeface="Arial Narrow Bold" panose="020B0706020202030204" pitchFamily="34" charset="0"/>
              </a:rPr>
              <a:t>   </a:t>
            </a:r>
            <a:r>
              <a:rPr lang="en-US" sz="1800" b="1" dirty="0" smtClean="0">
                <a:solidFill>
                  <a:srgbClr val="F15D22"/>
                </a:solidFill>
                <a:latin typeface="Arial Narrow Bold" panose="020B0706020202030204" pitchFamily="34" charset="0"/>
              </a:rPr>
              <a:t>April/May - Project </a:t>
            </a:r>
            <a:r>
              <a:rPr lang="en-US" sz="1800" b="1" dirty="0">
                <a:solidFill>
                  <a:srgbClr val="F15D22"/>
                </a:solidFill>
                <a:latin typeface="Arial Narrow Bold" panose="020B0706020202030204" pitchFamily="34" charset="0"/>
              </a:rPr>
              <a:t>showcase: Projects integrating technology Podcasts, 				</a:t>
            </a:r>
            <a:r>
              <a:rPr lang="en-US" sz="1800" b="1" dirty="0" smtClean="0">
                <a:solidFill>
                  <a:srgbClr val="F15D22"/>
                </a:solidFill>
                <a:latin typeface="Arial Narrow Bold" panose="020B0706020202030204" pitchFamily="34" charset="0"/>
              </a:rPr>
              <a:t>               Web-sites</a:t>
            </a:r>
            <a:r>
              <a:rPr lang="en-US" sz="1800" b="1" dirty="0">
                <a:solidFill>
                  <a:srgbClr val="F15D22"/>
                </a:solidFill>
                <a:latin typeface="Arial Narrow Bold" panose="020B0706020202030204" pitchFamily="34" charset="0"/>
              </a:rPr>
              <a:t>; I-Movies (gallery walk)</a:t>
            </a:r>
          </a:p>
          <a:p>
            <a:endParaRPr lang="en-US" sz="1800" dirty="0"/>
          </a:p>
        </p:txBody>
      </p:sp>
    </p:spTree>
    <p:extLst>
      <p:ext uri="{BB962C8B-B14F-4D97-AF65-F5344CB8AC3E}">
        <p14:creationId xmlns:p14="http://schemas.microsoft.com/office/powerpoint/2010/main" val="33855052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27</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smtClean="0">
                <a:solidFill>
                  <a:schemeClr val="accent1"/>
                </a:solidFill>
              </a:rPr>
              <a:t>FACE plan</a:t>
            </a:r>
            <a:endParaRPr lang="en-US" dirty="0">
              <a:solidFill>
                <a:schemeClr val="accent1"/>
              </a:solidFill>
            </a:endParaRPr>
          </a:p>
        </p:txBody>
      </p:sp>
      <p:sp>
        <p:nvSpPr>
          <p:cNvPr id="5" name="Title 4"/>
          <p:cNvSpPr>
            <a:spLocks noGrp="1"/>
          </p:cNvSpPr>
          <p:nvPr>
            <p:ph type="title"/>
          </p:nvPr>
        </p:nvSpPr>
        <p:spPr>
          <a:xfrm>
            <a:off x="266700" y="165100"/>
            <a:ext cx="8704263" cy="954088"/>
          </a:xfrm>
        </p:spPr>
        <p:txBody>
          <a:bodyPr anchor="ctr"/>
          <a:lstStyle/>
          <a:p>
            <a:pPr algn="ctr"/>
            <a:r>
              <a:rPr lang="en-US" dirty="0" smtClean="0"/>
              <a:t/>
            </a:r>
            <a:br>
              <a:rPr lang="en-US" dirty="0" smtClean="0"/>
            </a:br>
            <a:r>
              <a:rPr lang="en-US" sz="4400" dirty="0" smtClean="0"/>
              <a:t>PHYSICAL FITNESS PROGRAMS</a:t>
            </a:r>
            <a:endParaRPr lang="en-US" sz="4400" dirty="0"/>
          </a:p>
        </p:txBody>
      </p:sp>
      <p:sp>
        <p:nvSpPr>
          <p:cNvPr id="7" name="Content Placeholder 2"/>
          <p:cNvSpPr txBox="1">
            <a:spLocks/>
          </p:cNvSpPr>
          <p:nvPr/>
        </p:nvSpPr>
        <p:spPr>
          <a:xfrm>
            <a:off x="266701" y="1409700"/>
            <a:ext cx="8704262" cy="45593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2400" b="1" dirty="0">
                <a:solidFill>
                  <a:srgbClr val="00A5E3"/>
                </a:solidFill>
                <a:latin typeface="Arial Narrow Bold" panose="020B0706020202030204" pitchFamily="34" charset="0"/>
              </a:rPr>
              <a:t>Parent Engagement with </a:t>
            </a:r>
            <a:r>
              <a:rPr lang="en-US" sz="2400" b="1" dirty="0" smtClean="0">
                <a:solidFill>
                  <a:srgbClr val="00A5E3"/>
                </a:solidFill>
                <a:latin typeface="Arial Narrow Bold" panose="020B0706020202030204" pitchFamily="34" charset="0"/>
              </a:rPr>
              <a:t>Fitness </a:t>
            </a:r>
            <a:r>
              <a:rPr lang="en-US" sz="2400" b="1" dirty="0">
                <a:solidFill>
                  <a:srgbClr val="00A5E3"/>
                </a:solidFill>
                <a:latin typeface="Arial Narrow Bold" panose="020B0706020202030204" pitchFamily="34" charset="0"/>
              </a:rPr>
              <a:t>E</a:t>
            </a:r>
            <a:r>
              <a:rPr lang="en-US" sz="2400" b="1" dirty="0" smtClean="0">
                <a:solidFill>
                  <a:srgbClr val="00A5E3"/>
                </a:solidFill>
                <a:latin typeface="Arial Narrow Bold" panose="020B0706020202030204" pitchFamily="34" charset="0"/>
              </a:rPr>
              <a:t>vents:</a:t>
            </a:r>
            <a:endParaRPr lang="en-US" sz="2400" b="1" dirty="0">
              <a:solidFill>
                <a:srgbClr val="00A5E3"/>
              </a:solidFill>
              <a:latin typeface="Arial Narrow Bold" panose="020B0706020202030204" pitchFamily="34" charset="0"/>
            </a:endParaRPr>
          </a:p>
          <a:p>
            <a:pPr>
              <a:lnSpc>
                <a:spcPct val="100000"/>
              </a:lnSpc>
            </a:pPr>
            <a:endParaRPr lang="en-US" sz="1800" b="1" dirty="0">
              <a:solidFill>
                <a:srgbClr val="FF0000"/>
              </a:solidFill>
              <a:latin typeface="Arial Narrow Bold" panose="020B0706020202030204" pitchFamily="34" charset="0"/>
            </a:endParaRPr>
          </a:p>
          <a:p>
            <a:pPr>
              <a:lnSpc>
                <a:spcPct val="100000"/>
              </a:lnSpc>
            </a:pPr>
            <a:r>
              <a:rPr lang="en-US" sz="1800" b="1" dirty="0">
                <a:solidFill>
                  <a:srgbClr val="F15D22"/>
                </a:solidFill>
                <a:latin typeface="Arial Narrow Bold" panose="020B0706020202030204" pitchFamily="34" charset="0"/>
              </a:rPr>
              <a:t>	</a:t>
            </a:r>
            <a:r>
              <a:rPr lang="en-US" sz="1800" b="1" dirty="0" smtClean="0">
                <a:solidFill>
                  <a:srgbClr val="F15D22"/>
                </a:solidFill>
                <a:latin typeface="Arial Narrow Bold" panose="020B0706020202030204" pitchFamily="34" charset="0"/>
              </a:rPr>
              <a:t>September - “Back </a:t>
            </a:r>
            <a:r>
              <a:rPr lang="en-US" sz="1800" b="1" dirty="0">
                <a:solidFill>
                  <a:srgbClr val="F15D22"/>
                </a:solidFill>
                <a:latin typeface="Arial Narrow Bold" panose="020B0706020202030204" pitchFamily="34" charset="0"/>
              </a:rPr>
              <a:t>to school scavenger hunt” (Parent and students discover 					</a:t>
            </a:r>
            <a:r>
              <a:rPr lang="en-US" sz="1800" b="1" dirty="0" smtClean="0">
                <a:solidFill>
                  <a:srgbClr val="F15D22"/>
                </a:solidFill>
                <a:latin typeface="Arial Narrow Bold" panose="020B0706020202030204" pitchFamily="34" charset="0"/>
              </a:rPr>
              <a:t>      school </a:t>
            </a:r>
            <a:r>
              <a:rPr lang="en-US" sz="1800" b="1" dirty="0">
                <a:solidFill>
                  <a:srgbClr val="F15D22"/>
                </a:solidFill>
                <a:latin typeface="Arial Narrow Bold" panose="020B0706020202030204" pitchFamily="34" charset="0"/>
              </a:rPr>
              <a:t>environment together; good for 6</a:t>
            </a:r>
            <a:r>
              <a:rPr lang="en-US" sz="1800" b="1" baseline="30000" dirty="0">
                <a:solidFill>
                  <a:srgbClr val="F15D22"/>
                </a:solidFill>
                <a:latin typeface="Arial Narrow Bold" panose="020B0706020202030204" pitchFamily="34" charset="0"/>
              </a:rPr>
              <a:t>th</a:t>
            </a:r>
            <a:r>
              <a:rPr lang="en-US" sz="1800" b="1" dirty="0">
                <a:solidFill>
                  <a:srgbClr val="F15D22"/>
                </a:solidFill>
                <a:latin typeface="Arial Narrow Bold" panose="020B0706020202030204" pitchFamily="34" charset="0"/>
              </a:rPr>
              <a:t> grade)</a:t>
            </a:r>
          </a:p>
          <a:p>
            <a:pPr>
              <a:lnSpc>
                <a:spcPct val="100000"/>
              </a:lnSpc>
            </a:pPr>
            <a:endParaRPr lang="en-US" sz="1800" b="1" dirty="0">
              <a:solidFill>
                <a:srgbClr val="F15D22"/>
              </a:solidFill>
              <a:latin typeface="Arial Narrow Bold" panose="020B0706020202030204" pitchFamily="34" charset="0"/>
            </a:endParaRPr>
          </a:p>
          <a:p>
            <a:pPr>
              <a:lnSpc>
                <a:spcPct val="100000"/>
              </a:lnSpc>
            </a:pPr>
            <a:r>
              <a:rPr lang="en-US" sz="1800" b="1" dirty="0">
                <a:solidFill>
                  <a:srgbClr val="F15D22"/>
                </a:solidFill>
                <a:latin typeface="Arial Narrow Bold" panose="020B0706020202030204" pitchFamily="34" charset="0"/>
              </a:rPr>
              <a:t>	Nov./Dec</a:t>
            </a:r>
            <a:r>
              <a:rPr lang="en-US" sz="1800" b="1" dirty="0" smtClean="0">
                <a:solidFill>
                  <a:srgbClr val="F15D22"/>
                </a:solidFill>
                <a:latin typeface="Arial Narrow Bold" panose="020B0706020202030204" pitchFamily="34" charset="0"/>
              </a:rPr>
              <a:t>. - “</a:t>
            </a:r>
            <a:r>
              <a:rPr lang="en-US" sz="1800" b="1" dirty="0">
                <a:solidFill>
                  <a:srgbClr val="F15D22"/>
                </a:solidFill>
                <a:latin typeface="Arial Narrow Bold" panose="020B0706020202030204" pitchFamily="34" charset="0"/>
              </a:rPr>
              <a:t>Turkey Trot/ Jingle Jog” (PTSA fundraisers) Parents and students 					</a:t>
            </a:r>
            <a:r>
              <a:rPr lang="en-US" sz="1800" b="1" dirty="0" smtClean="0">
                <a:solidFill>
                  <a:srgbClr val="F15D22"/>
                </a:solidFill>
                <a:latin typeface="Arial Narrow Bold" panose="020B0706020202030204" pitchFamily="34" charset="0"/>
              </a:rPr>
              <a:t>    walk </a:t>
            </a:r>
            <a:r>
              <a:rPr lang="en-US" sz="1800" b="1" dirty="0">
                <a:solidFill>
                  <a:srgbClr val="F15D22"/>
                </a:solidFill>
                <a:latin typeface="Arial Narrow Bold" panose="020B0706020202030204" pitchFamily="34" charset="0"/>
              </a:rPr>
              <a:t>to raise $$ and get in shape</a:t>
            </a:r>
          </a:p>
          <a:p>
            <a:pPr marL="0" indent="0">
              <a:lnSpc>
                <a:spcPct val="100000"/>
              </a:lnSpc>
              <a:buNone/>
            </a:pPr>
            <a:r>
              <a:rPr lang="en-US" sz="1800" b="1" dirty="0">
                <a:solidFill>
                  <a:srgbClr val="F15D22"/>
                </a:solidFill>
                <a:latin typeface="Arial Narrow Bold" panose="020B0706020202030204" pitchFamily="34" charset="0"/>
              </a:rPr>
              <a:t>	</a:t>
            </a:r>
          </a:p>
          <a:p>
            <a:pPr>
              <a:lnSpc>
                <a:spcPct val="100000"/>
              </a:lnSpc>
            </a:pPr>
            <a:r>
              <a:rPr lang="en-US" sz="1800" b="1" dirty="0">
                <a:solidFill>
                  <a:srgbClr val="F15D22"/>
                </a:solidFill>
                <a:latin typeface="Arial Narrow Bold" panose="020B0706020202030204" pitchFamily="34" charset="0"/>
              </a:rPr>
              <a:t>	</a:t>
            </a:r>
            <a:r>
              <a:rPr lang="en-US" sz="1800" b="1" dirty="0" smtClean="0">
                <a:solidFill>
                  <a:srgbClr val="F15D22"/>
                </a:solidFill>
                <a:latin typeface="Arial Narrow Bold" panose="020B0706020202030204" pitchFamily="34" charset="0"/>
              </a:rPr>
              <a:t>February - Jump </a:t>
            </a:r>
            <a:r>
              <a:rPr lang="en-US" sz="1800" b="1" dirty="0">
                <a:solidFill>
                  <a:srgbClr val="F15D22"/>
                </a:solidFill>
                <a:latin typeface="Arial Narrow Bold" panose="020B0706020202030204" pitchFamily="34" charset="0"/>
              </a:rPr>
              <a:t>Rope for Heart/ Hoops for Heart / The Great Replay (family 					</a:t>
            </a:r>
            <a:r>
              <a:rPr lang="en-US" sz="1800" b="1" dirty="0" smtClean="0">
                <a:solidFill>
                  <a:srgbClr val="F15D22"/>
                </a:solidFill>
                <a:latin typeface="Arial Narrow Bold" panose="020B0706020202030204" pitchFamily="34" charset="0"/>
              </a:rPr>
              <a:t>          fitness </a:t>
            </a:r>
            <a:r>
              <a:rPr lang="en-US" sz="1800" b="1" dirty="0">
                <a:solidFill>
                  <a:srgbClr val="F15D22"/>
                </a:solidFill>
                <a:latin typeface="Arial Narrow Bold" panose="020B0706020202030204" pitchFamily="34" charset="0"/>
              </a:rPr>
              <a:t>challenge with American Heart Association)</a:t>
            </a:r>
          </a:p>
          <a:p>
            <a:pPr marL="0" indent="0">
              <a:lnSpc>
                <a:spcPct val="100000"/>
              </a:lnSpc>
              <a:buNone/>
            </a:pPr>
            <a:r>
              <a:rPr lang="en-US" sz="1800" b="1" dirty="0">
                <a:solidFill>
                  <a:srgbClr val="F15D22"/>
                </a:solidFill>
                <a:latin typeface="Arial Narrow Bold" panose="020B0706020202030204" pitchFamily="34" charset="0"/>
              </a:rPr>
              <a:t>	</a:t>
            </a:r>
          </a:p>
          <a:p>
            <a:pPr>
              <a:lnSpc>
                <a:spcPct val="100000"/>
              </a:lnSpc>
            </a:pPr>
            <a:r>
              <a:rPr lang="en-US" sz="1800" b="1" dirty="0">
                <a:solidFill>
                  <a:srgbClr val="F15D22"/>
                </a:solidFill>
                <a:latin typeface="Arial Narrow Bold" panose="020B0706020202030204" pitchFamily="34" charset="0"/>
              </a:rPr>
              <a:t>	</a:t>
            </a:r>
            <a:r>
              <a:rPr lang="en-US" sz="1800" b="1" dirty="0" smtClean="0">
                <a:solidFill>
                  <a:srgbClr val="F15D22"/>
                </a:solidFill>
                <a:latin typeface="Arial Narrow Bold" panose="020B0706020202030204" pitchFamily="34" charset="0"/>
              </a:rPr>
              <a:t>April/May - Family </a:t>
            </a:r>
            <a:r>
              <a:rPr lang="en-US" sz="1800" b="1" dirty="0">
                <a:solidFill>
                  <a:srgbClr val="F15D22"/>
                </a:solidFill>
                <a:latin typeface="Arial Narrow Bold" panose="020B0706020202030204" pitchFamily="34" charset="0"/>
              </a:rPr>
              <a:t>field day/picnic</a:t>
            </a:r>
            <a:endParaRPr lang="en-US" sz="1800" dirty="0">
              <a:solidFill>
                <a:srgbClr val="F15D22"/>
              </a:solidFill>
              <a:latin typeface="Arial Narrow Bold" panose="020B0706020202030204" pitchFamily="34" charset="0"/>
            </a:endParaRPr>
          </a:p>
          <a:p>
            <a:endParaRPr lang="en-US" sz="1800" dirty="0"/>
          </a:p>
        </p:txBody>
      </p:sp>
    </p:spTree>
    <p:extLst>
      <p:ext uri="{BB962C8B-B14F-4D97-AF65-F5344CB8AC3E}">
        <p14:creationId xmlns:p14="http://schemas.microsoft.com/office/powerpoint/2010/main" val="38636326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4671" y="285109"/>
            <a:ext cx="8654691" cy="5675971"/>
          </a:xfrm>
        </p:spPr>
        <p:txBody>
          <a:bodyPr/>
          <a:lstStyle/>
          <a:p>
            <a:endParaRPr lang="en-US" sz="6600" dirty="0" smtClean="0">
              <a:solidFill>
                <a:schemeClr val="accent2"/>
              </a:solidFill>
              <a:latin typeface="Arial Black"/>
              <a:cs typeface="Arial Black"/>
            </a:endParaRPr>
          </a:p>
          <a:p>
            <a:endParaRPr lang="en-US" sz="3600" dirty="0" smtClean="0">
              <a:solidFill>
                <a:schemeClr val="accent2"/>
              </a:solidFill>
              <a:latin typeface="Arial Black"/>
              <a:cs typeface="Arial Black"/>
            </a:endParaRPr>
          </a:p>
          <a:p>
            <a:pPr algn="ctr">
              <a:lnSpc>
                <a:spcPct val="100000"/>
              </a:lnSpc>
              <a:spcBef>
                <a:spcPts val="600"/>
              </a:spcBef>
              <a:spcAft>
                <a:spcPts val="600"/>
              </a:spcAft>
            </a:pPr>
            <a:r>
              <a:rPr lang="en-US" sz="7200" dirty="0" smtClean="0">
                <a:solidFill>
                  <a:schemeClr val="accent2"/>
                </a:solidFill>
                <a:latin typeface="Arial Black"/>
                <a:cs typeface="Arial Black"/>
              </a:rPr>
              <a:t>4. </a:t>
            </a:r>
            <a:r>
              <a:rPr lang="en-US" sz="7200" dirty="0" smtClean="0">
                <a:solidFill>
                  <a:srgbClr val="F15D22"/>
                </a:solidFill>
                <a:latin typeface="Arial Black" panose="020B0A04020102020204" pitchFamily="34" charset="0"/>
              </a:rPr>
              <a:t>MTSS/RtI ACTION PLAN</a:t>
            </a:r>
            <a:endParaRPr lang="en-US" sz="7200" dirty="0">
              <a:solidFill>
                <a:srgbClr val="F15D22"/>
              </a:solidFill>
              <a:latin typeface="Arial Black" panose="020B0A04020102020204" pitchFamily="34" charset="0"/>
            </a:endParaRPr>
          </a:p>
          <a:p>
            <a:pPr algn="ctr">
              <a:spcBef>
                <a:spcPts val="600"/>
              </a:spcBef>
              <a:spcAft>
                <a:spcPts val="600"/>
              </a:spcAft>
            </a:pPr>
            <a:r>
              <a:rPr lang="en-US" sz="2800" dirty="0">
                <a:solidFill>
                  <a:schemeClr val="accent2"/>
                </a:solidFill>
                <a:latin typeface="Arial Narrow Bold" panose="020B0706020202030204" pitchFamily="34" charset="0"/>
              </a:rPr>
              <a:t>Self-Assessment </a:t>
            </a:r>
            <a:r>
              <a:rPr lang="en-US" sz="2800" dirty="0" smtClean="0">
                <a:solidFill>
                  <a:schemeClr val="accent2"/>
                </a:solidFill>
                <a:latin typeface="Arial Narrow Bold" panose="020B0706020202030204" pitchFamily="34" charset="0"/>
              </a:rPr>
              <a:t>of Multi-Tiered </a:t>
            </a:r>
            <a:r>
              <a:rPr lang="en-US" sz="2800" dirty="0">
                <a:solidFill>
                  <a:schemeClr val="accent2"/>
                </a:solidFill>
                <a:latin typeface="Arial Narrow Bold" panose="020B0706020202030204" pitchFamily="34" charset="0"/>
              </a:rPr>
              <a:t>System of Supports (</a:t>
            </a:r>
            <a:r>
              <a:rPr lang="en-US" sz="2800" dirty="0" smtClean="0">
                <a:solidFill>
                  <a:schemeClr val="accent2"/>
                </a:solidFill>
                <a:latin typeface="Arial Narrow Bold" panose="020B0706020202030204" pitchFamily="34" charset="0"/>
              </a:rPr>
              <a:t>SAM)</a:t>
            </a:r>
          </a:p>
          <a:p>
            <a:pPr algn="ctr"/>
            <a:endParaRPr lang="en-US" sz="2400" u="sng" dirty="0" smtClean="0">
              <a:solidFill>
                <a:schemeClr val="accent2"/>
              </a:solidFill>
              <a:latin typeface="Arial Narrow Bold" panose="020B0706020202030204" pitchFamily="34" charset="0"/>
              <a:cs typeface="Arial Black"/>
            </a:endParaRPr>
          </a:p>
          <a:p>
            <a:pPr algn="ctr"/>
            <a:r>
              <a:rPr lang="en-US" sz="2400" u="sng" dirty="0" smtClean="0">
                <a:solidFill>
                  <a:schemeClr val="accent2"/>
                </a:solidFill>
                <a:latin typeface="Arial Narrow Bold" panose="020B0706020202030204" pitchFamily="34" charset="0"/>
                <a:cs typeface="Arial Black"/>
              </a:rPr>
              <a:t>DISTRICT </a:t>
            </a:r>
            <a:r>
              <a:rPr lang="en-US" sz="2400" u="sng" dirty="0">
                <a:solidFill>
                  <a:schemeClr val="accent2"/>
                </a:solidFill>
                <a:latin typeface="Arial Narrow Bold" panose="020B0706020202030204" pitchFamily="34" charset="0"/>
                <a:cs typeface="Arial Black"/>
              </a:rPr>
              <a:t>CONTACT:  </a:t>
            </a:r>
          </a:p>
          <a:p>
            <a:pPr algn="ctr"/>
            <a:r>
              <a:rPr lang="en-US" sz="2400" dirty="0" smtClean="0">
                <a:solidFill>
                  <a:schemeClr val="accent2"/>
                </a:solidFill>
                <a:latin typeface="Arial Narrow Bold" panose="020B0706020202030204" pitchFamily="34" charset="0"/>
                <a:cs typeface="Arial Black"/>
              </a:rPr>
              <a:t>Adrienne Dixson, RtI Specialist, </a:t>
            </a:r>
            <a:endParaRPr lang="en-US" sz="2400" dirty="0">
              <a:solidFill>
                <a:schemeClr val="accent2"/>
              </a:solidFill>
              <a:latin typeface="Arial Narrow Bold" panose="020B0706020202030204" pitchFamily="34" charset="0"/>
              <a:cs typeface="Arial Black"/>
            </a:endParaRPr>
          </a:p>
          <a:p>
            <a:pPr algn="ctr"/>
            <a:r>
              <a:rPr lang="en-US" sz="2400" dirty="0" smtClean="0">
                <a:solidFill>
                  <a:srgbClr val="F15D22"/>
                </a:solidFill>
                <a:latin typeface="Arial Narrow Bold" panose="020B0706020202030204" pitchFamily="34" charset="0"/>
                <a:cs typeface="Arial Black"/>
              </a:rPr>
              <a:t> </a:t>
            </a:r>
            <a:r>
              <a:rPr lang="en-US" sz="2400" b="1" dirty="0">
                <a:solidFill>
                  <a:srgbClr val="F15D22"/>
                </a:solidFill>
                <a:latin typeface="Arial Narrow Bold" panose="020B0706020202030204" pitchFamily="34" charset="0"/>
              </a:rPr>
              <a:t>Diversity, Prevention &amp; Intervention </a:t>
            </a:r>
            <a:r>
              <a:rPr lang="en-US" sz="2400" b="1" dirty="0" smtClean="0">
                <a:solidFill>
                  <a:srgbClr val="F15D22"/>
                </a:solidFill>
                <a:latin typeface="Arial Narrow Bold" panose="020B0706020202030204" pitchFamily="34" charset="0"/>
              </a:rPr>
              <a:t>Department, </a:t>
            </a:r>
            <a:r>
              <a:rPr lang="en-US" sz="2400" dirty="0" smtClean="0">
                <a:solidFill>
                  <a:srgbClr val="F15D22"/>
                </a:solidFill>
                <a:latin typeface="Arial Narrow Bold" panose="020B0706020202030204" pitchFamily="34" charset="0"/>
                <a:cs typeface="Arial Black"/>
              </a:rPr>
              <a:t>754-321-1691</a:t>
            </a:r>
            <a:endParaRPr lang="en-US" sz="2400" dirty="0">
              <a:solidFill>
                <a:srgbClr val="F15D22"/>
              </a:solidFill>
              <a:latin typeface="Arial Narrow Bold" panose="020B0706020202030204" pitchFamily="34" charset="0"/>
              <a:cs typeface="Arial Black"/>
            </a:endParaRPr>
          </a:p>
          <a:p>
            <a:pPr algn="ctr"/>
            <a:endParaRPr lang="en-US" sz="2800" dirty="0" smtClean="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28</a:t>
            </a:fld>
            <a:endParaRPr lang="en-US" dirty="0"/>
          </a:p>
        </p:txBody>
      </p:sp>
      <p:sp>
        <p:nvSpPr>
          <p:cNvPr id="4" name="Title 3"/>
          <p:cNvSpPr>
            <a:spLocks noGrp="1"/>
          </p:cNvSpPr>
          <p:nvPr>
            <p:ph type="title"/>
          </p:nvPr>
        </p:nvSpPr>
        <p:spPr/>
        <p:txBody>
          <a:bodyPr/>
          <a:lstStyle/>
          <a:p>
            <a:r>
              <a:rPr lang="en-US" sz="2000" dirty="0" smtClean="0"/>
              <a:t/>
            </a:r>
            <a:br>
              <a:rPr lang="en-US" sz="2000" dirty="0" smtClean="0"/>
            </a:br>
            <a:r>
              <a:rPr lang="en-US" sz="1600" dirty="0" smtClean="0"/>
              <a:t>OFFICE </a:t>
            </a:r>
            <a:r>
              <a:rPr lang="en-US" sz="1600" dirty="0"/>
              <a:t>OF </a:t>
            </a:r>
            <a:r>
              <a:rPr lang="en-US" sz="1600" dirty="0" smtClean="0"/>
              <a:t>SERVICE </a:t>
            </a:r>
            <a:r>
              <a:rPr lang="en-US" sz="1600" dirty="0"/>
              <a:t>QUALITY</a:t>
            </a:r>
            <a:r>
              <a:rPr lang="en-US" dirty="0"/>
              <a:t/>
            </a:r>
            <a:br>
              <a:rPr lang="en-US" dirty="0"/>
            </a:br>
            <a:endParaRPr lang="en-US" dirty="0"/>
          </a:p>
        </p:txBody>
      </p:sp>
    </p:spTree>
    <p:extLst>
      <p:ext uri="{BB962C8B-B14F-4D97-AF65-F5344CB8AC3E}">
        <p14:creationId xmlns:p14="http://schemas.microsoft.com/office/powerpoint/2010/main" val="11304870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type="subTitle" idx="4294967295"/>
          </p:nvPr>
        </p:nvSpPr>
        <p:spPr>
          <a:xfrm>
            <a:off x="119271" y="2966479"/>
            <a:ext cx="9024729" cy="2453659"/>
          </a:xfrm>
          <a:prstGeom prst="rect">
            <a:avLst/>
          </a:prstGeom>
        </p:spPr>
        <p:txBody>
          <a:bodyPr anchor="ctr"/>
          <a:lstStyle/>
          <a:p>
            <a:pPr marL="0" indent="0" algn="ctr">
              <a:lnSpc>
                <a:spcPct val="100000"/>
              </a:lnSpc>
              <a:spcBef>
                <a:spcPts val="600"/>
              </a:spcBef>
              <a:spcAft>
                <a:spcPts val="600"/>
              </a:spcAft>
              <a:buNone/>
            </a:pPr>
            <a:r>
              <a:rPr lang="en-US" sz="5400" dirty="0" smtClean="0">
                <a:solidFill>
                  <a:srgbClr val="0095D3"/>
                </a:solidFill>
                <a:latin typeface="Arial Black" panose="020B0A04020102020204" pitchFamily="34" charset="0"/>
              </a:rPr>
              <a:t>MTSS/RtI Action Plan </a:t>
            </a:r>
          </a:p>
          <a:p>
            <a:pPr marL="0" indent="0" algn="ctr">
              <a:spcBef>
                <a:spcPts val="600"/>
              </a:spcBef>
              <a:spcAft>
                <a:spcPts val="600"/>
              </a:spcAft>
              <a:buNone/>
            </a:pPr>
            <a:r>
              <a:rPr lang="en-US" sz="3600" dirty="0" smtClean="0">
                <a:solidFill>
                  <a:schemeClr val="accent2"/>
                </a:solidFill>
                <a:latin typeface="Arial Black" panose="020B0A04020102020204" pitchFamily="34" charset="0"/>
              </a:rPr>
              <a:t>Self-Assessment of</a:t>
            </a:r>
            <a:endParaRPr lang="en-US" sz="3600" dirty="0">
              <a:solidFill>
                <a:schemeClr val="accent2"/>
              </a:solidFill>
              <a:latin typeface="Arial Black" panose="020B0A04020102020204" pitchFamily="34" charset="0"/>
            </a:endParaRPr>
          </a:p>
          <a:p>
            <a:pPr marL="0" indent="0" algn="ctr">
              <a:lnSpc>
                <a:spcPct val="100000"/>
              </a:lnSpc>
              <a:spcBef>
                <a:spcPts val="600"/>
              </a:spcBef>
              <a:spcAft>
                <a:spcPts val="600"/>
              </a:spcAft>
              <a:buNone/>
            </a:pPr>
            <a:r>
              <a:rPr lang="en-US" sz="3600" dirty="0" smtClean="0">
                <a:solidFill>
                  <a:schemeClr val="accent2"/>
                </a:solidFill>
                <a:latin typeface="Arial Black" panose="020B0A04020102020204" pitchFamily="34" charset="0"/>
              </a:rPr>
              <a:t>Multi-Tiered System of Supports </a:t>
            </a:r>
            <a:r>
              <a:rPr lang="en-US" sz="4000" dirty="0" smtClean="0">
                <a:solidFill>
                  <a:schemeClr val="accent2"/>
                </a:solidFill>
                <a:latin typeface="Arial Black" panose="020B0A04020102020204" pitchFamily="34" charset="0"/>
              </a:rPr>
              <a:t>(SAM)</a:t>
            </a:r>
            <a:endParaRPr lang="en-US" sz="4000" dirty="0">
              <a:solidFill>
                <a:schemeClr val="accent2"/>
              </a:solidFill>
              <a:latin typeface="Arial Black" panose="020B0A04020102020204" pitchFamily="34" charset="0"/>
            </a:endParaRPr>
          </a:p>
        </p:txBody>
      </p:sp>
      <p:sp>
        <p:nvSpPr>
          <p:cNvPr id="2" name="TextBox 1"/>
          <p:cNvSpPr txBox="1"/>
          <p:nvPr/>
        </p:nvSpPr>
        <p:spPr>
          <a:xfrm>
            <a:off x="1337733" y="2112428"/>
            <a:ext cx="6477000" cy="400110"/>
          </a:xfrm>
          <a:prstGeom prst="rect">
            <a:avLst/>
          </a:prstGeom>
          <a:noFill/>
        </p:spPr>
        <p:txBody>
          <a:bodyPr wrap="square" rtlCol="0" anchor="t">
            <a:spAutoFit/>
          </a:bodyPr>
          <a:lstStyle/>
          <a:p>
            <a:pPr algn="ctr"/>
            <a:r>
              <a:rPr lang="en-US" sz="2000" dirty="0" smtClean="0"/>
              <a:t>Diversity, Prevention and Intervention</a:t>
            </a:r>
            <a:endParaRPr lang="en-US" sz="2000" dirty="0"/>
          </a:p>
        </p:txBody>
      </p:sp>
    </p:spTree>
    <p:extLst>
      <p:ext uri="{BB962C8B-B14F-4D97-AF65-F5344CB8AC3E}">
        <p14:creationId xmlns:p14="http://schemas.microsoft.com/office/powerpoint/2010/main" val="20031139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3</a:t>
            </a:fld>
            <a:endParaRPr lang="en-US" dirty="0"/>
          </a:p>
        </p:txBody>
      </p:sp>
      <p:sp>
        <p:nvSpPr>
          <p:cNvPr id="4" name="Title 3"/>
          <p:cNvSpPr>
            <a:spLocks noGrp="1"/>
          </p:cNvSpPr>
          <p:nvPr>
            <p:ph type="title"/>
          </p:nvPr>
        </p:nvSpPr>
        <p:spPr>
          <a:xfrm>
            <a:off x="384561" y="148166"/>
            <a:ext cx="8494856" cy="945695"/>
          </a:xfrm>
        </p:spPr>
        <p:txBody>
          <a:bodyPr/>
          <a:lstStyle/>
          <a:p>
            <a:r>
              <a:rPr lang="en-US" sz="3600" dirty="0"/>
              <a:t>URGENT REMINDER:  VAL-ED SURVEY</a:t>
            </a:r>
          </a:p>
        </p:txBody>
      </p:sp>
      <p:sp>
        <p:nvSpPr>
          <p:cNvPr id="5" name="Text Placeholder 4"/>
          <p:cNvSpPr>
            <a:spLocks noGrp="1"/>
          </p:cNvSpPr>
          <p:nvPr>
            <p:ph type="body" sz="quarter" idx="13"/>
          </p:nvPr>
        </p:nvSpPr>
        <p:spPr>
          <a:xfrm>
            <a:off x="1195917" y="6381749"/>
            <a:ext cx="4523302" cy="225957"/>
          </a:xfrm>
        </p:spPr>
        <p:txBody>
          <a:bodyPr/>
          <a:lstStyle/>
          <a:p>
            <a:r>
              <a:rPr lang="en-US" sz="1600" dirty="0"/>
              <a:t>OFFICE OF SERVICE QUALITY</a:t>
            </a:r>
          </a:p>
          <a:p>
            <a:endParaRPr lang="en-US" dirty="0"/>
          </a:p>
        </p:txBody>
      </p:sp>
      <p:sp>
        <p:nvSpPr>
          <p:cNvPr id="6" name="TextBox 5"/>
          <p:cNvSpPr txBox="1"/>
          <p:nvPr/>
        </p:nvSpPr>
        <p:spPr>
          <a:xfrm>
            <a:off x="0" y="1358781"/>
            <a:ext cx="9144000" cy="4893647"/>
          </a:xfrm>
          <a:prstGeom prst="rect">
            <a:avLst/>
          </a:prstGeom>
          <a:noFill/>
        </p:spPr>
        <p:txBody>
          <a:bodyPr wrap="square" rtlCol="0">
            <a:spAutoFit/>
          </a:bodyPr>
          <a:lstStyle/>
          <a:p>
            <a:pPr algn="ctr"/>
            <a:r>
              <a:rPr lang="en-US" sz="2800" b="1" dirty="0">
                <a:solidFill>
                  <a:schemeClr val="accent1"/>
                </a:solidFill>
                <a:latin typeface="Arial Narrow Bold" panose="020B0706020202030204" pitchFamily="34" charset="0"/>
              </a:rPr>
              <a:t>THE VAL-ED SURVEY WINDOW IS APRIL 17 - MAY 5, 2017</a:t>
            </a:r>
            <a:r>
              <a:rPr lang="en-US" sz="2800" dirty="0">
                <a:solidFill>
                  <a:schemeClr val="accent1"/>
                </a:solidFill>
                <a:latin typeface="Arial Narrow Bold" panose="020B0706020202030204" pitchFamily="34" charset="0"/>
              </a:rPr>
              <a:t/>
            </a:r>
            <a:br>
              <a:rPr lang="en-US" sz="2800" dirty="0">
                <a:solidFill>
                  <a:schemeClr val="accent1"/>
                </a:solidFill>
                <a:latin typeface="Arial Narrow Bold" panose="020B0706020202030204" pitchFamily="34" charset="0"/>
              </a:rPr>
            </a:br>
            <a:endParaRPr lang="en-US" sz="2800" dirty="0" smtClean="0">
              <a:solidFill>
                <a:schemeClr val="accent1"/>
              </a:solidFill>
              <a:latin typeface="Arial Narrow Bold" panose="020B0706020202030204" pitchFamily="34" charset="0"/>
            </a:endParaRPr>
          </a:p>
          <a:p>
            <a:pPr algn="just"/>
            <a:r>
              <a:rPr lang="en-US" sz="2000" dirty="0" smtClean="0">
                <a:solidFill>
                  <a:schemeClr val="accent2"/>
                </a:solidFill>
                <a:latin typeface="Arial Narrow Bold" panose="020B0706020202030204" pitchFamily="34" charset="0"/>
              </a:rPr>
              <a:t>The </a:t>
            </a:r>
            <a:r>
              <a:rPr lang="en-US" sz="2000" dirty="0">
                <a:solidFill>
                  <a:schemeClr val="accent2"/>
                </a:solidFill>
                <a:latin typeface="Arial Narrow Bold" panose="020B0706020202030204" pitchFamily="34" charset="0"/>
              </a:rPr>
              <a:t>Principal, Principal’s Supervisor, and Instructional Staff are asked to complete the survey as part of the terms of the </a:t>
            </a:r>
            <a:r>
              <a:rPr lang="en-US" sz="2000" dirty="0" smtClean="0">
                <a:solidFill>
                  <a:schemeClr val="accent2"/>
                </a:solidFill>
                <a:latin typeface="Arial Narrow Bold" panose="020B0706020202030204" pitchFamily="34" charset="0"/>
              </a:rPr>
              <a:t>Wallace. </a:t>
            </a:r>
            <a:r>
              <a:rPr lang="en-US" sz="2000" dirty="0">
                <a:solidFill>
                  <a:schemeClr val="accent2"/>
                </a:solidFill>
                <a:latin typeface="Arial Narrow Bold" panose="020B0706020202030204" pitchFamily="34" charset="0"/>
              </a:rPr>
              <a:t>VAL-ED results will be analyzed and provide insights for Principal Supervisors on how to better support principals with </a:t>
            </a:r>
            <a:r>
              <a:rPr lang="en-US" sz="2000" dirty="0" smtClean="0">
                <a:solidFill>
                  <a:schemeClr val="accent2"/>
                </a:solidFill>
                <a:latin typeface="Arial Narrow Bold" panose="020B0706020202030204" pitchFamily="34" charset="0"/>
              </a:rPr>
              <a:t>focused </a:t>
            </a:r>
            <a:r>
              <a:rPr lang="en-US" sz="2000" dirty="0">
                <a:solidFill>
                  <a:schemeClr val="accent2"/>
                </a:solidFill>
                <a:latin typeface="Arial Narrow Bold" panose="020B0706020202030204" pitchFamily="34" charset="0"/>
              </a:rPr>
              <a:t>professional </a:t>
            </a:r>
            <a:r>
              <a:rPr lang="en-US" sz="2000" dirty="0" smtClean="0">
                <a:solidFill>
                  <a:schemeClr val="accent2"/>
                </a:solidFill>
                <a:latin typeface="Arial Narrow Bold" panose="020B0706020202030204" pitchFamily="34" charset="0"/>
              </a:rPr>
              <a:t>development</a:t>
            </a:r>
            <a:r>
              <a:rPr lang="en-US" sz="2000" dirty="0">
                <a:solidFill>
                  <a:schemeClr val="accent2"/>
                </a:solidFill>
                <a:latin typeface="Arial Narrow Bold" panose="020B0706020202030204" pitchFamily="34" charset="0"/>
              </a:rPr>
              <a:t>.</a:t>
            </a:r>
            <a:endParaRPr lang="en-US" sz="2000" dirty="0" smtClean="0">
              <a:solidFill>
                <a:schemeClr val="accent2"/>
              </a:solidFill>
              <a:latin typeface="Arial Narrow Bold" panose="020B0706020202030204" pitchFamily="34" charset="0"/>
            </a:endParaRPr>
          </a:p>
          <a:p>
            <a:pPr algn="ctr"/>
            <a:endParaRPr lang="en-US" sz="1600" b="1" dirty="0">
              <a:solidFill>
                <a:srgbClr val="FF6600"/>
              </a:solidFill>
              <a:latin typeface="Arial Narrow Bold" panose="020B0706020202030204" pitchFamily="34" charset="0"/>
              <a:cs typeface="Arial Narrow Bold"/>
            </a:endParaRPr>
          </a:p>
          <a:p>
            <a:pPr algn="ctr"/>
            <a:r>
              <a:rPr lang="en-US" sz="2800" b="1" dirty="0" smtClean="0">
                <a:solidFill>
                  <a:srgbClr val="FF6600"/>
                </a:solidFill>
                <a:latin typeface="Arial Narrow Bold" panose="020B0706020202030204" pitchFamily="34" charset="0"/>
                <a:cs typeface="Arial Narrow Bold"/>
              </a:rPr>
              <a:t>PRINCIPALS WERE SENT DIRECTIONS ON </a:t>
            </a:r>
          </a:p>
          <a:p>
            <a:pPr algn="ctr"/>
            <a:r>
              <a:rPr lang="en-US" sz="2800" b="1" dirty="0" smtClean="0">
                <a:solidFill>
                  <a:srgbClr val="FF6600"/>
                </a:solidFill>
                <a:latin typeface="Arial Narrow Bold" panose="020B0706020202030204" pitchFamily="34" charset="0"/>
                <a:cs typeface="Arial Narrow Bold"/>
              </a:rPr>
              <a:t>APRIL 6</a:t>
            </a:r>
            <a:r>
              <a:rPr lang="en-US" sz="2800" b="1" baseline="30000" dirty="0" smtClean="0">
                <a:solidFill>
                  <a:srgbClr val="FF6600"/>
                </a:solidFill>
                <a:latin typeface="Arial Narrow Bold" panose="020B0706020202030204" pitchFamily="34" charset="0"/>
                <a:cs typeface="Arial Narrow Bold"/>
              </a:rPr>
              <a:t>TH</a:t>
            </a:r>
            <a:r>
              <a:rPr lang="en-US" sz="2800" b="1" dirty="0" smtClean="0">
                <a:solidFill>
                  <a:srgbClr val="FF6600"/>
                </a:solidFill>
                <a:latin typeface="Arial Narrow Bold" panose="020B0706020202030204" pitchFamily="34" charset="0"/>
                <a:cs typeface="Arial Narrow Bold"/>
              </a:rPr>
              <a:t>  VIA PIVOT</a:t>
            </a:r>
          </a:p>
          <a:p>
            <a:endParaRPr lang="en-US" sz="2800" b="1" dirty="0" smtClean="0">
              <a:solidFill>
                <a:schemeClr val="accent1"/>
              </a:solidFill>
              <a:latin typeface="Arial Narrow Bold" panose="020B0706020202030204" pitchFamily="34" charset="0"/>
              <a:cs typeface="Arial Narrow Bold"/>
            </a:endParaRPr>
          </a:p>
          <a:p>
            <a:pPr algn="just"/>
            <a:r>
              <a:rPr lang="en-US" sz="2400" b="1" dirty="0" smtClean="0">
                <a:solidFill>
                  <a:schemeClr val="accent1"/>
                </a:solidFill>
                <a:latin typeface="Arial Narrow Bold" panose="020B0706020202030204" pitchFamily="34" charset="0"/>
                <a:cs typeface="Arial Narrow Bold"/>
              </a:rPr>
              <a:t>A </a:t>
            </a:r>
            <a:r>
              <a:rPr lang="en-US" sz="2400" b="1" dirty="0">
                <a:solidFill>
                  <a:schemeClr val="accent1"/>
                </a:solidFill>
                <a:latin typeface="Arial Narrow Bold" panose="020B0706020202030204" pitchFamily="34" charset="0"/>
                <a:cs typeface="Arial Narrow Bold"/>
              </a:rPr>
              <a:t>Best Practice for successful survey completion success </a:t>
            </a:r>
            <a:r>
              <a:rPr lang="en-US" sz="2400" b="1" dirty="0" smtClean="0">
                <a:solidFill>
                  <a:schemeClr val="accent1"/>
                </a:solidFill>
                <a:latin typeface="Arial Narrow Bold" panose="020B0706020202030204" pitchFamily="34" charset="0"/>
                <a:cs typeface="Arial Narrow Bold"/>
              </a:rPr>
              <a:t>is </a:t>
            </a:r>
            <a:r>
              <a:rPr lang="en-US" sz="2400" b="1" dirty="0">
                <a:solidFill>
                  <a:schemeClr val="accent1"/>
                </a:solidFill>
                <a:latin typeface="Arial Narrow Bold" panose="020B0706020202030204" pitchFamily="34" charset="0"/>
                <a:cs typeface="Arial Narrow Bold"/>
              </a:rPr>
              <a:t>to have </a:t>
            </a:r>
            <a:r>
              <a:rPr lang="en-US" sz="2400" b="1" dirty="0" smtClean="0">
                <a:solidFill>
                  <a:schemeClr val="accent1"/>
                </a:solidFill>
                <a:latin typeface="Arial Narrow Bold" panose="020B0706020202030204" pitchFamily="34" charset="0"/>
                <a:cs typeface="Arial Narrow Bold"/>
              </a:rPr>
              <a:t>all </a:t>
            </a:r>
            <a:r>
              <a:rPr lang="en-US" sz="2400" b="1" dirty="0">
                <a:solidFill>
                  <a:schemeClr val="accent1"/>
                </a:solidFill>
                <a:latin typeface="Arial Narrow Bold" panose="020B0706020202030204" pitchFamily="34" charset="0"/>
                <a:cs typeface="Arial Narrow Bold"/>
              </a:rPr>
              <a:t>instructional staff </a:t>
            </a:r>
            <a:r>
              <a:rPr lang="en-US" sz="2400" b="1" dirty="0" smtClean="0">
                <a:solidFill>
                  <a:schemeClr val="accent1"/>
                </a:solidFill>
                <a:latin typeface="Arial Narrow Bold" panose="020B0706020202030204" pitchFamily="34" charset="0"/>
                <a:cs typeface="Arial Narrow Bold"/>
              </a:rPr>
              <a:t>take </a:t>
            </a:r>
            <a:r>
              <a:rPr lang="en-US" sz="2400" b="1" dirty="0">
                <a:solidFill>
                  <a:schemeClr val="accent1"/>
                </a:solidFill>
                <a:latin typeface="Arial Narrow Bold" panose="020B0706020202030204" pitchFamily="34" charset="0"/>
                <a:cs typeface="Arial Narrow Bold"/>
              </a:rPr>
              <a:t>the survey </a:t>
            </a:r>
            <a:r>
              <a:rPr lang="en-US" sz="2400" b="1" dirty="0" smtClean="0">
                <a:solidFill>
                  <a:schemeClr val="accent1"/>
                </a:solidFill>
                <a:latin typeface="Arial Narrow Bold" panose="020B0706020202030204" pitchFamily="34" charset="0"/>
                <a:cs typeface="Arial Narrow Bold"/>
              </a:rPr>
              <a:t>in </a:t>
            </a:r>
            <a:r>
              <a:rPr lang="en-US" sz="2400" b="1" dirty="0">
                <a:solidFill>
                  <a:schemeClr val="accent1"/>
                </a:solidFill>
                <a:latin typeface="Arial Narrow Bold" panose="020B0706020202030204" pitchFamily="34" charset="0"/>
                <a:cs typeface="Arial Narrow Bold"/>
              </a:rPr>
              <a:t>a group setting</a:t>
            </a:r>
            <a:r>
              <a:rPr lang="en-US" sz="2400" b="1" dirty="0" smtClean="0">
                <a:solidFill>
                  <a:schemeClr val="accent1"/>
                </a:solidFill>
                <a:latin typeface="Arial Narrow Bold" panose="020B0706020202030204" pitchFamily="34" charset="0"/>
                <a:cs typeface="Arial Narrow Bold"/>
              </a:rPr>
              <a:t>.</a:t>
            </a:r>
            <a:endParaRPr lang="en-US" sz="2400" b="1" dirty="0">
              <a:solidFill>
                <a:schemeClr val="accent1"/>
              </a:solidFill>
              <a:latin typeface="Arial Narrow Bold" panose="020B0706020202030204" pitchFamily="34" charset="0"/>
              <a:cs typeface="Arial Narrow Bold"/>
            </a:endParaRPr>
          </a:p>
          <a:p>
            <a:pPr algn="just"/>
            <a:r>
              <a:rPr lang="en-US" sz="2800" dirty="0">
                <a:solidFill>
                  <a:schemeClr val="accent1"/>
                </a:solidFill>
                <a:latin typeface="Arial Narrow Bold" panose="020B0706020202030204" pitchFamily="34" charset="0"/>
                <a:cs typeface="Arial Narrow Bold"/>
              </a:rPr>
              <a:t> </a:t>
            </a:r>
          </a:p>
        </p:txBody>
      </p:sp>
    </p:spTree>
    <p:extLst>
      <p:ext uri="{BB962C8B-B14F-4D97-AF65-F5344CB8AC3E}">
        <p14:creationId xmlns:p14="http://schemas.microsoft.com/office/powerpoint/2010/main" val="17849628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a:xfrm>
            <a:off x="444904" y="1297458"/>
            <a:ext cx="8526060" cy="4753145"/>
          </a:xfrm>
        </p:spPr>
        <p:txBody>
          <a:bodyPr/>
          <a:lstStyle/>
          <a:p>
            <a:pPr lvl="1" eaLnBrk="1" hangingPunct="1">
              <a:buClrTx/>
              <a:buSzPct val="99000"/>
            </a:pPr>
            <a:r>
              <a:rPr lang="en-US" altLang="en-US" sz="2000" dirty="0" smtClean="0">
                <a:solidFill>
                  <a:schemeClr val="tx1"/>
                </a:solidFill>
                <a:latin typeface="Arial Narrow Bold" panose="020B0706020202030204" pitchFamily="34" charset="0"/>
              </a:rPr>
              <a:t>Enhance the capacity of all schools to successfully implement and sustain a multi-tiered system of student supports with fidelity in every school;</a:t>
            </a:r>
          </a:p>
          <a:p>
            <a:pPr lvl="1" indent="0" eaLnBrk="1" hangingPunct="1">
              <a:buClrTx/>
              <a:buSzPct val="99000"/>
              <a:buNone/>
            </a:pPr>
            <a:r>
              <a:rPr lang="en-US" altLang="en-US" sz="2000" dirty="0" smtClean="0">
                <a:solidFill>
                  <a:schemeClr val="tx1"/>
                </a:solidFill>
                <a:latin typeface="Arial Narrow Bold" panose="020B0706020202030204" pitchFamily="34" charset="0"/>
              </a:rPr>
              <a:t> </a:t>
            </a:r>
          </a:p>
          <a:p>
            <a:pPr lvl="1" eaLnBrk="1" hangingPunct="1">
              <a:buClrTx/>
              <a:buSzPct val="99000"/>
            </a:pPr>
            <a:r>
              <a:rPr lang="en-US" altLang="en-US" sz="2000" dirty="0" smtClean="0">
                <a:solidFill>
                  <a:schemeClr val="tx1"/>
                </a:solidFill>
                <a:latin typeface="Arial Narrow Bold" panose="020B0706020202030204" pitchFamily="34" charset="0"/>
              </a:rPr>
              <a:t>Accelerate and maximize student academic and social-emotional outcomes through the application of collaborative data-based problem solving utilized by effective leadership at all levels of the educational system;</a:t>
            </a:r>
          </a:p>
          <a:p>
            <a:pPr lvl="1" indent="0" eaLnBrk="1" hangingPunct="1">
              <a:buClrTx/>
              <a:buSzPct val="99000"/>
              <a:buNone/>
            </a:pPr>
            <a:r>
              <a:rPr lang="en-US" altLang="en-US" sz="2000" dirty="0" smtClean="0">
                <a:solidFill>
                  <a:schemeClr val="tx1"/>
                </a:solidFill>
                <a:latin typeface="Arial Narrow Bold" panose="020B0706020202030204" pitchFamily="34" charset="0"/>
              </a:rPr>
              <a:t> </a:t>
            </a:r>
          </a:p>
          <a:p>
            <a:pPr lvl="1" eaLnBrk="1" hangingPunct="1">
              <a:buClrTx/>
              <a:buSzPct val="99000"/>
            </a:pPr>
            <a:r>
              <a:rPr lang="en-US" altLang="en-US" sz="2000" dirty="0" smtClean="0">
                <a:solidFill>
                  <a:schemeClr val="tx1"/>
                </a:solidFill>
                <a:latin typeface="Arial Narrow Bold" panose="020B0706020202030204" pitchFamily="34" charset="0"/>
              </a:rPr>
              <a:t>Inform the development, implementation, and ongoing evaluation of an integrated, aligned, and sustainable system of service delivery that prepares all students for college and career within our global society</a:t>
            </a:r>
          </a:p>
        </p:txBody>
      </p:sp>
      <p:sp>
        <p:nvSpPr>
          <p:cNvPr id="2" name="Text Placeholder 1"/>
          <p:cNvSpPr>
            <a:spLocks noGrp="1"/>
          </p:cNvSpPr>
          <p:nvPr>
            <p:ph type="body" sz="quarter" idx="13"/>
          </p:nvPr>
        </p:nvSpPr>
        <p:spPr/>
        <p:txBody>
          <a:bodyPr/>
          <a:lstStyle/>
          <a:p>
            <a:r>
              <a:rPr lang="en-US" dirty="0" smtClean="0"/>
              <a:t>SAM</a:t>
            </a:r>
            <a:endParaRPr lang="en-US" dirty="0"/>
          </a:p>
        </p:txBody>
      </p:sp>
      <p:sp>
        <p:nvSpPr>
          <p:cNvPr id="16386" name="Title 1"/>
          <p:cNvSpPr>
            <a:spLocks noGrp="1"/>
          </p:cNvSpPr>
          <p:nvPr>
            <p:ph type="title"/>
          </p:nvPr>
        </p:nvSpPr>
        <p:spPr>
          <a:xfrm>
            <a:off x="155644" y="165100"/>
            <a:ext cx="8815320" cy="954088"/>
          </a:xfrm>
        </p:spPr>
        <p:txBody>
          <a:bodyPr/>
          <a:lstStyle/>
          <a:p>
            <a:pPr algn="ctr" eaLnBrk="1" hangingPunct="1"/>
            <a:r>
              <a:rPr lang="en-US" altLang="en-US" sz="4400" dirty="0" smtClean="0">
                <a:latin typeface="+mj-lt"/>
              </a:rPr>
              <a:t>OUR VISION of MTSS</a:t>
            </a:r>
          </a:p>
        </p:txBody>
      </p:sp>
    </p:spTree>
    <p:extLst>
      <p:ext uri="{BB962C8B-B14F-4D97-AF65-F5344CB8AC3E}">
        <p14:creationId xmlns:p14="http://schemas.microsoft.com/office/powerpoint/2010/main" val="27781704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p:txBody>
          <a:bodyPr/>
          <a:lstStyle/>
          <a:p>
            <a:r>
              <a:rPr lang="en-US" dirty="0" smtClean="0"/>
              <a:t>SAM</a:t>
            </a:r>
            <a:endParaRPr lang="en-US" dirty="0"/>
          </a:p>
        </p:txBody>
      </p:sp>
      <p:sp>
        <p:nvSpPr>
          <p:cNvPr id="3" name="Title 2"/>
          <p:cNvSpPr>
            <a:spLocks noGrp="1"/>
          </p:cNvSpPr>
          <p:nvPr>
            <p:ph type="title"/>
          </p:nvPr>
        </p:nvSpPr>
        <p:spPr>
          <a:xfrm>
            <a:off x="136188" y="165100"/>
            <a:ext cx="8834776" cy="954088"/>
          </a:xfrm>
        </p:spPr>
        <p:txBody>
          <a:bodyPr>
            <a:noAutofit/>
          </a:bodyPr>
          <a:lstStyle/>
          <a:p>
            <a:pPr algn="ctr"/>
            <a:r>
              <a:rPr lang="en-US" sz="4400" dirty="0" smtClean="0">
                <a:solidFill>
                  <a:schemeClr val="bg1"/>
                </a:solidFill>
              </a:rPr>
              <a:t>CRITICAL COMPONENTS OF MTSS</a:t>
            </a:r>
            <a:endParaRPr lang="en-US" sz="4400" dirty="0">
              <a:solidFill>
                <a:schemeClr val="bg1"/>
              </a:solidFill>
            </a:endParaRPr>
          </a:p>
        </p:txBody>
      </p:sp>
      <p:sp>
        <p:nvSpPr>
          <p:cNvPr id="5" name="Hexagon 4"/>
          <p:cNvSpPr/>
          <p:nvPr/>
        </p:nvSpPr>
        <p:spPr>
          <a:xfrm rot="16200000">
            <a:off x="6701396" y="2362414"/>
            <a:ext cx="1591056" cy="2728908"/>
          </a:xfrm>
          <a:prstGeom prst="hexagon">
            <a:avLst/>
          </a:prstGeom>
          <a:solidFill>
            <a:srgbClr val="FD9337"/>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vert="vert" anchor="ctr" anchorCtr="0"/>
          <a:lstStyle/>
          <a:p>
            <a:pPr algn="ctr"/>
            <a:r>
              <a:rPr lang="en-US" sz="2200" dirty="0"/>
              <a:t>Data &amp; Evaluation</a:t>
            </a:r>
          </a:p>
        </p:txBody>
      </p:sp>
      <p:sp>
        <p:nvSpPr>
          <p:cNvPr id="6" name="Hexagon 5"/>
          <p:cNvSpPr/>
          <p:nvPr/>
        </p:nvSpPr>
        <p:spPr>
          <a:xfrm rot="16200000">
            <a:off x="5458687" y="908624"/>
            <a:ext cx="1591056" cy="3212215"/>
          </a:xfrm>
          <a:prstGeom prst="hexagon">
            <a:avLst/>
          </a:prstGeom>
          <a:solidFill>
            <a:srgbClr val="4A8AD9"/>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vert="vert" anchor="ctr" anchorCtr="0"/>
          <a:lstStyle/>
          <a:p>
            <a:pPr algn="ctr"/>
            <a:r>
              <a:rPr lang="en-US" sz="2200" dirty="0"/>
              <a:t>Problem Solving Process</a:t>
            </a:r>
          </a:p>
        </p:txBody>
      </p:sp>
      <p:sp>
        <p:nvSpPr>
          <p:cNvPr id="7" name="Hexagon 6"/>
          <p:cNvSpPr/>
          <p:nvPr/>
        </p:nvSpPr>
        <p:spPr>
          <a:xfrm rot="16200000">
            <a:off x="2295610" y="922592"/>
            <a:ext cx="1586750" cy="3118246"/>
          </a:xfrm>
          <a:prstGeom prst="hexagon">
            <a:avLst/>
          </a:prstGeom>
          <a:solidFill>
            <a:srgbClr val="BF3D3E"/>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vert="vert" anchor="ctr" anchorCtr="0"/>
          <a:lstStyle/>
          <a:p>
            <a:pPr algn="ctr"/>
            <a:r>
              <a:rPr lang="en-US" sz="2200" dirty="0"/>
              <a:t>Multiple Tiers of Instruction &amp; Intervention</a:t>
            </a:r>
          </a:p>
        </p:txBody>
      </p:sp>
      <p:sp>
        <p:nvSpPr>
          <p:cNvPr id="8" name="Hexagon 7"/>
          <p:cNvSpPr/>
          <p:nvPr/>
        </p:nvSpPr>
        <p:spPr>
          <a:xfrm rot="16200000">
            <a:off x="965368" y="2241878"/>
            <a:ext cx="1591056" cy="2926080"/>
          </a:xfrm>
          <a:prstGeom prst="hexagon">
            <a:avLst/>
          </a:prstGeom>
          <a:solidFill>
            <a:srgbClr val="80AF4E"/>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vert="vert" anchor="ctr" anchorCtr="0"/>
          <a:lstStyle/>
          <a:p>
            <a:pPr algn="ctr"/>
            <a:r>
              <a:rPr lang="en-US" sz="2200" dirty="0"/>
              <a:t>Leadership</a:t>
            </a:r>
          </a:p>
        </p:txBody>
      </p:sp>
      <p:sp>
        <p:nvSpPr>
          <p:cNvPr id="9" name="Hexagon 8"/>
          <p:cNvSpPr/>
          <p:nvPr/>
        </p:nvSpPr>
        <p:spPr>
          <a:xfrm rot="16200000">
            <a:off x="2319200" y="3467233"/>
            <a:ext cx="1591056" cy="2926080"/>
          </a:xfrm>
          <a:prstGeom prst="hexagon">
            <a:avLst/>
          </a:prstGeom>
          <a:solidFill>
            <a:srgbClr val="885BA3"/>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vert="vert" anchor="ctr" anchorCtr="0"/>
          <a:lstStyle/>
          <a:p>
            <a:pPr algn="ctr"/>
            <a:r>
              <a:rPr lang="en-US" sz="2200" dirty="0"/>
              <a:t>Capacity &amp; Infrastructure Building</a:t>
            </a:r>
          </a:p>
        </p:txBody>
      </p:sp>
      <p:sp>
        <p:nvSpPr>
          <p:cNvPr id="10" name="Hexagon 9"/>
          <p:cNvSpPr/>
          <p:nvPr/>
        </p:nvSpPr>
        <p:spPr>
          <a:xfrm rot="16200000">
            <a:off x="5308039" y="3366945"/>
            <a:ext cx="1628585" cy="3089126"/>
          </a:xfrm>
          <a:prstGeom prst="hexagon">
            <a:avLst/>
          </a:prstGeom>
          <a:solidFill>
            <a:srgbClr val="376092"/>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vert="vert" anchor="ctr" anchorCtr="0"/>
          <a:lstStyle/>
          <a:p>
            <a:pPr algn="ctr"/>
            <a:r>
              <a:rPr lang="en-US" sz="1900" dirty="0"/>
              <a:t>Communication &amp; Collaboration</a:t>
            </a:r>
          </a:p>
        </p:txBody>
      </p:sp>
      <p:sp>
        <p:nvSpPr>
          <p:cNvPr id="14" name="TextBox 13"/>
          <p:cNvSpPr txBox="1"/>
          <p:nvPr/>
        </p:nvSpPr>
        <p:spPr>
          <a:xfrm rot="1760256">
            <a:off x="3239086" y="3279601"/>
            <a:ext cx="2893937" cy="923330"/>
          </a:xfrm>
          <a:prstGeom prst="rect">
            <a:avLst/>
          </a:prstGeom>
          <a:solidFill>
            <a:srgbClr val="FFFF00"/>
          </a:solidFill>
        </p:spPr>
        <p:txBody>
          <a:bodyPr wrap="square" rtlCol="0">
            <a:spAutoFit/>
          </a:bodyPr>
          <a:lstStyle/>
          <a:p>
            <a:pPr algn="ctr"/>
            <a:r>
              <a:rPr lang="en-US" b="1" dirty="0">
                <a:latin typeface="AntiqueOliNorDReg" panose="00000A00000000000000" pitchFamily="50" charset="0"/>
              </a:rPr>
              <a:t>Inform and Engage Parents</a:t>
            </a:r>
          </a:p>
          <a:p>
            <a:pPr algn="ctr"/>
            <a:r>
              <a:rPr lang="en-US" b="1" dirty="0">
                <a:latin typeface="AntiqueOliNorDReg" panose="00000A00000000000000" pitchFamily="50" charset="0"/>
              </a:rPr>
              <a:t> Frequently</a:t>
            </a:r>
          </a:p>
        </p:txBody>
      </p:sp>
    </p:spTree>
    <p:extLst>
      <p:ext uri="{BB962C8B-B14F-4D97-AF65-F5344CB8AC3E}">
        <p14:creationId xmlns:p14="http://schemas.microsoft.com/office/powerpoint/2010/main" val="33140785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smtClean="0"/>
              <a:t>SAM</a:t>
            </a:r>
            <a:endParaRPr lang="en-US" dirty="0"/>
          </a:p>
        </p:txBody>
      </p:sp>
      <p:sp>
        <p:nvSpPr>
          <p:cNvPr id="2" name="Title 1"/>
          <p:cNvSpPr>
            <a:spLocks noGrp="1"/>
          </p:cNvSpPr>
          <p:nvPr>
            <p:ph type="title"/>
          </p:nvPr>
        </p:nvSpPr>
        <p:spPr>
          <a:xfrm>
            <a:off x="279400" y="165100"/>
            <a:ext cx="8691563" cy="954088"/>
          </a:xfrm>
        </p:spPr>
        <p:txBody>
          <a:bodyPr>
            <a:normAutofit/>
          </a:bodyPr>
          <a:lstStyle/>
          <a:p>
            <a:pPr algn="ctr"/>
            <a:r>
              <a:rPr lang="en-US" sz="4400" dirty="0" smtClean="0">
                <a:solidFill>
                  <a:schemeClr val="bg1"/>
                </a:solidFill>
                <a:latin typeface="+mj-lt"/>
                <a:cs typeface="Bell MT"/>
              </a:rPr>
              <a:t>THE BIG PICTURE</a:t>
            </a:r>
            <a:endParaRPr lang="en-US" sz="4400" dirty="0">
              <a:solidFill>
                <a:schemeClr val="bg1"/>
              </a:solidFill>
              <a:latin typeface="+mj-lt"/>
              <a:cs typeface="Bell MT"/>
            </a:endParaRPr>
          </a:p>
        </p:txBody>
      </p:sp>
      <p:pic>
        <p:nvPicPr>
          <p:cNvPr id="12" name="Picture 29" descr="PBS Logo 2006 3"/>
          <p:cNvPicPr>
            <a:picLocks noChangeAspect="1" noChangeArrowheads="1"/>
          </p:cNvPicPr>
          <p:nvPr/>
        </p:nvPicPr>
        <p:blipFill>
          <a:blip r:embed="rId3" cstate="print"/>
          <a:srcRect/>
          <a:stretch>
            <a:fillRect/>
          </a:stretch>
        </p:blipFill>
        <p:spPr bwMode="auto">
          <a:xfrm>
            <a:off x="5940017" y="1395055"/>
            <a:ext cx="2408711" cy="2424495"/>
          </a:xfrm>
          <a:prstGeom prst="rect">
            <a:avLst/>
          </a:prstGeom>
          <a:noFill/>
        </p:spPr>
      </p:pic>
      <p:grpSp>
        <p:nvGrpSpPr>
          <p:cNvPr id="3" name="Group 9"/>
          <p:cNvGrpSpPr/>
          <p:nvPr/>
        </p:nvGrpSpPr>
        <p:grpSpPr>
          <a:xfrm>
            <a:off x="876300" y="1360608"/>
            <a:ext cx="3276599" cy="2424495"/>
            <a:chOff x="5295900" y="2133600"/>
            <a:chExt cx="3276599" cy="2424495"/>
          </a:xfrm>
        </p:grpSpPr>
        <p:pic>
          <p:nvPicPr>
            <p:cNvPr id="11" name="Picture 2" descr="RTI_logo_web"/>
            <p:cNvPicPr>
              <a:picLocks noChangeAspect="1" noChangeArrowheads="1"/>
            </p:cNvPicPr>
            <p:nvPr/>
          </p:nvPicPr>
          <p:blipFill>
            <a:blip r:embed="rId4" cstate="print"/>
            <a:srcRect/>
            <a:stretch>
              <a:fillRect/>
            </a:stretch>
          </p:blipFill>
          <p:spPr bwMode="auto">
            <a:xfrm>
              <a:off x="5295900" y="2133600"/>
              <a:ext cx="3276599" cy="2424495"/>
            </a:xfrm>
            <a:prstGeom prst="rect">
              <a:avLst/>
            </a:prstGeom>
            <a:noFill/>
            <a:ln w="9525">
              <a:noFill/>
              <a:miter lim="800000"/>
              <a:headEnd/>
              <a:tailEnd/>
            </a:ln>
          </p:spPr>
        </p:pic>
        <p:pic>
          <p:nvPicPr>
            <p:cNvPr id="9" name="Picture 31" descr="SchoolHouse"/>
            <p:cNvPicPr>
              <a:picLocks noChangeAspect="1" noChangeArrowheads="1"/>
            </p:cNvPicPr>
            <p:nvPr/>
          </p:nvPicPr>
          <p:blipFill>
            <a:blip r:embed="rId5" cstate="print">
              <a:lum bright="12000" contrast="-6000"/>
            </a:blip>
            <a:srcRect/>
            <a:stretch>
              <a:fillRect/>
            </a:stretch>
          </p:blipFill>
          <p:spPr bwMode="auto">
            <a:xfrm>
              <a:off x="5658021" y="2603500"/>
              <a:ext cx="599758" cy="693256"/>
            </a:xfrm>
            <a:prstGeom prst="rect">
              <a:avLst/>
            </a:prstGeom>
            <a:noFill/>
            <a:ln w="9525">
              <a:noFill/>
              <a:miter lim="800000"/>
              <a:headEnd/>
              <a:tailEnd/>
            </a:ln>
          </p:spPr>
        </p:pic>
      </p:grpSp>
      <p:sp>
        <p:nvSpPr>
          <p:cNvPr id="10" name="TextBox 9"/>
          <p:cNvSpPr txBox="1"/>
          <p:nvPr/>
        </p:nvSpPr>
        <p:spPr>
          <a:xfrm>
            <a:off x="4419600" y="1943100"/>
            <a:ext cx="838200" cy="1323439"/>
          </a:xfrm>
          <a:prstGeom prst="rect">
            <a:avLst/>
          </a:prstGeom>
          <a:noFill/>
        </p:spPr>
        <p:txBody>
          <a:bodyPr wrap="square" rtlCol="0">
            <a:spAutoFit/>
          </a:bodyPr>
          <a:lstStyle/>
          <a:p>
            <a:r>
              <a:rPr lang="en-US" sz="8000" b="1" dirty="0" smtClean="0">
                <a:solidFill>
                  <a:srgbClr val="FF0000"/>
                </a:solidFill>
              </a:rPr>
              <a:t>+</a:t>
            </a:r>
            <a:endParaRPr lang="en-US" sz="8000" b="1" dirty="0">
              <a:solidFill>
                <a:srgbClr val="FF0000"/>
              </a:solidFill>
            </a:endParaRPr>
          </a:p>
        </p:txBody>
      </p:sp>
      <p:sp>
        <p:nvSpPr>
          <p:cNvPr id="13" name="TextBox 12"/>
          <p:cNvSpPr txBox="1"/>
          <p:nvPr/>
        </p:nvSpPr>
        <p:spPr>
          <a:xfrm>
            <a:off x="1238421" y="4044347"/>
            <a:ext cx="1219200" cy="1569660"/>
          </a:xfrm>
          <a:prstGeom prst="rect">
            <a:avLst/>
          </a:prstGeom>
          <a:noFill/>
        </p:spPr>
        <p:txBody>
          <a:bodyPr wrap="square" rtlCol="0">
            <a:spAutoFit/>
          </a:bodyPr>
          <a:lstStyle/>
          <a:p>
            <a:r>
              <a:rPr lang="en-US" sz="9600" dirty="0" smtClean="0">
                <a:solidFill>
                  <a:srgbClr val="FF0000"/>
                </a:solidFill>
              </a:rPr>
              <a:t>=</a:t>
            </a:r>
            <a:endParaRPr lang="en-US" sz="9600" dirty="0">
              <a:solidFill>
                <a:srgbClr val="FF0000"/>
              </a:solidFill>
            </a:endParaRPr>
          </a:p>
        </p:txBody>
      </p:sp>
      <p:pic>
        <p:nvPicPr>
          <p:cNvPr id="1026" name="Picture 2"/>
          <p:cNvPicPr>
            <a:picLocks noChangeAspect="1" noChangeArrowheads="1"/>
          </p:cNvPicPr>
          <p:nvPr/>
        </p:nvPicPr>
        <p:blipFill>
          <a:blip r:embed="rId6" cstate="print"/>
          <a:srcRect/>
          <a:stretch>
            <a:fillRect/>
          </a:stretch>
        </p:blipFill>
        <p:spPr bwMode="auto">
          <a:xfrm>
            <a:off x="2457621" y="4159802"/>
            <a:ext cx="5800725" cy="1905000"/>
          </a:xfrm>
          <a:prstGeom prst="rect">
            <a:avLst/>
          </a:prstGeom>
          <a:noFill/>
          <a:ln w="9525">
            <a:noFill/>
            <a:miter lim="800000"/>
            <a:headEnd/>
            <a:tailEnd/>
          </a:ln>
          <a:effectLst/>
        </p:spPr>
      </p:pic>
      <p:sp>
        <p:nvSpPr>
          <p:cNvPr id="14" name="TextBox 13"/>
          <p:cNvSpPr txBox="1"/>
          <p:nvPr/>
        </p:nvSpPr>
        <p:spPr>
          <a:xfrm>
            <a:off x="434181" y="3785103"/>
            <a:ext cx="8382000" cy="369332"/>
          </a:xfrm>
          <a:prstGeom prst="rect">
            <a:avLst/>
          </a:prstGeom>
          <a:noFill/>
        </p:spPr>
        <p:txBody>
          <a:bodyPr wrap="square" rtlCol="0">
            <a:spAutoFit/>
          </a:bodyPr>
          <a:lstStyle/>
          <a:p>
            <a:r>
              <a:rPr lang="en-US" dirty="0" smtClean="0"/>
              <a:t>_______________________________________________________________________</a:t>
            </a:r>
            <a:endParaRPr lang="en-US" dirty="0"/>
          </a:p>
        </p:txBody>
      </p:sp>
    </p:spTree>
    <p:extLst>
      <p:ext uri="{BB962C8B-B14F-4D97-AF65-F5344CB8AC3E}">
        <p14:creationId xmlns:p14="http://schemas.microsoft.com/office/powerpoint/2010/main" val="32906360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85394" y="1671880"/>
            <a:ext cx="5827713" cy="2517984"/>
          </a:xfrm>
        </p:spPr>
        <p:txBody>
          <a:bodyPr rtlCol="0">
            <a:noAutofit/>
          </a:bodyPr>
          <a:lstStyle/>
          <a:p>
            <a:pPr algn="ctr" eaLnBrk="1" fontAlgn="auto" hangingPunct="1">
              <a:spcAft>
                <a:spcPts val="0"/>
              </a:spcAft>
              <a:defRPr/>
            </a:pPr>
            <a:r>
              <a:rPr lang="en-US" sz="3600" dirty="0" smtClean="0">
                <a:latin typeface="Arial Black" panose="020B0A04020102020204" pitchFamily="34" charset="0"/>
              </a:rPr>
              <a:t>SAM</a:t>
            </a:r>
            <a:br>
              <a:rPr lang="en-US" sz="3600" dirty="0" smtClean="0">
                <a:latin typeface="Arial Black" panose="020B0A04020102020204" pitchFamily="34" charset="0"/>
              </a:rPr>
            </a:br>
            <a:r>
              <a:rPr lang="en-US" sz="3600" dirty="0" smtClean="0">
                <a:latin typeface="Arial Black" panose="020B0A04020102020204" pitchFamily="34" charset="0"/>
              </a:rPr>
              <a:t>Self-Assessment of Multi-Tiered System of Supports Instrument Overview </a:t>
            </a:r>
            <a:endParaRPr lang="en-US" sz="3600" dirty="0">
              <a:latin typeface="Arial Black" panose="020B0A04020102020204" pitchFamily="34" charset="0"/>
            </a:endParaRPr>
          </a:p>
        </p:txBody>
      </p:sp>
    </p:spTree>
    <p:extLst>
      <p:ext uri="{BB962C8B-B14F-4D97-AF65-F5344CB8AC3E}">
        <p14:creationId xmlns:p14="http://schemas.microsoft.com/office/powerpoint/2010/main" val="9602639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a:xfrm>
            <a:off x="4696674" y="1119188"/>
            <a:ext cx="4274289" cy="4456859"/>
          </a:xfrm>
        </p:spPr>
        <p:txBody>
          <a:bodyPr/>
          <a:lstStyle/>
          <a:p>
            <a:pPr marL="342900" indent="-342900" eaLnBrk="1" hangingPunct="1">
              <a:lnSpc>
                <a:spcPct val="80000"/>
              </a:lnSpc>
              <a:buFont typeface="Wingdings" panose="05000000000000000000" pitchFamily="2" charset="2"/>
              <a:buChar char="§"/>
            </a:pPr>
            <a:r>
              <a:rPr lang="en-US" altLang="en-US" sz="2000" b="1" dirty="0" smtClean="0">
                <a:solidFill>
                  <a:schemeClr val="tx1"/>
                </a:solidFill>
                <a:latin typeface="Arial Narrow Bold" panose="020B0706020202030204" pitchFamily="34" charset="0"/>
              </a:rPr>
              <a:t>“0” = Not Implementing</a:t>
            </a:r>
          </a:p>
          <a:p>
            <a:pPr lvl="4" indent="0">
              <a:lnSpc>
                <a:spcPct val="80000"/>
              </a:lnSpc>
              <a:buClrTx/>
              <a:buNone/>
            </a:pPr>
            <a:r>
              <a:rPr lang="en-US" altLang="en-US" sz="2000" dirty="0" smtClean="0">
                <a:solidFill>
                  <a:schemeClr val="tx1"/>
                </a:solidFill>
                <a:latin typeface="Arial Narrow" panose="020B0606020202030204" pitchFamily="34" charset="0"/>
              </a:rPr>
              <a:t>The school does not have the consensus or infrastructure to implement the components of an MTSS model</a:t>
            </a:r>
          </a:p>
          <a:p>
            <a:pPr eaLnBrk="1" hangingPunct="1">
              <a:lnSpc>
                <a:spcPct val="80000"/>
              </a:lnSpc>
            </a:pPr>
            <a:endParaRPr lang="en-US" altLang="en-US" sz="2000" dirty="0">
              <a:solidFill>
                <a:schemeClr val="tx1"/>
              </a:solidFill>
              <a:latin typeface="Arial Narrow Bold" panose="020B0706020202030204" pitchFamily="34" charset="0"/>
            </a:endParaRPr>
          </a:p>
          <a:p>
            <a:pPr marL="342900" indent="-342900" eaLnBrk="1" hangingPunct="1">
              <a:lnSpc>
                <a:spcPct val="80000"/>
              </a:lnSpc>
              <a:buFont typeface="Wingdings" panose="05000000000000000000" pitchFamily="2" charset="2"/>
              <a:buChar char="§"/>
            </a:pPr>
            <a:r>
              <a:rPr lang="en-US" altLang="en-US" sz="2000" b="1" dirty="0" smtClean="0">
                <a:solidFill>
                  <a:schemeClr val="tx1"/>
                </a:solidFill>
                <a:latin typeface="Arial Narrow Bold" panose="020B0706020202030204" pitchFamily="34" charset="0"/>
              </a:rPr>
              <a:t>“1” = Emerging/Developing</a:t>
            </a:r>
          </a:p>
          <a:p>
            <a:pPr lvl="1" indent="0" eaLnBrk="1" hangingPunct="1">
              <a:lnSpc>
                <a:spcPct val="80000"/>
              </a:lnSpc>
              <a:buClrTx/>
              <a:buNone/>
            </a:pPr>
            <a:r>
              <a:rPr lang="en-US" altLang="en-US" sz="2000" dirty="0" smtClean="0">
                <a:solidFill>
                  <a:schemeClr val="tx1"/>
                </a:solidFill>
                <a:latin typeface="Arial Narrow" panose="020B0606020202030204" pitchFamily="34" charset="0"/>
              </a:rPr>
              <a:t>The school is building consensus and designing the infrastructure to implement an MTSS model</a:t>
            </a:r>
          </a:p>
          <a:p>
            <a:pPr marL="342900" indent="-342900" eaLnBrk="1" hangingPunct="1">
              <a:lnSpc>
                <a:spcPct val="80000"/>
              </a:lnSpc>
              <a:buFont typeface="Wingdings" panose="05000000000000000000" pitchFamily="2" charset="2"/>
              <a:buChar char="§"/>
            </a:pPr>
            <a:endParaRPr lang="en-US" altLang="en-US" sz="2000" dirty="0">
              <a:solidFill>
                <a:schemeClr val="tx1"/>
              </a:solidFill>
              <a:latin typeface="Arial Narrow Bold" panose="020B0706020202030204" pitchFamily="34" charset="0"/>
            </a:endParaRPr>
          </a:p>
          <a:p>
            <a:pPr marL="342900" indent="-342900" eaLnBrk="1" hangingPunct="1">
              <a:lnSpc>
                <a:spcPct val="80000"/>
              </a:lnSpc>
              <a:buFont typeface="Wingdings" panose="05000000000000000000" pitchFamily="2" charset="2"/>
              <a:buChar char="§"/>
            </a:pPr>
            <a:r>
              <a:rPr lang="en-US" altLang="en-US" sz="2000" b="1" dirty="0" smtClean="0">
                <a:solidFill>
                  <a:schemeClr val="tx1"/>
                </a:solidFill>
                <a:latin typeface="Arial Narrow Bold" panose="020B0706020202030204" pitchFamily="34" charset="0"/>
              </a:rPr>
              <a:t>“2” =Operationalizing</a:t>
            </a:r>
          </a:p>
          <a:p>
            <a:pPr lvl="1" indent="0" eaLnBrk="1" hangingPunct="1">
              <a:lnSpc>
                <a:spcPct val="80000"/>
              </a:lnSpc>
              <a:buClrTx/>
              <a:buNone/>
            </a:pPr>
            <a:r>
              <a:rPr lang="en-US" altLang="en-US" sz="2000" dirty="0" smtClean="0">
                <a:solidFill>
                  <a:schemeClr val="tx1"/>
                </a:solidFill>
                <a:latin typeface="Arial Narrow" panose="020B0606020202030204" pitchFamily="34" charset="0"/>
              </a:rPr>
              <a:t>The school implements the structures designed during the Emerging/Developing stage and works to build consistency and integrity</a:t>
            </a:r>
          </a:p>
          <a:p>
            <a:pPr marL="342900" lvl="1" indent="-342900" eaLnBrk="1" hangingPunct="1">
              <a:lnSpc>
                <a:spcPct val="80000"/>
              </a:lnSpc>
              <a:buClrTx/>
              <a:buFont typeface="Wingdings" panose="05000000000000000000" pitchFamily="2" charset="2"/>
              <a:buChar char="§"/>
            </a:pPr>
            <a:endParaRPr lang="en-US" altLang="en-US" sz="2000" b="1" dirty="0" smtClean="0">
              <a:solidFill>
                <a:schemeClr val="tx1"/>
              </a:solidFill>
              <a:latin typeface="Arial Narrow Bold" panose="020B0706020202030204" pitchFamily="34" charset="0"/>
            </a:endParaRPr>
          </a:p>
          <a:p>
            <a:pPr marL="342900" indent="-342900" eaLnBrk="1" hangingPunct="1">
              <a:lnSpc>
                <a:spcPct val="80000"/>
              </a:lnSpc>
              <a:buFont typeface="Wingdings" panose="05000000000000000000" pitchFamily="2" charset="2"/>
              <a:buChar char="§"/>
            </a:pPr>
            <a:r>
              <a:rPr lang="en-US" altLang="en-US" sz="2000" b="1" dirty="0" smtClean="0">
                <a:solidFill>
                  <a:schemeClr val="tx1"/>
                </a:solidFill>
                <a:latin typeface="Arial Narrow Bold" panose="020B0706020202030204" pitchFamily="34" charset="0"/>
              </a:rPr>
              <a:t>“3” = Optimizing</a:t>
            </a:r>
          </a:p>
          <a:p>
            <a:pPr lvl="1" indent="0" eaLnBrk="1" hangingPunct="1">
              <a:lnSpc>
                <a:spcPct val="80000"/>
              </a:lnSpc>
              <a:buClrTx/>
              <a:buNone/>
            </a:pPr>
            <a:r>
              <a:rPr lang="en-US" altLang="en-US" sz="2000" dirty="0" smtClean="0">
                <a:solidFill>
                  <a:schemeClr val="tx1"/>
                </a:solidFill>
                <a:latin typeface="Arial Narrow" panose="020B0606020202030204" pitchFamily="34" charset="0"/>
              </a:rPr>
              <a:t>The MTSS model is embedded with integrity. The focus is on how effective the model is and changes are based on data</a:t>
            </a:r>
          </a:p>
        </p:txBody>
      </p:sp>
      <p:sp>
        <p:nvSpPr>
          <p:cNvPr id="2" name="Text Placeholder 1"/>
          <p:cNvSpPr>
            <a:spLocks noGrp="1"/>
          </p:cNvSpPr>
          <p:nvPr>
            <p:ph type="body" sz="quarter" idx="13"/>
          </p:nvPr>
        </p:nvSpPr>
        <p:spPr>
          <a:xfrm>
            <a:off x="1004356" y="6242582"/>
            <a:ext cx="4714862" cy="365124"/>
          </a:xfrm>
        </p:spPr>
        <p:txBody>
          <a:bodyPr/>
          <a:lstStyle/>
          <a:p>
            <a:r>
              <a:rPr lang="en-US" dirty="0" smtClean="0"/>
              <a:t>SAM</a:t>
            </a:r>
            <a:endParaRPr lang="en-US" dirty="0"/>
          </a:p>
        </p:txBody>
      </p:sp>
      <p:sp>
        <p:nvSpPr>
          <p:cNvPr id="21506" name="Title 1"/>
          <p:cNvSpPr>
            <a:spLocks noGrp="1"/>
          </p:cNvSpPr>
          <p:nvPr>
            <p:ph type="title"/>
          </p:nvPr>
        </p:nvSpPr>
        <p:spPr>
          <a:xfrm>
            <a:off x="204716" y="165100"/>
            <a:ext cx="8766247" cy="954088"/>
          </a:xfrm>
        </p:spPr>
        <p:txBody>
          <a:bodyPr/>
          <a:lstStyle/>
          <a:p>
            <a:pPr algn="ctr" eaLnBrk="1" hangingPunct="1"/>
            <a:r>
              <a:rPr lang="en-US" altLang="en-US" sz="4400" dirty="0" smtClean="0">
                <a:latin typeface="+mj-lt"/>
              </a:rPr>
              <a:t>ELEMENTS &amp; SCORING RUBRIC</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624" y="1272581"/>
            <a:ext cx="4176215" cy="4749421"/>
          </a:xfrm>
          <a:prstGeom prst="rect">
            <a:avLst/>
          </a:prstGeom>
        </p:spPr>
      </p:pic>
    </p:spTree>
    <p:extLst>
      <p:ext uri="{BB962C8B-B14F-4D97-AF65-F5344CB8AC3E}">
        <p14:creationId xmlns:p14="http://schemas.microsoft.com/office/powerpoint/2010/main" val="5120643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004356" y="6242582"/>
            <a:ext cx="4714862" cy="365124"/>
          </a:xfrm>
        </p:spPr>
        <p:txBody>
          <a:bodyPr/>
          <a:lstStyle/>
          <a:p>
            <a:r>
              <a:rPr lang="en-US" dirty="0" smtClean="0"/>
              <a:t>SAM</a:t>
            </a:r>
            <a:endParaRPr lang="en-US" dirty="0"/>
          </a:p>
        </p:txBody>
      </p:sp>
      <p:sp>
        <p:nvSpPr>
          <p:cNvPr id="21506" name="Title 1"/>
          <p:cNvSpPr>
            <a:spLocks noGrp="1"/>
          </p:cNvSpPr>
          <p:nvPr>
            <p:ph type="title"/>
          </p:nvPr>
        </p:nvSpPr>
        <p:spPr>
          <a:xfrm>
            <a:off x="204716" y="165100"/>
            <a:ext cx="8766247" cy="954088"/>
          </a:xfrm>
        </p:spPr>
        <p:txBody>
          <a:bodyPr/>
          <a:lstStyle/>
          <a:p>
            <a:pPr algn="ctr" eaLnBrk="1" hangingPunct="1"/>
            <a:r>
              <a:rPr lang="en-US" altLang="en-US" sz="4400" dirty="0" smtClean="0">
                <a:latin typeface="+mj-lt"/>
              </a:rPr>
              <a:t>SAM REPORT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256" y="2259449"/>
            <a:ext cx="8379725" cy="3664006"/>
          </a:xfrm>
          <a:prstGeom prst="rect">
            <a:avLst/>
          </a:prstGeom>
        </p:spPr>
      </p:pic>
      <p:sp>
        <p:nvSpPr>
          <p:cNvPr id="6" name="Rectangle 5"/>
          <p:cNvSpPr/>
          <p:nvPr/>
        </p:nvSpPr>
        <p:spPr>
          <a:xfrm>
            <a:off x="354842" y="1305342"/>
            <a:ext cx="8502555" cy="954107"/>
          </a:xfrm>
          <a:prstGeom prst="rect">
            <a:avLst/>
          </a:prstGeom>
        </p:spPr>
        <p:txBody>
          <a:bodyPr wrap="square">
            <a:spAutoFit/>
          </a:bodyPr>
          <a:lstStyle/>
          <a:p>
            <a:r>
              <a:rPr lang="en-US" sz="1400" dirty="0" smtClean="0"/>
              <a:t>Download your SAM report, convene your school -based team, analyze your SAM data, identify effective practices, identify lowest levels of implementation, and complete your action plan. At a minimum the school -based team must address the 2 lowest average SAM domains and at a maximum address all 6 SAM domains. </a:t>
            </a:r>
            <a:endParaRPr lang="en-US" sz="1400" b="0" i="0" dirty="0">
              <a:effectLst/>
            </a:endParaRPr>
          </a:p>
        </p:txBody>
      </p:sp>
    </p:spTree>
    <p:extLst>
      <p:ext uri="{BB962C8B-B14F-4D97-AF65-F5344CB8AC3E}">
        <p14:creationId xmlns:p14="http://schemas.microsoft.com/office/powerpoint/2010/main" val="24245216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251" y="1330094"/>
            <a:ext cx="4735773" cy="4559477"/>
          </a:xfrm>
        </p:spPr>
        <p:txBody>
          <a:bodyPr rtlCol="0">
            <a:normAutofit/>
          </a:bodyPr>
          <a:lstStyle/>
          <a:p>
            <a:pPr marL="285750" indent="-285750" eaLnBrk="1" fontAlgn="auto" hangingPunct="1">
              <a:lnSpc>
                <a:spcPct val="100000"/>
              </a:lnSpc>
              <a:spcAft>
                <a:spcPts val="0"/>
              </a:spcAft>
              <a:buFont typeface="Wingdings" panose="05000000000000000000" pitchFamily="2" charset="2"/>
              <a:buChar char="§"/>
              <a:defRPr/>
            </a:pPr>
            <a:r>
              <a:rPr lang="en-US" sz="2000" dirty="0" smtClean="0">
                <a:solidFill>
                  <a:schemeClr val="tx1"/>
                </a:solidFill>
                <a:latin typeface="Arial Narrow Bold" panose="020B0706020202030204" pitchFamily="34" charset="0"/>
              </a:rPr>
              <a:t>School leadership team members receive instrument beforehand</a:t>
            </a:r>
          </a:p>
          <a:p>
            <a:pPr eaLnBrk="1" fontAlgn="auto" hangingPunct="1">
              <a:lnSpc>
                <a:spcPct val="100000"/>
              </a:lnSpc>
              <a:spcAft>
                <a:spcPts val="0"/>
              </a:spcAft>
              <a:defRPr/>
            </a:pPr>
            <a:endParaRPr lang="en-US" sz="2000" dirty="0" smtClean="0">
              <a:solidFill>
                <a:schemeClr val="tx1"/>
              </a:solidFill>
              <a:latin typeface="Arial Narrow Bold" panose="020B0706020202030204" pitchFamily="34" charset="0"/>
            </a:endParaRPr>
          </a:p>
          <a:p>
            <a:pPr marL="285750" lvl="1" indent="-285750" eaLnBrk="1" fontAlgn="auto" hangingPunct="1">
              <a:lnSpc>
                <a:spcPct val="100000"/>
              </a:lnSpc>
              <a:spcAft>
                <a:spcPts val="0"/>
              </a:spcAft>
              <a:buClrTx/>
              <a:buFont typeface="Wingdings" panose="05000000000000000000" pitchFamily="2" charset="2"/>
              <a:buChar char="§"/>
              <a:defRPr/>
            </a:pPr>
            <a:r>
              <a:rPr lang="en-US" sz="2000" dirty="0" smtClean="0">
                <a:solidFill>
                  <a:schemeClr val="tx1"/>
                </a:solidFill>
                <a:latin typeface="Arial Narrow Bold" panose="020B0706020202030204" pitchFamily="34" charset="0"/>
              </a:rPr>
              <a:t>Members should independently review instrument and think about school ratings</a:t>
            </a:r>
          </a:p>
          <a:p>
            <a:pPr lvl="1" indent="0" eaLnBrk="1" fontAlgn="auto" hangingPunct="1">
              <a:lnSpc>
                <a:spcPct val="100000"/>
              </a:lnSpc>
              <a:spcAft>
                <a:spcPts val="0"/>
              </a:spcAft>
              <a:buClrTx/>
              <a:buNone/>
              <a:defRPr/>
            </a:pPr>
            <a:endParaRPr lang="en-US" sz="2000" dirty="0" smtClean="0">
              <a:solidFill>
                <a:schemeClr val="tx1"/>
              </a:solidFill>
              <a:latin typeface="Arial Narrow Bold" panose="020B0706020202030204" pitchFamily="34" charset="0"/>
            </a:endParaRPr>
          </a:p>
          <a:p>
            <a:pPr marL="285750" indent="-285750" eaLnBrk="1" fontAlgn="auto" hangingPunct="1">
              <a:lnSpc>
                <a:spcPct val="100000"/>
              </a:lnSpc>
              <a:spcAft>
                <a:spcPts val="0"/>
              </a:spcAft>
              <a:buFont typeface="Wingdings" panose="05000000000000000000" pitchFamily="2" charset="2"/>
              <a:buChar char="§"/>
              <a:defRPr/>
            </a:pPr>
            <a:r>
              <a:rPr lang="en-US" sz="2000" dirty="0" smtClean="0">
                <a:solidFill>
                  <a:schemeClr val="tx1"/>
                </a:solidFill>
                <a:latin typeface="Arial Narrow Bold" panose="020B0706020202030204" pitchFamily="34" charset="0"/>
              </a:rPr>
              <a:t>School leadership team meets</a:t>
            </a:r>
          </a:p>
          <a:p>
            <a:pPr eaLnBrk="1" fontAlgn="auto" hangingPunct="1">
              <a:lnSpc>
                <a:spcPct val="100000"/>
              </a:lnSpc>
              <a:spcAft>
                <a:spcPts val="0"/>
              </a:spcAft>
              <a:defRPr/>
            </a:pPr>
            <a:endParaRPr lang="en-US" sz="2000" dirty="0" smtClean="0">
              <a:solidFill>
                <a:schemeClr val="tx1"/>
              </a:solidFill>
              <a:latin typeface="Arial Narrow Bold" panose="020B0706020202030204" pitchFamily="34" charset="0"/>
            </a:endParaRPr>
          </a:p>
          <a:p>
            <a:pPr marL="285750" lvl="1" indent="-285750" eaLnBrk="1" fontAlgn="auto" hangingPunct="1">
              <a:lnSpc>
                <a:spcPct val="100000"/>
              </a:lnSpc>
              <a:spcAft>
                <a:spcPts val="0"/>
              </a:spcAft>
              <a:buClrTx/>
              <a:buFont typeface="Wingdings" panose="05000000000000000000" pitchFamily="2" charset="2"/>
              <a:buChar char="§"/>
              <a:defRPr/>
            </a:pPr>
            <a:r>
              <a:rPr lang="en-US" sz="2000" dirty="0" smtClean="0">
                <a:solidFill>
                  <a:schemeClr val="tx1"/>
                </a:solidFill>
                <a:latin typeface="Arial Narrow Bold" panose="020B0706020202030204" pitchFamily="34" charset="0"/>
              </a:rPr>
              <a:t>Designated facilitator guides team through instrument, coming to consensus on the rating for each item</a:t>
            </a:r>
          </a:p>
          <a:p>
            <a:pPr lvl="1" indent="0" eaLnBrk="1" fontAlgn="auto" hangingPunct="1">
              <a:lnSpc>
                <a:spcPct val="100000"/>
              </a:lnSpc>
              <a:spcAft>
                <a:spcPts val="0"/>
              </a:spcAft>
              <a:buClrTx/>
              <a:buNone/>
              <a:defRPr/>
            </a:pPr>
            <a:endParaRPr lang="en-US" sz="2000" dirty="0" smtClean="0">
              <a:solidFill>
                <a:schemeClr val="tx1"/>
              </a:solidFill>
              <a:latin typeface="Arial Narrow Bold" panose="020B0706020202030204" pitchFamily="34" charset="0"/>
            </a:endParaRPr>
          </a:p>
          <a:p>
            <a:pPr marL="285750" indent="-285750" eaLnBrk="1" fontAlgn="auto" hangingPunct="1">
              <a:lnSpc>
                <a:spcPct val="100000"/>
              </a:lnSpc>
              <a:spcAft>
                <a:spcPts val="0"/>
              </a:spcAft>
              <a:buFont typeface="Wingdings" panose="05000000000000000000" pitchFamily="2" charset="2"/>
              <a:buChar char="§"/>
              <a:defRPr/>
            </a:pPr>
            <a:r>
              <a:rPr lang="en-US" sz="2000" dirty="0" smtClean="0">
                <a:solidFill>
                  <a:schemeClr val="tx1"/>
                </a:solidFill>
                <a:latin typeface="Arial Narrow Bold" panose="020B0706020202030204" pitchFamily="34" charset="0"/>
              </a:rPr>
              <a:t>Designated team member enters final version into Qualtrics online database</a:t>
            </a:r>
          </a:p>
        </p:txBody>
      </p:sp>
      <p:sp>
        <p:nvSpPr>
          <p:cNvPr id="2" name="Text Placeholder 1"/>
          <p:cNvSpPr>
            <a:spLocks noGrp="1"/>
          </p:cNvSpPr>
          <p:nvPr>
            <p:ph type="body" sz="quarter" idx="13"/>
          </p:nvPr>
        </p:nvSpPr>
        <p:spPr/>
        <p:txBody>
          <a:bodyPr/>
          <a:lstStyle/>
          <a:p>
            <a:endParaRPr lang="en-US" dirty="0"/>
          </a:p>
        </p:txBody>
      </p:sp>
      <p:sp>
        <p:nvSpPr>
          <p:cNvPr id="35842" name="Title 1"/>
          <p:cNvSpPr>
            <a:spLocks noGrp="1"/>
          </p:cNvSpPr>
          <p:nvPr>
            <p:ph type="title"/>
          </p:nvPr>
        </p:nvSpPr>
        <p:spPr>
          <a:xfrm>
            <a:off x="150126" y="165100"/>
            <a:ext cx="8820838" cy="954088"/>
          </a:xfrm>
        </p:spPr>
        <p:txBody>
          <a:bodyPr/>
          <a:lstStyle/>
          <a:p>
            <a:pPr algn="ctr" eaLnBrk="1" hangingPunct="1"/>
            <a:r>
              <a:rPr lang="en-US" altLang="en-US" sz="4400" dirty="0" smtClean="0">
                <a:latin typeface="+mj-lt"/>
              </a:rPr>
              <a:t>ADMINISTRATION PROCEDURES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024" y="1228299"/>
            <a:ext cx="3753134" cy="4763068"/>
          </a:xfrm>
          <a:prstGeom prst="rect">
            <a:avLst/>
          </a:prstGeom>
        </p:spPr>
      </p:pic>
    </p:spTree>
    <p:extLst>
      <p:ext uri="{BB962C8B-B14F-4D97-AF65-F5344CB8AC3E}">
        <p14:creationId xmlns:p14="http://schemas.microsoft.com/office/powerpoint/2010/main" val="10823855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dirty="0"/>
          </a:p>
        </p:txBody>
      </p:sp>
      <p:sp>
        <p:nvSpPr>
          <p:cNvPr id="35842" name="Title 1"/>
          <p:cNvSpPr>
            <a:spLocks noGrp="1"/>
          </p:cNvSpPr>
          <p:nvPr>
            <p:ph type="title"/>
          </p:nvPr>
        </p:nvSpPr>
        <p:spPr>
          <a:xfrm>
            <a:off x="150126" y="165100"/>
            <a:ext cx="8820838" cy="954088"/>
          </a:xfrm>
        </p:spPr>
        <p:txBody>
          <a:bodyPr/>
          <a:lstStyle/>
          <a:p>
            <a:pPr algn="ctr" eaLnBrk="1" hangingPunct="1"/>
            <a:r>
              <a:rPr lang="en-US" altLang="en-US" sz="4400" dirty="0" smtClean="0">
                <a:latin typeface="+mj-lt"/>
              </a:rPr>
              <a:t>ADMINISTRATION TIMELINE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4" y="1231355"/>
            <a:ext cx="8519102" cy="4746364"/>
          </a:xfrm>
          <a:prstGeom prst="rect">
            <a:avLst/>
          </a:prstGeom>
        </p:spPr>
      </p:pic>
      <p:sp>
        <p:nvSpPr>
          <p:cNvPr id="6" name="Oval 5"/>
          <p:cNvSpPr/>
          <p:nvPr/>
        </p:nvSpPr>
        <p:spPr>
          <a:xfrm>
            <a:off x="4844955" y="1951630"/>
            <a:ext cx="1160060" cy="146031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03841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38</a:t>
            </a:fld>
            <a:endParaRPr lang="en-US" dirty="0"/>
          </a:p>
        </p:txBody>
      </p:sp>
      <p:sp>
        <p:nvSpPr>
          <p:cNvPr id="4" name="Text Placeholder 3"/>
          <p:cNvSpPr>
            <a:spLocks noGrp="1"/>
          </p:cNvSpPr>
          <p:nvPr>
            <p:ph type="body" sz="quarter" idx="13"/>
          </p:nvPr>
        </p:nvSpPr>
        <p:spPr/>
        <p:txBody>
          <a:bodyPr/>
          <a:lstStyle/>
          <a:p>
            <a:r>
              <a:rPr lang="en-US" dirty="0" smtClean="0"/>
              <a:t>SAM</a:t>
            </a:r>
            <a:endParaRPr lang="en-US" dirty="0"/>
          </a:p>
        </p:txBody>
      </p:sp>
      <p:sp>
        <p:nvSpPr>
          <p:cNvPr id="5" name="Title 4"/>
          <p:cNvSpPr>
            <a:spLocks noGrp="1"/>
          </p:cNvSpPr>
          <p:nvPr>
            <p:ph type="title"/>
          </p:nvPr>
        </p:nvSpPr>
        <p:spPr>
          <a:xfrm>
            <a:off x="191070" y="165100"/>
            <a:ext cx="8779894" cy="954088"/>
          </a:xfrm>
        </p:spPr>
        <p:txBody>
          <a:bodyPr/>
          <a:lstStyle/>
          <a:p>
            <a:pPr algn="ctr"/>
            <a:r>
              <a:rPr lang="en-US" sz="4400" dirty="0" smtClean="0">
                <a:latin typeface="+mj-lt"/>
              </a:rPr>
              <a:t>SAM PROBLEM SOLVING: STEP #1 </a:t>
            </a:r>
            <a:endParaRPr lang="en-US" sz="4400" dirty="0">
              <a:latin typeface="+mj-lt"/>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432" y="1282890"/>
            <a:ext cx="8297839" cy="4667534"/>
          </a:xfrm>
          <a:prstGeom prst="rect">
            <a:avLst/>
          </a:prstGeom>
        </p:spPr>
      </p:pic>
      <p:sp>
        <p:nvSpPr>
          <p:cNvPr id="10" name="Oval 9"/>
          <p:cNvSpPr/>
          <p:nvPr/>
        </p:nvSpPr>
        <p:spPr>
          <a:xfrm>
            <a:off x="191070" y="4107977"/>
            <a:ext cx="1160060" cy="146031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25858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39</a:t>
            </a:fld>
            <a:endParaRPr lang="en-US" dirty="0"/>
          </a:p>
        </p:txBody>
      </p:sp>
      <p:sp>
        <p:nvSpPr>
          <p:cNvPr id="4" name="Text Placeholder 3"/>
          <p:cNvSpPr>
            <a:spLocks noGrp="1"/>
          </p:cNvSpPr>
          <p:nvPr>
            <p:ph type="body" sz="quarter" idx="13"/>
          </p:nvPr>
        </p:nvSpPr>
        <p:spPr/>
        <p:txBody>
          <a:bodyPr/>
          <a:lstStyle/>
          <a:p>
            <a:r>
              <a:rPr lang="en-US" dirty="0" smtClean="0"/>
              <a:t>SAM</a:t>
            </a:r>
            <a:endParaRPr lang="en-US" dirty="0"/>
          </a:p>
        </p:txBody>
      </p:sp>
      <p:sp>
        <p:nvSpPr>
          <p:cNvPr id="5" name="Title 4"/>
          <p:cNvSpPr>
            <a:spLocks noGrp="1"/>
          </p:cNvSpPr>
          <p:nvPr>
            <p:ph type="title"/>
          </p:nvPr>
        </p:nvSpPr>
        <p:spPr>
          <a:xfrm>
            <a:off x="191070" y="165100"/>
            <a:ext cx="8779894" cy="954088"/>
          </a:xfrm>
        </p:spPr>
        <p:txBody>
          <a:bodyPr/>
          <a:lstStyle/>
          <a:p>
            <a:pPr algn="ctr"/>
            <a:r>
              <a:rPr lang="en-US" sz="4400" dirty="0"/>
              <a:t>SAM PROBLEM SOLVING: STEP #1 </a:t>
            </a:r>
            <a:endParaRPr lang="en-US" sz="4400" dirty="0">
              <a:latin typeface="+mj-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80" y="1222862"/>
            <a:ext cx="8351935" cy="4754858"/>
          </a:xfrm>
          <a:prstGeom prst="rect">
            <a:avLst/>
          </a:prstGeom>
        </p:spPr>
      </p:pic>
    </p:spTree>
    <p:extLst>
      <p:ext uri="{BB962C8B-B14F-4D97-AF65-F5344CB8AC3E}">
        <p14:creationId xmlns:p14="http://schemas.microsoft.com/office/powerpoint/2010/main" val="22082719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A47194C-3E5A-854F-B5AE-A6634FC20B3C}" type="slidenum">
              <a:rPr lang="en-US" smtClean="0"/>
              <a:pPr/>
              <a:t>4</a:t>
            </a:fld>
            <a:endParaRPr lang="en-US" dirty="0"/>
          </a:p>
        </p:txBody>
      </p:sp>
      <p:sp>
        <p:nvSpPr>
          <p:cNvPr id="3" name="Text Placeholder 2"/>
          <p:cNvSpPr>
            <a:spLocks noGrp="1"/>
          </p:cNvSpPr>
          <p:nvPr>
            <p:ph type="body" sz="quarter" idx="13"/>
          </p:nvPr>
        </p:nvSpPr>
        <p:spPr>
          <a:xfrm>
            <a:off x="1135102" y="6380767"/>
            <a:ext cx="4072459" cy="251949"/>
          </a:xfrm>
        </p:spPr>
        <p:txBody>
          <a:bodyPr/>
          <a:lstStyle/>
          <a:p>
            <a:r>
              <a:rPr lang="en-US" sz="1600" dirty="0"/>
              <a:t>OFFICE OF </a:t>
            </a:r>
            <a:r>
              <a:rPr lang="en-US" sz="1600" dirty="0" smtClean="0"/>
              <a:t>SERVICE </a:t>
            </a:r>
            <a:r>
              <a:rPr lang="en-US" sz="1600" dirty="0"/>
              <a:t>QUALITY</a:t>
            </a:r>
          </a:p>
          <a:p>
            <a:endParaRPr lang="en-US" sz="1600" dirty="0"/>
          </a:p>
        </p:txBody>
      </p:sp>
      <p:sp>
        <p:nvSpPr>
          <p:cNvPr id="4" name="Title 3"/>
          <p:cNvSpPr>
            <a:spLocks noGrp="1"/>
          </p:cNvSpPr>
          <p:nvPr>
            <p:ph type="title"/>
          </p:nvPr>
        </p:nvSpPr>
        <p:spPr>
          <a:xfrm>
            <a:off x="1027409" y="180199"/>
            <a:ext cx="7341145" cy="971550"/>
          </a:xfrm>
        </p:spPr>
        <p:txBody>
          <a:bodyPr/>
          <a:lstStyle/>
          <a:p>
            <a:pPr algn="ctr"/>
            <a:r>
              <a:rPr lang="en-US" sz="5400" dirty="0" smtClean="0"/>
              <a:t>AGENDA</a:t>
            </a:r>
            <a:endParaRPr lang="en-US" sz="5400" dirty="0"/>
          </a:p>
        </p:txBody>
      </p:sp>
      <p:sp>
        <p:nvSpPr>
          <p:cNvPr id="5" name="Text Placeholder 4"/>
          <p:cNvSpPr>
            <a:spLocks noGrp="1"/>
          </p:cNvSpPr>
          <p:nvPr>
            <p:ph type="body" sz="quarter" idx="15"/>
          </p:nvPr>
        </p:nvSpPr>
        <p:spPr>
          <a:xfrm>
            <a:off x="3122127" y="3730427"/>
            <a:ext cx="2898707" cy="2286833"/>
          </a:xfrm>
        </p:spPr>
        <p:txBody>
          <a:bodyPr/>
          <a:lstStyle/>
          <a:p>
            <a:pPr algn="ctr"/>
            <a:endParaRPr lang="en-US" sz="900" b="1" dirty="0" smtClean="0">
              <a:latin typeface="Arial Narrow"/>
              <a:cs typeface="Arial Narrow"/>
            </a:endParaRPr>
          </a:p>
          <a:p>
            <a:r>
              <a:rPr lang="en-US" sz="2800" b="1" dirty="0" smtClean="0">
                <a:latin typeface="Arial Narrow"/>
                <a:cs typeface="Arial Narrow"/>
              </a:rPr>
              <a:t>5.  TITLE  1</a:t>
            </a:r>
          </a:p>
          <a:p>
            <a:r>
              <a:rPr lang="en-US" sz="2800" b="1" dirty="0">
                <a:latin typeface="Arial Narrow"/>
                <a:cs typeface="Arial Narrow"/>
              </a:rPr>
              <a:t> </a:t>
            </a:r>
            <a:r>
              <a:rPr lang="en-US" sz="2800" b="1" dirty="0" smtClean="0">
                <a:latin typeface="Arial Narrow"/>
                <a:cs typeface="Arial Narrow"/>
              </a:rPr>
              <a:t>    ADDENDUM</a:t>
            </a:r>
            <a:endParaRPr lang="en-US" sz="2800" b="1" dirty="0">
              <a:latin typeface="Arial Narrow"/>
              <a:cs typeface="Arial Narrow"/>
            </a:endParaRPr>
          </a:p>
        </p:txBody>
      </p:sp>
      <p:sp>
        <p:nvSpPr>
          <p:cNvPr id="6" name="Text Placeholder 5"/>
          <p:cNvSpPr>
            <a:spLocks noGrp="1"/>
          </p:cNvSpPr>
          <p:nvPr>
            <p:ph type="body" sz="quarter" idx="16"/>
          </p:nvPr>
        </p:nvSpPr>
        <p:spPr>
          <a:xfrm>
            <a:off x="181423" y="1260592"/>
            <a:ext cx="2890339" cy="2278271"/>
          </a:xfrm>
        </p:spPr>
        <p:txBody>
          <a:bodyPr/>
          <a:lstStyle/>
          <a:p>
            <a:pPr algn="ctr"/>
            <a:endParaRPr lang="en-US" sz="2400" b="1" dirty="0" smtClean="0">
              <a:latin typeface="Arial Narrow"/>
              <a:cs typeface="Arial Narrow"/>
            </a:endParaRPr>
          </a:p>
          <a:p>
            <a:pPr marL="457200" indent="-457200">
              <a:buAutoNum type="arabicPeriod"/>
            </a:pPr>
            <a:r>
              <a:rPr lang="en-US" sz="2800" b="1" dirty="0" smtClean="0">
                <a:latin typeface="Arial Narrow"/>
                <a:cs typeface="Arial Narrow"/>
              </a:rPr>
              <a:t>SCHOOL</a:t>
            </a:r>
          </a:p>
          <a:p>
            <a:r>
              <a:rPr lang="en-US" sz="2800" b="1" dirty="0">
                <a:latin typeface="Arial Narrow"/>
                <a:cs typeface="Arial Narrow"/>
              </a:rPr>
              <a:t> </a:t>
            </a:r>
            <a:r>
              <a:rPr lang="en-US" sz="2800" b="1" dirty="0" smtClean="0">
                <a:latin typeface="Arial Narrow"/>
                <a:cs typeface="Arial Narrow"/>
              </a:rPr>
              <a:t>  IMPROVEMENT</a:t>
            </a:r>
          </a:p>
          <a:p>
            <a:r>
              <a:rPr lang="en-US" sz="2800" b="1" dirty="0">
                <a:latin typeface="Arial Narrow"/>
                <a:cs typeface="Arial Narrow"/>
              </a:rPr>
              <a:t> </a:t>
            </a:r>
            <a:r>
              <a:rPr lang="en-US" sz="2800" b="1" dirty="0" smtClean="0">
                <a:latin typeface="Arial Narrow"/>
                <a:cs typeface="Arial Narrow"/>
              </a:rPr>
              <a:t>  PLAN FOR</a:t>
            </a:r>
          </a:p>
          <a:p>
            <a:r>
              <a:rPr lang="en-US" sz="2800" b="1" dirty="0" smtClean="0">
                <a:latin typeface="Arial Narrow"/>
                <a:cs typeface="Arial Narrow"/>
              </a:rPr>
              <a:t>   2017-2018</a:t>
            </a:r>
          </a:p>
        </p:txBody>
      </p:sp>
      <p:sp>
        <p:nvSpPr>
          <p:cNvPr id="7" name="Text Placeholder 6"/>
          <p:cNvSpPr>
            <a:spLocks noGrp="1"/>
          </p:cNvSpPr>
          <p:nvPr>
            <p:ph type="body" sz="quarter" idx="17"/>
          </p:nvPr>
        </p:nvSpPr>
        <p:spPr>
          <a:xfrm>
            <a:off x="6133630" y="1260593"/>
            <a:ext cx="2894457" cy="2298719"/>
          </a:xfrm>
        </p:spPr>
        <p:txBody>
          <a:bodyPr/>
          <a:lstStyle/>
          <a:p>
            <a:endParaRPr lang="en-US" sz="4000" b="1" dirty="0">
              <a:latin typeface="Arial Narrow Bold" panose="020B0706020202030204" pitchFamily="34" charset="0"/>
              <a:cs typeface="Arial"/>
            </a:endParaRPr>
          </a:p>
          <a:p>
            <a:pPr marL="457200" indent="-457200">
              <a:buAutoNum type="arabicPeriod" startAt="3"/>
            </a:pPr>
            <a:r>
              <a:rPr lang="en-US" sz="2800" b="1" dirty="0" smtClean="0">
                <a:latin typeface="Arial Narrow Bold" panose="020B0706020202030204" pitchFamily="34" charset="0"/>
                <a:cs typeface="Arial"/>
              </a:rPr>
              <a:t>FACE PLAN</a:t>
            </a:r>
          </a:p>
          <a:p>
            <a:r>
              <a:rPr lang="en-US" sz="2000" b="1" dirty="0" smtClean="0">
                <a:latin typeface="Arial Narrow Bold" panose="020B0706020202030204" pitchFamily="34" charset="0"/>
                <a:cs typeface="Arial"/>
              </a:rPr>
              <a:t> (Family and Community</a:t>
            </a:r>
          </a:p>
          <a:p>
            <a:r>
              <a:rPr lang="en-US" sz="2000" b="1" dirty="0" smtClean="0">
                <a:latin typeface="Arial Narrow Bold" panose="020B0706020202030204" pitchFamily="34" charset="0"/>
                <a:cs typeface="Arial"/>
              </a:rPr>
              <a:t> Engagement)</a:t>
            </a:r>
          </a:p>
        </p:txBody>
      </p:sp>
      <p:sp>
        <p:nvSpPr>
          <p:cNvPr id="11" name="Text Placeholder 10"/>
          <p:cNvSpPr>
            <a:spLocks noGrp="1"/>
          </p:cNvSpPr>
          <p:nvPr>
            <p:ph type="body" sz="quarter" idx="21"/>
          </p:nvPr>
        </p:nvSpPr>
        <p:spPr>
          <a:xfrm>
            <a:off x="3184559" y="1069675"/>
            <a:ext cx="2836275" cy="2423273"/>
          </a:xfrm>
        </p:spPr>
        <p:txBody>
          <a:bodyPr>
            <a:scene3d>
              <a:camera prst="orthographicFront"/>
              <a:lightRig rig="soft" dir="tl">
                <a:rot lat="0" lon="0" rev="0"/>
              </a:lightRig>
            </a:scene3d>
            <a:sp3d contourW="25400" prstMaterial="matte">
              <a:contourClr>
                <a:schemeClr val="accent2">
                  <a:tint val="20000"/>
                </a:schemeClr>
              </a:contourClr>
            </a:sp3d>
          </a:bodyPr>
          <a:lstStyle/>
          <a:p>
            <a:pPr algn="l"/>
            <a:endParaRPr lang="en-US" sz="2400" spc="50" dirty="0" smtClean="0">
              <a:ln w="11430"/>
              <a:solidFill>
                <a:srgbClr val="FF6600"/>
              </a:solidFill>
              <a:effectLst/>
              <a:latin typeface="Arial Narrow"/>
              <a:cs typeface="Arial Narrow"/>
            </a:endParaRPr>
          </a:p>
          <a:p>
            <a:pPr algn="l"/>
            <a:r>
              <a:rPr lang="en-US" sz="2800" spc="50" dirty="0" smtClean="0">
                <a:ln w="11430"/>
                <a:solidFill>
                  <a:srgbClr val="FF6600"/>
                </a:solidFill>
                <a:effectLst/>
                <a:latin typeface="Arial Narrow"/>
                <a:cs typeface="Arial Narrow"/>
              </a:rPr>
              <a:t>2.  ATTENDANCE</a:t>
            </a:r>
          </a:p>
          <a:p>
            <a:pPr algn="l"/>
            <a:r>
              <a:rPr lang="en-US" sz="2800" spc="50" dirty="0" smtClean="0">
                <a:ln w="11430"/>
                <a:solidFill>
                  <a:srgbClr val="FF6600"/>
                </a:solidFill>
                <a:effectLst/>
                <a:latin typeface="Arial Narrow"/>
                <a:cs typeface="Arial Narrow"/>
              </a:rPr>
              <a:t>    PLAN</a:t>
            </a:r>
            <a:endParaRPr lang="en-US" sz="2800" spc="50" dirty="0">
              <a:ln w="11430"/>
              <a:solidFill>
                <a:srgbClr val="FF6600"/>
              </a:solidFill>
              <a:effectLst/>
              <a:latin typeface="Arial Narrow"/>
              <a:cs typeface="Arial Narrow"/>
            </a:endParaRPr>
          </a:p>
        </p:txBody>
      </p:sp>
      <p:sp>
        <p:nvSpPr>
          <p:cNvPr id="12" name="Text Placeholder 11"/>
          <p:cNvSpPr>
            <a:spLocks noGrp="1"/>
          </p:cNvSpPr>
          <p:nvPr>
            <p:ph type="body" sz="quarter" idx="22"/>
          </p:nvPr>
        </p:nvSpPr>
        <p:spPr>
          <a:xfrm>
            <a:off x="181423" y="3676061"/>
            <a:ext cx="2816845" cy="2320212"/>
          </a:xfrm>
        </p:spPr>
        <p:txBody>
          <a:bodyPr/>
          <a:lstStyle/>
          <a:p>
            <a:pPr algn="l"/>
            <a:endParaRPr lang="en-US" dirty="0" smtClean="0">
              <a:solidFill>
                <a:srgbClr val="70B75E"/>
              </a:solidFill>
              <a:effectLst/>
              <a:latin typeface="Arial Narrow"/>
              <a:cs typeface="Arial Narrow"/>
            </a:endParaRPr>
          </a:p>
          <a:p>
            <a:pPr marL="457200" indent="-457200" algn="l">
              <a:buAutoNum type="arabicPeriod" startAt="4"/>
            </a:pPr>
            <a:r>
              <a:rPr lang="en-US" sz="2800" dirty="0" smtClean="0">
                <a:solidFill>
                  <a:srgbClr val="70B75E"/>
                </a:solidFill>
                <a:effectLst/>
                <a:latin typeface="Arial Narrow"/>
                <a:cs typeface="Arial Narrow"/>
              </a:rPr>
              <a:t>MTSS/RtI ACTION PLAN</a:t>
            </a:r>
          </a:p>
          <a:p>
            <a:pPr algn="l"/>
            <a:r>
              <a:rPr lang="en-US" sz="2000" dirty="0" smtClean="0">
                <a:solidFill>
                  <a:srgbClr val="70B75E"/>
                </a:solidFill>
                <a:effectLst/>
                <a:latin typeface="Arial Narrow"/>
                <a:cs typeface="Arial Narrow"/>
              </a:rPr>
              <a:t>  (Self Assessment of</a:t>
            </a:r>
          </a:p>
          <a:p>
            <a:pPr algn="l"/>
            <a:r>
              <a:rPr lang="en-US" sz="2000" dirty="0" smtClean="0">
                <a:solidFill>
                  <a:srgbClr val="70B75E"/>
                </a:solidFill>
                <a:effectLst/>
                <a:latin typeface="Arial Narrow"/>
                <a:cs typeface="Arial Narrow"/>
              </a:rPr>
              <a:t>  Multi-Tiered System of</a:t>
            </a:r>
          </a:p>
          <a:p>
            <a:pPr algn="l"/>
            <a:r>
              <a:rPr lang="en-US" sz="2000" dirty="0" smtClean="0">
                <a:solidFill>
                  <a:srgbClr val="70B75E"/>
                </a:solidFill>
                <a:effectLst/>
                <a:latin typeface="Arial Narrow"/>
                <a:cs typeface="Arial Narrow"/>
              </a:rPr>
              <a:t>  Supports - SAM)</a:t>
            </a:r>
          </a:p>
        </p:txBody>
      </p:sp>
      <p:sp>
        <p:nvSpPr>
          <p:cNvPr id="13" name="Text Placeholder 12"/>
          <p:cNvSpPr>
            <a:spLocks noGrp="1"/>
          </p:cNvSpPr>
          <p:nvPr>
            <p:ph type="body" sz="quarter" idx="23"/>
          </p:nvPr>
        </p:nvSpPr>
        <p:spPr>
          <a:xfrm>
            <a:off x="6301545" y="3668156"/>
            <a:ext cx="2680530" cy="2328117"/>
          </a:xfrm>
        </p:spPr>
        <p:txBody>
          <a:bodyPr/>
          <a:lstStyle/>
          <a:p>
            <a:pPr algn="l"/>
            <a:endParaRPr lang="en-US" dirty="0" smtClean="0"/>
          </a:p>
          <a:p>
            <a:pPr marL="457200" indent="-457200" algn="l">
              <a:buAutoNum type="arabicPeriod" startAt="6"/>
            </a:pPr>
            <a:r>
              <a:rPr lang="en-US" sz="2800" dirty="0" smtClean="0">
                <a:solidFill>
                  <a:srgbClr val="0095D3"/>
                </a:solidFill>
                <a:effectLst/>
              </a:rPr>
              <a:t>FLDOE CIMS</a:t>
            </a:r>
          </a:p>
          <a:p>
            <a:pPr algn="l"/>
            <a:r>
              <a:rPr lang="en-US" sz="1800" dirty="0" smtClean="0">
                <a:solidFill>
                  <a:srgbClr val="0095D3"/>
                </a:solidFill>
                <a:effectLst/>
                <a:latin typeface="Arial Narrow Bold" panose="020B0706020202030204" pitchFamily="34" charset="0"/>
              </a:rPr>
              <a:t>(Florida Department </a:t>
            </a:r>
          </a:p>
          <a:p>
            <a:pPr algn="l"/>
            <a:r>
              <a:rPr lang="en-US" sz="1800" dirty="0" smtClean="0">
                <a:solidFill>
                  <a:srgbClr val="0095D3"/>
                </a:solidFill>
                <a:effectLst/>
                <a:latin typeface="Arial Narrow Bold" panose="020B0706020202030204" pitchFamily="34" charset="0"/>
              </a:rPr>
              <a:t>of Education C</a:t>
            </a:r>
            <a:r>
              <a:rPr lang="en-US" sz="1800" b="0" dirty="0" smtClean="0">
                <a:solidFill>
                  <a:srgbClr val="0095D3"/>
                </a:solidFill>
                <a:effectLst/>
                <a:latin typeface="Arial Narrow Bold" panose="020B0706020202030204" pitchFamily="34" charset="0"/>
              </a:rPr>
              <a:t>ontinuous </a:t>
            </a:r>
            <a:r>
              <a:rPr lang="en-US" sz="1800" b="0" dirty="0">
                <a:solidFill>
                  <a:srgbClr val="0095D3"/>
                </a:solidFill>
                <a:effectLst/>
                <a:latin typeface="Arial Narrow Bold" panose="020B0706020202030204" pitchFamily="34" charset="0"/>
              </a:rPr>
              <a:t>Improvement Management </a:t>
            </a:r>
            <a:r>
              <a:rPr lang="en-US" sz="1800" b="0" dirty="0" smtClean="0">
                <a:solidFill>
                  <a:srgbClr val="0095D3"/>
                </a:solidFill>
                <a:effectLst/>
                <a:latin typeface="Arial Narrow Bold" panose="020B0706020202030204" pitchFamily="34" charset="0"/>
              </a:rPr>
              <a:t>System)</a:t>
            </a:r>
            <a:endParaRPr lang="en-US" sz="1800" dirty="0">
              <a:solidFill>
                <a:srgbClr val="0095D3"/>
              </a:solidFill>
              <a:effectLst/>
              <a:latin typeface="Arial Narrow Bold" panose="020B0706020202030204" pitchFamily="34" charset="0"/>
            </a:endParaRPr>
          </a:p>
        </p:txBody>
      </p:sp>
    </p:spTree>
    <p:extLst>
      <p:ext uri="{BB962C8B-B14F-4D97-AF65-F5344CB8AC3E}">
        <p14:creationId xmlns:p14="http://schemas.microsoft.com/office/powerpoint/2010/main" val="25365645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40</a:t>
            </a:fld>
            <a:endParaRPr lang="en-US" dirty="0"/>
          </a:p>
        </p:txBody>
      </p:sp>
      <p:sp>
        <p:nvSpPr>
          <p:cNvPr id="4" name="Text Placeholder 3"/>
          <p:cNvSpPr>
            <a:spLocks noGrp="1"/>
          </p:cNvSpPr>
          <p:nvPr>
            <p:ph type="body" sz="quarter" idx="13"/>
          </p:nvPr>
        </p:nvSpPr>
        <p:spPr/>
        <p:txBody>
          <a:bodyPr/>
          <a:lstStyle/>
          <a:p>
            <a:r>
              <a:rPr lang="en-US" dirty="0" smtClean="0"/>
              <a:t>SAM</a:t>
            </a:r>
            <a:endParaRPr lang="en-US" dirty="0"/>
          </a:p>
        </p:txBody>
      </p:sp>
      <p:sp>
        <p:nvSpPr>
          <p:cNvPr id="5" name="Title 4"/>
          <p:cNvSpPr>
            <a:spLocks noGrp="1"/>
          </p:cNvSpPr>
          <p:nvPr>
            <p:ph type="title"/>
          </p:nvPr>
        </p:nvSpPr>
        <p:spPr>
          <a:xfrm>
            <a:off x="191070" y="165100"/>
            <a:ext cx="8779894" cy="954088"/>
          </a:xfrm>
        </p:spPr>
        <p:txBody>
          <a:bodyPr/>
          <a:lstStyle/>
          <a:p>
            <a:pPr algn="ctr"/>
            <a:r>
              <a:rPr lang="en-US" sz="4400" dirty="0"/>
              <a:t>SAM PROBLEM SOLVING: STEP </a:t>
            </a:r>
            <a:r>
              <a:rPr lang="en-US" sz="4400" dirty="0" smtClean="0"/>
              <a:t>#2 </a:t>
            </a:r>
            <a:endParaRPr lang="en-US" sz="4400" dirty="0">
              <a:latin typeface="+mj-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022" y="1241946"/>
            <a:ext cx="8427990" cy="4820027"/>
          </a:xfrm>
          <a:prstGeom prst="rect">
            <a:avLst/>
          </a:prstGeom>
        </p:spPr>
      </p:pic>
      <p:sp>
        <p:nvSpPr>
          <p:cNvPr id="8" name="Oval 7"/>
          <p:cNvSpPr/>
          <p:nvPr/>
        </p:nvSpPr>
        <p:spPr>
          <a:xfrm>
            <a:off x="367022" y="914400"/>
            <a:ext cx="1270708" cy="146031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31047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41</a:t>
            </a:fld>
            <a:endParaRPr lang="en-US" dirty="0"/>
          </a:p>
        </p:txBody>
      </p:sp>
      <p:sp>
        <p:nvSpPr>
          <p:cNvPr id="4" name="Text Placeholder 3"/>
          <p:cNvSpPr>
            <a:spLocks noGrp="1"/>
          </p:cNvSpPr>
          <p:nvPr>
            <p:ph type="body" sz="quarter" idx="13"/>
          </p:nvPr>
        </p:nvSpPr>
        <p:spPr/>
        <p:txBody>
          <a:bodyPr/>
          <a:lstStyle/>
          <a:p>
            <a:r>
              <a:rPr lang="en-US" dirty="0" smtClean="0"/>
              <a:t>SAM</a:t>
            </a:r>
            <a:endParaRPr lang="en-US" dirty="0"/>
          </a:p>
        </p:txBody>
      </p:sp>
      <p:sp>
        <p:nvSpPr>
          <p:cNvPr id="5" name="Title 4"/>
          <p:cNvSpPr>
            <a:spLocks noGrp="1"/>
          </p:cNvSpPr>
          <p:nvPr>
            <p:ph type="title"/>
          </p:nvPr>
        </p:nvSpPr>
        <p:spPr>
          <a:xfrm>
            <a:off x="191070" y="165100"/>
            <a:ext cx="8779894" cy="954088"/>
          </a:xfrm>
        </p:spPr>
        <p:txBody>
          <a:bodyPr/>
          <a:lstStyle/>
          <a:p>
            <a:pPr algn="ctr"/>
            <a:r>
              <a:rPr lang="en-US" sz="4400" dirty="0"/>
              <a:t>SAM PROBLEM SOLVING: STEP </a:t>
            </a:r>
            <a:r>
              <a:rPr lang="en-US" sz="4400" dirty="0" smtClean="0"/>
              <a:t>#3 </a:t>
            </a:r>
            <a:endParaRPr lang="en-US" sz="4400" dirty="0">
              <a:latin typeface="+mj-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784" y="1269242"/>
            <a:ext cx="8297839" cy="4558351"/>
          </a:xfrm>
          <a:prstGeom prst="rect">
            <a:avLst/>
          </a:prstGeom>
        </p:spPr>
      </p:pic>
      <p:sp>
        <p:nvSpPr>
          <p:cNvPr id="8" name="Oval 7"/>
          <p:cNvSpPr/>
          <p:nvPr/>
        </p:nvSpPr>
        <p:spPr>
          <a:xfrm>
            <a:off x="395784" y="854252"/>
            <a:ext cx="1296538" cy="146031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22966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42</a:t>
            </a:fld>
            <a:endParaRPr lang="en-US" dirty="0"/>
          </a:p>
        </p:txBody>
      </p:sp>
      <p:sp>
        <p:nvSpPr>
          <p:cNvPr id="4" name="Text Placeholder 3"/>
          <p:cNvSpPr>
            <a:spLocks noGrp="1"/>
          </p:cNvSpPr>
          <p:nvPr>
            <p:ph type="body" sz="quarter" idx="13"/>
          </p:nvPr>
        </p:nvSpPr>
        <p:spPr/>
        <p:txBody>
          <a:bodyPr/>
          <a:lstStyle/>
          <a:p>
            <a:r>
              <a:rPr lang="en-US" dirty="0" smtClean="0"/>
              <a:t>SAM</a:t>
            </a:r>
            <a:endParaRPr lang="en-US" dirty="0"/>
          </a:p>
        </p:txBody>
      </p:sp>
      <p:sp>
        <p:nvSpPr>
          <p:cNvPr id="5" name="Title 4"/>
          <p:cNvSpPr>
            <a:spLocks noGrp="1"/>
          </p:cNvSpPr>
          <p:nvPr>
            <p:ph type="title"/>
          </p:nvPr>
        </p:nvSpPr>
        <p:spPr>
          <a:xfrm>
            <a:off x="191070" y="165100"/>
            <a:ext cx="8770050" cy="954088"/>
          </a:xfrm>
        </p:spPr>
        <p:txBody>
          <a:bodyPr/>
          <a:lstStyle/>
          <a:p>
            <a:pPr algn="ctr"/>
            <a:r>
              <a:rPr lang="en-US" sz="4400" dirty="0"/>
              <a:t>SAM PROBLEM SOLVING: STEP </a:t>
            </a:r>
            <a:r>
              <a:rPr lang="en-US" sz="4400" dirty="0" smtClean="0"/>
              <a:t>#3 </a:t>
            </a:r>
            <a:endParaRPr lang="en-US" sz="4400" dirty="0">
              <a:latin typeface="+mj-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784" y="1119188"/>
            <a:ext cx="8284192" cy="4831236"/>
          </a:xfrm>
          <a:prstGeom prst="rect">
            <a:avLst/>
          </a:prstGeom>
        </p:spPr>
      </p:pic>
      <p:sp>
        <p:nvSpPr>
          <p:cNvPr id="8" name="Oval 7"/>
          <p:cNvSpPr/>
          <p:nvPr/>
        </p:nvSpPr>
        <p:spPr>
          <a:xfrm>
            <a:off x="191070" y="1059709"/>
            <a:ext cx="1296538" cy="146031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0124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43</a:t>
            </a:fld>
            <a:endParaRPr lang="en-US" dirty="0"/>
          </a:p>
        </p:txBody>
      </p:sp>
      <p:sp>
        <p:nvSpPr>
          <p:cNvPr id="4" name="Text Placeholder 3"/>
          <p:cNvSpPr>
            <a:spLocks noGrp="1"/>
          </p:cNvSpPr>
          <p:nvPr>
            <p:ph type="body" sz="quarter" idx="13"/>
          </p:nvPr>
        </p:nvSpPr>
        <p:spPr/>
        <p:txBody>
          <a:bodyPr/>
          <a:lstStyle/>
          <a:p>
            <a:r>
              <a:rPr lang="en-US" dirty="0" smtClean="0"/>
              <a:t>SAM</a:t>
            </a:r>
            <a:endParaRPr lang="en-US" dirty="0"/>
          </a:p>
        </p:txBody>
      </p:sp>
      <p:sp>
        <p:nvSpPr>
          <p:cNvPr id="5" name="Title 4"/>
          <p:cNvSpPr>
            <a:spLocks noGrp="1"/>
          </p:cNvSpPr>
          <p:nvPr>
            <p:ph type="title"/>
          </p:nvPr>
        </p:nvSpPr>
        <p:spPr>
          <a:xfrm>
            <a:off x="191070" y="165100"/>
            <a:ext cx="8779894" cy="954088"/>
          </a:xfrm>
        </p:spPr>
        <p:txBody>
          <a:bodyPr/>
          <a:lstStyle/>
          <a:p>
            <a:pPr algn="ctr"/>
            <a:r>
              <a:rPr lang="en-US" sz="4400" dirty="0"/>
              <a:t>SAM PROBLEM SOLVING: STEP </a:t>
            </a:r>
            <a:r>
              <a:rPr lang="en-US" sz="4400" dirty="0" smtClean="0"/>
              <a:t>#4 </a:t>
            </a:r>
            <a:endParaRPr lang="en-US" sz="4400" dirty="0">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506" y="1287767"/>
            <a:ext cx="8407021" cy="4446240"/>
          </a:xfrm>
          <a:prstGeom prst="rect">
            <a:avLst/>
          </a:prstGeom>
        </p:spPr>
      </p:pic>
    </p:spTree>
    <p:extLst>
      <p:ext uri="{BB962C8B-B14F-4D97-AF65-F5344CB8AC3E}">
        <p14:creationId xmlns:p14="http://schemas.microsoft.com/office/powerpoint/2010/main" val="15257132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040" y="1325880"/>
            <a:ext cx="5634990" cy="5200757"/>
          </a:xfrm>
        </p:spPr>
        <p:txBody>
          <a:bodyPr/>
          <a:lstStyle/>
          <a:p>
            <a:pPr>
              <a:lnSpc>
                <a:spcPct val="100000"/>
              </a:lnSpc>
            </a:pPr>
            <a:r>
              <a:rPr lang="en-US" sz="2400" b="1" dirty="0" smtClean="0">
                <a:solidFill>
                  <a:schemeClr val="tx1"/>
                </a:solidFill>
                <a:latin typeface="Arial Narrow Bold" panose="020B0706020202030204" pitchFamily="34" charset="0"/>
              </a:rPr>
              <a:t>Diversity, Prevention &amp; Intervention SharePoint</a:t>
            </a:r>
            <a:endParaRPr lang="en-US" sz="2400" b="1" dirty="0" smtClean="0">
              <a:solidFill>
                <a:schemeClr val="tx1"/>
              </a:solidFill>
              <a:latin typeface="Arial Narrow Bold" panose="020B0706020202030204" pitchFamily="34" charset="0"/>
              <a:hlinkClick r:id="rId2"/>
            </a:endParaRPr>
          </a:p>
          <a:p>
            <a:pPr lvl="3" indent="0">
              <a:lnSpc>
                <a:spcPct val="100000"/>
              </a:lnSpc>
              <a:buClrTx/>
              <a:buNone/>
            </a:pPr>
            <a:endParaRPr lang="en-US" sz="1000" dirty="0" smtClean="0">
              <a:solidFill>
                <a:schemeClr val="tx1"/>
              </a:solidFill>
              <a:latin typeface="Arial Narrow Bold" panose="020B0706020202030204" pitchFamily="34" charset="0"/>
              <a:hlinkClick r:id="rId2"/>
            </a:endParaRPr>
          </a:p>
          <a:p>
            <a:pPr lvl="3" indent="0">
              <a:lnSpc>
                <a:spcPct val="100000"/>
              </a:lnSpc>
              <a:buClrTx/>
              <a:buNone/>
            </a:pPr>
            <a:r>
              <a:rPr lang="en-US" sz="2000" dirty="0" smtClean="0">
                <a:solidFill>
                  <a:schemeClr val="tx1"/>
                </a:solidFill>
                <a:latin typeface="Arial Narrow Bold" panose="020B0706020202030204" pitchFamily="34" charset="0"/>
                <a:hlinkClick r:id="rId2"/>
              </a:rPr>
              <a:t>https</a:t>
            </a:r>
            <a:r>
              <a:rPr lang="en-US" sz="2000" dirty="0">
                <a:solidFill>
                  <a:schemeClr val="tx1"/>
                </a:solidFill>
                <a:latin typeface="Arial Narrow Bold" panose="020B0706020202030204" pitchFamily="34" charset="0"/>
                <a:hlinkClick r:id="rId2"/>
              </a:rPr>
              <a:t>://</a:t>
            </a:r>
            <a:r>
              <a:rPr lang="en-US" sz="2000" dirty="0" smtClean="0">
                <a:solidFill>
                  <a:schemeClr val="tx1"/>
                </a:solidFill>
                <a:latin typeface="Arial Narrow Bold" panose="020B0706020202030204" pitchFamily="34" charset="0"/>
                <a:hlinkClick r:id="rId2"/>
              </a:rPr>
              <a:t>browardcountyschools.sharepoint.com/sites/Intranet/Academics/SS/DPI/Pages/default.aspx</a:t>
            </a:r>
            <a:endParaRPr lang="en-US" sz="2000" dirty="0" smtClean="0">
              <a:solidFill>
                <a:schemeClr val="tx1"/>
              </a:solidFill>
              <a:latin typeface="Arial Narrow Bold" panose="020B0706020202030204" pitchFamily="34" charset="0"/>
            </a:endParaRPr>
          </a:p>
          <a:p>
            <a:pPr lvl="3" indent="0">
              <a:lnSpc>
                <a:spcPct val="100000"/>
              </a:lnSpc>
              <a:buClrTx/>
              <a:buNone/>
            </a:pPr>
            <a:endParaRPr lang="en-US" sz="2000" dirty="0" smtClean="0">
              <a:solidFill>
                <a:schemeClr val="tx1"/>
              </a:solidFill>
              <a:latin typeface="Arial Narrow Bold" panose="020B0706020202030204" pitchFamily="34" charset="0"/>
            </a:endParaRPr>
          </a:p>
          <a:p>
            <a:pPr lvl="4">
              <a:lnSpc>
                <a:spcPct val="100000"/>
              </a:lnSpc>
              <a:buClrTx/>
            </a:pPr>
            <a:r>
              <a:rPr lang="en-US" sz="2000" dirty="0" smtClean="0">
                <a:solidFill>
                  <a:schemeClr val="tx1"/>
                </a:solidFill>
                <a:latin typeface="Arial Narrow Bold" panose="020B0706020202030204" pitchFamily="34" charset="0"/>
              </a:rPr>
              <a:t>MTSS/RtI Instructional Facilitator  </a:t>
            </a:r>
          </a:p>
          <a:p>
            <a:pPr lvl="4" indent="0">
              <a:lnSpc>
                <a:spcPct val="100000"/>
              </a:lnSpc>
              <a:buClrTx/>
              <a:buNone/>
            </a:pPr>
            <a:r>
              <a:rPr lang="en-US" sz="2000" dirty="0">
                <a:solidFill>
                  <a:schemeClr val="tx1"/>
                </a:solidFill>
                <a:latin typeface="Arial Narrow Bold" panose="020B0706020202030204" pitchFamily="34" charset="0"/>
              </a:rPr>
              <a:t> </a:t>
            </a:r>
            <a:r>
              <a:rPr lang="en-US" sz="2000" dirty="0" smtClean="0">
                <a:solidFill>
                  <a:schemeClr val="tx1"/>
                </a:solidFill>
                <a:latin typeface="Arial Narrow Bold" panose="020B0706020202030204" pitchFamily="34" charset="0"/>
              </a:rPr>
              <a:t>     (See Support Matrix) </a:t>
            </a:r>
          </a:p>
          <a:p>
            <a:pPr lvl="4" indent="0">
              <a:lnSpc>
                <a:spcPct val="100000"/>
              </a:lnSpc>
              <a:buClrTx/>
              <a:buNone/>
            </a:pPr>
            <a:endParaRPr lang="en-US" sz="2000" dirty="0" smtClean="0">
              <a:solidFill>
                <a:schemeClr val="tx1"/>
              </a:solidFill>
              <a:latin typeface="Arial Narrow Bold" panose="020B0706020202030204" pitchFamily="34" charset="0"/>
            </a:endParaRPr>
          </a:p>
          <a:p>
            <a:pPr lvl="4">
              <a:lnSpc>
                <a:spcPct val="100000"/>
              </a:lnSpc>
              <a:buClrTx/>
            </a:pPr>
            <a:r>
              <a:rPr lang="en-US" sz="2000" dirty="0" smtClean="0">
                <a:solidFill>
                  <a:schemeClr val="tx1"/>
                </a:solidFill>
                <a:latin typeface="Arial Narrow Bold" panose="020B0706020202030204" pitchFamily="34" charset="0"/>
              </a:rPr>
              <a:t>Diversity, Prevention &amp; Intervention        </a:t>
            </a:r>
          </a:p>
          <a:p>
            <a:pPr lvl="4" indent="0">
              <a:lnSpc>
                <a:spcPct val="100000"/>
              </a:lnSpc>
              <a:buClrTx/>
              <a:buNone/>
            </a:pPr>
            <a:r>
              <a:rPr lang="en-US" sz="2000" dirty="0">
                <a:solidFill>
                  <a:schemeClr val="tx1"/>
                </a:solidFill>
                <a:latin typeface="Arial Narrow Bold" panose="020B0706020202030204" pitchFamily="34" charset="0"/>
              </a:rPr>
              <a:t> </a:t>
            </a:r>
            <a:r>
              <a:rPr lang="en-US" sz="2000" dirty="0" smtClean="0">
                <a:solidFill>
                  <a:schemeClr val="tx1"/>
                </a:solidFill>
                <a:latin typeface="Arial Narrow Bold" panose="020B0706020202030204" pitchFamily="34" charset="0"/>
              </a:rPr>
              <a:t>      754-321-1655</a:t>
            </a:r>
          </a:p>
          <a:p>
            <a:pPr lvl="4" indent="0">
              <a:lnSpc>
                <a:spcPct val="100000"/>
              </a:lnSpc>
              <a:buClrTx/>
              <a:buNone/>
            </a:pPr>
            <a:endParaRPr lang="en-US" sz="2000" dirty="0" smtClean="0">
              <a:solidFill>
                <a:schemeClr val="tx1"/>
              </a:solidFill>
              <a:latin typeface="Arial Narrow Bold" panose="020B0706020202030204" pitchFamily="34" charset="0"/>
            </a:endParaRPr>
          </a:p>
          <a:p>
            <a:pPr lvl="4">
              <a:lnSpc>
                <a:spcPct val="100000"/>
              </a:lnSpc>
              <a:buClrTx/>
            </a:pPr>
            <a:r>
              <a:rPr lang="en-US" sz="2000" dirty="0" smtClean="0">
                <a:solidFill>
                  <a:schemeClr val="tx1"/>
                </a:solidFill>
                <a:latin typeface="Arial Narrow Bold" panose="020B0706020202030204" pitchFamily="34" charset="0"/>
              </a:rPr>
              <a:t>Adrienne T. Dixson                                        </a:t>
            </a:r>
          </a:p>
          <a:p>
            <a:pPr lvl="4" indent="0">
              <a:lnSpc>
                <a:spcPct val="100000"/>
              </a:lnSpc>
              <a:buClrTx/>
              <a:buNone/>
            </a:pPr>
            <a:r>
              <a:rPr lang="en-US" sz="2000" dirty="0">
                <a:solidFill>
                  <a:schemeClr val="tx1"/>
                </a:solidFill>
                <a:latin typeface="Arial Narrow Bold" panose="020B0706020202030204" pitchFamily="34" charset="0"/>
              </a:rPr>
              <a:t> </a:t>
            </a:r>
            <a:r>
              <a:rPr lang="en-US" sz="2000" dirty="0" smtClean="0">
                <a:solidFill>
                  <a:schemeClr val="tx1"/>
                </a:solidFill>
                <a:latin typeface="Arial Narrow Bold" panose="020B0706020202030204" pitchFamily="34" charset="0"/>
              </a:rPr>
              <a:t>      954-235-6886  </a:t>
            </a:r>
          </a:p>
        </p:txBody>
      </p:sp>
      <p:sp>
        <p:nvSpPr>
          <p:cNvPr id="3" name="Slide Number Placeholder 2"/>
          <p:cNvSpPr>
            <a:spLocks noGrp="1"/>
          </p:cNvSpPr>
          <p:nvPr>
            <p:ph type="sldNum" sz="quarter" idx="12"/>
          </p:nvPr>
        </p:nvSpPr>
        <p:spPr/>
        <p:txBody>
          <a:bodyPr/>
          <a:lstStyle/>
          <a:p>
            <a:fld id="{9A47194C-3E5A-854F-B5AE-A6634FC20B3C}" type="slidenum">
              <a:rPr lang="en-US" smtClean="0"/>
              <a:pPr/>
              <a:t>44</a:t>
            </a:fld>
            <a:endParaRPr lang="en-US" dirty="0"/>
          </a:p>
        </p:txBody>
      </p:sp>
      <p:sp>
        <p:nvSpPr>
          <p:cNvPr id="4" name="Text Placeholder 3"/>
          <p:cNvSpPr>
            <a:spLocks noGrp="1"/>
          </p:cNvSpPr>
          <p:nvPr>
            <p:ph type="body" sz="quarter" idx="13"/>
          </p:nvPr>
        </p:nvSpPr>
        <p:spPr/>
        <p:txBody>
          <a:bodyPr/>
          <a:lstStyle/>
          <a:p>
            <a:r>
              <a:rPr lang="en-US" dirty="0" smtClean="0"/>
              <a:t>SAM</a:t>
            </a:r>
            <a:endParaRPr lang="en-US" dirty="0"/>
          </a:p>
        </p:txBody>
      </p:sp>
      <p:sp>
        <p:nvSpPr>
          <p:cNvPr id="5" name="Title 4"/>
          <p:cNvSpPr>
            <a:spLocks noGrp="1"/>
          </p:cNvSpPr>
          <p:nvPr>
            <p:ph type="title"/>
          </p:nvPr>
        </p:nvSpPr>
        <p:spPr>
          <a:xfrm>
            <a:off x="191070" y="41965"/>
            <a:ext cx="8779894" cy="954088"/>
          </a:xfrm>
        </p:spPr>
        <p:txBody>
          <a:bodyPr/>
          <a:lstStyle/>
          <a:p>
            <a:pPr algn="ctr"/>
            <a:r>
              <a:rPr lang="en-US" sz="4400" dirty="0" smtClean="0">
                <a:latin typeface="+mj-lt"/>
              </a:rPr>
              <a:t>RESOURCES AND SUPPORT</a:t>
            </a:r>
            <a:endParaRPr lang="en-US" sz="4400" dirty="0">
              <a:latin typeface="+mj-lt"/>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3822"/>
          <a:stretch/>
        </p:blipFill>
        <p:spPr>
          <a:xfrm>
            <a:off x="6035040" y="1154431"/>
            <a:ext cx="2834322" cy="4812029"/>
          </a:xfrm>
          <a:prstGeom prst="rect">
            <a:avLst/>
          </a:prstGeom>
        </p:spPr>
      </p:pic>
    </p:spTree>
    <p:extLst>
      <p:ext uri="{BB962C8B-B14F-4D97-AF65-F5344CB8AC3E}">
        <p14:creationId xmlns:p14="http://schemas.microsoft.com/office/powerpoint/2010/main" val="12690229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0662" y="519492"/>
            <a:ext cx="8217297" cy="5268284"/>
          </a:xfrm>
        </p:spPr>
        <p:txBody>
          <a:bodyPr/>
          <a:lstStyle/>
          <a:p>
            <a:endParaRPr lang="en-US" sz="6600" dirty="0" smtClean="0">
              <a:solidFill>
                <a:schemeClr val="accent2"/>
              </a:solidFill>
              <a:latin typeface="Arial Black"/>
              <a:cs typeface="Arial Black"/>
            </a:endParaRPr>
          </a:p>
          <a:p>
            <a:endParaRPr lang="en-US" sz="6600" dirty="0">
              <a:solidFill>
                <a:schemeClr val="accent2"/>
              </a:solidFill>
              <a:latin typeface="Arial Black"/>
              <a:cs typeface="Arial Black"/>
            </a:endParaRPr>
          </a:p>
          <a:p>
            <a:pPr algn="ctr"/>
            <a:endParaRPr lang="en-US" sz="7200" dirty="0" smtClean="0">
              <a:solidFill>
                <a:schemeClr val="accent2"/>
              </a:solidFill>
              <a:latin typeface="Arial Black"/>
              <a:cs typeface="Arial Black"/>
            </a:endParaRPr>
          </a:p>
          <a:p>
            <a:pPr algn="ctr"/>
            <a:r>
              <a:rPr lang="en-US" sz="7200" dirty="0">
                <a:solidFill>
                  <a:schemeClr val="accent2"/>
                </a:solidFill>
                <a:latin typeface="Arial Black"/>
                <a:cs typeface="Arial Black"/>
              </a:rPr>
              <a:t>5</a:t>
            </a:r>
            <a:r>
              <a:rPr lang="en-US" sz="7200" dirty="0" smtClean="0">
                <a:solidFill>
                  <a:schemeClr val="accent2"/>
                </a:solidFill>
                <a:latin typeface="Arial Black"/>
                <a:cs typeface="Arial Black"/>
              </a:rPr>
              <a:t>. TITLE I </a:t>
            </a:r>
          </a:p>
          <a:p>
            <a:pPr algn="ctr"/>
            <a:endParaRPr lang="en-US" sz="7200" dirty="0">
              <a:solidFill>
                <a:schemeClr val="accent2"/>
              </a:solidFill>
              <a:latin typeface="Arial Black"/>
              <a:cs typeface="Arial Black"/>
            </a:endParaRPr>
          </a:p>
          <a:p>
            <a:pPr algn="ctr"/>
            <a:r>
              <a:rPr lang="en-US" sz="7200" dirty="0" smtClean="0">
                <a:solidFill>
                  <a:schemeClr val="accent2"/>
                </a:solidFill>
                <a:latin typeface="Arial Black"/>
                <a:cs typeface="Arial Black"/>
              </a:rPr>
              <a:t>ADDENDUM</a:t>
            </a:r>
          </a:p>
          <a:p>
            <a:pPr algn="ctr"/>
            <a:endParaRPr lang="en-US" sz="7200" dirty="0">
              <a:solidFill>
                <a:schemeClr val="accent2"/>
              </a:solidFill>
              <a:latin typeface="Arial Black"/>
              <a:cs typeface="Arial Black"/>
            </a:endParaRPr>
          </a:p>
          <a:p>
            <a:pPr algn="ctr"/>
            <a:r>
              <a:rPr lang="en-US" sz="2400" u="sng" dirty="0">
                <a:solidFill>
                  <a:schemeClr val="accent2"/>
                </a:solidFill>
                <a:latin typeface="Arial Narrow Bold" panose="020B0706020202030204" pitchFamily="34" charset="0"/>
                <a:cs typeface="Arial Black"/>
              </a:rPr>
              <a:t>DISTRICT CONTACT:  </a:t>
            </a:r>
          </a:p>
          <a:p>
            <a:pPr algn="ctr"/>
            <a:r>
              <a:rPr lang="en-US" sz="2400" dirty="0">
                <a:solidFill>
                  <a:srgbClr val="F15D22"/>
                </a:solidFill>
                <a:latin typeface="Arial Narrow Bold" panose="020B0706020202030204" pitchFamily="34" charset="0"/>
              </a:rPr>
              <a:t>Paula </a:t>
            </a:r>
            <a:r>
              <a:rPr lang="en-US" sz="2400" dirty="0" smtClean="0">
                <a:solidFill>
                  <a:srgbClr val="F15D22"/>
                </a:solidFill>
                <a:latin typeface="Arial Narrow Bold" panose="020B0706020202030204" pitchFamily="34" charset="0"/>
              </a:rPr>
              <a:t>Lovett-Canady, Program </a:t>
            </a:r>
            <a:r>
              <a:rPr lang="en-US" sz="2400" dirty="0">
                <a:solidFill>
                  <a:srgbClr val="F15D22"/>
                </a:solidFill>
                <a:latin typeface="Arial Narrow Bold" panose="020B0706020202030204" pitchFamily="34" charset="0"/>
              </a:rPr>
              <a:t>Specialist</a:t>
            </a:r>
          </a:p>
          <a:p>
            <a:pPr algn="ctr"/>
            <a:r>
              <a:rPr lang="en-US" sz="2400" dirty="0">
                <a:solidFill>
                  <a:srgbClr val="F15D22"/>
                </a:solidFill>
                <a:latin typeface="Arial Narrow Bold" panose="020B0706020202030204" pitchFamily="34" charset="0"/>
              </a:rPr>
              <a:t>Title I, Migrant &amp; Special </a:t>
            </a:r>
            <a:r>
              <a:rPr lang="en-US" sz="2400" dirty="0" smtClean="0">
                <a:solidFill>
                  <a:srgbClr val="F15D22"/>
                </a:solidFill>
                <a:latin typeface="Arial Narrow Bold" panose="020B0706020202030204" pitchFamily="34" charset="0"/>
              </a:rPr>
              <a:t>Programs, 754-321-1407</a:t>
            </a:r>
            <a:endParaRPr lang="en-US" sz="2400" dirty="0">
              <a:solidFill>
                <a:schemeClr val="accent2"/>
              </a:solidFill>
              <a:latin typeface="Arial Black"/>
              <a:cs typeface="Arial Black"/>
            </a:endParaRPr>
          </a:p>
          <a:p>
            <a:pPr algn="ctr"/>
            <a:endParaRPr lang="en-US" sz="20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45</a:t>
            </a:fld>
            <a:endParaRPr lang="en-US" dirty="0"/>
          </a:p>
        </p:txBody>
      </p:sp>
      <p:sp>
        <p:nvSpPr>
          <p:cNvPr id="4" name="Title 3"/>
          <p:cNvSpPr>
            <a:spLocks noGrp="1"/>
          </p:cNvSpPr>
          <p:nvPr>
            <p:ph type="title"/>
          </p:nvPr>
        </p:nvSpPr>
        <p:spPr>
          <a:xfrm>
            <a:off x="909169" y="6277180"/>
            <a:ext cx="4900781" cy="309360"/>
          </a:xfrm>
        </p:spPr>
        <p:txBody>
          <a:bodyPr/>
          <a:lstStyle/>
          <a:p>
            <a:r>
              <a:rPr lang="en-US" sz="2000" dirty="0" smtClean="0"/>
              <a:t/>
            </a:r>
            <a:br>
              <a:rPr lang="en-US" sz="2000" dirty="0" smtClean="0"/>
            </a:br>
            <a:r>
              <a:rPr lang="en-US" sz="1600" dirty="0" smtClean="0"/>
              <a:t>OFFICE </a:t>
            </a:r>
            <a:r>
              <a:rPr lang="en-US" sz="1600" dirty="0"/>
              <a:t>OF </a:t>
            </a:r>
            <a:r>
              <a:rPr lang="en-US" sz="1600" dirty="0" smtClean="0"/>
              <a:t>SERVICE </a:t>
            </a:r>
            <a:r>
              <a:rPr lang="en-US" sz="1600" dirty="0"/>
              <a:t>QUALITY</a:t>
            </a:r>
            <a:r>
              <a:rPr lang="en-US" dirty="0"/>
              <a:t/>
            </a:r>
            <a:br>
              <a:rPr lang="en-US" dirty="0"/>
            </a:br>
            <a:endParaRPr lang="en-US" dirty="0"/>
          </a:p>
        </p:txBody>
      </p:sp>
    </p:spTree>
    <p:extLst>
      <p:ext uri="{BB962C8B-B14F-4D97-AF65-F5344CB8AC3E}">
        <p14:creationId xmlns:p14="http://schemas.microsoft.com/office/powerpoint/2010/main" val="11304870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type="subTitle" idx="4294967295"/>
          </p:nvPr>
        </p:nvSpPr>
        <p:spPr>
          <a:xfrm>
            <a:off x="203200" y="2420205"/>
            <a:ext cx="8813800" cy="3421795"/>
          </a:xfrm>
          <a:prstGeom prst="rect">
            <a:avLst/>
          </a:prstGeom>
        </p:spPr>
        <p:txBody>
          <a:bodyPr anchor="ctr"/>
          <a:lstStyle/>
          <a:p>
            <a:pPr marL="0" indent="0" algn="ctr">
              <a:lnSpc>
                <a:spcPct val="100000"/>
              </a:lnSpc>
              <a:spcBef>
                <a:spcPts val="600"/>
              </a:spcBef>
              <a:spcAft>
                <a:spcPts val="600"/>
              </a:spcAft>
              <a:buNone/>
            </a:pPr>
            <a:r>
              <a:rPr lang="en-US" sz="4000" b="1" dirty="0" smtClean="0">
                <a:solidFill>
                  <a:srgbClr val="0095D3"/>
                </a:solidFill>
              </a:rPr>
              <a:t>2017-2018 Title I Plan (Addendum)</a:t>
            </a:r>
          </a:p>
          <a:p>
            <a:pPr marL="0" indent="0" algn="ctr">
              <a:lnSpc>
                <a:spcPct val="100000"/>
              </a:lnSpc>
              <a:spcBef>
                <a:spcPts val="600"/>
              </a:spcBef>
              <a:spcAft>
                <a:spcPts val="600"/>
              </a:spcAft>
              <a:buNone/>
            </a:pPr>
            <a:endParaRPr lang="en-US" sz="4000" b="1" dirty="0" smtClean="0">
              <a:solidFill>
                <a:srgbClr val="0095D3"/>
              </a:solidFill>
            </a:endParaRPr>
          </a:p>
          <a:p>
            <a:pPr marL="0" indent="0" algn="ctr">
              <a:spcBef>
                <a:spcPts val="600"/>
              </a:spcBef>
              <a:spcAft>
                <a:spcPts val="600"/>
              </a:spcAft>
              <a:buNone/>
            </a:pPr>
            <a:endParaRPr lang="en-US" sz="2000" b="1" dirty="0" smtClean="0">
              <a:solidFill>
                <a:srgbClr val="0095D3"/>
              </a:solidFill>
            </a:endParaRPr>
          </a:p>
          <a:p>
            <a:pPr marL="0" indent="0" algn="ctr">
              <a:spcBef>
                <a:spcPts val="600"/>
              </a:spcBef>
              <a:spcAft>
                <a:spcPts val="600"/>
              </a:spcAft>
              <a:buNone/>
            </a:pPr>
            <a:r>
              <a:rPr lang="en-US" sz="2000" b="1" dirty="0" smtClean="0">
                <a:solidFill>
                  <a:srgbClr val="0095D3"/>
                </a:solidFill>
              </a:rPr>
              <a:t>Paula Canady, Program Specialist</a:t>
            </a:r>
          </a:p>
          <a:p>
            <a:pPr marL="0" indent="0" algn="ctr">
              <a:spcBef>
                <a:spcPts val="600"/>
              </a:spcBef>
              <a:spcAft>
                <a:spcPts val="600"/>
              </a:spcAft>
              <a:buNone/>
            </a:pPr>
            <a:r>
              <a:rPr lang="en-US" sz="2000" b="1" dirty="0" smtClean="0">
                <a:solidFill>
                  <a:srgbClr val="0095D3"/>
                </a:solidFill>
              </a:rPr>
              <a:t>Tamara Battle, Grant Facilitator</a:t>
            </a:r>
          </a:p>
          <a:p>
            <a:pPr marL="0" indent="0" algn="ctr">
              <a:spcBef>
                <a:spcPts val="600"/>
              </a:spcBef>
              <a:spcAft>
                <a:spcPts val="600"/>
              </a:spcAft>
              <a:buNone/>
            </a:pPr>
            <a:r>
              <a:rPr lang="en-US" sz="2000" b="1" dirty="0" smtClean="0">
                <a:solidFill>
                  <a:srgbClr val="0095D3"/>
                </a:solidFill>
              </a:rPr>
              <a:t>Yolanda Nails, Grant Facilitator</a:t>
            </a:r>
          </a:p>
        </p:txBody>
      </p:sp>
      <p:sp>
        <p:nvSpPr>
          <p:cNvPr id="2" name="TextBox 1"/>
          <p:cNvSpPr txBox="1"/>
          <p:nvPr/>
        </p:nvSpPr>
        <p:spPr>
          <a:xfrm>
            <a:off x="1337733" y="2112428"/>
            <a:ext cx="6477000" cy="307777"/>
          </a:xfrm>
          <a:prstGeom prst="rect">
            <a:avLst/>
          </a:prstGeom>
          <a:noFill/>
        </p:spPr>
        <p:txBody>
          <a:bodyPr wrap="square" rtlCol="0" anchor="t">
            <a:spAutoFit/>
          </a:bodyPr>
          <a:lstStyle/>
          <a:p>
            <a:pPr algn="ctr"/>
            <a:r>
              <a:rPr lang="en-US" sz="1400" b="1" dirty="0" smtClean="0">
                <a:ln w="0"/>
                <a:solidFill>
                  <a:schemeClr val="accent1"/>
                </a:solidFill>
                <a:effectLst>
                  <a:outerShdw blurRad="38100" dist="25400" dir="5400000" algn="ctr" rotWithShape="0">
                    <a:srgbClr val="6E747A">
                      <a:alpha val="43000"/>
                    </a:srgbClr>
                  </a:outerShdw>
                </a:effectLst>
              </a:rPr>
              <a:t>Title I, Migrant &amp; Special Programs</a:t>
            </a:r>
            <a:endParaRPr lang="en-US" sz="1400" b="1" dirty="0">
              <a:ln w="0"/>
              <a:solidFill>
                <a:schemeClr val="accent1"/>
              </a:solidFill>
              <a:effectLst>
                <a:outerShdw blurRad="38100" dist="25400" dir="5400000" algn="ctr" rotWithShape="0">
                  <a:srgbClr val="6E747A">
                    <a:alpha val="43000"/>
                  </a:srgb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81353" y="3425704"/>
            <a:ext cx="1217730" cy="943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1524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Content Placeholder 2"/>
          <p:cNvSpPr>
            <a:spLocks noGrp="1"/>
          </p:cNvSpPr>
          <p:nvPr>
            <p:ph idx="1"/>
          </p:nvPr>
        </p:nvSpPr>
        <p:spPr>
          <a:xfrm>
            <a:off x="368300" y="1324214"/>
            <a:ext cx="8335427" cy="4463562"/>
          </a:xfrm>
        </p:spPr>
        <p:txBody>
          <a:bodyPr>
            <a:normAutofit fontScale="32500" lnSpcReduction="20000"/>
          </a:bodyPr>
          <a:lstStyle/>
          <a:p>
            <a:pPr algn="ctr"/>
            <a:endParaRPr lang="en-US" sz="11200" b="1" dirty="0">
              <a:solidFill>
                <a:srgbClr val="000000"/>
              </a:solidFill>
              <a:latin typeface="Century Gothic"/>
              <a:cs typeface="Century Gothic"/>
            </a:endParaRPr>
          </a:p>
          <a:p>
            <a:pPr algn="ctr"/>
            <a:r>
              <a:rPr lang="en-US" sz="11200" b="1" dirty="0">
                <a:solidFill>
                  <a:srgbClr val="000000"/>
                </a:solidFill>
                <a:latin typeface="Arial Narrow Bold" panose="020B0706020202030204" pitchFamily="34" charset="0"/>
                <a:cs typeface="Century Gothic"/>
              </a:rPr>
              <a:t>Why do Title I Schools complete the SIP</a:t>
            </a:r>
          </a:p>
          <a:p>
            <a:pPr algn="ctr"/>
            <a:r>
              <a:rPr lang="en-US" sz="11200" b="1" dirty="0">
                <a:solidFill>
                  <a:srgbClr val="000000"/>
                </a:solidFill>
                <a:latin typeface="Arial Narrow Bold" panose="020B0706020202030204" pitchFamily="34" charset="0"/>
                <a:cs typeface="Century Gothic"/>
              </a:rPr>
              <a:t> and/or Title I Plan (Addendum)?</a:t>
            </a:r>
          </a:p>
          <a:p>
            <a:pPr algn="ctr"/>
            <a:r>
              <a:rPr lang="en-US" sz="11200" b="1" dirty="0">
                <a:solidFill>
                  <a:srgbClr val="000000"/>
                </a:solidFill>
                <a:latin typeface="Arial Narrow Bold" panose="020B0706020202030204" pitchFamily="34" charset="0"/>
                <a:cs typeface="Century Gothic"/>
              </a:rPr>
              <a:t> </a:t>
            </a:r>
          </a:p>
          <a:p>
            <a:pPr algn="ctr"/>
            <a:r>
              <a:rPr lang="en-US" sz="11200" b="1" u="sng" dirty="0">
                <a:solidFill>
                  <a:srgbClr val="000000"/>
                </a:solidFill>
                <a:latin typeface="Arial Narrow Bold" panose="020B0706020202030204" pitchFamily="34" charset="0"/>
                <a:cs typeface="Century Gothic"/>
              </a:rPr>
              <a:t>Public Law No. 107-110, Section 1114(b)(1),</a:t>
            </a:r>
          </a:p>
          <a:p>
            <a:pPr algn="ctr"/>
            <a:r>
              <a:rPr lang="en-US" sz="11200" b="1" u="sng" dirty="0">
                <a:solidFill>
                  <a:srgbClr val="000000"/>
                </a:solidFill>
                <a:latin typeface="Arial Narrow Bold" panose="020B0706020202030204" pitchFamily="34" charset="0"/>
                <a:cs typeface="Century Gothic"/>
              </a:rPr>
              <a:t> codified at 20 U.S.C. § 6314(b)</a:t>
            </a:r>
          </a:p>
          <a:p>
            <a:pPr algn="ctr"/>
            <a:r>
              <a:rPr lang="en-US" sz="11200" b="1" dirty="0">
                <a:solidFill>
                  <a:srgbClr val="000000"/>
                </a:solidFill>
                <a:latin typeface="Arial Narrow Bold" panose="020B0706020202030204" pitchFamily="34" charset="0"/>
                <a:cs typeface="Century Gothic"/>
              </a:rPr>
              <a:t>requires that </a:t>
            </a:r>
            <a:r>
              <a:rPr lang="en-US" sz="11200" b="1" u="sng" dirty="0">
                <a:solidFill>
                  <a:srgbClr val="000000"/>
                </a:solidFill>
                <a:latin typeface="Arial Narrow Bold" panose="020B0706020202030204" pitchFamily="34" charset="0"/>
                <a:cs typeface="Century Gothic"/>
              </a:rPr>
              <a:t>all</a:t>
            </a:r>
            <a:r>
              <a:rPr lang="en-US" sz="11200" b="1" dirty="0">
                <a:solidFill>
                  <a:srgbClr val="000000"/>
                </a:solidFill>
                <a:latin typeface="Arial Narrow Bold" panose="020B0706020202030204" pitchFamily="34" charset="0"/>
                <a:cs typeface="Century Gothic"/>
              </a:rPr>
              <a:t> Title I Schools complete a </a:t>
            </a:r>
          </a:p>
          <a:p>
            <a:pPr algn="ctr"/>
            <a:r>
              <a:rPr lang="en-US" sz="11200" b="1" dirty="0">
                <a:solidFill>
                  <a:srgbClr val="000000"/>
                </a:solidFill>
                <a:latin typeface="Arial Narrow Bold" panose="020B0706020202030204" pitchFamily="34" charset="0"/>
                <a:cs typeface="Century Gothic"/>
              </a:rPr>
              <a:t>Schoolwide Plan. </a:t>
            </a:r>
          </a:p>
          <a:p>
            <a:r>
              <a:rPr lang="en-US" sz="3000" b="1" dirty="0">
                <a:solidFill>
                  <a:srgbClr val="000000"/>
                </a:solidFill>
                <a:latin typeface="Century Gothic"/>
                <a:cs typeface="Century Gothic"/>
              </a:rPr>
              <a:t> </a:t>
            </a:r>
          </a:p>
          <a:p>
            <a:r>
              <a:rPr lang="en-US" sz="3000" b="1" dirty="0">
                <a:solidFill>
                  <a:srgbClr val="000000"/>
                </a:solidFill>
                <a:latin typeface="Century Gothic"/>
                <a:cs typeface="Century Gothic"/>
              </a:rPr>
              <a:t>.</a:t>
            </a:r>
          </a:p>
          <a:p>
            <a:endParaRPr lang="en-US" sz="3000" b="1" dirty="0">
              <a:latin typeface="Century Gothic" charset="0"/>
              <a:cs typeface="Century Gothic" charset="0"/>
            </a:endParaRPr>
          </a:p>
        </p:txBody>
      </p:sp>
      <p:sp>
        <p:nvSpPr>
          <p:cNvPr id="6" name="TextBox 5"/>
          <p:cNvSpPr txBox="1">
            <a:spLocks noChangeArrowheads="1"/>
          </p:cNvSpPr>
          <p:nvPr/>
        </p:nvSpPr>
        <p:spPr bwMode="auto">
          <a:xfrm>
            <a:off x="368300" y="326380"/>
            <a:ext cx="7117815" cy="707886"/>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b="1" dirty="0">
                <a:latin typeface="Century Gothic" charset="0"/>
                <a:cs typeface="Century Gothic" charset="0"/>
              </a:rPr>
              <a:t> </a:t>
            </a:r>
            <a:r>
              <a:rPr lang="en-US" sz="4000" b="1" dirty="0">
                <a:latin typeface="Century Gothic" charset="0"/>
                <a:cs typeface="Century Gothic" charset="0"/>
              </a:rPr>
              <a:t>TITLE I PLAN (Addendum</a:t>
            </a:r>
            <a:r>
              <a:rPr lang="en-US" sz="4000" b="1" dirty="0" smtClean="0">
                <a:latin typeface="Century Gothic" charset="0"/>
                <a:cs typeface="Century Gothic" charset="0"/>
              </a:rPr>
              <a:t>)</a:t>
            </a:r>
            <a:endParaRPr lang="en-US" sz="4000" b="1" dirty="0">
              <a:latin typeface="Century Gothic" charset="0"/>
              <a:cs typeface="Century Gothic" charset="0"/>
            </a:endParaRPr>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45538" y="232375"/>
            <a:ext cx="1058189" cy="819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1016467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Content Placeholder 2"/>
          <p:cNvSpPr>
            <a:spLocks noGrp="1"/>
          </p:cNvSpPr>
          <p:nvPr>
            <p:ph idx="1"/>
          </p:nvPr>
        </p:nvSpPr>
        <p:spPr>
          <a:xfrm>
            <a:off x="292100" y="1308100"/>
            <a:ext cx="8559800" cy="4838700"/>
          </a:xfrm>
        </p:spPr>
        <p:txBody>
          <a:bodyPr>
            <a:normAutofit fontScale="25000" lnSpcReduction="20000"/>
          </a:bodyPr>
          <a:lstStyle/>
          <a:p>
            <a:r>
              <a:rPr lang="en-US" sz="9600" b="1" dirty="0">
                <a:solidFill>
                  <a:srgbClr val="000000"/>
                </a:solidFill>
                <a:latin typeface="Arial Narrow Bold" panose="020B0706020202030204" pitchFamily="34" charset="0"/>
                <a:cs typeface="Century Gothic"/>
              </a:rPr>
              <a:t>In Broward County</a:t>
            </a:r>
            <a:r>
              <a:rPr lang="en-US" sz="9600" b="1" dirty="0" smtClean="0">
                <a:solidFill>
                  <a:srgbClr val="000000"/>
                </a:solidFill>
                <a:latin typeface="Arial Narrow Bold" panose="020B0706020202030204" pitchFamily="34" charset="0"/>
                <a:cs typeface="Century Gothic"/>
              </a:rPr>
              <a:t>:</a:t>
            </a:r>
            <a:endParaRPr lang="en-US" sz="3200" b="1" dirty="0">
              <a:solidFill>
                <a:srgbClr val="000000"/>
              </a:solidFill>
              <a:latin typeface="Arial Narrow Bold" panose="020B0706020202030204" pitchFamily="34" charset="0"/>
              <a:cs typeface="Century Gothic"/>
            </a:endParaRPr>
          </a:p>
          <a:p>
            <a:pPr algn="ctr"/>
            <a:r>
              <a:rPr lang="en-US" sz="9600" b="1" dirty="0">
                <a:solidFill>
                  <a:srgbClr val="000000"/>
                </a:solidFill>
                <a:latin typeface="Arial Narrow Bold" panose="020B0706020202030204" pitchFamily="34" charset="0"/>
                <a:cs typeface="Century Gothic"/>
              </a:rPr>
              <a:t>If your school has a grade of D or F </a:t>
            </a:r>
          </a:p>
          <a:p>
            <a:pPr algn="ctr"/>
            <a:r>
              <a:rPr lang="en-US" sz="9600" b="1" dirty="0" smtClean="0">
                <a:solidFill>
                  <a:srgbClr val="F15D22"/>
                </a:solidFill>
                <a:latin typeface="Arial Narrow Bold" panose="020B0706020202030204" pitchFamily="34" charset="0"/>
                <a:cs typeface="Century Gothic"/>
              </a:rPr>
              <a:t>(FLDOE Focus </a:t>
            </a:r>
            <a:r>
              <a:rPr lang="en-US" sz="9600" b="1" dirty="0">
                <a:solidFill>
                  <a:srgbClr val="F15D22"/>
                </a:solidFill>
                <a:latin typeface="Arial Narrow Bold" panose="020B0706020202030204" pitchFamily="34" charset="0"/>
                <a:cs typeface="Century Gothic"/>
              </a:rPr>
              <a:t>or P</a:t>
            </a:r>
            <a:r>
              <a:rPr lang="en-US" sz="9600" b="1" dirty="0" smtClean="0">
                <a:solidFill>
                  <a:srgbClr val="F15D22"/>
                </a:solidFill>
                <a:latin typeface="Arial Narrow Bold" panose="020B0706020202030204" pitchFamily="34" charset="0"/>
                <a:cs typeface="Century Gothic"/>
              </a:rPr>
              <a:t>riority </a:t>
            </a:r>
            <a:r>
              <a:rPr lang="en-US" sz="9600" b="1" dirty="0">
                <a:solidFill>
                  <a:srgbClr val="F15D22"/>
                </a:solidFill>
                <a:latin typeface="Arial Narrow Bold" panose="020B0706020202030204" pitchFamily="34" charset="0"/>
                <a:cs typeface="Century Gothic"/>
              </a:rPr>
              <a:t>school):</a:t>
            </a:r>
          </a:p>
          <a:p>
            <a:pPr algn="ctr">
              <a:lnSpc>
                <a:spcPct val="120000"/>
              </a:lnSpc>
            </a:pPr>
            <a:r>
              <a:rPr lang="en-US" sz="9600" b="1" dirty="0">
                <a:solidFill>
                  <a:srgbClr val="000000"/>
                </a:solidFill>
                <a:latin typeface="Arial Narrow Bold" panose="020B0706020202030204" pitchFamily="34" charset="0"/>
                <a:cs typeface="Century Gothic"/>
              </a:rPr>
              <a:t>You are required to complete </a:t>
            </a:r>
            <a:endParaRPr lang="en-US" sz="9600" b="1" dirty="0" smtClean="0">
              <a:solidFill>
                <a:srgbClr val="000000"/>
              </a:solidFill>
              <a:latin typeface="Arial Narrow Bold" panose="020B0706020202030204" pitchFamily="34" charset="0"/>
              <a:cs typeface="Century Gothic"/>
            </a:endParaRPr>
          </a:p>
          <a:p>
            <a:pPr algn="ctr">
              <a:lnSpc>
                <a:spcPct val="120000"/>
              </a:lnSpc>
            </a:pPr>
            <a:endParaRPr lang="en-US" sz="9600" b="1" dirty="0" smtClean="0">
              <a:solidFill>
                <a:srgbClr val="000000"/>
              </a:solidFill>
              <a:latin typeface="Arial Narrow Bold" panose="020B0706020202030204" pitchFamily="34" charset="0"/>
              <a:cs typeface="Century Gothic"/>
            </a:endParaRPr>
          </a:p>
          <a:p>
            <a:pPr algn="ctr">
              <a:lnSpc>
                <a:spcPct val="120000"/>
              </a:lnSpc>
            </a:pPr>
            <a:r>
              <a:rPr lang="en-US" sz="9600" b="1" u="sng" dirty="0" smtClean="0">
                <a:solidFill>
                  <a:srgbClr val="000000"/>
                </a:solidFill>
                <a:latin typeface="Arial Narrow Bold" panose="020B0706020202030204" pitchFamily="34" charset="0"/>
                <a:cs typeface="Century Gothic"/>
              </a:rPr>
              <a:t>The </a:t>
            </a:r>
            <a:r>
              <a:rPr lang="en-US" sz="9600" b="1" u="sng" dirty="0">
                <a:solidFill>
                  <a:srgbClr val="000000"/>
                </a:solidFill>
                <a:latin typeface="Arial Narrow Bold" panose="020B0706020202030204" pitchFamily="34" charset="0"/>
                <a:cs typeface="Century Gothic"/>
              </a:rPr>
              <a:t>Florida Department of Education </a:t>
            </a:r>
            <a:endParaRPr lang="en-US" sz="9600" b="1" u="sng" dirty="0" smtClean="0">
              <a:solidFill>
                <a:srgbClr val="000000"/>
              </a:solidFill>
              <a:latin typeface="Arial Narrow Bold" panose="020B0706020202030204" pitchFamily="34" charset="0"/>
              <a:cs typeface="Century Gothic"/>
            </a:endParaRPr>
          </a:p>
          <a:p>
            <a:pPr algn="ctr">
              <a:lnSpc>
                <a:spcPct val="120000"/>
              </a:lnSpc>
            </a:pPr>
            <a:r>
              <a:rPr lang="en-US" sz="9600" b="1" u="sng" dirty="0" smtClean="0">
                <a:solidFill>
                  <a:srgbClr val="000000"/>
                </a:solidFill>
                <a:latin typeface="Arial Narrow Bold" panose="020B0706020202030204" pitchFamily="34" charset="0"/>
                <a:cs typeface="Century Gothic"/>
              </a:rPr>
              <a:t>School </a:t>
            </a:r>
            <a:r>
              <a:rPr lang="en-US" sz="9600" b="1" u="sng" dirty="0">
                <a:solidFill>
                  <a:srgbClr val="000000"/>
                </a:solidFill>
                <a:latin typeface="Arial Narrow Bold" panose="020B0706020202030204" pitchFamily="34" charset="0"/>
                <a:cs typeface="Century Gothic"/>
              </a:rPr>
              <a:t>Improvement </a:t>
            </a:r>
            <a:r>
              <a:rPr lang="en-US" sz="9600" b="1" u="sng" dirty="0" smtClean="0">
                <a:solidFill>
                  <a:srgbClr val="000000"/>
                </a:solidFill>
                <a:latin typeface="Arial Narrow Bold" panose="020B0706020202030204" pitchFamily="34" charset="0"/>
                <a:cs typeface="Century Gothic"/>
              </a:rPr>
              <a:t>Plan</a:t>
            </a:r>
          </a:p>
          <a:p>
            <a:pPr algn="ctr">
              <a:lnSpc>
                <a:spcPct val="120000"/>
              </a:lnSpc>
            </a:pPr>
            <a:endParaRPr lang="en-US" sz="9600" b="1" dirty="0">
              <a:solidFill>
                <a:srgbClr val="000000"/>
              </a:solidFill>
              <a:latin typeface="Arial Narrow Bold" panose="020B0706020202030204" pitchFamily="34" charset="0"/>
              <a:cs typeface="Century Gothic"/>
            </a:endParaRPr>
          </a:p>
          <a:p>
            <a:pPr algn="ctr">
              <a:lnSpc>
                <a:spcPct val="120000"/>
              </a:lnSpc>
            </a:pPr>
            <a:r>
              <a:rPr lang="en-US" sz="9600" b="1" dirty="0" smtClean="0">
                <a:solidFill>
                  <a:srgbClr val="000000"/>
                </a:solidFill>
                <a:latin typeface="Arial Narrow Bold" panose="020B0706020202030204" pitchFamily="34" charset="0"/>
                <a:cs typeface="Century Gothic"/>
              </a:rPr>
              <a:t>template </a:t>
            </a:r>
            <a:r>
              <a:rPr lang="en-US" sz="9600" b="1" dirty="0">
                <a:solidFill>
                  <a:srgbClr val="000000"/>
                </a:solidFill>
                <a:latin typeface="Arial Narrow Bold" panose="020B0706020202030204" pitchFamily="34" charset="0"/>
                <a:cs typeface="Century Gothic"/>
              </a:rPr>
              <a:t>which has</a:t>
            </a:r>
            <a:r>
              <a:rPr lang="en-US" sz="9600" b="1" dirty="0">
                <a:solidFill>
                  <a:srgbClr val="F15D22"/>
                </a:solidFill>
                <a:latin typeface="Arial Narrow Bold" panose="020B0706020202030204" pitchFamily="34" charset="0"/>
                <a:cs typeface="Century Gothic"/>
              </a:rPr>
              <a:t> embedded </a:t>
            </a:r>
            <a:r>
              <a:rPr lang="en-US" sz="9600" b="1" dirty="0">
                <a:solidFill>
                  <a:srgbClr val="000000"/>
                </a:solidFill>
                <a:latin typeface="Arial Narrow Bold" panose="020B0706020202030204" pitchFamily="34" charset="0"/>
                <a:cs typeface="Century Gothic"/>
              </a:rPr>
              <a:t>the required components of a schoolwide program, as set forth in the No Child Left Behind (NCLB) Act of </a:t>
            </a:r>
            <a:r>
              <a:rPr lang="en-US" sz="9600" b="1" dirty="0" smtClean="0">
                <a:solidFill>
                  <a:srgbClr val="000000"/>
                </a:solidFill>
                <a:latin typeface="Arial Narrow Bold" panose="020B0706020202030204" pitchFamily="34" charset="0"/>
                <a:cs typeface="Century Gothic"/>
              </a:rPr>
              <a:t>2001 (reauthorized as the Every Student Succeeds Act in 2015).</a:t>
            </a:r>
            <a:endParaRPr lang="en-US" sz="9600" b="1" dirty="0">
              <a:solidFill>
                <a:srgbClr val="000000"/>
              </a:solidFill>
              <a:latin typeface="Arial Narrow Bold" panose="020B0706020202030204" pitchFamily="34" charset="0"/>
              <a:cs typeface="Century Gothic"/>
            </a:endParaRPr>
          </a:p>
          <a:p>
            <a:r>
              <a:rPr lang="en-US" sz="3000" b="1" dirty="0">
                <a:solidFill>
                  <a:srgbClr val="000000"/>
                </a:solidFill>
                <a:latin typeface="Century Gothic"/>
                <a:cs typeface="Century Gothic"/>
              </a:rPr>
              <a:t> </a:t>
            </a:r>
          </a:p>
          <a:p>
            <a:r>
              <a:rPr lang="en-US" sz="3000" b="1" dirty="0">
                <a:solidFill>
                  <a:srgbClr val="000000"/>
                </a:solidFill>
                <a:latin typeface="Century Gothic"/>
                <a:cs typeface="Century Gothic"/>
              </a:rPr>
              <a:t> </a:t>
            </a:r>
          </a:p>
          <a:p>
            <a:endParaRPr lang="en-US" sz="3000" b="1" dirty="0">
              <a:latin typeface="Century Gothic" charset="0"/>
              <a:cs typeface="Century Gothic" charset="0"/>
            </a:endParaRPr>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9713" y="226193"/>
            <a:ext cx="1058189" cy="819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531038" y="312796"/>
            <a:ext cx="6818345" cy="707886"/>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b="1" dirty="0">
                <a:latin typeface="Century Gothic" charset="0"/>
                <a:cs typeface="Century Gothic" charset="0"/>
              </a:rPr>
              <a:t> </a:t>
            </a:r>
            <a:r>
              <a:rPr lang="en-US" sz="4000" b="1" dirty="0">
                <a:latin typeface="Century Gothic" charset="0"/>
                <a:cs typeface="Century Gothic" charset="0"/>
              </a:rPr>
              <a:t>TITLE I PLAN (Addendum)</a:t>
            </a:r>
          </a:p>
        </p:txBody>
      </p:sp>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4188588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Content Placeholder 2"/>
          <p:cNvSpPr>
            <a:spLocks noGrp="1"/>
          </p:cNvSpPr>
          <p:nvPr>
            <p:ph idx="1"/>
          </p:nvPr>
        </p:nvSpPr>
        <p:spPr>
          <a:xfrm>
            <a:off x="405349" y="1347578"/>
            <a:ext cx="8272740" cy="4497534"/>
          </a:xfrm>
        </p:spPr>
        <p:txBody>
          <a:bodyPr>
            <a:normAutofit fontScale="32500" lnSpcReduction="20000"/>
          </a:bodyPr>
          <a:lstStyle/>
          <a:p>
            <a:r>
              <a:rPr lang="en-US" sz="11200" b="1" dirty="0">
                <a:solidFill>
                  <a:srgbClr val="000000"/>
                </a:solidFill>
                <a:latin typeface="Arial Narrow Bold" panose="020B0706020202030204" pitchFamily="34" charset="0"/>
                <a:cs typeface="Century Gothic"/>
              </a:rPr>
              <a:t>In Broward </a:t>
            </a:r>
            <a:r>
              <a:rPr lang="en-US" sz="11200" b="1" dirty="0" smtClean="0">
                <a:solidFill>
                  <a:srgbClr val="000000"/>
                </a:solidFill>
                <a:latin typeface="Arial Narrow Bold" panose="020B0706020202030204" pitchFamily="34" charset="0"/>
                <a:cs typeface="Century Gothic"/>
              </a:rPr>
              <a:t>County:</a:t>
            </a:r>
          </a:p>
          <a:p>
            <a:endParaRPr lang="en-US" sz="3700" b="1" dirty="0" smtClean="0">
              <a:solidFill>
                <a:srgbClr val="000000"/>
              </a:solidFill>
              <a:latin typeface="Arial Narrow Bold" panose="020B0706020202030204" pitchFamily="34" charset="0"/>
              <a:cs typeface="Century Gothic"/>
            </a:endParaRPr>
          </a:p>
          <a:p>
            <a:pPr algn="ctr"/>
            <a:r>
              <a:rPr lang="en-US" sz="11200" b="1" dirty="0">
                <a:solidFill>
                  <a:srgbClr val="000000"/>
                </a:solidFill>
                <a:latin typeface="Arial Narrow Bold" panose="020B0706020202030204" pitchFamily="34" charset="0"/>
                <a:cs typeface="Century Gothic"/>
              </a:rPr>
              <a:t> </a:t>
            </a:r>
            <a:r>
              <a:rPr lang="en-US" sz="11200" b="1" dirty="0" smtClean="0">
                <a:solidFill>
                  <a:srgbClr val="000000"/>
                </a:solidFill>
                <a:latin typeface="Arial Narrow Bold" panose="020B0706020202030204" pitchFamily="34" charset="0"/>
                <a:cs typeface="Century Gothic"/>
              </a:rPr>
              <a:t>If </a:t>
            </a:r>
            <a:r>
              <a:rPr lang="en-US" sz="11200" b="1" dirty="0">
                <a:solidFill>
                  <a:srgbClr val="000000"/>
                </a:solidFill>
                <a:latin typeface="Arial Narrow Bold" panose="020B0706020202030204" pitchFamily="34" charset="0"/>
                <a:cs typeface="Century Gothic"/>
              </a:rPr>
              <a:t>your school has a grade of A, B or C</a:t>
            </a:r>
            <a:r>
              <a:rPr lang="en-US" sz="11200" b="1" dirty="0" smtClean="0">
                <a:solidFill>
                  <a:srgbClr val="000000"/>
                </a:solidFill>
                <a:latin typeface="Arial Narrow Bold" panose="020B0706020202030204" pitchFamily="34" charset="0"/>
                <a:cs typeface="Century Gothic"/>
              </a:rPr>
              <a:t>…</a:t>
            </a:r>
            <a:endParaRPr lang="en-US" sz="11200" b="1" dirty="0">
              <a:solidFill>
                <a:srgbClr val="000000"/>
              </a:solidFill>
              <a:latin typeface="Arial Narrow Bold" panose="020B0706020202030204" pitchFamily="34" charset="0"/>
              <a:cs typeface="Century Gothic"/>
            </a:endParaRPr>
          </a:p>
          <a:p>
            <a:pPr algn="ctr"/>
            <a:r>
              <a:rPr lang="en-US" sz="11200" b="1" dirty="0">
                <a:solidFill>
                  <a:srgbClr val="000000"/>
                </a:solidFill>
                <a:latin typeface="Arial Narrow Bold" panose="020B0706020202030204" pitchFamily="34" charset="0"/>
                <a:cs typeface="Century Gothic"/>
              </a:rPr>
              <a:t>You are required to complete </a:t>
            </a:r>
            <a:r>
              <a:rPr lang="en-US" sz="11200" b="1" dirty="0" smtClean="0">
                <a:solidFill>
                  <a:srgbClr val="000000"/>
                </a:solidFill>
                <a:latin typeface="Arial Narrow Bold" panose="020B0706020202030204" pitchFamily="34" charset="0"/>
                <a:cs typeface="Century Gothic"/>
              </a:rPr>
              <a:t>the </a:t>
            </a:r>
            <a:endParaRPr lang="en-US" sz="11200" b="1" dirty="0">
              <a:solidFill>
                <a:srgbClr val="000000"/>
              </a:solidFill>
              <a:latin typeface="Arial Narrow Bold" panose="020B0706020202030204" pitchFamily="34" charset="0"/>
              <a:cs typeface="Century Gothic"/>
            </a:endParaRPr>
          </a:p>
          <a:p>
            <a:pPr algn="ctr"/>
            <a:r>
              <a:rPr lang="en-US" sz="11200" b="1" u="sng" dirty="0">
                <a:solidFill>
                  <a:srgbClr val="000000"/>
                </a:solidFill>
                <a:latin typeface="Arial Narrow Bold" panose="020B0706020202030204" pitchFamily="34" charset="0"/>
                <a:cs typeface="Century Gothic"/>
              </a:rPr>
              <a:t>Broward School Improvement Plan template</a:t>
            </a:r>
            <a:r>
              <a:rPr lang="en-US" sz="11200" b="1" dirty="0" smtClean="0">
                <a:solidFill>
                  <a:srgbClr val="000000"/>
                </a:solidFill>
                <a:latin typeface="Arial Narrow Bold" panose="020B0706020202030204" pitchFamily="34" charset="0"/>
                <a:cs typeface="Century Gothic"/>
              </a:rPr>
              <a:t>.</a:t>
            </a:r>
          </a:p>
          <a:p>
            <a:pPr algn="ctr"/>
            <a:r>
              <a:rPr lang="en-US" sz="11200" b="1" dirty="0" smtClean="0">
                <a:solidFill>
                  <a:srgbClr val="000000"/>
                </a:solidFill>
                <a:latin typeface="Arial Narrow Bold" panose="020B0706020202030204" pitchFamily="34" charset="0"/>
                <a:cs typeface="Century Gothic"/>
              </a:rPr>
              <a:t> </a:t>
            </a:r>
            <a:endParaRPr lang="en-US" sz="11200" b="1" dirty="0">
              <a:solidFill>
                <a:srgbClr val="000000"/>
              </a:solidFill>
              <a:latin typeface="Arial Narrow Bold" panose="020B0706020202030204" pitchFamily="34" charset="0"/>
              <a:cs typeface="Century Gothic"/>
            </a:endParaRPr>
          </a:p>
          <a:p>
            <a:pPr algn="ctr"/>
            <a:r>
              <a:rPr lang="en-US" sz="11200" b="1" dirty="0">
                <a:solidFill>
                  <a:srgbClr val="000000"/>
                </a:solidFill>
                <a:latin typeface="Arial Narrow Bold" panose="020B0706020202030204" pitchFamily="34" charset="0"/>
                <a:cs typeface="Century Gothic"/>
              </a:rPr>
              <a:t>This template </a:t>
            </a:r>
            <a:r>
              <a:rPr lang="en-US" sz="11200" b="1" u="sng" dirty="0">
                <a:solidFill>
                  <a:srgbClr val="00B0F0"/>
                </a:solidFill>
                <a:latin typeface="Arial Narrow Bold" panose="020B0706020202030204" pitchFamily="34" charset="0"/>
                <a:cs typeface="Century Gothic"/>
              </a:rPr>
              <a:t>does not</a:t>
            </a:r>
            <a:r>
              <a:rPr lang="en-US" sz="11200" b="1" dirty="0">
                <a:solidFill>
                  <a:srgbClr val="00B0F0"/>
                </a:solidFill>
                <a:latin typeface="Arial Narrow Bold" panose="020B0706020202030204" pitchFamily="34" charset="0"/>
                <a:cs typeface="Century Gothic"/>
              </a:rPr>
              <a:t> </a:t>
            </a:r>
            <a:r>
              <a:rPr lang="en-US" sz="11200" b="1" dirty="0">
                <a:solidFill>
                  <a:srgbClr val="000000"/>
                </a:solidFill>
                <a:latin typeface="Arial Narrow Bold" panose="020B0706020202030204" pitchFamily="34" charset="0"/>
                <a:cs typeface="Century Gothic"/>
              </a:rPr>
              <a:t>include the </a:t>
            </a:r>
          </a:p>
          <a:p>
            <a:pPr algn="ctr"/>
            <a:r>
              <a:rPr lang="en-US" sz="11200" b="1" dirty="0">
                <a:solidFill>
                  <a:srgbClr val="000000"/>
                </a:solidFill>
                <a:latin typeface="Arial Narrow Bold" panose="020B0706020202030204" pitchFamily="34" charset="0"/>
                <a:cs typeface="Century Gothic"/>
              </a:rPr>
              <a:t>Title I required components, </a:t>
            </a:r>
            <a:r>
              <a:rPr lang="en-US" sz="11200" b="1" dirty="0" smtClean="0">
                <a:solidFill>
                  <a:srgbClr val="000000"/>
                </a:solidFill>
                <a:latin typeface="Arial Narrow Bold" panose="020B0706020202030204" pitchFamily="34" charset="0"/>
                <a:cs typeface="Century Gothic"/>
              </a:rPr>
              <a:t>therefore</a:t>
            </a:r>
            <a:r>
              <a:rPr lang="en-US" sz="11200" b="1" dirty="0">
                <a:solidFill>
                  <a:srgbClr val="000000"/>
                </a:solidFill>
                <a:latin typeface="Arial Narrow Bold" panose="020B0706020202030204" pitchFamily="34" charset="0"/>
                <a:cs typeface="Century Gothic"/>
              </a:rPr>
              <a:t>, </a:t>
            </a:r>
          </a:p>
          <a:p>
            <a:pPr algn="ctr"/>
            <a:r>
              <a:rPr lang="en-US" sz="11200" b="1" dirty="0">
                <a:solidFill>
                  <a:srgbClr val="000000"/>
                </a:solidFill>
                <a:latin typeface="Arial Narrow Bold" panose="020B0706020202030204" pitchFamily="34" charset="0"/>
                <a:cs typeface="Century Gothic"/>
              </a:rPr>
              <a:t> a </a:t>
            </a:r>
            <a:r>
              <a:rPr lang="en-US" sz="11200" b="1" u="sng" dirty="0">
                <a:solidFill>
                  <a:srgbClr val="000000"/>
                </a:solidFill>
                <a:latin typeface="Arial Narrow Bold" panose="020B0706020202030204" pitchFamily="34" charset="0"/>
                <a:cs typeface="Century Gothic"/>
              </a:rPr>
              <a:t>Title I Plan (Addendum) </a:t>
            </a:r>
            <a:r>
              <a:rPr lang="en-US" sz="11200" b="1" dirty="0">
                <a:solidFill>
                  <a:srgbClr val="000000"/>
                </a:solidFill>
                <a:latin typeface="Arial Narrow Bold" panose="020B0706020202030204" pitchFamily="34" charset="0"/>
                <a:cs typeface="Century Gothic"/>
              </a:rPr>
              <a:t>must be completed</a:t>
            </a:r>
            <a:r>
              <a:rPr lang="en-US" sz="11200" b="1" dirty="0" smtClean="0">
                <a:solidFill>
                  <a:srgbClr val="000000"/>
                </a:solidFill>
                <a:latin typeface="Arial Narrow Bold" panose="020B0706020202030204" pitchFamily="34" charset="0"/>
                <a:cs typeface="Century Gothic"/>
              </a:rPr>
              <a:t>.</a:t>
            </a:r>
            <a:endParaRPr lang="en-US" sz="11200" b="1" dirty="0">
              <a:solidFill>
                <a:srgbClr val="000000"/>
              </a:solidFill>
              <a:latin typeface="Arial Narrow Bold" panose="020B0706020202030204" pitchFamily="34" charset="0"/>
              <a:cs typeface="Century Gothic"/>
            </a:endParaRPr>
          </a:p>
        </p:txBody>
      </p:sp>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01113" y="303775"/>
            <a:ext cx="1058189" cy="819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73465" y="303776"/>
            <a:ext cx="6964823" cy="707886"/>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b="1" dirty="0">
                <a:latin typeface="Century Gothic" charset="0"/>
                <a:cs typeface="Century Gothic" charset="0"/>
              </a:rPr>
              <a:t>  </a:t>
            </a:r>
            <a:r>
              <a:rPr lang="en-US" sz="4000" b="1" dirty="0">
                <a:latin typeface="Century Gothic" charset="0"/>
                <a:cs typeface="Century Gothic" charset="0"/>
              </a:rPr>
              <a:t>TITLE I PLAN (Addendum</a:t>
            </a:r>
            <a:r>
              <a:rPr lang="en-US" sz="4000" b="1" dirty="0" smtClean="0">
                <a:latin typeface="Century Gothic" charset="0"/>
                <a:cs typeface="Century Gothic" charset="0"/>
              </a:rPr>
              <a:t>)</a:t>
            </a:r>
            <a:endParaRPr lang="en-US" sz="4000" b="1" dirty="0">
              <a:latin typeface="Century Gothic" charset="0"/>
              <a:cs typeface="Century Gothic" charset="0"/>
            </a:endParaRPr>
          </a:p>
        </p:txBody>
      </p:sp>
      <p:sp>
        <p:nvSpPr>
          <p:cNvPr id="8"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1842535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209" y="434897"/>
            <a:ext cx="8780153" cy="5631365"/>
          </a:xfrm>
        </p:spPr>
        <p:txBody>
          <a:bodyPr/>
          <a:lstStyle/>
          <a:p>
            <a:pPr algn="ctr"/>
            <a:r>
              <a:rPr lang="en-US" sz="6600" dirty="0" smtClean="0">
                <a:solidFill>
                  <a:schemeClr val="accent2"/>
                </a:solidFill>
                <a:latin typeface="Arial Black"/>
                <a:cs typeface="Arial Black"/>
              </a:rPr>
              <a:t> </a:t>
            </a:r>
          </a:p>
          <a:p>
            <a:pPr algn="ctr"/>
            <a:endParaRPr lang="en-US" sz="6600" dirty="0">
              <a:solidFill>
                <a:schemeClr val="accent2"/>
              </a:solidFill>
              <a:latin typeface="Arial Black"/>
              <a:cs typeface="Arial Black"/>
            </a:endParaRPr>
          </a:p>
          <a:p>
            <a:pPr algn="ctr"/>
            <a:r>
              <a:rPr lang="en-US" sz="6600" dirty="0" smtClean="0">
                <a:solidFill>
                  <a:schemeClr val="accent2"/>
                </a:solidFill>
                <a:latin typeface="Arial Black"/>
                <a:cs typeface="Arial Black"/>
              </a:rPr>
              <a:t> 1. SCHOOL</a:t>
            </a:r>
          </a:p>
          <a:p>
            <a:pPr algn="ctr"/>
            <a:endParaRPr lang="en-US" sz="6600" dirty="0">
              <a:solidFill>
                <a:schemeClr val="accent2"/>
              </a:solidFill>
              <a:latin typeface="Arial Black"/>
              <a:cs typeface="Arial Black"/>
            </a:endParaRPr>
          </a:p>
          <a:p>
            <a:pPr algn="ctr"/>
            <a:r>
              <a:rPr lang="en-US" sz="6600" dirty="0" smtClean="0">
                <a:solidFill>
                  <a:schemeClr val="accent2"/>
                </a:solidFill>
                <a:latin typeface="Arial Black"/>
                <a:cs typeface="Arial Black"/>
              </a:rPr>
              <a:t> IMPROVEMENT </a:t>
            </a:r>
          </a:p>
          <a:p>
            <a:pPr algn="ctr"/>
            <a:endParaRPr lang="en-US" sz="6600" dirty="0" smtClean="0">
              <a:solidFill>
                <a:schemeClr val="accent2"/>
              </a:solidFill>
              <a:latin typeface="Arial Black"/>
              <a:cs typeface="Arial Black"/>
            </a:endParaRPr>
          </a:p>
          <a:p>
            <a:pPr algn="ctr"/>
            <a:r>
              <a:rPr lang="en-US" sz="6600" dirty="0" smtClean="0">
                <a:solidFill>
                  <a:schemeClr val="accent2"/>
                </a:solidFill>
                <a:latin typeface="Arial Black"/>
                <a:cs typeface="Arial Black"/>
              </a:rPr>
              <a:t>PLAN 2017-18</a:t>
            </a:r>
          </a:p>
          <a:p>
            <a:pPr algn="ctr"/>
            <a:endParaRPr lang="en-US" sz="1400" dirty="0" smtClean="0">
              <a:solidFill>
                <a:schemeClr val="accent2"/>
              </a:solidFill>
              <a:latin typeface="Arial Black"/>
              <a:cs typeface="Arial Black"/>
            </a:endParaRPr>
          </a:p>
          <a:p>
            <a:pPr algn="ctr"/>
            <a:r>
              <a:rPr lang="en-US" sz="2400" u="sng" dirty="0" smtClean="0">
                <a:solidFill>
                  <a:schemeClr val="accent2"/>
                </a:solidFill>
                <a:latin typeface="Arial Narrow Bold" panose="020B0706020202030204" pitchFamily="34" charset="0"/>
                <a:cs typeface="Arial Black"/>
              </a:rPr>
              <a:t>DISTRICT CONTACT:  </a:t>
            </a:r>
          </a:p>
          <a:p>
            <a:pPr algn="ctr"/>
            <a:r>
              <a:rPr lang="en-US" sz="2400" dirty="0" smtClean="0">
                <a:solidFill>
                  <a:schemeClr val="accent2"/>
                </a:solidFill>
                <a:latin typeface="Arial Narrow Bold" panose="020B0706020202030204" pitchFamily="34" charset="0"/>
                <a:cs typeface="Arial Black"/>
              </a:rPr>
              <a:t>Donna Boruch, Coordinator of School Improvement, </a:t>
            </a:r>
          </a:p>
          <a:p>
            <a:pPr algn="ctr"/>
            <a:r>
              <a:rPr lang="en-US" sz="2400" dirty="0" smtClean="0">
                <a:solidFill>
                  <a:schemeClr val="accent2"/>
                </a:solidFill>
                <a:latin typeface="Arial Narrow Bold" panose="020B0706020202030204" pitchFamily="34" charset="0"/>
                <a:cs typeface="Arial Black"/>
              </a:rPr>
              <a:t>Office of Service Quality 754-321-3850</a:t>
            </a:r>
            <a:endParaRPr lang="en-US" sz="2400" dirty="0">
              <a:solidFill>
                <a:schemeClr val="accent2"/>
              </a:solidFill>
              <a:latin typeface="Arial Narrow Bold" panose="020B0706020202030204" pitchFamily="34" charset="0"/>
              <a:cs typeface="Arial Black"/>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5</a:t>
            </a:fld>
            <a:endParaRPr lang="en-US" dirty="0"/>
          </a:p>
        </p:txBody>
      </p:sp>
      <p:sp>
        <p:nvSpPr>
          <p:cNvPr id="4" name="Title 3"/>
          <p:cNvSpPr>
            <a:spLocks noGrp="1"/>
          </p:cNvSpPr>
          <p:nvPr>
            <p:ph type="title"/>
          </p:nvPr>
        </p:nvSpPr>
        <p:spPr>
          <a:xfrm>
            <a:off x="875030" y="6311796"/>
            <a:ext cx="4603450" cy="285750"/>
          </a:xfrm>
        </p:spPr>
        <p:txBody>
          <a:bodyPr/>
          <a:lstStyle/>
          <a:p>
            <a:r>
              <a:rPr lang="en-US" sz="1600" dirty="0"/>
              <a:t>OFFICE OF </a:t>
            </a:r>
            <a:r>
              <a:rPr lang="en-US" sz="1600" dirty="0" smtClean="0"/>
              <a:t>SERVICE </a:t>
            </a:r>
            <a:r>
              <a:rPr lang="en-US" sz="1600" dirty="0"/>
              <a:t>QUALITY</a:t>
            </a:r>
            <a:r>
              <a:rPr lang="en-US" dirty="0"/>
              <a:t/>
            </a:r>
            <a:br>
              <a:rPr lang="en-US" dirty="0"/>
            </a:br>
            <a:endParaRPr lang="en-US" dirty="0"/>
          </a:p>
        </p:txBody>
      </p:sp>
    </p:spTree>
    <p:extLst>
      <p:ext uri="{BB962C8B-B14F-4D97-AF65-F5344CB8AC3E}">
        <p14:creationId xmlns:p14="http://schemas.microsoft.com/office/powerpoint/2010/main" val="10208472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2113" y="289138"/>
            <a:ext cx="1058189" cy="819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662133" y="289138"/>
            <a:ext cx="6621126" cy="707886"/>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000" b="1" dirty="0" smtClean="0">
                <a:latin typeface="Century Gothic" charset="0"/>
                <a:cs typeface="Century Gothic" charset="0"/>
              </a:rPr>
              <a:t>LETS REVIEW! </a:t>
            </a:r>
          </a:p>
        </p:txBody>
      </p:sp>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pic>
        <p:nvPicPr>
          <p:cNvPr id="10" name="Picture 9"/>
          <p:cNvPicPr>
            <a:picLocks noChangeAspect="1"/>
          </p:cNvPicPr>
          <p:nvPr/>
        </p:nvPicPr>
        <p:blipFill>
          <a:blip r:embed="rId3"/>
          <a:stretch>
            <a:fillRect/>
          </a:stretch>
        </p:blipFill>
        <p:spPr>
          <a:xfrm>
            <a:off x="129009" y="1329927"/>
            <a:ext cx="8955170" cy="3969546"/>
          </a:xfrm>
          <a:prstGeom prst="rect">
            <a:avLst/>
          </a:prstGeom>
        </p:spPr>
      </p:pic>
      <p:sp>
        <p:nvSpPr>
          <p:cNvPr id="11" name="Down Arrow 10"/>
          <p:cNvSpPr/>
          <p:nvPr/>
        </p:nvSpPr>
        <p:spPr>
          <a:xfrm>
            <a:off x="1828800" y="3314700"/>
            <a:ext cx="393700" cy="88900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601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2113" y="289138"/>
            <a:ext cx="1058189" cy="819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298546" y="321396"/>
            <a:ext cx="7383567" cy="707886"/>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000" b="1" dirty="0" smtClean="0">
                <a:latin typeface="Century Gothic" charset="0"/>
                <a:cs typeface="Century Gothic" charset="0"/>
              </a:rPr>
              <a:t>REQUIREMENTS</a:t>
            </a:r>
            <a:endParaRPr lang="en-US" sz="4000" b="1" dirty="0">
              <a:latin typeface="Century Gothic" charset="0"/>
              <a:cs typeface="Century Gothic" charset="0"/>
            </a:endParaRPr>
          </a:p>
        </p:txBody>
      </p:sp>
      <p:sp>
        <p:nvSpPr>
          <p:cNvPr id="5" name="TextBox 4"/>
          <p:cNvSpPr txBox="1"/>
          <p:nvPr/>
        </p:nvSpPr>
        <p:spPr>
          <a:xfrm>
            <a:off x="479797" y="1189588"/>
            <a:ext cx="8142051" cy="4524315"/>
          </a:xfrm>
          <a:prstGeom prst="rect">
            <a:avLst/>
          </a:prstGeom>
          <a:noFill/>
        </p:spPr>
        <p:txBody>
          <a:bodyPr wrap="square" rtlCol="0">
            <a:spAutoFit/>
          </a:bodyPr>
          <a:lstStyle/>
          <a:p>
            <a:pPr marL="342900" indent="-342900">
              <a:buFont typeface="Wingdings" charset="2"/>
              <a:buChar char="Ø"/>
            </a:pPr>
            <a:r>
              <a:rPr lang="en-US" sz="3200" b="1" dirty="0">
                <a:latin typeface="Arial Narrow Bold" panose="020B0706020202030204" pitchFamily="34" charset="0"/>
                <a:ea typeface="Century Gothic" charset="0"/>
                <a:cs typeface="Century Gothic" charset="0"/>
              </a:rPr>
              <a:t>Comprehensive Needs Assessment of the entire school (including the needs of migrant children) </a:t>
            </a:r>
          </a:p>
          <a:p>
            <a:pPr marL="342900" indent="-342900">
              <a:buFont typeface="Wingdings" charset="2"/>
              <a:buChar char="Ø"/>
            </a:pPr>
            <a:endParaRPr lang="en-US" sz="3200" b="1" dirty="0">
              <a:latin typeface="Arial Narrow Bold" panose="020B0706020202030204" pitchFamily="34" charset="0"/>
              <a:ea typeface="Century Gothic" charset="0"/>
              <a:cs typeface="Century Gothic" charset="0"/>
            </a:endParaRPr>
          </a:p>
          <a:p>
            <a:pPr marL="342900" indent="-342900">
              <a:buFont typeface="Wingdings" charset="2"/>
              <a:buChar char="Ø"/>
            </a:pPr>
            <a:r>
              <a:rPr lang="en-US" sz="3200" b="1" dirty="0">
                <a:latin typeface="Arial Narrow Bold" panose="020B0706020202030204" pitchFamily="34" charset="0"/>
                <a:ea typeface="Century Gothic" charset="0"/>
                <a:cs typeface="Century Gothic" charset="0"/>
              </a:rPr>
              <a:t>Instruction by HIGHLY QUALIFIED TEACHERS in all core content area classes</a:t>
            </a:r>
          </a:p>
          <a:p>
            <a:pPr marL="342900" indent="-342900">
              <a:buFont typeface="Wingdings" charset="2"/>
              <a:buChar char="Ø"/>
            </a:pPr>
            <a:endParaRPr lang="en-US" sz="3200" b="1" dirty="0">
              <a:latin typeface="Arial Narrow Bold" panose="020B0706020202030204" pitchFamily="34" charset="0"/>
              <a:ea typeface="Century Gothic" charset="0"/>
              <a:cs typeface="Century Gothic" charset="0"/>
            </a:endParaRPr>
          </a:p>
          <a:p>
            <a:pPr marL="342900" indent="-342900">
              <a:buFont typeface="Wingdings" charset="2"/>
              <a:buChar char="Ø"/>
            </a:pPr>
            <a:r>
              <a:rPr lang="en-US" sz="3200" b="1" dirty="0" smtClean="0">
                <a:latin typeface="Arial Narrow Bold" panose="020B0706020202030204" pitchFamily="34" charset="0"/>
                <a:ea typeface="Century Gothic" charset="0"/>
                <a:cs typeface="Century Gothic" charset="0"/>
              </a:rPr>
              <a:t>Strategies to Attract </a:t>
            </a:r>
            <a:r>
              <a:rPr lang="en-US" sz="3200" b="1" dirty="0">
                <a:latin typeface="Arial Narrow Bold" panose="020B0706020202030204" pitchFamily="34" charset="0"/>
                <a:ea typeface="Century Gothic" charset="0"/>
                <a:cs typeface="Century Gothic" charset="0"/>
              </a:rPr>
              <a:t>HIGH QUALITY, HIGHLY QUALIFIED TEACHERS to the school</a:t>
            </a:r>
          </a:p>
        </p:txBody>
      </p:sp>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36693493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45538" y="199311"/>
            <a:ext cx="1058189" cy="819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708660" y="1314450"/>
            <a:ext cx="8149590" cy="5031700"/>
          </a:xfrm>
          <a:prstGeom prst="rect">
            <a:avLst/>
          </a:prstGeom>
          <a:noFill/>
        </p:spPr>
        <p:txBody>
          <a:bodyPr wrap="square" rtlCol="0">
            <a:spAutoFit/>
          </a:bodyPr>
          <a:lstStyle/>
          <a:p>
            <a:pPr marL="428625" indent="-428625">
              <a:lnSpc>
                <a:spcPct val="150000"/>
              </a:lnSpc>
              <a:buFont typeface="Wingdings" charset="2"/>
              <a:buChar char="Ø"/>
            </a:pPr>
            <a:r>
              <a:rPr lang="en-US" sz="3200" b="1" dirty="0">
                <a:latin typeface="Arial Narrow Bold" panose="020B0706020202030204" pitchFamily="34" charset="0"/>
                <a:ea typeface="Century Gothic" charset="0"/>
                <a:cs typeface="Century Gothic" charset="0"/>
              </a:rPr>
              <a:t>Title I, Part A</a:t>
            </a:r>
          </a:p>
          <a:p>
            <a:pPr marL="428625" indent="-428625">
              <a:lnSpc>
                <a:spcPct val="150000"/>
              </a:lnSpc>
              <a:buFont typeface="Wingdings" charset="2"/>
              <a:buChar char="Ø"/>
            </a:pPr>
            <a:r>
              <a:rPr lang="en-US" sz="3200" b="1" dirty="0">
                <a:latin typeface="Arial Narrow Bold" panose="020B0706020202030204" pitchFamily="34" charset="0"/>
                <a:ea typeface="Century Gothic" charset="0"/>
                <a:cs typeface="Century Gothic" charset="0"/>
              </a:rPr>
              <a:t>Title I, Part C-Migrant</a:t>
            </a:r>
          </a:p>
          <a:p>
            <a:pPr marL="428625" indent="-428625">
              <a:lnSpc>
                <a:spcPct val="150000"/>
              </a:lnSpc>
              <a:buFont typeface="Wingdings" charset="2"/>
              <a:buChar char="Ø"/>
            </a:pPr>
            <a:r>
              <a:rPr lang="en-US" sz="3200" b="1" dirty="0">
                <a:latin typeface="Arial Narrow Bold" panose="020B0706020202030204" pitchFamily="34" charset="0"/>
                <a:ea typeface="Century Gothic" charset="0"/>
                <a:cs typeface="Century Gothic" charset="0"/>
              </a:rPr>
              <a:t>Title I, Part D</a:t>
            </a:r>
          </a:p>
          <a:p>
            <a:pPr marL="428625" indent="-428625">
              <a:lnSpc>
                <a:spcPct val="150000"/>
              </a:lnSpc>
              <a:buFont typeface="Wingdings" charset="2"/>
              <a:buChar char="Ø"/>
            </a:pPr>
            <a:r>
              <a:rPr lang="en-US" sz="3200" b="1" dirty="0">
                <a:latin typeface="Arial Narrow Bold" panose="020B0706020202030204" pitchFamily="34" charset="0"/>
                <a:ea typeface="Century Gothic" charset="0"/>
                <a:cs typeface="Century Gothic" charset="0"/>
              </a:rPr>
              <a:t>Title II (Professional Development)</a:t>
            </a:r>
          </a:p>
          <a:p>
            <a:pPr marL="428625" indent="-428625">
              <a:lnSpc>
                <a:spcPct val="150000"/>
              </a:lnSpc>
              <a:buFont typeface="Wingdings" charset="2"/>
              <a:buChar char="Ø"/>
            </a:pPr>
            <a:r>
              <a:rPr lang="en-US" sz="3200" b="1" dirty="0">
                <a:latin typeface="Arial Narrow Bold" panose="020B0706020202030204" pitchFamily="34" charset="0"/>
                <a:ea typeface="Century Gothic" charset="0"/>
                <a:cs typeface="Century Gothic" charset="0"/>
              </a:rPr>
              <a:t>Title III (</a:t>
            </a:r>
            <a:r>
              <a:rPr lang="en-US" sz="3200" b="1" dirty="0" smtClean="0">
                <a:latin typeface="Arial Narrow Bold" panose="020B0706020202030204" pitchFamily="34" charset="0"/>
                <a:ea typeface="Century Gothic" charset="0"/>
                <a:cs typeface="Century Gothic" charset="0"/>
              </a:rPr>
              <a:t>ELL</a:t>
            </a:r>
            <a:r>
              <a:rPr lang="en-US" sz="3200" b="1" dirty="0">
                <a:latin typeface="Arial Narrow Bold" panose="020B0706020202030204" pitchFamily="34" charset="0"/>
                <a:ea typeface="Century Gothic" charset="0"/>
                <a:cs typeface="Century Gothic" charset="0"/>
              </a:rPr>
              <a:t>)</a:t>
            </a:r>
          </a:p>
          <a:p>
            <a:pPr marL="428625" indent="-428625">
              <a:lnSpc>
                <a:spcPct val="150000"/>
              </a:lnSpc>
              <a:buFont typeface="Wingdings" charset="2"/>
              <a:buChar char="Ø"/>
            </a:pPr>
            <a:r>
              <a:rPr lang="en-US" sz="3200" b="1" dirty="0">
                <a:latin typeface="Arial Narrow Bold" panose="020B0706020202030204" pitchFamily="34" charset="0"/>
                <a:ea typeface="Century Gothic" charset="0"/>
                <a:cs typeface="Century Gothic" charset="0"/>
              </a:rPr>
              <a:t>Title X, Homeless Education</a:t>
            </a:r>
          </a:p>
          <a:p>
            <a:endParaRPr lang="en-US" sz="3000" b="1" dirty="0">
              <a:solidFill>
                <a:schemeClr val="bg1"/>
              </a:solidFill>
              <a:latin typeface="Century Gothic" charset="0"/>
              <a:ea typeface="Century Gothic" charset="0"/>
              <a:cs typeface="Century Gothic" charset="0"/>
            </a:endParaRPr>
          </a:p>
        </p:txBody>
      </p:sp>
      <p:sp>
        <p:nvSpPr>
          <p:cNvPr id="6" name="TextBox 5"/>
          <p:cNvSpPr txBox="1">
            <a:spLocks noChangeArrowheads="1"/>
          </p:cNvSpPr>
          <p:nvPr/>
        </p:nvSpPr>
        <p:spPr bwMode="auto">
          <a:xfrm>
            <a:off x="557616" y="199311"/>
            <a:ext cx="6311814" cy="923330"/>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000" b="1" dirty="0" smtClean="0">
                <a:latin typeface="Century Gothic" charset="0"/>
                <a:cs typeface="Century Gothic" charset="0"/>
              </a:rPr>
              <a:t> </a:t>
            </a:r>
            <a:r>
              <a:rPr lang="en-US" b="1" dirty="0" smtClean="0">
                <a:latin typeface="Century Gothic" charset="0"/>
                <a:cs typeface="Century Gothic" charset="0"/>
              </a:rPr>
              <a:t>ADDITIONAL REQUIREMENTS: </a:t>
            </a:r>
            <a:endParaRPr lang="en-US" b="1" dirty="0">
              <a:latin typeface="Century Gothic" charset="0"/>
              <a:cs typeface="Century Gothic" charset="0"/>
            </a:endParaRPr>
          </a:p>
          <a:p>
            <a:pPr algn="ctr" eaLnBrk="1" hangingPunct="1"/>
            <a:r>
              <a:rPr lang="en-US" b="1" dirty="0">
                <a:latin typeface="Century Gothic" charset="0"/>
                <a:cs typeface="Century Gothic" charset="0"/>
              </a:rPr>
              <a:t>Coordination &amp; Integration</a:t>
            </a:r>
          </a:p>
        </p:txBody>
      </p:sp>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746393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45538" y="203238"/>
            <a:ext cx="1058189" cy="819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644122" y="1348740"/>
            <a:ext cx="8295408" cy="4889635"/>
          </a:xfrm>
          <a:prstGeom prst="rect">
            <a:avLst/>
          </a:prstGeom>
          <a:noFill/>
        </p:spPr>
        <p:txBody>
          <a:bodyPr wrap="square" rtlCol="0">
            <a:spAutoFit/>
          </a:bodyPr>
          <a:lstStyle/>
          <a:p>
            <a:pPr marL="428625" indent="-428625">
              <a:lnSpc>
                <a:spcPct val="150000"/>
              </a:lnSpc>
              <a:buFont typeface="Wingdings" charset="2"/>
              <a:buChar char="Ø"/>
            </a:pPr>
            <a:r>
              <a:rPr lang="en-US" sz="4000" b="1" dirty="0">
                <a:latin typeface="Arial Narrow Bold" panose="020B0706020202030204" pitchFamily="34" charset="0"/>
                <a:ea typeface="Century Gothic" charset="0"/>
                <a:cs typeface="Century Gothic" charset="0"/>
              </a:rPr>
              <a:t>Supplemental Academic Instruction </a:t>
            </a:r>
          </a:p>
          <a:p>
            <a:pPr marL="428625" indent="-428625">
              <a:lnSpc>
                <a:spcPct val="150000"/>
              </a:lnSpc>
              <a:buFont typeface="Wingdings" charset="2"/>
              <a:buChar char="Ø"/>
            </a:pPr>
            <a:r>
              <a:rPr lang="en-US" sz="4000" b="1" dirty="0">
                <a:latin typeface="Arial Narrow Bold" panose="020B0706020202030204" pitchFamily="34" charset="0"/>
                <a:ea typeface="Century Gothic" charset="0"/>
                <a:cs typeface="Century Gothic" charset="0"/>
              </a:rPr>
              <a:t>Violence Prevention Programs</a:t>
            </a:r>
          </a:p>
          <a:p>
            <a:pPr marL="428625" indent="-428625">
              <a:lnSpc>
                <a:spcPct val="150000"/>
              </a:lnSpc>
              <a:buFont typeface="Wingdings" charset="2"/>
              <a:buChar char="Ø"/>
            </a:pPr>
            <a:r>
              <a:rPr lang="en-US" sz="4000" b="1" dirty="0">
                <a:latin typeface="Arial Narrow Bold" panose="020B0706020202030204" pitchFamily="34" charset="0"/>
                <a:ea typeface="Century Gothic" charset="0"/>
                <a:cs typeface="Century Gothic" charset="0"/>
              </a:rPr>
              <a:t>Nutrition Programs</a:t>
            </a:r>
          </a:p>
          <a:p>
            <a:pPr marL="428625" indent="-428625">
              <a:lnSpc>
                <a:spcPct val="150000"/>
              </a:lnSpc>
              <a:buFont typeface="Wingdings" charset="2"/>
              <a:buChar char="Ø"/>
            </a:pPr>
            <a:r>
              <a:rPr lang="en-US" sz="4000" b="1" dirty="0">
                <a:latin typeface="Arial Narrow Bold" panose="020B0706020202030204" pitchFamily="34" charset="0"/>
                <a:ea typeface="Century Gothic" charset="0"/>
                <a:cs typeface="Century Gothic" charset="0"/>
              </a:rPr>
              <a:t>Housing Programs</a:t>
            </a:r>
          </a:p>
          <a:p>
            <a:endParaRPr lang="en-US" sz="3000" b="1" dirty="0">
              <a:solidFill>
                <a:schemeClr val="bg1"/>
              </a:solidFill>
              <a:latin typeface="Century Gothic" charset="0"/>
              <a:ea typeface="Century Gothic" charset="0"/>
              <a:cs typeface="Century Gothic" charset="0"/>
            </a:endParaRPr>
          </a:p>
          <a:p>
            <a:endParaRPr lang="en-US" sz="3000" b="1" dirty="0">
              <a:solidFill>
                <a:schemeClr val="bg1"/>
              </a:solidFill>
              <a:latin typeface="Century Gothic" charset="0"/>
              <a:ea typeface="Century Gothic" charset="0"/>
              <a:cs typeface="Century Gothic" charset="0"/>
            </a:endParaRPr>
          </a:p>
        </p:txBody>
      </p:sp>
      <p:sp>
        <p:nvSpPr>
          <p:cNvPr id="5" name="TextBox 4"/>
          <p:cNvSpPr txBox="1">
            <a:spLocks noChangeArrowheads="1"/>
          </p:cNvSpPr>
          <p:nvPr/>
        </p:nvSpPr>
        <p:spPr bwMode="auto">
          <a:xfrm>
            <a:off x="644122" y="203239"/>
            <a:ext cx="5996708" cy="830997"/>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dirty="0" smtClean="0">
                <a:latin typeface="Century Gothic" charset="0"/>
                <a:cs typeface="Century Gothic" charset="0"/>
              </a:rPr>
              <a:t>ADDITIONAL REQUIREMENTS: Coordination </a:t>
            </a:r>
            <a:r>
              <a:rPr lang="en-US" b="1" dirty="0">
                <a:latin typeface="Century Gothic" charset="0"/>
                <a:cs typeface="Century Gothic" charset="0"/>
              </a:rPr>
              <a:t>&amp; Integration</a:t>
            </a:r>
          </a:p>
        </p:txBody>
      </p:sp>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1393735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65382" y="268337"/>
            <a:ext cx="1058189" cy="819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674586" y="250924"/>
            <a:ext cx="5989103" cy="830997"/>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dirty="0" smtClean="0">
                <a:latin typeface="Century Gothic" charset="0"/>
                <a:cs typeface="Century Gothic" charset="0"/>
              </a:rPr>
              <a:t>ADDITIONAL </a:t>
            </a:r>
            <a:r>
              <a:rPr lang="en-US" b="1" dirty="0">
                <a:latin typeface="Century Gothic" charset="0"/>
                <a:cs typeface="Century Gothic" charset="0"/>
              </a:rPr>
              <a:t>REQUIREMENTS: </a:t>
            </a:r>
          </a:p>
          <a:p>
            <a:pPr algn="ctr" eaLnBrk="1" hangingPunct="1"/>
            <a:r>
              <a:rPr lang="en-US" b="1" dirty="0">
                <a:latin typeface="Century Gothic" charset="0"/>
                <a:cs typeface="Century Gothic" charset="0"/>
              </a:rPr>
              <a:t>Coordination &amp; </a:t>
            </a:r>
            <a:r>
              <a:rPr lang="en-US" b="1" dirty="0" smtClean="0">
                <a:latin typeface="Century Gothic" charset="0"/>
                <a:cs typeface="Century Gothic" charset="0"/>
              </a:rPr>
              <a:t>Integration</a:t>
            </a:r>
            <a:endParaRPr lang="en-US" b="1" dirty="0">
              <a:latin typeface="Century Gothic" charset="0"/>
              <a:cs typeface="Century Gothic" charset="0"/>
            </a:endParaRPr>
          </a:p>
        </p:txBody>
      </p:sp>
      <p:sp>
        <p:nvSpPr>
          <p:cNvPr id="4" name="TextBox 3"/>
          <p:cNvSpPr txBox="1"/>
          <p:nvPr/>
        </p:nvSpPr>
        <p:spPr>
          <a:xfrm>
            <a:off x="510432" y="1418185"/>
            <a:ext cx="8506839" cy="4824398"/>
          </a:xfrm>
          <a:prstGeom prst="rect">
            <a:avLst/>
          </a:prstGeom>
          <a:noFill/>
        </p:spPr>
        <p:txBody>
          <a:bodyPr wrap="square" rtlCol="0">
            <a:spAutoFit/>
          </a:bodyPr>
          <a:lstStyle/>
          <a:p>
            <a:pPr marL="428625" indent="-428625">
              <a:lnSpc>
                <a:spcPct val="150000"/>
              </a:lnSpc>
              <a:buFont typeface="Wingdings" charset="2"/>
              <a:buChar char="Ø"/>
            </a:pPr>
            <a:r>
              <a:rPr lang="en-US" sz="3200" b="1" dirty="0">
                <a:latin typeface="Arial Narrow Bold" panose="020B0706020202030204" pitchFamily="34" charset="0"/>
                <a:ea typeface="Century Gothic" charset="0"/>
                <a:cs typeface="Century Gothic" charset="0"/>
              </a:rPr>
              <a:t>Head Start</a:t>
            </a:r>
          </a:p>
          <a:p>
            <a:pPr marL="428625" indent="-428625">
              <a:lnSpc>
                <a:spcPct val="150000"/>
              </a:lnSpc>
              <a:buFont typeface="Wingdings" charset="2"/>
              <a:buChar char="Ø"/>
            </a:pPr>
            <a:r>
              <a:rPr lang="en-US" sz="3200" b="1" dirty="0">
                <a:latin typeface="Arial Narrow Bold" panose="020B0706020202030204" pitchFamily="34" charset="0"/>
                <a:ea typeface="Century Gothic" charset="0"/>
                <a:cs typeface="Century Gothic" charset="0"/>
              </a:rPr>
              <a:t>Adult Education</a:t>
            </a:r>
          </a:p>
          <a:p>
            <a:pPr marL="428625" indent="-428625">
              <a:lnSpc>
                <a:spcPct val="150000"/>
              </a:lnSpc>
              <a:buFont typeface="Wingdings" charset="2"/>
              <a:buChar char="Ø"/>
            </a:pPr>
            <a:r>
              <a:rPr lang="en-US" sz="3200" b="1" dirty="0">
                <a:latin typeface="Arial Narrow Bold" panose="020B0706020202030204" pitchFamily="34" charset="0"/>
                <a:ea typeface="Century Gothic" charset="0"/>
                <a:cs typeface="Century Gothic" charset="0"/>
              </a:rPr>
              <a:t>Career and Technical Education</a:t>
            </a:r>
          </a:p>
          <a:p>
            <a:pPr marL="428625" indent="-428625">
              <a:lnSpc>
                <a:spcPct val="150000"/>
              </a:lnSpc>
              <a:buFont typeface="Wingdings" charset="2"/>
              <a:buChar char="Ø"/>
            </a:pPr>
            <a:r>
              <a:rPr lang="en-US" sz="3200" b="1" dirty="0">
                <a:latin typeface="Arial Narrow Bold" panose="020B0706020202030204" pitchFamily="34" charset="0"/>
                <a:ea typeface="Century Gothic" charset="0"/>
                <a:cs typeface="Century Gothic" charset="0"/>
              </a:rPr>
              <a:t>Job Training</a:t>
            </a:r>
          </a:p>
          <a:p>
            <a:pPr marL="428625" indent="-428625">
              <a:lnSpc>
                <a:spcPct val="150000"/>
              </a:lnSpc>
              <a:buFont typeface="Wingdings" charset="2"/>
              <a:buChar char="Ø"/>
            </a:pPr>
            <a:r>
              <a:rPr lang="en-US" sz="3200" b="1" dirty="0">
                <a:latin typeface="Arial Narrow Bold" panose="020B0706020202030204" pitchFamily="34" charset="0"/>
                <a:ea typeface="Century Gothic" charset="0"/>
                <a:cs typeface="Century Gothic" charset="0"/>
              </a:rPr>
              <a:t>Other</a:t>
            </a:r>
          </a:p>
          <a:p>
            <a:endParaRPr lang="en-US" sz="3000" b="1" dirty="0">
              <a:solidFill>
                <a:schemeClr val="bg1"/>
              </a:solidFill>
              <a:latin typeface="Century Gothic" charset="0"/>
              <a:ea typeface="Century Gothic" charset="0"/>
              <a:cs typeface="Century Gothic" charset="0"/>
            </a:endParaRPr>
          </a:p>
          <a:p>
            <a:endParaRPr lang="en-US" sz="3000" b="1" dirty="0">
              <a:solidFill>
                <a:schemeClr val="bg1"/>
              </a:solidFill>
              <a:latin typeface="Century Gothic" charset="0"/>
              <a:ea typeface="Century Gothic" charset="0"/>
              <a:cs typeface="Century Gothic" charset="0"/>
            </a:endParaRPr>
          </a:p>
        </p:txBody>
      </p:sp>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31338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3713" y="232376"/>
            <a:ext cx="1058189" cy="819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28600" y="1733668"/>
            <a:ext cx="8613302" cy="4001095"/>
          </a:xfrm>
          <a:prstGeom prst="rect">
            <a:avLst/>
          </a:prstGeom>
          <a:noFill/>
        </p:spPr>
        <p:txBody>
          <a:bodyPr wrap="square" rtlCol="0">
            <a:spAutoFit/>
          </a:bodyPr>
          <a:lstStyle/>
          <a:p>
            <a:pPr marL="428625" indent="-428625">
              <a:buFont typeface="Wingdings" charset="2"/>
              <a:buChar char="Ø"/>
            </a:pPr>
            <a:r>
              <a:rPr lang="en-US" sz="3200" b="1" dirty="0">
                <a:latin typeface="Arial Narrow Bold" panose="020B0706020202030204" pitchFamily="34" charset="0"/>
                <a:ea typeface="Century Gothic" charset="0"/>
                <a:cs typeface="Century Gothic" charset="0"/>
              </a:rPr>
              <a:t>Indicate how your school services the pre-school aged students </a:t>
            </a:r>
          </a:p>
          <a:p>
            <a:r>
              <a:rPr lang="en-US" sz="3200" b="1" dirty="0">
                <a:latin typeface="Arial Narrow Bold" panose="020B0706020202030204" pitchFamily="34" charset="0"/>
                <a:ea typeface="Century Gothic" charset="0"/>
                <a:cs typeface="Century Gothic" charset="0"/>
              </a:rPr>
              <a:t>    (i.e. Head Start, Title I/VPK, Specialized Pre-K ESE)</a:t>
            </a:r>
          </a:p>
          <a:p>
            <a:endParaRPr lang="en-US" sz="3200" b="1" dirty="0">
              <a:latin typeface="Arial Narrow Bold" panose="020B0706020202030204" pitchFamily="34" charset="0"/>
              <a:ea typeface="Century Gothic" charset="0"/>
              <a:cs typeface="Century Gothic" charset="0"/>
            </a:endParaRPr>
          </a:p>
          <a:p>
            <a:pPr marL="428625" indent="-428625">
              <a:buFont typeface="Wingdings" charset="2"/>
              <a:buChar char="Ø"/>
            </a:pPr>
            <a:r>
              <a:rPr lang="en-US" sz="3200" b="1" dirty="0">
                <a:latin typeface="Arial Narrow Bold" panose="020B0706020202030204" pitchFamily="34" charset="0"/>
                <a:ea typeface="Century Gothic" charset="0"/>
                <a:cs typeface="Century Gothic" charset="0"/>
              </a:rPr>
              <a:t>Describe the process for orienting new families to your school </a:t>
            </a:r>
          </a:p>
          <a:p>
            <a:r>
              <a:rPr lang="en-US" sz="3200" b="1" dirty="0">
                <a:latin typeface="Arial Narrow Bold" panose="020B0706020202030204" pitchFamily="34" charset="0"/>
                <a:ea typeface="Century Gothic" charset="0"/>
                <a:cs typeface="Century Gothic" charset="0"/>
              </a:rPr>
              <a:t> </a:t>
            </a:r>
            <a:r>
              <a:rPr lang="en-US" sz="3200" b="1" dirty="0" smtClean="0">
                <a:latin typeface="Arial Narrow Bold" panose="020B0706020202030204" pitchFamily="34" charset="0"/>
                <a:ea typeface="Century Gothic" charset="0"/>
                <a:cs typeface="Century Gothic" charset="0"/>
              </a:rPr>
              <a:t>   (</a:t>
            </a:r>
            <a:r>
              <a:rPr lang="en-US" sz="3200" b="1" dirty="0">
                <a:latin typeface="Arial Narrow Bold" panose="020B0706020202030204" pitchFamily="34" charset="0"/>
                <a:ea typeface="Century Gothic" charset="0"/>
                <a:cs typeface="Century Gothic" charset="0"/>
              </a:rPr>
              <a:t>i.e. Kindergarten Round-Up)</a:t>
            </a:r>
          </a:p>
          <a:p>
            <a:pPr marL="428625" indent="-428625">
              <a:buFont typeface="Wingdings" charset="2"/>
              <a:buChar char="Ø"/>
            </a:pPr>
            <a:endParaRPr lang="en-US" sz="3000" b="1" dirty="0">
              <a:solidFill>
                <a:schemeClr val="bg1"/>
              </a:solidFill>
              <a:latin typeface="Century Gothic" charset="0"/>
              <a:ea typeface="Century Gothic" charset="0"/>
              <a:cs typeface="Century Gothic" charset="0"/>
            </a:endParaRPr>
          </a:p>
        </p:txBody>
      </p:sp>
      <p:sp>
        <p:nvSpPr>
          <p:cNvPr id="6" name="Title 5"/>
          <p:cNvSpPr>
            <a:spLocks noGrp="1"/>
          </p:cNvSpPr>
          <p:nvPr>
            <p:ph type="title"/>
          </p:nvPr>
        </p:nvSpPr>
        <p:spPr>
          <a:xfrm>
            <a:off x="1165860" y="-80010"/>
            <a:ext cx="7805103" cy="1199198"/>
          </a:xfrm>
        </p:spPr>
        <p:txBody>
          <a:bodyPr/>
          <a:lstStyle/>
          <a:p>
            <a:r>
              <a:rPr lang="en-US" dirty="0">
                <a:solidFill>
                  <a:schemeClr val="tx1"/>
                </a:solidFill>
                <a:latin typeface="Century Gothic" charset="0"/>
                <a:cs typeface="Century Gothic" charset="0"/>
              </a:rPr>
              <a:t/>
            </a:r>
            <a:br>
              <a:rPr lang="en-US" dirty="0">
                <a:solidFill>
                  <a:schemeClr val="tx1"/>
                </a:solidFill>
                <a:latin typeface="Century Gothic" charset="0"/>
                <a:cs typeface="Century Gothic" charset="0"/>
              </a:rPr>
            </a:br>
            <a:r>
              <a:rPr lang="en-US" sz="4000" dirty="0" smtClean="0">
                <a:solidFill>
                  <a:schemeClr val="tx1"/>
                </a:solidFill>
                <a:latin typeface="Century Gothic" charset="0"/>
                <a:cs typeface="Century Gothic" charset="0"/>
              </a:rPr>
              <a:t>PRE-SCHOOL TRANSITION</a:t>
            </a:r>
            <a:endParaRPr lang="en-US" sz="4000" dirty="0">
              <a:solidFill>
                <a:schemeClr val="tx1"/>
              </a:solidFill>
            </a:endParaRPr>
          </a:p>
        </p:txBody>
      </p:sp>
      <p:sp>
        <p:nvSpPr>
          <p:cNvPr id="8" name="Text Placeholder 7"/>
          <p:cNvSpPr>
            <a:spLocks noGrp="1"/>
          </p:cNvSpPr>
          <p:nvPr>
            <p:ph type="body" sz="quarter" idx="13"/>
          </p:nvPr>
        </p:nvSpPr>
        <p:spPr/>
        <p:txBody>
          <a:bodyPr/>
          <a:lstStyle/>
          <a:p>
            <a:r>
              <a:rPr lang="en-US" dirty="0" smtClean="0"/>
              <a:t>2017 </a:t>
            </a:r>
            <a:r>
              <a:rPr lang="mr-IN" dirty="0" smtClean="0"/>
              <a:t>–</a:t>
            </a:r>
            <a:r>
              <a:rPr lang="en-US" dirty="0" smtClean="0"/>
              <a:t> 2018 Title I Plan (Addendum)</a:t>
            </a:r>
            <a:endParaRPr lang="en-US" dirty="0"/>
          </a:p>
        </p:txBody>
      </p:sp>
    </p:spTree>
    <p:extLst>
      <p:ext uri="{BB962C8B-B14F-4D97-AF65-F5344CB8AC3E}">
        <p14:creationId xmlns:p14="http://schemas.microsoft.com/office/powerpoint/2010/main" val="612138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12774" y="254975"/>
            <a:ext cx="1058189" cy="819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83519" y="1371704"/>
            <a:ext cx="8813259" cy="1477328"/>
          </a:xfrm>
          <a:prstGeom prst="rect">
            <a:avLst/>
          </a:prstGeom>
          <a:noFill/>
        </p:spPr>
        <p:txBody>
          <a:bodyPr wrap="square" rtlCol="0">
            <a:spAutoFit/>
          </a:bodyPr>
          <a:lstStyle/>
          <a:p>
            <a:pPr marL="428625" indent="-428625">
              <a:buFont typeface="Wingdings" charset="2"/>
              <a:buChar char="Ø"/>
            </a:pPr>
            <a:r>
              <a:rPr lang="en-US" sz="3000" b="1" dirty="0">
                <a:latin typeface="Arial Narrow Bold" panose="020B0706020202030204" pitchFamily="34" charset="0"/>
                <a:ea typeface="Century Gothic" charset="0"/>
                <a:cs typeface="Century Gothic" charset="0"/>
              </a:rPr>
              <a:t>Level/Expected Level of Parent Involvement as it relates to total number of participants</a:t>
            </a:r>
          </a:p>
          <a:p>
            <a:endParaRPr lang="en-US" sz="3000" b="1" dirty="0">
              <a:solidFill>
                <a:schemeClr val="bg1"/>
              </a:solidFill>
              <a:latin typeface="Century Gothic" charset="0"/>
              <a:ea typeface="Century Gothic" charset="0"/>
              <a:cs typeface="Century Gothic" charset="0"/>
            </a:endParaRPr>
          </a:p>
        </p:txBody>
      </p:sp>
      <p:pic>
        <p:nvPicPr>
          <p:cNvPr id="6" name="Picture 5"/>
          <p:cNvPicPr>
            <a:picLocks noChangeAspect="1"/>
          </p:cNvPicPr>
          <p:nvPr/>
        </p:nvPicPr>
        <p:blipFill>
          <a:blip r:embed="rId3"/>
          <a:stretch>
            <a:fillRect/>
          </a:stretch>
        </p:blipFill>
        <p:spPr>
          <a:xfrm>
            <a:off x="183519" y="2674682"/>
            <a:ext cx="8787444" cy="3268917"/>
          </a:xfrm>
          <a:prstGeom prst="rect">
            <a:avLst/>
          </a:prstGeom>
        </p:spPr>
      </p:pic>
      <p:sp>
        <p:nvSpPr>
          <p:cNvPr id="5" name="Title 4"/>
          <p:cNvSpPr>
            <a:spLocks noGrp="1"/>
          </p:cNvSpPr>
          <p:nvPr>
            <p:ph type="title"/>
          </p:nvPr>
        </p:nvSpPr>
        <p:spPr>
          <a:xfrm>
            <a:off x="468630" y="365760"/>
            <a:ext cx="7292341" cy="594360"/>
          </a:xfrm>
        </p:spPr>
        <p:txBody>
          <a:bodyPr/>
          <a:lstStyle/>
          <a:p>
            <a:r>
              <a:rPr lang="en-US" sz="3200" dirty="0">
                <a:solidFill>
                  <a:schemeClr val="tx1"/>
                </a:solidFill>
                <a:latin typeface="Century Gothic" charset="0"/>
                <a:cs typeface="Century Gothic" charset="0"/>
              </a:rPr>
              <a:t/>
            </a:r>
            <a:br>
              <a:rPr lang="en-US" sz="3200" dirty="0">
                <a:solidFill>
                  <a:schemeClr val="tx1"/>
                </a:solidFill>
                <a:latin typeface="Century Gothic" charset="0"/>
                <a:cs typeface="Century Gothic" charset="0"/>
              </a:rPr>
            </a:br>
            <a:r>
              <a:rPr lang="en-US" sz="3200" dirty="0" smtClean="0">
                <a:solidFill>
                  <a:schemeClr val="tx1"/>
                </a:solidFill>
                <a:latin typeface="Century Gothic" charset="0"/>
                <a:cs typeface="Century Gothic" charset="0"/>
              </a:rPr>
              <a:t>PARENT </a:t>
            </a:r>
            <a:r>
              <a:rPr lang="en-US" sz="3200" dirty="0">
                <a:solidFill>
                  <a:schemeClr val="tx1"/>
                </a:solidFill>
                <a:latin typeface="Century Gothic" charset="0"/>
                <a:cs typeface="Century Gothic" charset="0"/>
              </a:rPr>
              <a:t>INVOLVEMENT </a:t>
            </a:r>
            <a:r>
              <a:rPr lang="en-US" sz="3200" dirty="0" smtClean="0">
                <a:solidFill>
                  <a:schemeClr val="tx1"/>
                </a:solidFill>
                <a:latin typeface="Century Gothic" charset="0"/>
                <a:cs typeface="Century Gothic" charset="0"/>
              </a:rPr>
              <a:t>ACTION PLAN</a:t>
            </a:r>
            <a:endParaRPr lang="en-US" sz="3200" dirty="0">
              <a:solidFill>
                <a:schemeClr val="tx1"/>
              </a:solidFill>
            </a:endParaRPr>
          </a:p>
        </p:txBody>
      </p:sp>
      <p:sp>
        <p:nvSpPr>
          <p:cNvPr id="10"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1612542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20213" y="168848"/>
            <a:ext cx="1058189" cy="819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58997" y="1454670"/>
            <a:ext cx="8519405" cy="1754326"/>
          </a:xfrm>
          <a:prstGeom prst="rect">
            <a:avLst/>
          </a:prstGeom>
          <a:noFill/>
        </p:spPr>
        <p:txBody>
          <a:bodyPr wrap="square" rtlCol="0">
            <a:spAutoFit/>
          </a:bodyPr>
          <a:lstStyle/>
          <a:p>
            <a:endParaRPr lang="en-US" sz="750" b="1" dirty="0">
              <a:solidFill>
                <a:schemeClr val="bg1"/>
              </a:solidFill>
              <a:latin typeface="Century Gothic" charset="0"/>
              <a:ea typeface="Century Gothic" charset="0"/>
              <a:cs typeface="Century Gothic" charset="0"/>
            </a:endParaRPr>
          </a:p>
          <a:p>
            <a:pPr marL="428625" indent="-428625">
              <a:buFont typeface="Wingdings" charset="2"/>
              <a:buChar char="Ø"/>
            </a:pPr>
            <a:r>
              <a:rPr lang="en-US" sz="3000" b="1" dirty="0">
                <a:latin typeface="Century Gothic" charset="0"/>
                <a:ea typeface="Century Gothic" charset="0"/>
                <a:cs typeface="Century Gothic" charset="0"/>
              </a:rPr>
              <a:t>Parent Involvement Action Plan Activities</a:t>
            </a:r>
          </a:p>
          <a:p>
            <a:r>
              <a:rPr lang="en-US" sz="2100" b="1" dirty="0" smtClean="0">
                <a:latin typeface="Century Gothic" charset="0"/>
                <a:ea typeface="Century Gothic" charset="0"/>
                <a:cs typeface="Century Gothic" charset="0"/>
              </a:rPr>
              <a:t>      (</a:t>
            </a:r>
            <a:r>
              <a:rPr lang="en-US" sz="2100" b="1" dirty="0">
                <a:latin typeface="Century Gothic" charset="0"/>
                <a:ea typeface="Century Gothic" charset="0"/>
                <a:cs typeface="Century Gothic" charset="0"/>
              </a:rPr>
              <a:t>Aligned to School-Level </a:t>
            </a:r>
            <a:r>
              <a:rPr lang="en-US" sz="2100" b="1" dirty="0" smtClean="0">
                <a:latin typeface="Century Gothic" charset="0"/>
                <a:ea typeface="Century Gothic" charset="0"/>
                <a:cs typeface="Century Gothic" charset="0"/>
              </a:rPr>
              <a:t>PIP) </a:t>
            </a:r>
          </a:p>
          <a:p>
            <a:r>
              <a:rPr lang="en-US" sz="2100" b="1" dirty="0">
                <a:latin typeface="Century Gothic" charset="0"/>
                <a:ea typeface="Century Gothic" charset="0"/>
                <a:cs typeface="Century Gothic" charset="0"/>
              </a:rPr>
              <a:t> </a:t>
            </a:r>
            <a:r>
              <a:rPr lang="en-US" sz="2100" b="1" dirty="0" smtClean="0">
                <a:latin typeface="Century Gothic" charset="0"/>
                <a:ea typeface="Century Gothic" charset="0"/>
                <a:cs typeface="Century Gothic" charset="0"/>
              </a:rPr>
              <a:t>     New Name: Parent </a:t>
            </a:r>
            <a:r>
              <a:rPr lang="en-US" sz="2100" b="1" dirty="0">
                <a:latin typeface="Century Gothic" charset="0"/>
                <a:ea typeface="Century Gothic" charset="0"/>
                <a:cs typeface="Century Gothic" charset="0"/>
              </a:rPr>
              <a:t>and Family Engagement </a:t>
            </a:r>
            <a:r>
              <a:rPr lang="en-US" sz="2100" b="1" dirty="0" smtClean="0">
                <a:latin typeface="Century Gothic" charset="0"/>
                <a:ea typeface="Century Gothic" charset="0"/>
                <a:cs typeface="Century Gothic" charset="0"/>
              </a:rPr>
              <a:t>Plan ~ PFEP</a:t>
            </a:r>
            <a:endParaRPr lang="en-US" sz="2100" b="1" dirty="0">
              <a:latin typeface="Century Gothic" charset="0"/>
              <a:ea typeface="Century Gothic" charset="0"/>
              <a:cs typeface="Century Gothic" charset="0"/>
            </a:endParaRPr>
          </a:p>
          <a:p>
            <a:endParaRPr lang="en-US" sz="2100" b="1" dirty="0">
              <a:solidFill>
                <a:schemeClr val="bg1"/>
              </a:solidFill>
              <a:latin typeface="Century Gothic" charset="0"/>
              <a:ea typeface="Century Gothic" charset="0"/>
              <a:cs typeface="Century Gothic" charset="0"/>
            </a:endParaRPr>
          </a:p>
          <a:p>
            <a:endParaRPr lang="en-US" sz="750" b="1" dirty="0">
              <a:solidFill>
                <a:schemeClr val="bg1"/>
              </a:solidFill>
              <a:latin typeface="Century Gothic" charset="0"/>
              <a:ea typeface="Century Gothic" charset="0"/>
              <a:cs typeface="Century Gothic" charset="0"/>
            </a:endParaRPr>
          </a:p>
        </p:txBody>
      </p:sp>
      <p:pic>
        <p:nvPicPr>
          <p:cNvPr id="5" name="Picture 4"/>
          <p:cNvPicPr>
            <a:picLocks noChangeAspect="1"/>
          </p:cNvPicPr>
          <p:nvPr/>
        </p:nvPicPr>
        <p:blipFill>
          <a:blip r:embed="rId3"/>
          <a:stretch>
            <a:fillRect/>
          </a:stretch>
        </p:blipFill>
        <p:spPr>
          <a:xfrm>
            <a:off x="289028" y="2839017"/>
            <a:ext cx="8489374" cy="3079183"/>
          </a:xfrm>
          <a:prstGeom prst="rect">
            <a:avLst/>
          </a:prstGeom>
        </p:spPr>
      </p:pic>
      <p:sp>
        <p:nvSpPr>
          <p:cNvPr id="7" name="Title 6"/>
          <p:cNvSpPr>
            <a:spLocks noGrp="1"/>
          </p:cNvSpPr>
          <p:nvPr>
            <p:ph type="title"/>
          </p:nvPr>
        </p:nvSpPr>
        <p:spPr>
          <a:xfrm>
            <a:off x="579038" y="34296"/>
            <a:ext cx="8711966" cy="954088"/>
          </a:xfrm>
        </p:spPr>
        <p:txBody>
          <a:bodyPr/>
          <a:lstStyle/>
          <a:p>
            <a:r>
              <a:rPr lang="en-US" sz="3200" dirty="0">
                <a:solidFill>
                  <a:schemeClr val="tx1"/>
                </a:solidFill>
                <a:latin typeface="Century Gothic" charset="0"/>
                <a:cs typeface="Century Gothic" charset="0"/>
              </a:rPr>
              <a:t>PARENT INVOLVEMENT ACTION PLAN</a:t>
            </a:r>
            <a:endParaRPr lang="en-US" sz="3200" dirty="0">
              <a:solidFill>
                <a:schemeClr val="tx1"/>
              </a:solidFill>
            </a:endParaRPr>
          </a:p>
        </p:txBody>
      </p:sp>
      <p:sp>
        <p:nvSpPr>
          <p:cNvPr id="10"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2511953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chor="ctr">
            <a:normAutofit/>
          </a:bodyPr>
          <a:lstStyle/>
          <a:p>
            <a:pPr algn="l"/>
            <a:endParaRPr lang="en-US" sz="2200" dirty="0" smtClean="0"/>
          </a:p>
          <a:p>
            <a:pPr marL="514350" indent="-514350" algn="l">
              <a:buAutoNum type="arabicPeriod"/>
            </a:pPr>
            <a:endParaRPr lang="en-US" dirty="0"/>
          </a:p>
        </p:txBody>
      </p:sp>
      <p:sp>
        <p:nvSpPr>
          <p:cNvPr id="2" name="Title 1"/>
          <p:cNvSpPr>
            <a:spLocks noGrp="1"/>
          </p:cNvSpPr>
          <p:nvPr>
            <p:ph type="title"/>
          </p:nvPr>
        </p:nvSpPr>
        <p:spPr>
          <a:xfrm>
            <a:off x="336820" y="12987"/>
            <a:ext cx="8651973" cy="1028484"/>
          </a:xfrm>
        </p:spPr>
        <p:txBody>
          <a:bodyPr>
            <a:normAutofit/>
          </a:bodyPr>
          <a:lstStyle/>
          <a:p>
            <a:r>
              <a:rPr lang="en-US" sz="3200" dirty="0">
                <a:solidFill>
                  <a:schemeClr val="tx1"/>
                </a:solidFill>
                <a:latin typeface="Century Gothic" charset="0"/>
                <a:cs typeface="Century Gothic" charset="0"/>
              </a:rPr>
              <a:t>PARENT </a:t>
            </a:r>
            <a:r>
              <a:rPr lang="en-US" sz="3200" dirty="0" smtClean="0">
                <a:solidFill>
                  <a:schemeClr val="tx1"/>
                </a:solidFill>
                <a:latin typeface="Century Gothic" charset="0"/>
                <a:cs typeface="Century Gothic" charset="0"/>
              </a:rPr>
              <a:t>INVOLVEMENT ACTION PLAN</a:t>
            </a:r>
            <a:endParaRPr lang="en-US" sz="3200" dirty="0">
              <a:solidFill>
                <a:schemeClr val="tx1"/>
              </a:solidFill>
              <a:latin typeface="Century Gothic" charset="0"/>
              <a:cs typeface="Century Gothic" charset="0"/>
            </a:endParaRPr>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0205" y="219609"/>
            <a:ext cx="1058189" cy="8450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222154" y="1099593"/>
            <a:ext cx="8611439" cy="1738938"/>
          </a:xfrm>
          <a:prstGeom prst="rect">
            <a:avLst/>
          </a:prstGeom>
          <a:noFill/>
        </p:spPr>
        <p:txBody>
          <a:bodyPr wrap="square" rtlCol="0">
            <a:spAutoFit/>
          </a:bodyPr>
          <a:lstStyle/>
          <a:p>
            <a:pPr marL="457200" indent="-457200">
              <a:buFont typeface="Wingdings" charset="2"/>
              <a:buChar char="Ø"/>
            </a:pPr>
            <a:r>
              <a:rPr lang="en-US" sz="3000" b="1" dirty="0" smtClean="0">
                <a:latin typeface="Arial Narrow Bold" panose="020B0706020202030204" pitchFamily="34" charset="0"/>
                <a:ea typeface="Century Gothic" charset="0"/>
                <a:cs typeface="Century Gothic" charset="0"/>
              </a:rPr>
              <a:t>High </a:t>
            </a:r>
            <a:r>
              <a:rPr lang="en-US" sz="3000" b="1" dirty="0">
                <a:latin typeface="Arial Narrow Bold" panose="020B0706020202030204" pitchFamily="34" charset="0"/>
                <a:ea typeface="Century Gothic" charset="0"/>
                <a:cs typeface="Century Gothic" charset="0"/>
              </a:rPr>
              <a:t>Quality and Ongoing </a:t>
            </a:r>
            <a:r>
              <a:rPr lang="en-US" sz="3000" b="1" dirty="0" smtClean="0">
                <a:latin typeface="Arial Narrow Bold" panose="020B0706020202030204" pitchFamily="34" charset="0"/>
                <a:ea typeface="Century Gothic" charset="0"/>
                <a:cs typeface="Century Gothic" charset="0"/>
              </a:rPr>
              <a:t>Professional Development </a:t>
            </a:r>
            <a:endParaRPr lang="en-US" sz="3000" b="1" dirty="0">
              <a:latin typeface="Arial Narrow Bold" panose="020B0706020202030204" pitchFamily="34" charset="0"/>
              <a:ea typeface="Century Gothic" charset="0"/>
              <a:cs typeface="Century Gothic" charset="0"/>
            </a:endParaRPr>
          </a:p>
          <a:p>
            <a:r>
              <a:rPr lang="en-US" sz="2100" b="1" dirty="0">
                <a:latin typeface="Arial Narrow Bold" panose="020B0706020202030204" pitchFamily="34" charset="0"/>
                <a:ea typeface="Century Gothic" charset="0"/>
                <a:cs typeface="Century Gothic" charset="0"/>
              </a:rPr>
              <a:t>    </a:t>
            </a:r>
            <a:r>
              <a:rPr lang="en-US" sz="2100" b="1" dirty="0" smtClean="0">
                <a:latin typeface="Arial Narrow Bold" panose="020B0706020202030204" pitchFamily="34" charset="0"/>
                <a:ea typeface="Century Gothic" charset="0"/>
                <a:cs typeface="Century Gothic" charset="0"/>
              </a:rPr>
              <a:t> </a:t>
            </a:r>
          </a:p>
          <a:p>
            <a:r>
              <a:rPr lang="en-US" sz="2400" b="1" dirty="0" smtClean="0">
                <a:latin typeface="Arial Narrow Bold" panose="020B0706020202030204" pitchFamily="34" charset="0"/>
                <a:ea typeface="Century Gothic" charset="0"/>
                <a:cs typeface="Century Gothic" charset="0"/>
              </a:rPr>
              <a:t>       (</a:t>
            </a:r>
            <a:r>
              <a:rPr lang="en-US" sz="2400" b="1" dirty="0">
                <a:latin typeface="Arial Narrow Bold" panose="020B0706020202030204" pitchFamily="34" charset="0"/>
                <a:ea typeface="Century Gothic" charset="0"/>
                <a:cs typeface="Century Gothic" charset="0"/>
              </a:rPr>
              <a:t>Aligned to Title I, Part A </a:t>
            </a:r>
            <a:r>
              <a:rPr lang="en-US" sz="2400" b="1" dirty="0" smtClean="0">
                <a:latin typeface="Arial Narrow Bold" panose="020B0706020202030204" pitchFamily="34" charset="0"/>
                <a:ea typeface="Century Gothic" charset="0"/>
                <a:cs typeface="Century Gothic" charset="0"/>
              </a:rPr>
              <a:t>School-Based Budget</a:t>
            </a:r>
            <a:r>
              <a:rPr lang="en-US" sz="2400" b="1" dirty="0">
                <a:latin typeface="Arial Narrow Bold" panose="020B0706020202030204" pitchFamily="34" charset="0"/>
                <a:ea typeface="Century Gothic" charset="0"/>
                <a:cs typeface="Century Gothic" charset="0"/>
              </a:rPr>
              <a:t>)</a:t>
            </a:r>
          </a:p>
          <a:p>
            <a:endParaRPr lang="en-US" sz="3200" b="1" dirty="0">
              <a:latin typeface="Century Gothic" charset="0"/>
              <a:ea typeface="Century Gothic" charset="0"/>
              <a:cs typeface="Century Gothic" charset="0"/>
            </a:endParaRPr>
          </a:p>
        </p:txBody>
      </p:sp>
      <p:pic>
        <p:nvPicPr>
          <p:cNvPr id="9" name="Picture 8"/>
          <p:cNvPicPr>
            <a:picLocks noChangeAspect="1"/>
          </p:cNvPicPr>
          <p:nvPr/>
        </p:nvPicPr>
        <p:blipFill>
          <a:blip r:embed="rId4"/>
          <a:stretch>
            <a:fillRect/>
          </a:stretch>
        </p:blipFill>
        <p:spPr>
          <a:xfrm>
            <a:off x="222154" y="2480310"/>
            <a:ext cx="8626638" cy="3502481"/>
          </a:xfrm>
          <a:prstGeom prst="rect">
            <a:avLst/>
          </a:prstGeom>
        </p:spPr>
      </p:pic>
      <p:sp>
        <p:nvSpPr>
          <p:cNvPr id="10"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423120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2905" y="232376"/>
            <a:ext cx="1058189" cy="819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03200" y="1562617"/>
            <a:ext cx="8627894" cy="4478149"/>
          </a:xfrm>
          <a:prstGeom prst="rect">
            <a:avLst/>
          </a:prstGeom>
          <a:noFill/>
        </p:spPr>
        <p:txBody>
          <a:bodyPr wrap="square" rtlCol="0">
            <a:spAutoFit/>
          </a:bodyPr>
          <a:lstStyle/>
          <a:p>
            <a:pPr marL="342900" indent="-342900">
              <a:buFont typeface="Wingdings" charset="2"/>
              <a:buChar char="Ø"/>
            </a:pPr>
            <a:r>
              <a:rPr lang="en-US" sz="2400" b="1" dirty="0" smtClean="0">
                <a:latin typeface="Arial Narrow Bold" panose="020B0706020202030204" pitchFamily="34" charset="0"/>
                <a:ea typeface="Century Gothic" charset="0"/>
                <a:cs typeface="Century Gothic" charset="0"/>
              </a:rPr>
              <a:t>Include </a:t>
            </a:r>
            <a:r>
              <a:rPr lang="en-US" sz="2400" b="1" dirty="0">
                <a:latin typeface="Arial Narrow Bold" panose="020B0706020202030204" pitchFamily="34" charset="0"/>
                <a:ea typeface="Century Gothic" charset="0"/>
                <a:cs typeface="Century Gothic" charset="0"/>
              </a:rPr>
              <a:t>your Title I Liaison on your SIP team.                                      (6 eBinder compliance items reference the SIP/Title I Plan</a:t>
            </a:r>
            <a:r>
              <a:rPr lang="en-US" sz="2400" b="1" dirty="0" smtClean="0">
                <a:latin typeface="Arial Narrow Bold" panose="020B0706020202030204" pitchFamily="34" charset="0"/>
                <a:ea typeface="Century Gothic" charset="0"/>
                <a:cs typeface="Century Gothic" charset="0"/>
              </a:rPr>
              <a:t>)</a:t>
            </a:r>
          </a:p>
          <a:p>
            <a:pPr marL="342900" indent="-342900">
              <a:buFont typeface="Wingdings" charset="2"/>
              <a:buChar char="Ø"/>
            </a:pPr>
            <a:endParaRPr lang="en-US" sz="2400" b="1" dirty="0">
              <a:latin typeface="Arial Narrow Bold" panose="020B0706020202030204" pitchFamily="34" charset="0"/>
              <a:ea typeface="Century Gothic" charset="0"/>
              <a:cs typeface="Century Gothic" charset="0"/>
            </a:endParaRPr>
          </a:p>
          <a:p>
            <a:pPr marL="342900" indent="-342900">
              <a:buFont typeface="Wingdings" charset="2"/>
              <a:buChar char="Ø"/>
            </a:pPr>
            <a:r>
              <a:rPr lang="en-US" sz="2400" b="1" dirty="0">
                <a:latin typeface="Arial Narrow Bold" panose="020B0706020202030204" pitchFamily="34" charset="0"/>
                <a:ea typeface="Century Gothic" charset="0"/>
                <a:cs typeface="Century Gothic" charset="0"/>
              </a:rPr>
              <a:t>Complete ALL requirements in a detailed, narrative </a:t>
            </a:r>
            <a:r>
              <a:rPr lang="en-US" sz="2400" b="1" dirty="0" smtClean="0">
                <a:latin typeface="Arial Narrow Bold" panose="020B0706020202030204" pitchFamily="34" charset="0"/>
                <a:ea typeface="Century Gothic" charset="0"/>
                <a:cs typeface="Century Gothic" charset="0"/>
              </a:rPr>
              <a:t>format</a:t>
            </a:r>
          </a:p>
          <a:p>
            <a:endParaRPr lang="en-US" sz="2400" b="1" dirty="0">
              <a:latin typeface="Arial Narrow Bold" panose="020B0706020202030204" pitchFamily="34" charset="0"/>
              <a:ea typeface="Century Gothic" charset="0"/>
              <a:cs typeface="Century Gothic" charset="0"/>
            </a:endParaRPr>
          </a:p>
          <a:p>
            <a:pPr marL="342900" indent="-342900">
              <a:buFont typeface="Wingdings" charset="2"/>
              <a:buChar char="Ø"/>
            </a:pPr>
            <a:r>
              <a:rPr lang="en-US" sz="2400" b="1" dirty="0">
                <a:latin typeface="Arial Narrow Bold" panose="020B0706020202030204" pitchFamily="34" charset="0"/>
                <a:ea typeface="Century Gothic" charset="0"/>
                <a:cs typeface="Century Gothic" charset="0"/>
              </a:rPr>
              <a:t>Please indicate if the requirement is not applicable to your </a:t>
            </a:r>
            <a:r>
              <a:rPr lang="en-US" sz="2400" b="1" dirty="0" smtClean="0">
                <a:latin typeface="Arial Narrow Bold" panose="020B0706020202030204" pitchFamily="34" charset="0"/>
                <a:ea typeface="Century Gothic" charset="0"/>
                <a:cs typeface="Century Gothic" charset="0"/>
              </a:rPr>
              <a:t>school</a:t>
            </a:r>
            <a:endParaRPr lang="en-US" sz="2400" b="1" dirty="0">
              <a:latin typeface="Arial Narrow Bold" panose="020B0706020202030204" pitchFamily="34" charset="0"/>
              <a:ea typeface="Century Gothic" charset="0"/>
              <a:cs typeface="Century Gothic" charset="0"/>
            </a:endParaRPr>
          </a:p>
          <a:p>
            <a:pPr marL="342900" indent="-342900">
              <a:buFont typeface="Wingdings" charset="2"/>
              <a:buChar char="Ø"/>
            </a:pPr>
            <a:endParaRPr lang="en-US" sz="2400" b="1" dirty="0">
              <a:latin typeface="Arial Narrow Bold" panose="020B0706020202030204" pitchFamily="34" charset="0"/>
              <a:ea typeface="Century Gothic" charset="0"/>
              <a:cs typeface="Century Gothic" charset="0"/>
            </a:endParaRPr>
          </a:p>
          <a:p>
            <a:pPr marL="342900" indent="-342900">
              <a:buFont typeface="Wingdings" charset="2"/>
              <a:buChar char="Ø"/>
            </a:pPr>
            <a:r>
              <a:rPr lang="en-US" sz="2400" b="1" dirty="0">
                <a:latin typeface="Arial Narrow Bold" panose="020B0706020202030204" pitchFamily="34" charset="0"/>
                <a:ea typeface="Century Gothic" charset="0"/>
                <a:cs typeface="Century Gothic" charset="0"/>
              </a:rPr>
              <a:t>Refer to the “More Information” pull down tab as needed for </a:t>
            </a:r>
            <a:r>
              <a:rPr lang="en-US" sz="2400" b="1" dirty="0" smtClean="0">
                <a:latin typeface="Arial Narrow Bold" panose="020B0706020202030204" pitchFamily="34" charset="0"/>
                <a:ea typeface="Century Gothic" charset="0"/>
                <a:cs typeface="Century Gothic" charset="0"/>
              </a:rPr>
              <a:t>examples</a:t>
            </a:r>
          </a:p>
          <a:p>
            <a:endParaRPr lang="en-US" sz="2400" b="1" dirty="0">
              <a:latin typeface="Arial Narrow Bold" panose="020B0706020202030204" pitchFamily="34" charset="0"/>
              <a:ea typeface="Century Gothic" charset="0"/>
              <a:cs typeface="Century Gothic" charset="0"/>
            </a:endParaRPr>
          </a:p>
          <a:p>
            <a:pPr marL="342900" indent="-342900">
              <a:buFont typeface="Wingdings" charset="2"/>
              <a:buChar char="Ø"/>
            </a:pPr>
            <a:r>
              <a:rPr lang="en-US" sz="2400" b="1" dirty="0">
                <a:latin typeface="Arial Narrow Bold" panose="020B0706020202030204" pitchFamily="34" charset="0"/>
                <a:ea typeface="Century Gothic" charset="0"/>
                <a:cs typeface="Century Gothic" charset="0"/>
              </a:rPr>
              <a:t>Be complete and concise with your </a:t>
            </a:r>
            <a:r>
              <a:rPr lang="en-US" sz="2400" b="1" dirty="0" smtClean="0">
                <a:latin typeface="Arial Narrow Bold" panose="020B0706020202030204" pitchFamily="34" charset="0"/>
                <a:ea typeface="Century Gothic" charset="0"/>
                <a:cs typeface="Century Gothic" charset="0"/>
              </a:rPr>
              <a:t>responses</a:t>
            </a:r>
            <a:endParaRPr lang="en-US" sz="2400" b="1" dirty="0">
              <a:latin typeface="Arial Narrow Bold" panose="020B0706020202030204" pitchFamily="34" charset="0"/>
              <a:ea typeface="Century Gothic" charset="0"/>
              <a:cs typeface="Century Gothic" charset="0"/>
            </a:endParaRPr>
          </a:p>
          <a:p>
            <a:endParaRPr lang="en-US" sz="2100" b="1" dirty="0">
              <a:solidFill>
                <a:schemeClr val="bg1"/>
              </a:solidFill>
              <a:latin typeface="Century Gothic" charset="0"/>
              <a:ea typeface="Century Gothic" charset="0"/>
              <a:cs typeface="Century Gothic" charset="0"/>
            </a:endParaRPr>
          </a:p>
        </p:txBody>
      </p:sp>
      <p:sp>
        <p:nvSpPr>
          <p:cNvPr id="8" name="Title 7"/>
          <p:cNvSpPr>
            <a:spLocks noGrp="1"/>
          </p:cNvSpPr>
          <p:nvPr>
            <p:ph type="title"/>
          </p:nvPr>
        </p:nvSpPr>
        <p:spPr>
          <a:xfrm>
            <a:off x="203200" y="0"/>
            <a:ext cx="8767773" cy="1051912"/>
          </a:xfrm>
        </p:spPr>
        <p:txBody>
          <a:bodyPr/>
          <a:lstStyle/>
          <a:p>
            <a:r>
              <a:rPr lang="en-US" sz="3200" dirty="0" smtClean="0">
                <a:solidFill>
                  <a:schemeClr val="tx1"/>
                </a:solidFill>
                <a:latin typeface="Century Gothic" charset="0"/>
                <a:cs typeface="Century Gothic" charset="0"/>
              </a:rPr>
              <a:t/>
            </a:r>
            <a:br>
              <a:rPr lang="en-US" sz="3200" dirty="0" smtClean="0">
                <a:solidFill>
                  <a:schemeClr val="tx1"/>
                </a:solidFill>
                <a:latin typeface="Century Gothic" charset="0"/>
                <a:cs typeface="Century Gothic" charset="0"/>
              </a:rPr>
            </a:br>
            <a:r>
              <a:rPr lang="en-US" sz="3200" dirty="0" smtClean="0">
                <a:solidFill>
                  <a:schemeClr val="tx1"/>
                </a:solidFill>
                <a:latin typeface="Century Gothic" charset="0"/>
                <a:cs typeface="Century Gothic" charset="0"/>
              </a:rPr>
              <a:t/>
            </a:r>
            <a:br>
              <a:rPr lang="en-US" sz="3200" dirty="0" smtClean="0">
                <a:solidFill>
                  <a:schemeClr val="tx1"/>
                </a:solidFill>
                <a:latin typeface="Century Gothic" charset="0"/>
                <a:cs typeface="Century Gothic" charset="0"/>
              </a:rPr>
            </a:br>
            <a:r>
              <a:rPr lang="en-US" sz="3600" dirty="0" smtClean="0">
                <a:solidFill>
                  <a:schemeClr val="tx1"/>
                </a:solidFill>
                <a:latin typeface="Century Gothic" charset="0"/>
                <a:cs typeface="Century Gothic" charset="0"/>
              </a:rPr>
              <a:t>SUGGESTIONS FOR BEST PRACTICES</a:t>
            </a:r>
            <a:endParaRPr lang="en-US" sz="3600" dirty="0"/>
          </a:p>
        </p:txBody>
      </p:sp>
      <p:sp>
        <p:nvSpPr>
          <p:cNvPr id="12" name="Text Placeholder 7"/>
          <p:cNvSpPr>
            <a:spLocks noGrp="1"/>
          </p:cNvSpPr>
          <p:nvPr>
            <p:ph type="body" sz="quarter" idx="13"/>
          </p:nvPr>
        </p:nvSpPr>
        <p:spPr>
          <a:xfrm>
            <a:off x="1004356" y="6242583"/>
            <a:ext cx="4714862" cy="365124"/>
          </a:xfrm>
        </p:spPr>
        <p:txBody>
          <a:bodyPr/>
          <a:lstStyle/>
          <a:p>
            <a:r>
              <a:rPr lang="en-US" dirty="0" smtClean="0"/>
              <a:t>Title I Plan (Addendum)</a:t>
            </a:r>
            <a:endParaRPr lang="en-US" dirty="0"/>
          </a:p>
        </p:txBody>
      </p:sp>
    </p:spTree>
    <p:extLst>
      <p:ext uri="{BB962C8B-B14F-4D97-AF65-F5344CB8AC3E}">
        <p14:creationId xmlns:p14="http://schemas.microsoft.com/office/powerpoint/2010/main" val="2161039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6</a:t>
            </a:fld>
            <a:endParaRPr lang="en-US" dirty="0"/>
          </a:p>
        </p:txBody>
      </p:sp>
      <p:sp>
        <p:nvSpPr>
          <p:cNvPr id="4" name="Title 3"/>
          <p:cNvSpPr>
            <a:spLocks noGrp="1"/>
          </p:cNvSpPr>
          <p:nvPr>
            <p:ph type="title"/>
          </p:nvPr>
        </p:nvSpPr>
        <p:spPr>
          <a:xfrm>
            <a:off x="310196" y="148590"/>
            <a:ext cx="8833804" cy="947738"/>
          </a:xfrm>
        </p:spPr>
        <p:txBody>
          <a:bodyPr/>
          <a:lstStyle/>
          <a:p>
            <a:r>
              <a:rPr lang="en-US" sz="4000" dirty="0" smtClean="0"/>
              <a:t>DATES/ DEADLINES FOR 2017-2018</a:t>
            </a:r>
            <a:endParaRPr lang="en-US" sz="4000" dirty="0"/>
          </a:p>
        </p:txBody>
      </p:sp>
      <p:sp>
        <p:nvSpPr>
          <p:cNvPr id="5" name="Text Placeholder 4"/>
          <p:cNvSpPr>
            <a:spLocks noGrp="1"/>
          </p:cNvSpPr>
          <p:nvPr>
            <p:ph type="body" sz="quarter" idx="13"/>
          </p:nvPr>
        </p:nvSpPr>
        <p:spPr/>
        <p:txBody>
          <a:bodyPr/>
          <a:lstStyle/>
          <a:p>
            <a:r>
              <a:rPr lang="en-US" dirty="0"/>
              <a:t>OFFICE OF SERVICE QUALITY</a:t>
            </a:r>
          </a:p>
        </p:txBody>
      </p:sp>
      <p:graphicFrame>
        <p:nvGraphicFramePr>
          <p:cNvPr id="6" name="Table 5"/>
          <p:cNvGraphicFramePr>
            <a:graphicFrameLocks noGrp="1"/>
          </p:cNvGraphicFramePr>
          <p:nvPr>
            <p:extLst>
              <p:ext uri="{D42A27DB-BD31-4B8C-83A1-F6EECF244321}">
                <p14:modId xmlns:p14="http://schemas.microsoft.com/office/powerpoint/2010/main" val="3745294037"/>
              </p:ext>
            </p:extLst>
          </p:nvPr>
        </p:nvGraphicFramePr>
        <p:xfrm>
          <a:off x="137159" y="1558570"/>
          <a:ext cx="8833803" cy="4042132"/>
        </p:xfrm>
        <a:graphic>
          <a:graphicData uri="http://schemas.openxmlformats.org/drawingml/2006/table">
            <a:tbl>
              <a:tblPr firstRow="1" firstCol="1" bandRow="1">
                <a:tableStyleId>{5C22544A-7EE6-4342-B048-85BDC9FD1C3A}</a:tableStyleId>
              </a:tblPr>
              <a:tblGrid>
                <a:gridCol w="2611251"/>
                <a:gridCol w="6222552"/>
              </a:tblGrid>
              <a:tr h="269946">
                <a:tc>
                  <a:txBody>
                    <a:bodyPr/>
                    <a:lstStyle/>
                    <a:p>
                      <a:pPr marL="0" marR="0" algn="ctr">
                        <a:spcBef>
                          <a:spcPts val="0"/>
                        </a:spcBef>
                        <a:spcAft>
                          <a:spcPts val="0"/>
                        </a:spcAft>
                      </a:pPr>
                      <a:r>
                        <a:rPr lang="en-US" sz="1000" dirty="0">
                          <a:effectLst/>
                        </a:rPr>
                        <a:t>Event Date/Deadline</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c>
                  <a:txBody>
                    <a:bodyPr/>
                    <a:lstStyle/>
                    <a:p>
                      <a:pPr marL="0" marR="0" algn="ctr">
                        <a:spcBef>
                          <a:spcPts val="0"/>
                        </a:spcBef>
                        <a:spcAft>
                          <a:spcPts val="0"/>
                        </a:spcAft>
                      </a:pPr>
                      <a:r>
                        <a:rPr lang="en-US" sz="1000" dirty="0">
                          <a:effectLst/>
                        </a:rPr>
                        <a:t>Event/Document </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r>
              <a:tr h="166290">
                <a:tc>
                  <a:txBody>
                    <a:bodyPr/>
                    <a:lstStyle/>
                    <a:p>
                      <a:pPr marL="0" marR="0">
                        <a:spcBef>
                          <a:spcPts val="0"/>
                        </a:spcBef>
                        <a:spcAft>
                          <a:spcPts val="0"/>
                        </a:spcAft>
                      </a:pPr>
                      <a:r>
                        <a:rPr lang="en-US" sz="900" dirty="0">
                          <a:effectLst/>
                        </a:rPr>
                        <a:t>September 7, 2017</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c>
                  <a:txBody>
                    <a:bodyPr/>
                    <a:lstStyle/>
                    <a:p>
                      <a:pPr marL="0" marR="0">
                        <a:spcBef>
                          <a:spcPts val="0"/>
                        </a:spcBef>
                        <a:spcAft>
                          <a:spcPts val="0"/>
                        </a:spcAft>
                      </a:pPr>
                      <a:r>
                        <a:rPr lang="en-US" sz="900" dirty="0">
                          <a:effectLst/>
                        </a:rPr>
                        <a:t>FLDOE SIP draft submitted on CIMS</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r>
              <a:tr h="381389">
                <a:tc>
                  <a:txBody>
                    <a:bodyPr/>
                    <a:lstStyle/>
                    <a:p>
                      <a:pPr marL="0" marR="0">
                        <a:spcBef>
                          <a:spcPts val="0"/>
                        </a:spcBef>
                        <a:spcAft>
                          <a:spcPts val="0"/>
                        </a:spcAft>
                      </a:pPr>
                      <a:r>
                        <a:rPr lang="en-US" sz="900" dirty="0">
                          <a:effectLst/>
                        </a:rPr>
                        <a:t>September 11 - 12, 2017</a:t>
                      </a:r>
                      <a:endParaRPr lang="en-US" sz="1000" dirty="0">
                        <a:effectLst/>
                      </a:endParaRPr>
                    </a:p>
                    <a:p>
                      <a:pPr marL="0" marR="0">
                        <a:spcBef>
                          <a:spcPts val="0"/>
                        </a:spcBef>
                        <a:spcAft>
                          <a:spcPts val="0"/>
                        </a:spcAft>
                      </a:pPr>
                      <a:r>
                        <a:rPr lang="en-US" sz="700" dirty="0">
                          <a:effectLst/>
                        </a:rPr>
                        <a:t>Schools Will Choose to Attend One Half-Day Session: 8:30-11:30 or 12:30-3:30</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c>
                  <a:txBody>
                    <a:bodyPr/>
                    <a:lstStyle/>
                    <a:p>
                      <a:pPr marL="0" marR="0">
                        <a:spcBef>
                          <a:spcPts val="0"/>
                        </a:spcBef>
                        <a:spcAft>
                          <a:spcPts val="0"/>
                        </a:spcAft>
                      </a:pPr>
                      <a:r>
                        <a:rPr lang="en-US" sz="900" dirty="0">
                          <a:effectLst/>
                        </a:rPr>
                        <a:t>SIP Training </a:t>
                      </a:r>
                      <a:endParaRPr lang="en-US" sz="1000" dirty="0">
                        <a:effectLst/>
                      </a:endParaRPr>
                    </a:p>
                    <a:p>
                      <a:pPr marL="0" marR="0">
                        <a:spcBef>
                          <a:spcPts val="0"/>
                        </a:spcBef>
                        <a:spcAft>
                          <a:spcPts val="0"/>
                        </a:spcAft>
                      </a:pPr>
                      <a:r>
                        <a:rPr lang="en-US" sz="700" dirty="0">
                          <a:effectLst/>
                        </a:rPr>
                        <a:t>Topics: SBBC SIP, SAC Composition, SAC Bylaws, AdvancED Self Assessment, Accreditation Portfolio, 2015–2016 SIP Closeout, and New Waivers</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r>
              <a:tr h="179742">
                <a:tc>
                  <a:txBody>
                    <a:bodyPr/>
                    <a:lstStyle/>
                    <a:p>
                      <a:pPr marL="0" marR="0">
                        <a:spcBef>
                          <a:spcPts val="0"/>
                        </a:spcBef>
                        <a:spcAft>
                          <a:spcPts val="0"/>
                        </a:spcAft>
                      </a:pPr>
                      <a:r>
                        <a:rPr lang="en-US" sz="900" dirty="0">
                          <a:effectLst/>
                        </a:rPr>
                        <a:t>September 15, 2017</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c>
                  <a:txBody>
                    <a:bodyPr/>
                    <a:lstStyle/>
                    <a:p>
                      <a:pPr marL="0" marR="0">
                        <a:spcBef>
                          <a:spcPts val="0"/>
                        </a:spcBef>
                        <a:spcAft>
                          <a:spcPts val="0"/>
                        </a:spcAft>
                      </a:pPr>
                      <a:r>
                        <a:rPr lang="en-US" sz="900" dirty="0">
                          <a:effectLst/>
                        </a:rPr>
                        <a:t>Deadline for 2015–2016 SIP Closeout on SIP Template in OSPA Central V2.0</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r>
              <a:tr h="227851">
                <a:tc>
                  <a:txBody>
                    <a:bodyPr/>
                    <a:lstStyle/>
                    <a:p>
                      <a:pPr marL="0" marR="0">
                        <a:spcBef>
                          <a:spcPts val="0"/>
                        </a:spcBef>
                        <a:spcAft>
                          <a:spcPts val="0"/>
                        </a:spcAft>
                      </a:pPr>
                      <a:r>
                        <a:rPr lang="en-US" sz="900" dirty="0">
                          <a:effectLst/>
                        </a:rPr>
                        <a:t>September 28, 2017</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c>
                  <a:txBody>
                    <a:bodyPr/>
                    <a:lstStyle/>
                    <a:p>
                      <a:pPr marL="0" marR="0">
                        <a:spcBef>
                          <a:spcPts val="0"/>
                        </a:spcBef>
                        <a:spcAft>
                          <a:spcPts val="0"/>
                        </a:spcAft>
                      </a:pPr>
                      <a:r>
                        <a:rPr lang="en-US" sz="900" dirty="0">
                          <a:effectLst/>
                        </a:rPr>
                        <a:t>Family and Community Engagement Plan  completed by SIP </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r>
              <a:tr h="298478">
                <a:tc>
                  <a:txBody>
                    <a:bodyPr/>
                    <a:lstStyle/>
                    <a:p>
                      <a:pPr marL="0" marR="0">
                        <a:spcBef>
                          <a:spcPts val="0"/>
                        </a:spcBef>
                        <a:spcAft>
                          <a:spcPts val="0"/>
                        </a:spcAft>
                      </a:pPr>
                      <a:r>
                        <a:rPr lang="en-US" sz="900" dirty="0">
                          <a:effectLst/>
                        </a:rPr>
                        <a:t>September 28, 2017</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c>
                  <a:txBody>
                    <a:bodyPr/>
                    <a:lstStyle/>
                    <a:p>
                      <a:pPr marL="0" marR="0">
                        <a:spcBef>
                          <a:spcPts val="0"/>
                        </a:spcBef>
                        <a:spcAft>
                          <a:spcPts val="0"/>
                        </a:spcAft>
                      </a:pPr>
                      <a:r>
                        <a:rPr lang="en-US" sz="900" dirty="0">
                          <a:effectLst/>
                        </a:rPr>
                        <a:t>Completion of SIP Template (Upload SAC, RtI, PLC Meeting Dates, Title 1 Plan, Attendance Plan, and School Goals on SIP Template in OSPA Central)</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r>
              <a:tr h="298478">
                <a:tc>
                  <a:txBody>
                    <a:bodyPr/>
                    <a:lstStyle/>
                    <a:p>
                      <a:pPr marL="0" marR="0">
                        <a:spcBef>
                          <a:spcPts val="0"/>
                        </a:spcBef>
                        <a:spcAft>
                          <a:spcPts val="0"/>
                        </a:spcAft>
                      </a:pPr>
                      <a:r>
                        <a:rPr lang="en-US" sz="900" dirty="0">
                          <a:effectLst/>
                        </a:rPr>
                        <a:t>October 5, 2017</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c>
                  <a:txBody>
                    <a:bodyPr/>
                    <a:lstStyle/>
                    <a:p>
                      <a:pPr marL="0" marR="0">
                        <a:spcBef>
                          <a:spcPts val="0"/>
                        </a:spcBef>
                        <a:spcAft>
                          <a:spcPts val="0"/>
                        </a:spcAft>
                      </a:pPr>
                      <a:r>
                        <a:rPr lang="en-US" sz="900" dirty="0">
                          <a:effectLst/>
                        </a:rPr>
                        <a:t>SAC Composition Report, SAC Bylaws, ASSIST Self Assessment Completed and Uploaded in OSPA Central V2.0</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r>
              <a:tr h="166290">
                <a:tc>
                  <a:txBody>
                    <a:bodyPr/>
                    <a:lstStyle/>
                    <a:p>
                      <a:pPr marL="0" marR="0">
                        <a:spcBef>
                          <a:spcPts val="0"/>
                        </a:spcBef>
                        <a:spcAft>
                          <a:spcPts val="0"/>
                        </a:spcAft>
                      </a:pPr>
                      <a:r>
                        <a:rPr lang="en-US" sz="900" dirty="0">
                          <a:effectLst/>
                        </a:rPr>
                        <a:t>November 16, 2017</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c>
                  <a:txBody>
                    <a:bodyPr/>
                    <a:lstStyle/>
                    <a:p>
                      <a:pPr marL="0" marR="0">
                        <a:spcBef>
                          <a:spcPts val="0"/>
                        </a:spcBef>
                        <a:spcAft>
                          <a:spcPts val="0"/>
                        </a:spcAft>
                      </a:pPr>
                      <a:r>
                        <a:rPr lang="en-US" sz="900" dirty="0">
                          <a:effectLst/>
                        </a:rPr>
                        <a:t>Deadline to Submit Intent to Apply Waiver Form</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r>
              <a:tr h="381389">
                <a:tc>
                  <a:txBody>
                    <a:bodyPr/>
                    <a:lstStyle/>
                    <a:p>
                      <a:pPr marL="0" marR="0">
                        <a:spcBef>
                          <a:spcPts val="0"/>
                        </a:spcBef>
                        <a:spcAft>
                          <a:spcPts val="0"/>
                        </a:spcAft>
                      </a:pPr>
                      <a:r>
                        <a:rPr lang="en-US" sz="900" dirty="0">
                          <a:effectLst/>
                        </a:rPr>
                        <a:t>December 4 - December 8, 2017</a:t>
                      </a:r>
                      <a:endParaRPr lang="en-US" sz="1000" dirty="0">
                        <a:effectLst/>
                      </a:endParaRPr>
                    </a:p>
                    <a:p>
                      <a:pPr marL="0" marR="0">
                        <a:spcBef>
                          <a:spcPts val="0"/>
                        </a:spcBef>
                        <a:spcAft>
                          <a:spcPts val="0"/>
                        </a:spcAft>
                      </a:pPr>
                      <a:r>
                        <a:rPr lang="en-US" sz="700" dirty="0">
                          <a:effectLst/>
                        </a:rPr>
                        <a:t>Schools Will Choose to Attend One Half-Day Session: 8:30-11:30 or 12:30-3:30</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c>
                  <a:txBody>
                    <a:bodyPr/>
                    <a:lstStyle/>
                    <a:p>
                      <a:pPr marL="0" marR="0">
                        <a:spcBef>
                          <a:spcPts val="0"/>
                        </a:spcBef>
                        <a:spcAft>
                          <a:spcPts val="0"/>
                        </a:spcAft>
                      </a:pPr>
                      <a:r>
                        <a:rPr lang="en-US" sz="900" dirty="0">
                          <a:effectLst/>
                        </a:rPr>
                        <a:t>SIP Training</a:t>
                      </a:r>
                      <a:endParaRPr lang="en-US" sz="1000" dirty="0">
                        <a:effectLst/>
                      </a:endParaRPr>
                    </a:p>
                    <a:p>
                      <a:pPr marL="0" marR="0">
                        <a:spcBef>
                          <a:spcPts val="0"/>
                        </a:spcBef>
                        <a:spcAft>
                          <a:spcPts val="0"/>
                        </a:spcAft>
                      </a:pPr>
                      <a:r>
                        <a:rPr lang="en-US" sz="700" dirty="0">
                          <a:effectLst/>
                        </a:rPr>
                        <a:t>Topics: Monitoring SIP, A+ Process, Continuation Waivers, Attendance Plan, and Mid-year Reflection</a:t>
                      </a:r>
                      <a:endParaRPr lang="en-US" sz="1000" dirty="0">
                        <a:effectLst/>
                      </a:endParaRPr>
                    </a:p>
                    <a:p>
                      <a:pPr marL="0" marR="0">
                        <a:spcBef>
                          <a:spcPts val="0"/>
                        </a:spcBef>
                        <a:spcAft>
                          <a:spcPts val="0"/>
                        </a:spcAft>
                      </a:pPr>
                      <a:r>
                        <a:rPr lang="en-US" sz="700" dirty="0">
                          <a:effectLst/>
                        </a:rPr>
                        <a:t> </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r>
              <a:tr h="152987">
                <a:tc>
                  <a:txBody>
                    <a:bodyPr/>
                    <a:lstStyle/>
                    <a:p>
                      <a:pPr marL="0" marR="0">
                        <a:spcBef>
                          <a:spcPts val="0"/>
                        </a:spcBef>
                        <a:spcAft>
                          <a:spcPts val="0"/>
                        </a:spcAft>
                      </a:pPr>
                      <a:r>
                        <a:rPr lang="en-US" sz="900" dirty="0">
                          <a:effectLst/>
                        </a:rPr>
                        <a:t>February 1, 2018</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c>
                  <a:txBody>
                    <a:bodyPr/>
                    <a:lstStyle/>
                    <a:p>
                      <a:pPr marL="0" marR="0">
                        <a:spcBef>
                          <a:spcPts val="0"/>
                        </a:spcBef>
                        <a:spcAft>
                          <a:spcPts val="0"/>
                        </a:spcAft>
                      </a:pPr>
                      <a:r>
                        <a:rPr lang="en-US" sz="900" dirty="0">
                          <a:effectLst/>
                        </a:rPr>
                        <a:t>A+ Fund Plans for Qualifying Schools completed and Uploaded</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r>
              <a:tr h="179742">
                <a:tc>
                  <a:txBody>
                    <a:bodyPr/>
                    <a:lstStyle/>
                    <a:p>
                      <a:pPr marL="0" marR="0">
                        <a:spcBef>
                          <a:spcPts val="0"/>
                        </a:spcBef>
                        <a:spcAft>
                          <a:spcPts val="0"/>
                        </a:spcAft>
                      </a:pPr>
                      <a:r>
                        <a:rPr lang="en-US" sz="900" dirty="0">
                          <a:effectLst/>
                        </a:rPr>
                        <a:t>February 8, 2018</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c>
                  <a:txBody>
                    <a:bodyPr/>
                    <a:lstStyle/>
                    <a:p>
                      <a:pPr marL="0" marR="0">
                        <a:spcBef>
                          <a:spcPts val="0"/>
                        </a:spcBef>
                        <a:spcAft>
                          <a:spcPts val="0"/>
                        </a:spcAft>
                      </a:pPr>
                      <a:r>
                        <a:rPr lang="en-US" sz="900" dirty="0">
                          <a:effectLst/>
                        </a:rPr>
                        <a:t>New Waiver Applications Submitted</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r>
              <a:tr h="381389">
                <a:tc>
                  <a:txBody>
                    <a:bodyPr/>
                    <a:lstStyle/>
                    <a:p>
                      <a:pPr marL="0" marR="0">
                        <a:spcBef>
                          <a:spcPts val="0"/>
                        </a:spcBef>
                        <a:spcAft>
                          <a:spcPts val="0"/>
                        </a:spcAft>
                      </a:pPr>
                      <a:r>
                        <a:rPr lang="en-US" sz="900" dirty="0">
                          <a:effectLst/>
                        </a:rPr>
                        <a:t>February 26 – March 2, 2018</a:t>
                      </a:r>
                      <a:endParaRPr lang="en-US" sz="1000" dirty="0">
                        <a:effectLst/>
                      </a:endParaRPr>
                    </a:p>
                    <a:p>
                      <a:pPr marL="0" marR="0">
                        <a:spcBef>
                          <a:spcPts val="0"/>
                        </a:spcBef>
                        <a:spcAft>
                          <a:spcPts val="0"/>
                        </a:spcAft>
                      </a:pPr>
                      <a:r>
                        <a:rPr lang="en-US" sz="700" dirty="0">
                          <a:effectLst/>
                        </a:rPr>
                        <a:t>Schools Will Chose to Attend One Half-Day Session: 8:30-11:30 or 12:30-3:30</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c>
                  <a:txBody>
                    <a:bodyPr/>
                    <a:lstStyle/>
                    <a:p>
                      <a:pPr marL="0" marR="0">
                        <a:spcBef>
                          <a:spcPts val="0"/>
                        </a:spcBef>
                        <a:spcAft>
                          <a:spcPts val="0"/>
                        </a:spcAft>
                      </a:pPr>
                      <a:r>
                        <a:rPr lang="en-US" sz="900" dirty="0">
                          <a:effectLst/>
                        </a:rPr>
                        <a:t>SIP Training </a:t>
                      </a:r>
                      <a:endParaRPr lang="en-US" sz="1000" dirty="0">
                        <a:effectLst/>
                      </a:endParaRPr>
                    </a:p>
                    <a:p>
                      <a:pPr marL="0" marR="0">
                        <a:spcBef>
                          <a:spcPts val="0"/>
                        </a:spcBef>
                        <a:spcAft>
                          <a:spcPts val="0"/>
                        </a:spcAft>
                      </a:pPr>
                      <a:r>
                        <a:rPr lang="en-US" sz="700" dirty="0">
                          <a:effectLst/>
                        </a:rPr>
                        <a:t>Topics:  SIP Planning for 2017-2018, Monitoring SIP, and Behavior Plan for 2017-2018 </a:t>
                      </a:r>
                      <a:endParaRPr lang="en-US" sz="1000" dirty="0">
                        <a:effectLst/>
                      </a:endParaRPr>
                    </a:p>
                    <a:p>
                      <a:pPr marL="0" marR="0">
                        <a:spcBef>
                          <a:spcPts val="0"/>
                        </a:spcBef>
                        <a:spcAft>
                          <a:spcPts val="0"/>
                        </a:spcAft>
                      </a:pPr>
                      <a:r>
                        <a:rPr lang="en-US" sz="700" dirty="0">
                          <a:effectLst/>
                        </a:rPr>
                        <a:t> </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r>
              <a:tr h="298478">
                <a:tc>
                  <a:txBody>
                    <a:bodyPr/>
                    <a:lstStyle/>
                    <a:p>
                      <a:pPr marL="0" marR="0">
                        <a:spcBef>
                          <a:spcPts val="0"/>
                        </a:spcBef>
                        <a:spcAft>
                          <a:spcPts val="0"/>
                        </a:spcAft>
                      </a:pPr>
                      <a:r>
                        <a:rPr lang="en-US" sz="900" dirty="0">
                          <a:effectLst/>
                        </a:rPr>
                        <a:t>April 26, 2018</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c>
                  <a:txBody>
                    <a:bodyPr/>
                    <a:lstStyle/>
                    <a:p>
                      <a:pPr marL="0" marR="0">
                        <a:spcBef>
                          <a:spcPts val="0"/>
                        </a:spcBef>
                        <a:spcAft>
                          <a:spcPts val="0"/>
                        </a:spcAft>
                      </a:pPr>
                      <a:r>
                        <a:rPr lang="en-US" sz="900" dirty="0">
                          <a:effectLst/>
                        </a:rPr>
                        <a:t>Continuation Waivers</a:t>
                      </a:r>
                      <a:endParaRPr lang="en-US" sz="1000" dirty="0">
                        <a:effectLst/>
                      </a:endParaRPr>
                    </a:p>
                    <a:p>
                      <a:pPr marL="0" marR="0">
                        <a:spcBef>
                          <a:spcPts val="0"/>
                        </a:spcBef>
                        <a:spcAft>
                          <a:spcPts val="0"/>
                        </a:spcAft>
                      </a:pPr>
                      <a:r>
                        <a:rPr lang="en-US" sz="900" dirty="0">
                          <a:effectLst/>
                        </a:rPr>
                        <a:t>All documentation requires for continuation of a waiver completed and uploaded</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r>
              <a:tr h="659683">
                <a:tc>
                  <a:txBody>
                    <a:bodyPr/>
                    <a:lstStyle/>
                    <a:p>
                      <a:pPr marL="0" marR="0">
                        <a:spcBef>
                          <a:spcPts val="0"/>
                        </a:spcBef>
                        <a:spcAft>
                          <a:spcPts val="0"/>
                        </a:spcAft>
                      </a:pPr>
                      <a:r>
                        <a:rPr lang="en-US" sz="900" dirty="0">
                          <a:effectLst/>
                        </a:rPr>
                        <a:t>May 7 – 11, 2018</a:t>
                      </a:r>
                      <a:endParaRPr lang="en-US" sz="1000" dirty="0">
                        <a:effectLst/>
                      </a:endParaRPr>
                    </a:p>
                    <a:p>
                      <a:pPr marL="0" marR="0">
                        <a:spcBef>
                          <a:spcPts val="0"/>
                        </a:spcBef>
                        <a:spcAft>
                          <a:spcPts val="0"/>
                        </a:spcAft>
                      </a:pPr>
                      <a:r>
                        <a:rPr lang="en-US" sz="700" dirty="0">
                          <a:effectLst/>
                        </a:rPr>
                        <a:t>Schools Will Choose to Attend </a:t>
                      </a:r>
                      <a:endParaRPr lang="en-US" sz="1000" dirty="0">
                        <a:effectLst/>
                      </a:endParaRPr>
                    </a:p>
                    <a:p>
                      <a:pPr marL="0" marR="0">
                        <a:spcBef>
                          <a:spcPts val="0"/>
                        </a:spcBef>
                        <a:spcAft>
                          <a:spcPts val="0"/>
                        </a:spcAft>
                      </a:pPr>
                      <a:r>
                        <a:rPr lang="en-US" sz="700" dirty="0">
                          <a:effectLst/>
                        </a:rPr>
                        <a:t>One Half-Day Session: 8:30-11:30 or 12:30-3:30</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c>
                  <a:txBody>
                    <a:bodyPr/>
                    <a:lstStyle/>
                    <a:p>
                      <a:pPr marL="0" marR="0">
                        <a:spcBef>
                          <a:spcPts val="0"/>
                        </a:spcBef>
                        <a:spcAft>
                          <a:spcPts val="0"/>
                        </a:spcAft>
                      </a:pPr>
                      <a:r>
                        <a:rPr lang="en-US" sz="900" dirty="0">
                          <a:effectLst/>
                        </a:rPr>
                        <a:t>SIP Training</a:t>
                      </a:r>
                      <a:endParaRPr lang="en-US" sz="1000" dirty="0">
                        <a:effectLst/>
                      </a:endParaRPr>
                    </a:p>
                    <a:p>
                      <a:pPr marL="0" marR="0">
                        <a:spcBef>
                          <a:spcPts val="0"/>
                        </a:spcBef>
                        <a:spcAft>
                          <a:spcPts val="0"/>
                        </a:spcAft>
                      </a:pPr>
                      <a:r>
                        <a:rPr lang="en-US" sz="700" dirty="0">
                          <a:effectLst/>
                        </a:rPr>
                        <a:t>Topics:  School Improvement Updates, Organization of 2018–2019 SAC &amp; SAF, 2018 - 2019 SIP</a:t>
                      </a:r>
                      <a:endParaRPr lang="en-US" sz="1000" dirty="0">
                        <a:effectLst/>
                        <a:latin typeface="Cambria" panose="02040503050406030204" pitchFamily="18" charset="0"/>
                        <a:ea typeface="MS Mincho"/>
                        <a:cs typeface="Times New Roman" panose="02020603050405020304" pitchFamily="18" charset="0"/>
                      </a:endParaRPr>
                    </a:p>
                  </a:txBody>
                  <a:tcPr marL="63380" marR="63380" marT="0" marB="0"/>
                </a:tc>
              </a:tr>
            </a:tbl>
          </a:graphicData>
        </a:graphic>
      </p:graphicFrame>
    </p:spTree>
    <p:extLst>
      <p:ext uri="{BB962C8B-B14F-4D97-AF65-F5344CB8AC3E}">
        <p14:creationId xmlns:p14="http://schemas.microsoft.com/office/powerpoint/2010/main" val="21633041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89422"/>
            <a:ext cx="8983493" cy="5122428"/>
          </a:xfrm>
          <a:prstGeom prst="rect">
            <a:avLst/>
          </a:prstGeom>
        </p:spPr>
      </p:pic>
    </p:spTree>
    <p:extLst>
      <p:ext uri="{BB962C8B-B14F-4D97-AF65-F5344CB8AC3E}">
        <p14:creationId xmlns:p14="http://schemas.microsoft.com/office/powerpoint/2010/main" val="36044227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A47194C-3E5A-854F-B5AE-A6634FC20B3C}" type="slidenum">
              <a:rPr lang="en-US" smtClean="0"/>
              <a:pPr/>
              <a:t>61</a:t>
            </a:fld>
            <a:endParaRPr lang="en-US" dirty="0"/>
          </a:p>
        </p:txBody>
      </p:sp>
      <p:sp>
        <p:nvSpPr>
          <p:cNvPr id="3" name="Text Placeholder 2"/>
          <p:cNvSpPr>
            <a:spLocks noGrp="1"/>
          </p:cNvSpPr>
          <p:nvPr>
            <p:ph type="body" sz="quarter" idx="13"/>
          </p:nvPr>
        </p:nvSpPr>
        <p:spPr/>
        <p:txBody>
          <a:bodyPr/>
          <a:lstStyle/>
          <a:p>
            <a:r>
              <a:rPr lang="en-US" dirty="0" smtClean="0"/>
              <a:t>2017 </a:t>
            </a:r>
            <a:r>
              <a:rPr lang="mr-IN" dirty="0" smtClean="0"/>
              <a:t>–</a:t>
            </a:r>
            <a:r>
              <a:rPr lang="en-US" dirty="0" smtClean="0"/>
              <a:t> 2018 title I addendum</a:t>
            </a:r>
            <a:endParaRPr lang="en-US" dirty="0"/>
          </a:p>
        </p:txBody>
      </p:sp>
      <p:sp>
        <p:nvSpPr>
          <p:cNvPr id="4" name="Title 3"/>
          <p:cNvSpPr>
            <a:spLocks noGrp="1"/>
          </p:cNvSpPr>
          <p:nvPr>
            <p:ph type="title"/>
          </p:nvPr>
        </p:nvSpPr>
        <p:spPr/>
        <p:txBody>
          <a:bodyPr/>
          <a:lstStyle/>
          <a:p>
            <a:r>
              <a:rPr lang="en-US" sz="3600" dirty="0" smtClean="0">
                <a:solidFill>
                  <a:schemeClr val="tx1"/>
                </a:solidFill>
              </a:rPr>
              <a:t>NEED HELP?  CONTACT US!</a:t>
            </a:r>
            <a:endParaRPr lang="en-US" sz="3600" dirty="0">
              <a:solidFill>
                <a:schemeClr val="tx1"/>
              </a:solidFill>
            </a:endParaRPr>
          </a:p>
        </p:txBody>
      </p:sp>
      <p:sp>
        <p:nvSpPr>
          <p:cNvPr id="5" name="Text Placeholder 4"/>
          <p:cNvSpPr>
            <a:spLocks noGrp="1"/>
          </p:cNvSpPr>
          <p:nvPr>
            <p:ph type="body" sz="quarter" idx="15"/>
          </p:nvPr>
        </p:nvSpPr>
        <p:spPr/>
        <p:txBody>
          <a:bodyPr/>
          <a:lstStyle/>
          <a:p>
            <a:r>
              <a:rPr lang="en-US" dirty="0" smtClean="0"/>
              <a:t>         </a:t>
            </a:r>
            <a:endParaRPr lang="en-US" dirty="0"/>
          </a:p>
        </p:txBody>
      </p:sp>
      <p:sp>
        <p:nvSpPr>
          <p:cNvPr id="6" name="Text Placeholder 5"/>
          <p:cNvSpPr>
            <a:spLocks noGrp="1"/>
          </p:cNvSpPr>
          <p:nvPr>
            <p:ph type="body" sz="quarter" idx="16"/>
          </p:nvPr>
        </p:nvSpPr>
        <p:spPr>
          <a:xfrm>
            <a:off x="168952" y="1279673"/>
            <a:ext cx="2826131" cy="2299462"/>
          </a:xfrm>
        </p:spPr>
        <p:txBody>
          <a:bodyPr/>
          <a:lstStyle/>
          <a:p>
            <a:r>
              <a:rPr lang="en-US" dirty="0" smtClean="0"/>
              <a:t>     </a:t>
            </a:r>
            <a:endParaRPr lang="en-US" dirty="0"/>
          </a:p>
        </p:txBody>
      </p:sp>
      <p:sp>
        <p:nvSpPr>
          <p:cNvPr id="7" name="Text Placeholder 6"/>
          <p:cNvSpPr>
            <a:spLocks noGrp="1"/>
          </p:cNvSpPr>
          <p:nvPr>
            <p:ph type="body" sz="quarter" idx="17"/>
          </p:nvPr>
        </p:nvSpPr>
        <p:spPr/>
        <p:txBody>
          <a:bodyPr/>
          <a:lstStyle/>
          <a:p>
            <a:r>
              <a:rPr lang="en-US" dirty="0" smtClean="0"/>
              <a:t>    </a:t>
            </a:r>
            <a:endParaRPr lang="en-US" dirty="0"/>
          </a:p>
        </p:txBody>
      </p:sp>
      <p:pic>
        <p:nvPicPr>
          <p:cNvPr id="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690" y="1532371"/>
            <a:ext cx="2316506" cy="1794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80073" y="3974401"/>
            <a:ext cx="2316506" cy="1794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2216" y="1535087"/>
            <a:ext cx="2316506" cy="1794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Box 16"/>
          <p:cNvSpPr txBox="1"/>
          <p:nvPr/>
        </p:nvSpPr>
        <p:spPr>
          <a:xfrm>
            <a:off x="3343009" y="1678305"/>
            <a:ext cx="2390633" cy="1508105"/>
          </a:xfrm>
          <a:prstGeom prst="rect">
            <a:avLst/>
          </a:prstGeom>
          <a:noFill/>
        </p:spPr>
        <p:txBody>
          <a:bodyPr wrap="square" rtlCol="0">
            <a:spAutoFit/>
          </a:bodyPr>
          <a:lstStyle/>
          <a:p>
            <a:pPr algn="ctr"/>
            <a:r>
              <a:rPr lang="en-US" sz="3200" b="1" dirty="0" smtClean="0">
                <a:latin typeface="Arial Narrow Bold" panose="020B0706020202030204" pitchFamily="34" charset="0"/>
              </a:rPr>
              <a:t>Paula Canady</a:t>
            </a:r>
          </a:p>
          <a:p>
            <a:pPr algn="ctr"/>
            <a:endParaRPr lang="en-US" sz="1000" b="1" dirty="0" smtClean="0">
              <a:latin typeface="Arial Narrow Bold" panose="020B0706020202030204" pitchFamily="34" charset="0"/>
            </a:endParaRPr>
          </a:p>
          <a:p>
            <a:pPr algn="ctr"/>
            <a:r>
              <a:rPr lang="en-US" sz="3200" b="1" dirty="0" smtClean="0">
                <a:latin typeface="Arial Narrow Bold" panose="020B0706020202030204" pitchFamily="34" charset="0"/>
              </a:rPr>
              <a:t>754-321-1407</a:t>
            </a:r>
          </a:p>
          <a:p>
            <a:pPr algn="ctr"/>
            <a:endParaRPr lang="en-US" dirty="0"/>
          </a:p>
        </p:txBody>
      </p:sp>
      <p:sp>
        <p:nvSpPr>
          <p:cNvPr id="18" name="TextBox 17"/>
          <p:cNvSpPr txBox="1"/>
          <p:nvPr/>
        </p:nvSpPr>
        <p:spPr>
          <a:xfrm>
            <a:off x="386626" y="4155789"/>
            <a:ext cx="2390633" cy="1508105"/>
          </a:xfrm>
          <a:prstGeom prst="rect">
            <a:avLst/>
          </a:prstGeom>
          <a:noFill/>
        </p:spPr>
        <p:txBody>
          <a:bodyPr wrap="square" rtlCol="0">
            <a:spAutoFit/>
          </a:bodyPr>
          <a:lstStyle/>
          <a:p>
            <a:pPr algn="ctr"/>
            <a:r>
              <a:rPr lang="en-US" sz="3200" b="1" dirty="0" smtClean="0">
                <a:latin typeface="Arial Narrow Bold" panose="020B0706020202030204" pitchFamily="34" charset="0"/>
              </a:rPr>
              <a:t>Tamara Battle</a:t>
            </a:r>
          </a:p>
          <a:p>
            <a:pPr algn="ctr"/>
            <a:endParaRPr lang="en-US" sz="1000" b="1" dirty="0" smtClean="0">
              <a:latin typeface="Arial Narrow Bold" panose="020B0706020202030204" pitchFamily="34" charset="0"/>
            </a:endParaRPr>
          </a:p>
          <a:p>
            <a:pPr algn="ctr"/>
            <a:r>
              <a:rPr lang="en-US" sz="3200" b="1" dirty="0" smtClean="0">
                <a:latin typeface="Arial Narrow Bold" panose="020B0706020202030204" pitchFamily="34" charset="0"/>
              </a:rPr>
              <a:t>754-321-1400</a:t>
            </a:r>
          </a:p>
          <a:p>
            <a:pPr algn="ctr"/>
            <a:endParaRPr lang="en-US" dirty="0"/>
          </a:p>
        </p:txBody>
      </p:sp>
      <p:sp>
        <p:nvSpPr>
          <p:cNvPr id="19" name="TextBox 18"/>
          <p:cNvSpPr txBox="1"/>
          <p:nvPr/>
        </p:nvSpPr>
        <p:spPr>
          <a:xfrm>
            <a:off x="6319814" y="4132769"/>
            <a:ext cx="2390633" cy="1508105"/>
          </a:xfrm>
          <a:prstGeom prst="rect">
            <a:avLst/>
          </a:prstGeom>
          <a:noFill/>
        </p:spPr>
        <p:txBody>
          <a:bodyPr wrap="square" rtlCol="0">
            <a:spAutoFit/>
          </a:bodyPr>
          <a:lstStyle/>
          <a:p>
            <a:pPr algn="ctr"/>
            <a:r>
              <a:rPr lang="en-US" sz="3200" b="1" dirty="0" smtClean="0">
                <a:latin typeface="Arial Narrow Bold" panose="020B0706020202030204" pitchFamily="34" charset="0"/>
              </a:rPr>
              <a:t>Yolanda Nails</a:t>
            </a:r>
          </a:p>
          <a:p>
            <a:pPr algn="ctr"/>
            <a:endParaRPr lang="en-US" sz="1000" b="1" dirty="0" smtClean="0">
              <a:latin typeface="Arial Narrow Bold" panose="020B0706020202030204" pitchFamily="34" charset="0"/>
            </a:endParaRPr>
          </a:p>
          <a:p>
            <a:pPr algn="ctr"/>
            <a:r>
              <a:rPr lang="en-US" sz="3200" b="1" dirty="0" smtClean="0">
                <a:latin typeface="Arial Narrow Bold" panose="020B0706020202030204" pitchFamily="34" charset="0"/>
              </a:rPr>
              <a:t>754-321-1400</a:t>
            </a:r>
          </a:p>
          <a:p>
            <a:pPr algn="ctr"/>
            <a:endParaRPr lang="en-US" dirty="0"/>
          </a:p>
        </p:txBody>
      </p:sp>
    </p:spTree>
    <p:extLst>
      <p:ext uri="{BB962C8B-B14F-4D97-AF65-F5344CB8AC3E}">
        <p14:creationId xmlns:p14="http://schemas.microsoft.com/office/powerpoint/2010/main" val="10053511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0662" y="519492"/>
            <a:ext cx="8217297" cy="5268284"/>
          </a:xfrm>
        </p:spPr>
        <p:txBody>
          <a:bodyPr/>
          <a:lstStyle/>
          <a:p>
            <a:endParaRPr lang="en-US" sz="6600" dirty="0" smtClean="0">
              <a:solidFill>
                <a:schemeClr val="accent2"/>
              </a:solidFill>
              <a:latin typeface="Arial Black"/>
              <a:cs typeface="Arial Black"/>
            </a:endParaRPr>
          </a:p>
          <a:p>
            <a:endParaRPr lang="en-US" sz="6600" dirty="0">
              <a:solidFill>
                <a:schemeClr val="accent2"/>
              </a:solidFill>
              <a:latin typeface="Arial Black"/>
              <a:cs typeface="Arial Black"/>
            </a:endParaRPr>
          </a:p>
          <a:p>
            <a:pPr algn="ctr"/>
            <a:endParaRPr lang="en-US" sz="7200" dirty="0" smtClean="0">
              <a:solidFill>
                <a:schemeClr val="accent2"/>
              </a:solidFill>
              <a:latin typeface="Arial Black"/>
              <a:cs typeface="Arial Black"/>
            </a:endParaRPr>
          </a:p>
          <a:p>
            <a:pPr algn="ctr"/>
            <a:r>
              <a:rPr lang="en-US" sz="7200" dirty="0">
                <a:solidFill>
                  <a:schemeClr val="accent2"/>
                </a:solidFill>
                <a:latin typeface="Arial Black"/>
                <a:cs typeface="Arial Black"/>
              </a:rPr>
              <a:t>6</a:t>
            </a:r>
            <a:r>
              <a:rPr lang="en-US" sz="7200" dirty="0" smtClean="0">
                <a:solidFill>
                  <a:schemeClr val="accent2"/>
                </a:solidFill>
                <a:latin typeface="Arial Black"/>
                <a:cs typeface="Arial Black"/>
              </a:rPr>
              <a:t>. FLDOE CIMS</a:t>
            </a:r>
          </a:p>
          <a:p>
            <a:pPr algn="ctr"/>
            <a:endParaRPr lang="en-US" sz="4000" dirty="0">
              <a:solidFill>
                <a:schemeClr val="accent2"/>
              </a:solidFill>
              <a:latin typeface="Arial Black"/>
              <a:cs typeface="Arial Black"/>
            </a:endParaRPr>
          </a:p>
          <a:p>
            <a:pPr algn="ctr"/>
            <a:r>
              <a:rPr lang="en-US" sz="3600" dirty="0">
                <a:solidFill>
                  <a:schemeClr val="accent2"/>
                </a:solidFill>
                <a:latin typeface="Arial Black"/>
                <a:cs typeface="Arial Black"/>
                <a:hlinkClick r:id="rId2"/>
              </a:rPr>
              <a:t>https://</a:t>
            </a:r>
            <a:r>
              <a:rPr lang="en-US" sz="3600" dirty="0" smtClean="0">
                <a:solidFill>
                  <a:schemeClr val="accent2"/>
                </a:solidFill>
                <a:latin typeface="Arial Black"/>
                <a:cs typeface="Arial Black"/>
                <a:hlinkClick r:id="rId2"/>
              </a:rPr>
              <a:t>www.floridacims.org</a:t>
            </a:r>
            <a:endParaRPr lang="en-US" sz="3600" dirty="0" smtClean="0">
              <a:solidFill>
                <a:schemeClr val="accent2"/>
              </a:solidFill>
              <a:latin typeface="Arial Black"/>
              <a:cs typeface="Arial Black"/>
            </a:endParaRPr>
          </a:p>
          <a:p>
            <a:pPr algn="ctr"/>
            <a:endParaRPr lang="en-US" sz="4000" dirty="0">
              <a:solidFill>
                <a:schemeClr val="accent2"/>
              </a:solidFill>
              <a:latin typeface="Arial Black"/>
              <a:cs typeface="Arial Black"/>
            </a:endParaRPr>
          </a:p>
          <a:p>
            <a:pPr algn="ctr"/>
            <a:r>
              <a:rPr lang="en-US" sz="2400" u="sng" dirty="0" smtClean="0">
                <a:solidFill>
                  <a:schemeClr val="accent2"/>
                </a:solidFill>
                <a:latin typeface="Arial Narrow Bold" panose="020B0706020202030204" pitchFamily="34" charset="0"/>
                <a:cs typeface="Arial Black"/>
              </a:rPr>
              <a:t>STATE CONTACTS:  </a:t>
            </a:r>
          </a:p>
          <a:p>
            <a:pPr algn="ctr"/>
            <a:r>
              <a:rPr lang="en-US" sz="2400" dirty="0" smtClean="0">
                <a:solidFill>
                  <a:schemeClr val="accent2"/>
                </a:solidFill>
                <a:latin typeface="Arial Narrow Bold" panose="020B0706020202030204" pitchFamily="34" charset="0"/>
                <a:cs typeface="Arial Black"/>
              </a:rPr>
              <a:t>Bureau of School Improvement</a:t>
            </a:r>
            <a:endParaRPr lang="en-US" sz="2400" dirty="0">
              <a:solidFill>
                <a:schemeClr val="accent2"/>
              </a:solidFill>
              <a:latin typeface="Arial Narrow Bold" panose="020B0706020202030204" pitchFamily="34" charset="0"/>
              <a:cs typeface="Arial Black"/>
            </a:endParaRPr>
          </a:p>
          <a:p>
            <a:pPr algn="ctr"/>
            <a:r>
              <a:rPr lang="en-US" sz="2400" dirty="0" smtClean="0">
                <a:solidFill>
                  <a:schemeClr val="accent2"/>
                </a:solidFill>
                <a:latin typeface="Arial Narrow Bold" panose="020B0706020202030204" pitchFamily="34" charset="0"/>
                <a:cs typeface="Arial Black"/>
              </a:rPr>
              <a:t>Bryan Jones, Assistant Director, 513-602-1906</a:t>
            </a:r>
            <a:endParaRPr lang="en-US" sz="2400" dirty="0">
              <a:solidFill>
                <a:schemeClr val="accent2"/>
              </a:solidFill>
              <a:latin typeface="Arial Narrow Bold" panose="020B0706020202030204" pitchFamily="34" charset="0"/>
              <a:cs typeface="Arial Black"/>
            </a:endParaRPr>
          </a:p>
          <a:p>
            <a:pPr algn="ctr"/>
            <a:r>
              <a:rPr lang="en-US" sz="2400" dirty="0" smtClean="0">
                <a:solidFill>
                  <a:schemeClr val="accent2"/>
                </a:solidFill>
                <a:latin typeface="Arial Narrow Bold" panose="020B0706020202030204" pitchFamily="34" charset="0"/>
                <a:cs typeface="Arial Black"/>
              </a:rPr>
              <a:t>Roxanne Green, School Improvement Specialist, 754-321-1623</a:t>
            </a:r>
            <a:endParaRPr lang="en-US" sz="2400" dirty="0">
              <a:solidFill>
                <a:schemeClr val="accent2"/>
              </a:solidFill>
              <a:latin typeface="Arial Narrow Bold" panose="020B0706020202030204" pitchFamily="34" charset="0"/>
              <a:cs typeface="Arial Black"/>
            </a:endParaRPr>
          </a:p>
          <a:p>
            <a:pPr algn="ctr"/>
            <a:endParaRPr lang="en-US" sz="4000" dirty="0" smtClean="0">
              <a:solidFill>
                <a:schemeClr val="accent2"/>
              </a:solidFill>
              <a:latin typeface="Arial Black"/>
              <a:cs typeface="Arial Black"/>
            </a:endParaRPr>
          </a:p>
          <a:p>
            <a:pPr algn="ctr"/>
            <a:endParaRPr lang="en-US" sz="4000" dirty="0">
              <a:solidFill>
                <a:schemeClr val="accent2"/>
              </a:solidFill>
              <a:latin typeface="Arial Black"/>
              <a:cs typeface="Arial Black"/>
            </a:endParaRPr>
          </a:p>
          <a:p>
            <a:pPr algn="ctr"/>
            <a:endParaRPr lang="en-US" sz="40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62</a:t>
            </a:fld>
            <a:endParaRPr lang="en-US" dirty="0"/>
          </a:p>
        </p:txBody>
      </p:sp>
      <p:sp>
        <p:nvSpPr>
          <p:cNvPr id="4" name="Title 3"/>
          <p:cNvSpPr>
            <a:spLocks noGrp="1"/>
          </p:cNvSpPr>
          <p:nvPr>
            <p:ph type="title"/>
          </p:nvPr>
        </p:nvSpPr>
        <p:spPr>
          <a:xfrm>
            <a:off x="974419" y="6190599"/>
            <a:ext cx="4835531" cy="395941"/>
          </a:xfrm>
        </p:spPr>
        <p:txBody>
          <a:bodyPr/>
          <a:lstStyle/>
          <a:p>
            <a:r>
              <a:rPr lang="en-US" sz="2000" dirty="0" smtClean="0"/>
              <a:t/>
            </a:r>
            <a:br>
              <a:rPr lang="en-US" sz="2000" dirty="0" smtClean="0"/>
            </a:br>
            <a:r>
              <a:rPr lang="en-US" sz="1600" dirty="0" smtClean="0"/>
              <a:t>OFFICE </a:t>
            </a:r>
            <a:r>
              <a:rPr lang="en-US" sz="1600" dirty="0"/>
              <a:t>OF </a:t>
            </a:r>
            <a:r>
              <a:rPr lang="en-US" sz="1600" dirty="0" smtClean="0"/>
              <a:t>SERVICE </a:t>
            </a:r>
            <a:r>
              <a:rPr lang="en-US" sz="1600" dirty="0"/>
              <a:t>QUALITY</a:t>
            </a:r>
            <a:r>
              <a:rPr lang="en-US" sz="2000" dirty="0"/>
              <a:t/>
            </a:r>
            <a:br>
              <a:rPr lang="en-US" sz="2000" dirty="0"/>
            </a:br>
            <a:endParaRPr lang="en-US" sz="2000" dirty="0"/>
          </a:p>
        </p:txBody>
      </p:sp>
    </p:spTree>
    <p:extLst>
      <p:ext uri="{BB962C8B-B14F-4D97-AF65-F5344CB8AC3E}">
        <p14:creationId xmlns:p14="http://schemas.microsoft.com/office/powerpoint/2010/main" val="11304870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97280" cy="1138555"/>
          </a:xfrm>
          <a:custGeom>
            <a:avLst/>
            <a:gdLst/>
            <a:ahLst/>
            <a:cxnLst/>
            <a:rect l="l" t="t" r="r" b="b"/>
            <a:pathLst>
              <a:path w="1097280" h="1138555">
                <a:moveTo>
                  <a:pt x="0" y="1138427"/>
                </a:moveTo>
                <a:lnTo>
                  <a:pt x="1097280" y="1138427"/>
                </a:lnTo>
                <a:lnTo>
                  <a:pt x="1097280" y="0"/>
                </a:lnTo>
                <a:lnTo>
                  <a:pt x="0" y="0"/>
                </a:lnTo>
                <a:lnTo>
                  <a:pt x="0" y="1138427"/>
                </a:lnTo>
                <a:close/>
              </a:path>
            </a:pathLst>
          </a:custGeom>
          <a:solidFill>
            <a:srgbClr val="006FC0"/>
          </a:solidFill>
        </p:spPr>
        <p:txBody>
          <a:bodyPr wrap="square" lIns="0" tIns="0" rIns="0" bIns="0" rtlCol="0"/>
          <a:lstStyle/>
          <a:p>
            <a:endParaRPr dirty="0"/>
          </a:p>
        </p:txBody>
      </p:sp>
      <p:sp>
        <p:nvSpPr>
          <p:cNvPr id="3" name="object 3"/>
          <p:cNvSpPr/>
          <p:nvPr/>
        </p:nvSpPr>
        <p:spPr>
          <a:xfrm>
            <a:off x="132587" y="381000"/>
            <a:ext cx="822960" cy="1106805"/>
          </a:xfrm>
          <a:custGeom>
            <a:avLst/>
            <a:gdLst/>
            <a:ahLst/>
            <a:cxnLst/>
            <a:rect l="l" t="t" r="r" b="b"/>
            <a:pathLst>
              <a:path w="822960" h="1106805">
                <a:moveTo>
                  <a:pt x="822960" y="0"/>
                </a:moveTo>
                <a:lnTo>
                  <a:pt x="0" y="0"/>
                </a:lnTo>
                <a:lnTo>
                  <a:pt x="0" y="756666"/>
                </a:lnTo>
                <a:lnTo>
                  <a:pt x="411480" y="1106424"/>
                </a:lnTo>
                <a:lnTo>
                  <a:pt x="822960" y="756666"/>
                </a:lnTo>
                <a:lnTo>
                  <a:pt x="822960" y="0"/>
                </a:lnTo>
                <a:close/>
              </a:path>
            </a:pathLst>
          </a:custGeom>
          <a:solidFill>
            <a:srgbClr val="3DAADA"/>
          </a:solidFill>
        </p:spPr>
        <p:txBody>
          <a:bodyPr wrap="square" lIns="0" tIns="0" rIns="0" bIns="0" rtlCol="0"/>
          <a:lstStyle/>
          <a:p>
            <a:endParaRPr dirty="0"/>
          </a:p>
        </p:txBody>
      </p:sp>
      <p:sp>
        <p:nvSpPr>
          <p:cNvPr id="4" name="object 4"/>
          <p:cNvSpPr txBox="1"/>
          <p:nvPr/>
        </p:nvSpPr>
        <p:spPr>
          <a:xfrm>
            <a:off x="153415" y="12573"/>
            <a:ext cx="750570" cy="33083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DCD07"/>
                </a:solidFill>
                <a:latin typeface="Tw Cen MT Condensed Extra Bold"/>
                <a:cs typeface="Tw Cen MT Condensed Extra Bold"/>
              </a:rPr>
              <a:t>S</a:t>
            </a:r>
            <a:r>
              <a:rPr sz="2000" spc="-220" dirty="0">
                <a:solidFill>
                  <a:srgbClr val="FDCD07"/>
                </a:solidFill>
                <a:latin typeface="Tw Cen MT Condensed Extra Bold"/>
                <a:cs typeface="Tw Cen MT Condensed Extra Bold"/>
              </a:rPr>
              <a:t> </a:t>
            </a:r>
            <a:r>
              <a:rPr sz="2000" dirty="0">
                <a:solidFill>
                  <a:srgbClr val="FDCD07"/>
                </a:solidFill>
                <a:latin typeface="Tw Cen MT Condensed Extra Bold"/>
                <a:cs typeface="Tw Cen MT Condensed Extra Bold"/>
              </a:rPr>
              <a:t>T</a:t>
            </a:r>
            <a:r>
              <a:rPr sz="2000" spc="-254" dirty="0">
                <a:solidFill>
                  <a:srgbClr val="FDCD07"/>
                </a:solidFill>
                <a:latin typeface="Tw Cen MT Condensed Extra Bold"/>
                <a:cs typeface="Tw Cen MT Condensed Extra Bold"/>
              </a:rPr>
              <a:t> </a:t>
            </a:r>
            <a:r>
              <a:rPr sz="2000" dirty="0">
                <a:solidFill>
                  <a:srgbClr val="FDCD07"/>
                </a:solidFill>
                <a:latin typeface="Tw Cen MT Condensed Extra Bold"/>
                <a:cs typeface="Tw Cen MT Condensed Extra Bold"/>
              </a:rPr>
              <a:t>A</a:t>
            </a:r>
            <a:r>
              <a:rPr sz="2000" spc="-215" dirty="0">
                <a:solidFill>
                  <a:srgbClr val="FDCD07"/>
                </a:solidFill>
                <a:latin typeface="Tw Cen MT Condensed Extra Bold"/>
                <a:cs typeface="Tw Cen MT Condensed Extra Bold"/>
              </a:rPr>
              <a:t> </a:t>
            </a:r>
            <a:r>
              <a:rPr sz="2000" dirty="0">
                <a:solidFill>
                  <a:srgbClr val="FDCD07"/>
                </a:solidFill>
                <a:latin typeface="Tw Cen MT Condensed Extra Bold"/>
                <a:cs typeface="Tw Cen MT Condensed Extra Bold"/>
              </a:rPr>
              <a:t>R</a:t>
            </a:r>
            <a:r>
              <a:rPr sz="2000" spc="-220" dirty="0">
                <a:solidFill>
                  <a:srgbClr val="FDCD07"/>
                </a:solidFill>
                <a:latin typeface="Tw Cen MT Condensed Extra Bold"/>
                <a:cs typeface="Tw Cen MT Condensed Extra Bold"/>
              </a:rPr>
              <a:t> </a:t>
            </a:r>
            <a:r>
              <a:rPr sz="2000" dirty="0">
                <a:solidFill>
                  <a:srgbClr val="FDCD07"/>
                </a:solidFill>
                <a:latin typeface="Tw Cen MT Condensed Extra Bold"/>
                <a:cs typeface="Tw Cen MT Condensed Extra Bold"/>
              </a:rPr>
              <a:t>T</a:t>
            </a:r>
            <a:endParaRPr sz="2000" dirty="0">
              <a:latin typeface="Tw Cen MT Condensed Extra Bold"/>
              <a:cs typeface="Tw Cen MT Condensed Extra Bold"/>
            </a:endParaRPr>
          </a:p>
        </p:txBody>
      </p:sp>
      <p:sp>
        <p:nvSpPr>
          <p:cNvPr id="5" name="object 5"/>
          <p:cNvSpPr/>
          <p:nvPr/>
        </p:nvSpPr>
        <p:spPr>
          <a:xfrm>
            <a:off x="22859" y="492251"/>
            <a:ext cx="693420" cy="679703"/>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1043939" y="5913120"/>
            <a:ext cx="1005840" cy="822960"/>
          </a:xfrm>
          <a:custGeom>
            <a:avLst/>
            <a:gdLst/>
            <a:ahLst/>
            <a:cxnLst/>
            <a:rect l="l" t="t" r="r" b="b"/>
            <a:pathLst>
              <a:path w="1005839" h="822959">
                <a:moveTo>
                  <a:pt x="0" y="822959"/>
                </a:moveTo>
                <a:lnTo>
                  <a:pt x="1005840" y="822959"/>
                </a:lnTo>
                <a:lnTo>
                  <a:pt x="1005840" y="0"/>
                </a:lnTo>
                <a:lnTo>
                  <a:pt x="0" y="0"/>
                </a:lnTo>
                <a:lnTo>
                  <a:pt x="0" y="822959"/>
                </a:lnTo>
                <a:close/>
              </a:path>
            </a:pathLst>
          </a:custGeom>
          <a:solidFill>
            <a:srgbClr val="A079AA"/>
          </a:solidFill>
        </p:spPr>
        <p:txBody>
          <a:bodyPr wrap="square" lIns="0" tIns="0" rIns="0" bIns="0" rtlCol="0"/>
          <a:lstStyle/>
          <a:p>
            <a:endParaRPr dirty="0"/>
          </a:p>
        </p:txBody>
      </p:sp>
      <p:sp>
        <p:nvSpPr>
          <p:cNvPr id="7" name="object 7"/>
          <p:cNvSpPr/>
          <p:nvPr/>
        </p:nvSpPr>
        <p:spPr>
          <a:xfrm>
            <a:off x="137160" y="4550664"/>
            <a:ext cx="822960" cy="365760"/>
          </a:xfrm>
          <a:custGeom>
            <a:avLst/>
            <a:gdLst/>
            <a:ahLst/>
            <a:cxnLst/>
            <a:rect l="l" t="t" r="r" b="b"/>
            <a:pathLst>
              <a:path w="822960" h="365760">
                <a:moveTo>
                  <a:pt x="0" y="365760"/>
                </a:moveTo>
                <a:lnTo>
                  <a:pt x="822960" y="365760"/>
                </a:lnTo>
                <a:lnTo>
                  <a:pt x="822960" y="0"/>
                </a:lnTo>
                <a:lnTo>
                  <a:pt x="0" y="0"/>
                </a:lnTo>
                <a:lnTo>
                  <a:pt x="0" y="365760"/>
                </a:lnTo>
                <a:close/>
              </a:path>
            </a:pathLst>
          </a:custGeom>
          <a:solidFill>
            <a:srgbClr val="3DAADA"/>
          </a:solidFill>
        </p:spPr>
        <p:txBody>
          <a:bodyPr wrap="square" lIns="0" tIns="0" rIns="0" bIns="0" rtlCol="0"/>
          <a:lstStyle/>
          <a:p>
            <a:endParaRPr dirty="0"/>
          </a:p>
        </p:txBody>
      </p:sp>
      <p:sp>
        <p:nvSpPr>
          <p:cNvPr id="8" name="object 8"/>
          <p:cNvSpPr/>
          <p:nvPr/>
        </p:nvSpPr>
        <p:spPr>
          <a:xfrm>
            <a:off x="2141220" y="5913120"/>
            <a:ext cx="1005840" cy="822960"/>
          </a:xfrm>
          <a:custGeom>
            <a:avLst/>
            <a:gdLst/>
            <a:ahLst/>
            <a:cxnLst/>
            <a:rect l="l" t="t" r="r" b="b"/>
            <a:pathLst>
              <a:path w="1005839" h="822959">
                <a:moveTo>
                  <a:pt x="0" y="822959"/>
                </a:moveTo>
                <a:lnTo>
                  <a:pt x="1005840" y="822959"/>
                </a:lnTo>
                <a:lnTo>
                  <a:pt x="1005840" y="0"/>
                </a:lnTo>
                <a:lnTo>
                  <a:pt x="0" y="0"/>
                </a:lnTo>
                <a:lnTo>
                  <a:pt x="0" y="822959"/>
                </a:lnTo>
                <a:close/>
              </a:path>
            </a:pathLst>
          </a:custGeom>
          <a:solidFill>
            <a:srgbClr val="A079AA"/>
          </a:solidFill>
        </p:spPr>
        <p:txBody>
          <a:bodyPr wrap="square" lIns="0" tIns="0" rIns="0" bIns="0" rtlCol="0"/>
          <a:lstStyle/>
          <a:p>
            <a:endParaRPr dirty="0"/>
          </a:p>
        </p:txBody>
      </p:sp>
      <p:sp>
        <p:nvSpPr>
          <p:cNvPr id="9" name="object 9"/>
          <p:cNvSpPr/>
          <p:nvPr/>
        </p:nvSpPr>
        <p:spPr>
          <a:xfrm>
            <a:off x="132587" y="1588008"/>
            <a:ext cx="822960" cy="1390015"/>
          </a:xfrm>
          <a:custGeom>
            <a:avLst/>
            <a:gdLst/>
            <a:ahLst/>
            <a:cxnLst/>
            <a:rect l="l" t="t" r="r" b="b"/>
            <a:pathLst>
              <a:path w="822960" h="1390014">
                <a:moveTo>
                  <a:pt x="0" y="1389888"/>
                </a:moveTo>
                <a:lnTo>
                  <a:pt x="822960" y="1389888"/>
                </a:lnTo>
                <a:lnTo>
                  <a:pt x="822960" y="0"/>
                </a:lnTo>
                <a:lnTo>
                  <a:pt x="0" y="0"/>
                </a:lnTo>
                <a:lnTo>
                  <a:pt x="0" y="1389888"/>
                </a:lnTo>
                <a:close/>
              </a:path>
            </a:pathLst>
          </a:custGeom>
          <a:solidFill>
            <a:srgbClr val="8BC53E"/>
          </a:solidFill>
        </p:spPr>
        <p:txBody>
          <a:bodyPr wrap="square" lIns="0" tIns="0" rIns="0" bIns="0" rtlCol="0"/>
          <a:lstStyle/>
          <a:p>
            <a:endParaRPr dirty="0"/>
          </a:p>
        </p:txBody>
      </p:sp>
      <p:sp>
        <p:nvSpPr>
          <p:cNvPr id="10" name="object 10"/>
          <p:cNvSpPr/>
          <p:nvPr/>
        </p:nvSpPr>
        <p:spPr>
          <a:xfrm>
            <a:off x="137160" y="5007864"/>
            <a:ext cx="822960" cy="1728470"/>
          </a:xfrm>
          <a:custGeom>
            <a:avLst/>
            <a:gdLst/>
            <a:ahLst/>
            <a:cxnLst/>
            <a:rect l="l" t="t" r="r" b="b"/>
            <a:pathLst>
              <a:path w="822960" h="1728470">
                <a:moveTo>
                  <a:pt x="0" y="1728216"/>
                </a:moveTo>
                <a:lnTo>
                  <a:pt x="822960" y="1728216"/>
                </a:lnTo>
                <a:lnTo>
                  <a:pt x="822960" y="0"/>
                </a:lnTo>
                <a:lnTo>
                  <a:pt x="0" y="0"/>
                </a:lnTo>
                <a:lnTo>
                  <a:pt x="0" y="1728216"/>
                </a:lnTo>
                <a:close/>
              </a:path>
            </a:pathLst>
          </a:custGeom>
          <a:solidFill>
            <a:srgbClr val="EA2839"/>
          </a:solidFill>
        </p:spPr>
        <p:txBody>
          <a:bodyPr wrap="square" lIns="0" tIns="0" rIns="0" bIns="0" rtlCol="0"/>
          <a:lstStyle/>
          <a:p>
            <a:endParaRPr dirty="0"/>
          </a:p>
        </p:txBody>
      </p:sp>
      <p:sp>
        <p:nvSpPr>
          <p:cNvPr id="11" name="object 11"/>
          <p:cNvSpPr/>
          <p:nvPr/>
        </p:nvSpPr>
        <p:spPr>
          <a:xfrm>
            <a:off x="137160" y="3069335"/>
            <a:ext cx="822960" cy="1390015"/>
          </a:xfrm>
          <a:custGeom>
            <a:avLst/>
            <a:gdLst/>
            <a:ahLst/>
            <a:cxnLst/>
            <a:rect l="l" t="t" r="r" b="b"/>
            <a:pathLst>
              <a:path w="822960" h="1390014">
                <a:moveTo>
                  <a:pt x="0" y="1389888"/>
                </a:moveTo>
                <a:lnTo>
                  <a:pt x="822960" y="1389888"/>
                </a:lnTo>
                <a:lnTo>
                  <a:pt x="822960" y="0"/>
                </a:lnTo>
                <a:lnTo>
                  <a:pt x="0" y="0"/>
                </a:lnTo>
                <a:lnTo>
                  <a:pt x="0" y="1389888"/>
                </a:lnTo>
                <a:close/>
              </a:path>
            </a:pathLst>
          </a:custGeom>
          <a:solidFill>
            <a:srgbClr val="8BC53E"/>
          </a:solidFill>
        </p:spPr>
        <p:txBody>
          <a:bodyPr wrap="square" lIns="0" tIns="0" rIns="0" bIns="0" rtlCol="0"/>
          <a:lstStyle/>
          <a:p>
            <a:endParaRPr dirty="0"/>
          </a:p>
        </p:txBody>
      </p:sp>
      <p:sp>
        <p:nvSpPr>
          <p:cNvPr id="12" name="object 12"/>
          <p:cNvSpPr/>
          <p:nvPr/>
        </p:nvSpPr>
        <p:spPr>
          <a:xfrm>
            <a:off x="6713219" y="5913120"/>
            <a:ext cx="365760" cy="822960"/>
          </a:xfrm>
          <a:custGeom>
            <a:avLst/>
            <a:gdLst/>
            <a:ahLst/>
            <a:cxnLst/>
            <a:rect l="l" t="t" r="r" b="b"/>
            <a:pathLst>
              <a:path w="365759" h="822959">
                <a:moveTo>
                  <a:pt x="0" y="822959"/>
                </a:moveTo>
                <a:lnTo>
                  <a:pt x="365759" y="822959"/>
                </a:lnTo>
                <a:lnTo>
                  <a:pt x="365759" y="0"/>
                </a:lnTo>
                <a:lnTo>
                  <a:pt x="0" y="0"/>
                </a:lnTo>
                <a:lnTo>
                  <a:pt x="0" y="822959"/>
                </a:lnTo>
                <a:close/>
              </a:path>
            </a:pathLst>
          </a:custGeom>
          <a:solidFill>
            <a:srgbClr val="3DAADA"/>
          </a:solidFill>
        </p:spPr>
        <p:txBody>
          <a:bodyPr wrap="square" lIns="0" tIns="0" rIns="0" bIns="0" rtlCol="0"/>
          <a:lstStyle/>
          <a:p>
            <a:endParaRPr dirty="0"/>
          </a:p>
        </p:txBody>
      </p:sp>
      <p:sp>
        <p:nvSpPr>
          <p:cNvPr id="13" name="object 13"/>
          <p:cNvSpPr/>
          <p:nvPr/>
        </p:nvSpPr>
        <p:spPr>
          <a:xfrm>
            <a:off x="3238500" y="5913120"/>
            <a:ext cx="365760" cy="822960"/>
          </a:xfrm>
          <a:custGeom>
            <a:avLst/>
            <a:gdLst/>
            <a:ahLst/>
            <a:cxnLst/>
            <a:rect l="l" t="t" r="r" b="b"/>
            <a:pathLst>
              <a:path w="365760" h="822959">
                <a:moveTo>
                  <a:pt x="0" y="822959"/>
                </a:moveTo>
                <a:lnTo>
                  <a:pt x="365760" y="822959"/>
                </a:lnTo>
                <a:lnTo>
                  <a:pt x="365760" y="0"/>
                </a:lnTo>
                <a:lnTo>
                  <a:pt x="0" y="0"/>
                </a:lnTo>
                <a:lnTo>
                  <a:pt x="0" y="822959"/>
                </a:lnTo>
                <a:close/>
              </a:path>
            </a:pathLst>
          </a:custGeom>
          <a:solidFill>
            <a:srgbClr val="3DAADA"/>
          </a:solidFill>
        </p:spPr>
        <p:txBody>
          <a:bodyPr wrap="square" lIns="0" tIns="0" rIns="0" bIns="0" rtlCol="0"/>
          <a:lstStyle/>
          <a:p>
            <a:endParaRPr dirty="0"/>
          </a:p>
        </p:txBody>
      </p:sp>
      <p:sp>
        <p:nvSpPr>
          <p:cNvPr id="14" name="object 14"/>
          <p:cNvSpPr/>
          <p:nvPr/>
        </p:nvSpPr>
        <p:spPr>
          <a:xfrm>
            <a:off x="3695700" y="5913120"/>
            <a:ext cx="1417320" cy="822960"/>
          </a:xfrm>
          <a:custGeom>
            <a:avLst/>
            <a:gdLst/>
            <a:ahLst/>
            <a:cxnLst/>
            <a:rect l="l" t="t" r="r" b="b"/>
            <a:pathLst>
              <a:path w="1417320" h="822959">
                <a:moveTo>
                  <a:pt x="0" y="822959"/>
                </a:moveTo>
                <a:lnTo>
                  <a:pt x="1417320" y="822959"/>
                </a:lnTo>
                <a:lnTo>
                  <a:pt x="1417320" y="0"/>
                </a:lnTo>
                <a:lnTo>
                  <a:pt x="0" y="0"/>
                </a:lnTo>
                <a:lnTo>
                  <a:pt x="0" y="822959"/>
                </a:lnTo>
                <a:close/>
              </a:path>
            </a:pathLst>
          </a:custGeom>
          <a:solidFill>
            <a:srgbClr val="E27121"/>
          </a:solidFill>
        </p:spPr>
        <p:txBody>
          <a:bodyPr wrap="square" lIns="0" tIns="0" rIns="0" bIns="0" rtlCol="0"/>
          <a:lstStyle/>
          <a:p>
            <a:endParaRPr dirty="0"/>
          </a:p>
        </p:txBody>
      </p:sp>
      <p:sp>
        <p:nvSpPr>
          <p:cNvPr id="15" name="object 15"/>
          <p:cNvSpPr/>
          <p:nvPr/>
        </p:nvSpPr>
        <p:spPr>
          <a:xfrm>
            <a:off x="5204459" y="5913120"/>
            <a:ext cx="1417320" cy="822960"/>
          </a:xfrm>
          <a:custGeom>
            <a:avLst/>
            <a:gdLst/>
            <a:ahLst/>
            <a:cxnLst/>
            <a:rect l="l" t="t" r="r" b="b"/>
            <a:pathLst>
              <a:path w="1417320" h="822959">
                <a:moveTo>
                  <a:pt x="0" y="822959"/>
                </a:moveTo>
                <a:lnTo>
                  <a:pt x="1417319" y="822959"/>
                </a:lnTo>
                <a:lnTo>
                  <a:pt x="1417319" y="0"/>
                </a:lnTo>
                <a:lnTo>
                  <a:pt x="0" y="0"/>
                </a:lnTo>
                <a:lnTo>
                  <a:pt x="0" y="822959"/>
                </a:lnTo>
                <a:close/>
              </a:path>
            </a:pathLst>
          </a:custGeom>
          <a:solidFill>
            <a:srgbClr val="E27121"/>
          </a:solidFill>
        </p:spPr>
        <p:txBody>
          <a:bodyPr wrap="square" lIns="0" tIns="0" rIns="0" bIns="0" rtlCol="0"/>
          <a:lstStyle/>
          <a:p>
            <a:endParaRPr dirty="0"/>
          </a:p>
        </p:txBody>
      </p:sp>
      <p:sp>
        <p:nvSpPr>
          <p:cNvPr id="16" name="object 16"/>
          <p:cNvSpPr/>
          <p:nvPr/>
        </p:nvSpPr>
        <p:spPr>
          <a:xfrm>
            <a:off x="7170419" y="5913120"/>
            <a:ext cx="1005840" cy="822960"/>
          </a:xfrm>
          <a:custGeom>
            <a:avLst/>
            <a:gdLst/>
            <a:ahLst/>
            <a:cxnLst/>
            <a:rect l="l" t="t" r="r" b="b"/>
            <a:pathLst>
              <a:path w="1005840" h="822959">
                <a:moveTo>
                  <a:pt x="0" y="822959"/>
                </a:moveTo>
                <a:lnTo>
                  <a:pt x="1005840" y="822959"/>
                </a:lnTo>
                <a:lnTo>
                  <a:pt x="1005840" y="0"/>
                </a:lnTo>
                <a:lnTo>
                  <a:pt x="0" y="0"/>
                </a:lnTo>
                <a:lnTo>
                  <a:pt x="0" y="822959"/>
                </a:lnTo>
                <a:close/>
              </a:path>
            </a:pathLst>
          </a:custGeom>
          <a:solidFill>
            <a:srgbClr val="8BC53E"/>
          </a:solidFill>
        </p:spPr>
        <p:txBody>
          <a:bodyPr wrap="square" lIns="0" tIns="0" rIns="0" bIns="0" rtlCol="0"/>
          <a:lstStyle/>
          <a:p>
            <a:endParaRPr dirty="0"/>
          </a:p>
        </p:txBody>
      </p:sp>
      <p:sp>
        <p:nvSpPr>
          <p:cNvPr id="17" name="object 17"/>
          <p:cNvSpPr/>
          <p:nvPr/>
        </p:nvSpPr>
        <p:spPr>
          <a:xfrm>
            <a:off x="4200144" y="6033515"/>
            <a:ext cx="693420" cy="678180"/>
          </a:xfrm>
          <a:prstGeom prst="rect">
            <a:avLst/>
          </a:prstGeom>
          <a:blipFill>
            <a:blip r:embed="rId3" cstate="print"/>
            <a:stretch>
              <a:fillRect/>
            </a:stretch>
          </a:blipFill>
        </p:spPr>
        <p:txBody>
          <a:bodyPr wrap="square" lIns="0" tIns="0" rIns="0" bIns="0" rtlCol="0"/>
          <a:lstStyle/>
          <a:p>
            <a:endParaRPr dirty="0"/>
          </a:p>
        </p:txBody>
      </p:sp>
      <p:sp>
        <p:nvSpPr>
          <p:cNvPr id="18" name="object 18"/>
          <p:cNvSpPr/>
          <p:nvPr/>
        </p:nvSpPr>
        <p:spPr>
          <a:xfrm>
            <a:off x="8267700" y="5913120"/>
            <a:ext cx="876300" cy="822960"/>
          </a:xfrm>
          <a:custGeom>
            <a:avLst/>
            <a:gdLst/>
            <a:ahLst/>
            <a:cxnLst/>
            <a:rect l="l" t="t" r="r" b="b"/>
            <a:pathLst>
              <a:path w="876300" h="822959">
                <a:moveTo>
                  <a:pt x="0" y="822959"/>
                </a:moveTo>
                <a:lnTo>
                  <a:pt x="876300" y="822959"/>
                </a:lnTo>
                <a:lnTo>
                  <a:pt x="876300" y="0"/>
                </a:lnTo>
                <a:lnTo>
                  <a:pt x="0" y="0"/>
                </a:lnTo>
                <a:lnTo>
                  <a:pt x="0" y="822959"/>
                </a:lnTo>
                <a:close/>
              </a:path>
            </a:pathLst>
          </a:custGeom>
          <a:solidFill>
            <a:srgbClr val="8BC53E"/>
          </a:solidFill>
        </p:spPr>
        <p:txBody>
          <a:bodyPr wrap="square" lIns="0" tIns="0" rIns="0" bIns="0" rtlCol="0"/>
          <a:lstStyle/>
          <a:p>
            <a:endParaRPr dirty="0"/>
          </a:p>
        </p:txBody>
      </p:sp>
      <p:sp>
        <p:nvSpPr>
          <p:cNvPr id="19" name="object 19"/>
          <p:cNvSpPr txBox="1">
            <a:spLocks noGrp="1"/>
          </p:cNvSpPr>
          <p:nvPr>
            <p:ph type="title"/>
          </p:nvPr>
        </p:nvSpPr>
        <p:spPr>
          <a:xfrm>
            <a:off x="1097280" y="1371068"/>
            <a:ext cx="7049134" cy="3770262"/>
          </a:xfrm>
          <a:prstGeom prst="rect">
            <a:avLst/>
          </a:prstGeom>
        </p:spPr>
        <p:txBody>
          <a:bodyPr vert="horz" wrap="square" lIns="0" tIns="259079" rIns="0" bIns="0" rtlCol="0">
            <a:spAutoFit/>
          </a:bodyPr>
          <a:lstStyle/>
          <a:p>
            <a:pPr marL="95885" algn="ctr">
              <a:lnSpc>
                <a:spcPct val="100000"/>
              </a:lnSpc>
              <a:spcBef>
                <a:spcPts val="2039"/>
              </a:spcBef>
            </a:pPr>
            <a:r>
              <a:rPr sz="9600" spc="-5" dirty="0"/>
              <a:t>CIMS</a:t>
            </a:r>
            <a:r>
              <a:rPr sz="9600" spc="-95" dirty="0"/>
              <a:t> </a:t>
            </a:r>
            <a:r>
              <a:rPr sz="9600" dirty="0" smtClean="0"/>
              <a:t>101</a:t>
            </a:r>
            <a:r>
              <a:rPr lang="en-US" sz="9600" dirty="0" smtClean="0"/>
              <a:t/>
            </a:r>
            <a:br>
              <a:rPr lang="en-US" sz="9600" dirty="0" smtClean="0"/>
            </a:br>
            <a:r>
              <a:rPr lang="en-US" sz="6000" dirty="0" smtClean="0"/>
              <a:t/>
            </a:r>
            <a:br>
              <a:rPr lang="en-US" sz="6000" dirty="0" smtClean="0"/>
            </a:br>
            <a:r>
              <a:rPr lang="en-US" sz="3600" b="0" dirty="0" smtClean="0"/>
              <a:t> </a:t>
            </a:r>
            <a:r>
              <a:rPr lang="en-US" sz="3600" b="0" dirty="0"/>
              <a:t>Continuous Improvement Management System</a:t>
            </a:r>
            <a:endParaRPr sz="3600" dirty="0"/>
          </a:p>
        </p:txBody>
      </p:sp>
    </p:spTree>
    <p:extLst>
      <p:ext uri="{BB962C8B-B14F-4D97-AF65-F5344CB8AC3E}">
        <p14:creationId xmlns:p14="http://schemas.microsoft.com/office/powerpoint/2010/main" val="4101664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19191" y="2757394"/>
            <a:ext cx="2042160" cy="1351915"/>
          </a:xfrm>
          <a:custGeom>
            <a:avLst/>
            <a:gdLst/>
            <a:ahLst/>
            <a:cxnLst/>
            <a:rect l="l" t="t" r="r" b="b"/>
            <a:pathLst>
              <a:path w="2042160" h="1351914">
                <a:moveTo>
                  <a:pt x="170622" y="972764"/>
                </a:moveTo>
                <a:lnTo>
                  <a:pt x="129005" y="981693"/>
                </a:lnTo>
                <a:lnTo>
                  <a:pt x="89238" y="1000408"/>
                </a:lnTo>
                <a:lnTo>
                  <a:pt x="54769" y="1027678"/>
                </a:lnTo>
                <a:lnTo>
                  <a:pt x="28241" y="1060976"/>
                </a:lnTo>
                <a:lnTo>
                  <a:pt x="10025" y="1098723"/>
                </a:lnTo>
                <a:lnTo>
                  <a:pt x="488" y="1139343"/>
                </a:lnTo>
                <a:lnTo>
                  <a:pt x="0" y="1181257"/>
                </a:lnTo>
                <a:lnTo>
                  <a:pt x="8928" y="1222890"/>
                </a:lnTo>
                <a:lnTo>
                  <a:pt x="27643" y="1262663"/>
                </a:lnTo>
                <a:lnTo>
                  <a:pt x="54913" y="1297133"/>
                </a:lnTo>
                <a:lnTo>
                  <a:pt x="88211" y="1323660"/>
                </a:lnTo>
                <a:lnTo>
                  <a:pt x="125958" y="1341877"/>
                </a:lnTo>
                <a:lnTo>
                  <a:pt x="166578" y="1351414"/>
                </a:lnTo>
                <a:lnTo>
                  <a:pt x="208492" y="1351902"/>
                </a:lnTo>
                <a:lnTo>
                  <a:pt x="250125" y="1342973"/>
                </a:lnTo>
                <a:lnTo>
                  <a:pt x="289898" y="1324258"/>
                </a:lnTo>
                <a:lnTo>
                  <a:pt x="324368" y="1296988"/>
                </a:lnTo>
                <a:lnTo>
                  <a:pt x="350895" y="1263691"/>
                </a:lnTo>
                <a:lnTo>
                  <a:pt x="369112" y="1225944"/>
                </a:lnTo>
                <a:lnTo>
                  <a:pt x="375209" y="1199973"/>
                </a:lnTo>
                <a:lnTo>
                  <a:pt x="195438" y="1199973"/>
                </a:lnTo>
                <a:lnTo>
                  <a:pt x="180837" y="1199417"/>
                </a:lnTo>
                <a:lnTo>
                  <a:pt x="167522" y="1193432"/>
                </a:lnTo>
                <a:lnTo>
                  <a:pt x="157183" y="1182399"/>
                </a:lnTo>
                <a:lnTo>
                  <a:pt x="151929" y="1168203"/>
                </a:lnTo>
                <a:lnTo>
                  <a:pt x="152484" y="1153602"/>
                </a:lnTo>
                <a:lnTo>
                  <a:pt x="158469" y="1140287"/>
                </a:lnTo>
                <a:lnTo>
                  <a:pt x="169502" y="1129948"/>
                </a:lnTo>
                <a:lnTo>
                  <a:pt x="183699" y="1124640"/>
                </a:lnTo>
                <a:lnTo>
                  <a:pt x="375112" y="1124640"/>
                </a:lnTo>
                <a:lnTo>
                  <a:pt x="374039" y="1119637"/>
                </a:lnTo>
                <a:lnTo>
                  <a:pt x="325103" y="1119637"/>
                </a:lnTo>
                <a:lnTo>
                  <a:pt x="310488" y="1119090"/>
                </a:lnTo>
                <a:lnTo>
                  <a:pt x="297135" y="1113113"/>
                </a:lnTo>
                <a:lnTo>
                  <a:pt x="286723" y="1102135"/>
                </a:lnTo>
                <a:lnTo>
                  <a:pt x="281487" y="1087937"/>
                </a:lnTo>
                <a:lnTo>
                  <a:pt x="282072" y="1073322"/>
                </a:lnTo>
                <a:lnTo>
                  <a:pt x="288063" y="1059969"/>
                </a:lnTo>
                <a:lnTo>
                  <a:pt x="299042" y="1049557"/>
                </a:lnTo>
                <a:lnTo>
                  <a:pt x="299169" y="1049557"/>
                </a:lnTo>
                <a:lnTo>
                  <a:pt x="313366" y="1044303"/>
                </a:lnTo>
                <a:lnTo>
                  <a:pt x="337469" y="1044303"/>
                </a:lnTo>
                <a:lnTo>
                  <a:pt x="324183" y="1027534"/>
                </a:lnTo>
                <a:lnTo>
                  <a:pt x="290870" y="1001006"/>
                </a:lnTo>
                <a:lnTo>
                  <a:pt x="253125" y="982790"/>
                </a:lnTo>
                <a:lnTo>
                  <a:pt x="212519" y="973253"/>
                </a:lnTo>
                <a:lnTo>
                  <a:pt x="170622" y="972764"/>
                </a:lnTo>
                <a:close/>
              </a:path>
              <a:path w="2042160" h="1351914">
                <a:moveTo>
                  <a:pt x="183699" y="1124640"/>
                </a:moveTo>
                <a:lnTo>
                  <a:pt x="169502" y="1129948"/>
                </a:lnTo>
                <a:lnTo>
                  <a:pt x="158469" y="1140287"/>
                </a:lnTo>
                <a:lnTo>
                  <a:pt x="152484" y="1153602"/>
                </a:lnTo>
                <a:lnTo>
                  <a:pt x="151929" y="1168203"/>
                </a:lnTo>
                <a:lnTo>
                  <a:pt x="157183" y="1182399"/>
                </a:lnTo>
                <a:lnTo>
                  <a:pt x="167522" y="1193432"/>
                </a:lnTo>
                <a:lnTo>
                  <a:pt x="180837" y="1199417"/>
                </a:lnTo>
                <a:lnTo>
                  <a:pt x="195438" y="1199973"/>
                </a:lnTo>
                <a:lnTo>
                  <a:pt x="209634" y="1194718"/>
                </a:lnTo>
                <a:lnTo>
                  <a:pt x="209761" y="1194718"/>
                </a:lnTo>
                <a:lnTo>
                  <a:pt x="220739" y="1184308"/>
                </a:lnTo>
                <a:lnTo>
                  <a:pt x="226716" y="1170969"/>
                </a:lnTo>
                <a:lnTo>
                  <a:pt x="227263" y="1156392"/>
                </a:lnTo>
                <a:lnTo>
                  <a:pt x="221953" y="1142267"/>
                </a:lnTo>
                <a:lnTo>
                  <a:pt x="211615" y="1131216"/>
                </a:lnTo>
                <a:lnTo>
                  <a:pt x="198300" y="1125202"/>
                </a:lnTo>
                <a:lnTo>
                  <a:pt x="183699" y="1124640"/>
                </a:lnTo>
                <a:close/>
              </a:path>
              <a:path w="2042160" h="1351914">
                <a:moveTo>
                  <a:pt x="375112" y="1124640"/>
                </a:moveTo>
                <a:lnTo>
                  <a:pt x="183699" y="1124640"/>
                </a:lnTo>
                <a:lnTo>
                  <a:pt x="198300" y="1125202"/>
                </a:lnTo>
                <a:lnTo>
                  <a:pt x="211615" y="1131216"/>
                </a:lnTo>
                <a:lnTo>
                  <a:pt x="221953" y="1142267"/>
                </a:lnTo>
                <a:lnTo>
                  <a:pt x="227263" y="1156392"/>
                </a:lnTo>
                <a:lnTo>
                  <a:pt x="226716" y="1170969"/>
                </a:lnTo>
                <a:lnTo>
                  <a:pt x="220739" y="1184308"/>
                </a:lnTo>
                <a:lnTo>
                  <a:pt x="209761" y="1194718"/>
                </a:lnTo>
                <a:lnTo>
                  <a:pt x="209634" y="1194718"/>
                </a:lnTo>
                <a:lnTo>
                  <a:pt x="195438" y="1199973"/>
                </a:lnTo>
                <a:lnTo>
                  <a:pt x="375209" y="1199973"/>
                </a:lnTo>
                <a:lnTo>
                  <a:pt x="378649" y="1185324"/>
                </a:lnTo>
                <a:lnTo>
                  <a:pt x="379137" y="1143409"/>
                </a:lnTo>
                <a:lnTo>
                  <a:pt x="375112" y="1124640"/>
                </a:lnTo>
                <a:close/>
              </a:path>
              <a:path w="2042160" h="1351914">
                <a:moveTo>
                  <a:pt x="313366" y="1044303"/>
                </a:moveTo>
                <a:lnTo>
                  <a:pt x="299169" y="1049557"/>
                </a:lnTo>
                <a:lnTo>
                  <a:pt x="299042" y="1049557"/>
                </a:lnTo>
                <a:lnTo>
                  <a:pt x="288063" y="1059969"/>
                </a:lnTo>
                <a:lnTo>
                  <a:pt x="282072" y="1073322"/>
                </a:lnTo>
                <a:lnTo>
                  <a:pt x="281487" y="1087937"/>
                </a:lnTo>
                <a:lnTo>
                  <a:pt x="286723" y="1102135"/>
                </a:lnTo>
                <a:lnTo>
                  <a:pt x="297135" y="1113113"/>
                </a:lnTo>
                <a:lnTo>
                  <a:pt x="310488" y="1119090"/>
                </a:lnTo>
                <a:lnTo>
                  <a:pt x="325103" y="1119637"/>
                </a:lnTo>
                <a:lnTo>
                  <a:pt x="339301" y="1114327"/>
                </a:lnTo>
                <a:lnTo>
                  <a:pt x="350334" y="1103989"/>
                </a:lnTo>
                <a:lnTo>
                  <a:pt x="356319" y="1090674"/>
                </a:lnTo>
                <a:lnTo>
                  <a:pt x="356875" y="1076072"/>
                </a:lnTo>
                <a:lnTo>
                  <a:pt x="352309" y="1063736"/>
                </a:lnTo>
                <a:lnTo>
                  <a:pt x="351493" y="1062003"/>
                </a:lnTo>
                <a:lnTo>
                  <a:pt x="350147" y="1060304"/>
                </a:lnTo>
                <a:lnTo>
                  <a:pt x="341282" y="1050843"/>
                </a:lnTo>
                <a:lnTo>
                  <a:pt x="327967" y="1044858"/>
                </a:lnTo>
                <a:lnTo>
                  <a:pt x="313366" y="1044303"/>
                </a:lnTo>
                <a:close/>
              </a:path>
              <a:path w="2042160" h="1351914">
                <a:moveTo>
                  <a:pt x="352309" y="1063736"/>
                </a:moveTo>
                <a:lnTo>
                  <a:pt x="356875" y="1076072"/>
                </a:lnTo>
                <a:lnTo>
                  <a:pt x="356319" y="1090674"/>
                </a:lnTo>
                <a:lnTo>
                  <a:pt x="350334" y="1103989"/>
                </a:lnTo>
                <a:lnTo>
                  <a:pt x="339301" y="1114327"/>
                </a:lnTo>
                <a:lnTo>
                  <a:pt x="325103" y="1119637"/>
                </a:lnTo>
                <a:lnTo>
                  <a:pt x="374039" y="1119637"/>
                </a:lnTo>
                <a:lnTo>
                  <a:pt x="370208" y="1101776"/>
                </a:lnTo>
                <a:lnTo>
                  <a:pt x="352309" y="1063736"/>
                </a:lnTo>
                <a:close/>
              </a:path>
              <a:path w="2042160" h="1351914">
                <a:moveTo>
                  <a:pt x="350147" y="1060304"/>
                </a:moveTo>
                <a:lnTo>
                  <a:pt x="351493" y="1062003"/>
                </a:lnTo>
                <a:lnTo>
                  <a:pt x="352309" y="1063736"/>
                </a:lnTo>
                <a:lnTo>
                  <a:pt x="351620" y="1061876"/>
                </a:lnTo>
                <a:lnTo>
                  <a:pt x="350147" y="1060304"/>
                </a:lnTo>
                <a:close/>
              </a:path>
              <a:path w="2042160" h="1351914">
                <a:moveTo>
                  <a:pt x="337469" y="1044303"/>
                </a:moveTo>
                <a:lnTo>
                  <a:pt x="313366" y="1044303"/>
                </a:lnTo>
                <a:lnTo>
                  <a:pt x="327967" y="1044858"/>
                </a:lnTo>
                <a:lnTo>
                  <a:pt x="341282" y="1050843"/>
                </a:lnTo>
                <a:lnTo>
                  <a:pt x="350147" y="1060304"/>
                </a:lnTo>
                <a:lnTo>
                  <a:pt x="337469" y="1044303"/>
                </a:lnTo>
                <a:close/>
              </a:path>
              <a:path w="2042160" h="1351914">
                <a:moveTo>
                  <a:pt x="442906" y="963985"/>
                </a:moveTo>
                <a:lnTo>
                  <a:pt x="428709" y="969293"/>
                </a:lnTo>
                <a:lnTo>
                  <a:pt x="417676" y="979632"/>
                </a:lnTo>
                <a:lnTo>
                  <a:pt x="411691" y="992947"/>
                </a:lnTo>
                <a:lnTo>
                  <a:pt x="411136" y="1007548"/>
                </a:lnTo>
                <a:lnTo>
                  <a:pt x="416390" y="1021744"/>
                </a:lnTo>
                <a:lnTo>
                  <a:pt x="426729" y="1032777"/>
                </a:lnTo>
                <a:lnTo>
                  <a:pt x="440044" y="1038762"/>
                </a:lnTo>
                <a:lnTo>
                  <a:pt x="454645" y="1039318"/>
                </a:lnTo>
                <a:lnTo>
                  <a:pt x="468841" y="1034063"/>
                </a:lnTo>
                <a:lnTo>
                  <a:pt x="479892" y="1023653"/>
                </a:lnTo>
                <a:lnTo>
                  <a:pt x="485907" y="1010314"/>
                </a:lnTo>
                <a:lnTo>
                  <a:pt x="486468" y="995737"/>
                </a:lnTo>
                <a:lnTo>
                  <a:pt x="481160" y="981612"/>
                </a:lnTo>
                <a:lnTo>
                  <a:pt x="470822" y="970561"/>
                </a:lnTo>
                <a:lnTo>
                  <a:pt x="457507" y="964547"/>
                </a:lnTo>
                <a:lnTo>
                  <a:pt x="442906" y="963985"/>
                </a:lnTo>
                <a:close/>
              </a:path>
              <a:path w="2042160" h="1351914">
                <a:moveTo>
                  <a:pt x="572573" y="883648"/>
                </a:moveTo>
                <a:lnTo>
                  <a:pt x="558376" y="888902"/>
                </a:lnTo>
                <a:lnTo>
                  <a:pt x="547270" y="899314"/>
                </a:lnTo>
                <a:lnTo>
                  <a:pt x="541279" y="912667"/>
                </a:lnTo>
                <a:lnTo>
                  <a:pt x="540694" y="927282"/>
                </a:lnTo>
                <a:lnTo>
                  <a:pt x="545930" y="941480"/>
                </a:lnTo>
                <a:lnTo>
                  <a:pt x="556340" y="952458"/>
                </a:lnTo>
                <a:lnTo>
                  <a:pt x="569679" y="958435"/>
                </a:lnTo>
                <a:lnTo>
                  <a:pt x="584257" y="958982"/>
                </a:lnTo>
                <a:lnTo>
                  <a:pt x="598381" y="953672"/>
                </a:lnTo>
                <a:lnTo>
                  <a:pt x="609541" y="943334"/>
                </a:lnTo>
                <a:lnTo>
                  <a:pt x="615526" y="930019"/>
                </a:lnTo>
                <a:lnTo>
                  <a:pt x="616082" y="915417"/>
                </a:lnTo>
                <a:lnTo>
                  <a:pt x="610827" y="901221"/>
                </a:lnTo>
                <a:lnTo>
                  <a:pt x="600489" y="890188"/>
                </a:lnTo>
                <a:lnTo>
                  <a:pt x="587174" y="884203"/>
                </a:lnTo>
                <a:lnTo>
                  <a:pt x="572573" y="883648"/>
                </a:lnTo>
                <a:close/>
              </a:path>
              <a:path w="2042160" h="1351914">
                <a:moveTo>
                  <a:pt x="702113" y="803330"/>
                </a:moveTo>
                <a:lnTo>
                  <a:pt x="687916" y="808638"/>
                </a:lnTo>
                <a:lnTo>
                  <a:pt x="676883" y="818977"/>
                </a:lnTo>
                <a:lnTo>
                  <a:pt x="670898" y="832292"/>
                </a:lnTo>
                <a:lnTo>
                  <a:pt x="670343" y="846893"/>
                </a:lnTo>
                <a:lnTo>
                  <a:pt x="675597" y="861089"/>
                </a:lnTo>
                <a:lnTo>
                  <a:pt x="685936" y="872122"/>
                </a:lnTo>
                <a:lnTo>
                  <a:pt x="699251" y="878107"/>
                </a:lnTo>
                <a:lnTo>
                  <a:pt x="713852" y="878663"/>
                </a:lnTo>
                <a:lnTo>
                  <a:pt x="728048" y="873408"/>
                </a:lnTo>
                <a:lnTo>
                  <a:pt x="739099" y="862998"/>
                </a:lnTo>
                <a:lnTo>
                  <a:pt x="745114" y="849659"/>
                </a:lnTo>
                <a:lnTo>
                  <a:pt x="745675" y="835082"/>
                </a:lnTo>
                <a:lnTo>
                  <a:pt x="740367" y="820957"/>
                </a:lnTo>
                <a:lnTo>
                  <a:pt x="730029" y="809906"/>
                </a:lnTo>
                <a:lnTo>
                  <a:pt x="716714" y="803892"/>
                </a:lnTo>
                <a:lnTo>
                  <a:pt x="702113" y="803330"/>
                </a:lnTo>
                <a:close/>
              </a:path>
              <a:path w="2042160" h="1351914">
                <a:moveTo>
                  <a:pt x="831780" y="722993"/>
                </a:moveTo>
                <a:lnTo>
                  <a:pt x="817583" y="728247"/>
                </a:lnTo>
                <a:lnTo>
                  <a:pt x="806423" y="738657"/>
                </a:lnTo>
                <a:lnTo>
                  <a:pt x="800438" y="751996"/>
                </a:lnTo>
                <a:lnTo>
                  <a:pt x="799883" y="766573"/>
                </a:lnTo>
                <a:lnTo>
                  <a:pt x="805137" y="780698"/>
                </a:lnTo>
                <a:lnTo>
                  <a:pt x="815547" y="791749"/>
                </a:lnTo>
                <a:lnTo>
                  <a:pt x="828886" y="797764"/>
                </a:lnTo>
                <a:lnTo>
                  <a:pt x="843464" y="798325"/>
                </a:lnTo>
                <a:lnTo>
                  <a:pt x="857588" y="793017"/>
                </a:lnTo>
                <a:lnTo>
                  <a:pt x="868748" y="782679"/>
                </a:lnTo>
                <a:lnTo>
                  <a:pt x="874733" y="769364"/>
                </a:lnTo>
                <a:lnTo>
                  <a:pt x="875289" y="754762"/>
                </a:lnTo>
                <a:lnTo>
                  <a:pt x="870034" y="740566"/>
                </a:lnTo>
                <a:lnTo>
                  <a:pt x="859696" y="729533"/>
                </a:lnTo>
                <a:lnTo>
                  <a:pt x="846381" y="723548"/>
                </a:lnTo>
                <a:lnTo>
                  <a:pt x="831780" y="722993"/>
                </a:lnTo>
                <a:close/>
              </a:path>
              <a:path w="2042160" h="1351914">
                <a:moveTo>
                  <a:pt x="961320" y="642675"/>
                </a:moveTo>
                <a:lnTo>
                  <a:pt x="947123" y="647983"/>
                </a:lnTo>
                <a:lnTo>
                  <a:pt x="936090" y="658322"/>
                </a:lnTo>
                <a:lnTo>
                  <a:pt x="930105" y="671637"/>
                </a:lnTo>
                <a:lnTo>
                  <a:pt x="929550" y="686238"/>
                </a:lnTo>
                <a:lnTo>
                  <a:pt x="934804" y="700434"/>
                </a:lnTo>
                <a:lnTo>
                  <a:pt x="945143" y="711467"/>
                </a:lnTo>
                <a:lnTo>
                  <a:pt x="958458" y="717452"/>
                </a:lnTo>
                <a:lnTo>
                  <a:pt x="973059" y="718008"/>
                </a:lnTo>
                <a:lnTo>
                  <a:pt x="987255" y="712753"/>
                </a:lnTo>
                <a:lnTo>
                  <a:pt x="998306" y="702343"/>
                </a:lnTo>
                <a:lnTo>
                  <a:pt x="1004321" y="689004"/>
                </a:lnTo>
                <a:lnTo>
                  <a:pt x="1004882" y="674427"/>
                </a:lnTo>
                <a:lnTo>
                  <a:pt x="999574" y="660302"/>
                </a:lnTo>
                <a:lnTo>
                  <a:pt x="989236" y="649251"/>
                </a:lnTo>
                <a:lnTo>
                  <a:pt x="975921" y="643237"/>
                </a:lnTo>
                <a:lnTo>
                  <a:pt x="961320" y="642675"/>
                </a:lnTo>
                <a:close/>
              </a:path>
              <a:path w="2042160" h="1351914">
                <a:moveTo>
                  <a:pt x="1090987" y="562338"/>
                </a:moveTo>
                <a:lnTo>
                  <a:pt x="1076790" y="567592"/>
                </a:lnTo>
                <a:lnTo>
                  <a:pt x="1065630" y="578002"/>
                </a:lnTo>
                <a:lnTo>
                  <a:pt x="1059645" y="591341"/>
                </a:lnTo>
                <a:lnTo>
                  <a:pt x="1059090" y="605918"/>
                </a:lnTo>
                <a:lnTo>
                  <a:pt x="1064344" y="620043"/>
                </a:lnTo>
                <a:lnTo>
                  <a:pt x="1074736" y="631094"/>
                </a:lnTo>
                <a:lnTo>
                  <a:pt x="1088046" y="637109"/>
                </a:lnTo>
                <a:lnTo>
                  <a:pt x="1102617" y="637670"/>
                </a:lnTo>
                <a:lnTo>
                  <a:pt x="1116795" y="632362"/>
                </a:lnTo>
                <a:lnTo>
                  <a:pt x="1127955" y="622024"/>
                </a:lnTo>
                <a:lnTo>
                  <a:pt x="1133940" y="608709"/>
                </a:lnTo>
                <a:lnTo>
                  <a:pt x="1134496" y="594107"/>
                </a:lnTo>
                <a:lnTo>
                  <a:pt x="1129241" y="579911"/>
                </a:lnTo>
                <a:lnTo>
                  <a:pt x="1118903" y="568878"/>
                </a:lnTo>
                <a:lnTo>
                  <a:pt x="1105588" y="562893"/>
                </a:lnTo>
                <a:lnTo>
                  <a:pt x="1090987" y="562338"/>
                </a:lnTo>
                <a:close/>
              </a:path>
              <a:path w="2042160" h="1351914">
                <a:moveTo>
                  <a:pt x="1220527" y="481964"/>
                </a:moveTo>
                <a:lnTo>
                  <a:pt x="1206330" y="487201"/>
                </a:lnTo>
                <a:lnTo>
                  <a:pt x="1195279" y="497667"/>
                </a:lnTo>
                <a:lnTo>
                  <a:pt x="1189265" y="510982"/>
                </a:lnTo>
                <a:lnTo>
                  <a:pt x="1188703" y="525583"/>
                </a:lnTo>
                <a:lnTo>
                  <a:pt x="1194011" y="539779"/>
                </a:lnTo>
                <a:lnTo>
                  <a:pt x="1204350" y="550812"/>
                </a:lnTo>
                <a:lnTo>
                  <a:pt x="1217665" y="556797"/>
                </a:lnTo>
                <a:lnTo>
                  <a:pt x="1232266" y="557353"/>
                </a:lnTo>
                <a:lnTo>
                  <a:pt x="1246462" y="552098"/>
                </a:lnTo>
                <a:lnTo>
                  <a:pt x="1257513" y="541686"/>
                </a:lnTo>
                <a:lnTo>
                  <a:pt x="1263528" y="528333"/>
                </a:lnTo>
                <a:lnTo>
                  <a:pt x="1264089" y="513718"/>
                </a:lnTo>
                <a:lnTo>
                  <a:pt x="1258781" y="499520"/>
                </a:lnTo>
                <a:lnTo>
                  <a:pt x="1248443" y="488541"/>
                </a:lnTo>
                <a:lnTo>
                  <a:pt x="1235128" y="482550"/>
                </a:lnTo>
                <a:lnTo>
                  <a:pt x="1220527" y="481964"/>
                </a:lnTo>
                <a:close/>
              </a:path>
              <a:path w="2042160" h="1351914">
                <a:moveTo>
                  <a:pt x="1350176" y="401683"/>
                </a:moveTo>
                <a:lnTo>
                  <a:pt x="1335997" y="406937"/>
                </a:lnTo>
                <a:lnTo>
                  <a:pt x="1324837" y="417329"/>
                </a:lnTo>
                <a:lnTo>
                  <a:pt x="1318852" y="430639"/>
                </a:lnTo>
                <a:lnTo>
                  <a:pt x="1318297" y="445210"/>
                </a:lnTo>
                <a:lnTo>
                  <a:pt x="1323551" y="459388"/>
                </a:lnTo>
                <a:lnTo>
                  <a:pt x="1333890" y="470439"/>
                </a:lnTo>
                <a:lnTo>
                  <a:pt x="1347205" y="476454"/>
                </a:lnTo>
                <a:lnTo>
                  <a:pt x="1361806" y="477015"/>
                </a:lnTo>
                <a:lnTo>
                  <a:pt x="1376002" y="471707"/>
                </a:lnTo>
                <a:lnTo>
                  <a:pt x="1387162" y="461369"/>
                </a:lnTo>
                <a:lnTo>
                  <a:pt x="1393147" y="448054"/>
                </a:lnTo>
                <a:lnTo>
                  <a:pt x="1393703" y="433452"/>
                </a:lnTo>
                <a:lnTo>
                  <a:pt x="1388448" y="419256"/>
                </a:lnTo>
                <a:lnTo>
                  <a:pt x="1378056" y="408223"/>
                </a:lnTo>
                <a:lnTo>
                  <a:pt x="1364747" y="402238"/>
                </a:lnTo>
                <a:lnTo>
                  <a:pt x="1350176" y="401683"/>
                </a:lnTo>
                <a:close/>
              </a:path>
              <a:path w="2042160" h="1351914">
                <a:moveTo>
                  <a:pt x="1479734" y="321309"/>
                </a:moveTo>
                <a:lnTo>
                  <a:pt x="1465537" y="326546"/>
                </a:lnTo>
                <a:lnTo>
                  <a:pt x="1454486" y="337012"/>
                </a:lnTo>
                <a:lnTo>
                  <a:pt x="1448472" y="350327"/>
                </a:lnTo>
                <a:lnTo>
                  <a:pt x="1447910" y="364928"/>
                </a:lnTo>
                <a:lnTo>
                  <a:pt x="1453218" y="379124"/>
                </a:lnTo>
                <a:lnTo>
                  <a:pt x="1463557" y="390157"/>
                </a:lnTo>
                <a:lnTo>
                  <a:pt x="1476872" y="396142"/>
                </a:lnTo>
                <a:lnTo>
                  <a:pt x="1491473" y="396698"/>
                </a:lnTo>
                <a:lnTo>
                  <a:pt x="1505669" y="391443"/>
                </a:lnTo>
                <a:lnTo>
                  <a:pt x="1516702" y="380978"/>
                </a:lnTo>
                <a:lnTo>
                  <a:pt x="1522687" y="367663"/>
                </a:lnTo>
                <a:lnTo>
                  <a:pt x="1523243" y="353061"/>
                </a:lnTo>
                <a:lnTo>
                  <a:pt x="1517988" y="338865"/>
                </a:lnTo>
                <a:lnTo>
                  <a:pt x="1507650" y="327886"/>
                </a:lnTo>
                <a:lnTo>
                  <a:pt x="1494335" y="321895"/>
                </a:lnTo>
                <a:lnTo>
                  <a:pt x="1479734" y="321309"/>
                </a:lnTo>
                <a:close/>
              </a:path>
              <a:path w="2042160" h="1351914">
                <a:moveTo>
                  <a:pt x="1609329" y="241028"/>
                </a:moveTo>
                <a:lnTo>
                  <a:pt x="1595204" y="246282"/>
                </a:lnTo>
                <a:lnTo>
                  <a:pt x="1584044" y="256674"/>
                </a:lnTo>
                <a:lnTo>
                  <a:pt x="1578059" y="269984"/>
                </a:lnTo>
                <a:lnTo>
                  <a:pt x="1577504" y="284555"/>
                </a:lnTo>
                <a:lnTo>
                  <a:pt x="1582758" y="298733"/>
                </a:lnTo>
                <a:lnTo>
                  <a:pt x="1593097" y="309784"/>
                </a:lnTo>
                <a:lnTo>
                  <a:pt x="1606412" y="315799"/>
                </a:lnTo>
                <a:lnTo>
                  <a:pt x="1621013" y="316360"/>
                </a:lnTo>
                <a:lnTo>
                  <a:pt x="1635209" y="311052"/>
                </a:lnTo>
                <a:lnTo>
                  <a:pt x="1646369" y="300714"/>
                </a:lnTo>
                <a:lnTo>
                  <a:pt x="1652354" y="287399"/>
                </a:lnTo>
                <a:lnTo>
                  <a:pt x="1652910" y="272797"/>
                </a:lnTo>
                <a:lnTo>
                  <a:pt x="1647655" y="258601"/>
                </a:lnTo>
                <a:lnTo>
                  <a:pt x="1637245" y="247568"/>
                </a:lnTo>
                <a:lnTo>
                  <a:pt x="1623906" y="241583"/>
                </a:lnTo>
                <a:lnTo>
                  <a:pt x="1609329" y="241028"/>
                </a:lnTo>
                <a:close/>
              </a:path>
              <a:path w="2042160" h="1351914">
                <a:moveTo>
                  <a:pt x="1738941" y="160654"/>
                </a:moveTo>
                <a:lnTo>
                  <a:pt x="1724744" y="165891"/>
                </a:lnTo>
                <a:lnTo>
                  <a:pt x="1713693" y="176357"/>
                </a:lnTo>
                <a:lnTo>
                  <a:pt x="1707679" y="189672"/>
                </a:lnTo>
                <a:lnTo>
                  <a:pt x="1707117" y="204273"/>
                </a:lnTo>
                <a:lnTo>
                  <a:pt x="1712425" y="218469"/>
                </a:lnTo>
                <a:lnTo>
                  <a:pt x="1722764" y="229502"/>
                </a:lnTo>
                <a:lnTo>
                  <a:pt x="1736079" y="235487"/>
                </a:lnTo>
                <a:lnTo>
                  <a:pt x="1750680" y="236043"/>
                </a:lnTo>
                <a:lnTo>
                  <a:pt x="1764876" y="230788"/>
                </a:lnTo>
                <a:lnTo>
                  <a:pt x="1764876" y="230661"/>
                </a:lnTo>
                <a:lnTo>
                  <a:pt x="1775909" y="220323"/>
                </a:lnTo>
                <a:lnTo>
                  <a:pt x="1781894" y="207008"/>
                </a:lnTo>
                <a:lnTo>
                  <a:pt x="1782450" y="192406"/>
                </a:lnTo>
                <a:lnTo>
                  <a:pt x="1777195" y="178210"/>
                </a:lnTo>
                <a:lnTo>
                  <a:pt x="1766857" y="167231"/>
                </a:lnTo>
                <a:lnTo>
                  <a:pt x="1753542" y="161240"/>
                </a:lnTo>
                <a:lnTo>
                  <a:pt x="1738941" y="160654"/>
                </a:lnTo>
                <a:close/>
              </a:path>
              <a:path w="2042160" h="1351914">
                <a:moveTo>
                  <a:pt x="1868536" y="80373"/>
                </a:moveTo>
                <a:lnTo>
                  <a:pt x="1854411" y="85627"/>
                </a:lnTo>
                <a:lnTo>
                  <a:pt x="1843251" y="95966"/>
                </a:lnTo>
                <a:lnTo>
                  <a:pt x="1837266" y="109281"/>
                </a:lnTo>
                <a:lnTo>
                  <a:pt x="1836711" y="123882"/>
                </a:lnTo>
                <a:lnTo>
                  <a:pt x="1841965" y="138078"/>
                </a:lnTo>
                <a:lnTo>
                  <a:pt x="1852304" y="149111"/>
                </a:lnTo>
                <a:lnTo>
                  <a:pt x="1865619" y="155096"/>
                </a:lnTo>
                <a:lnTo>
                  <a:pt x="1880220" y="155652"/>
                </a:lnTo>
                <a:lnTo>
                  <a:pt x="1894416" y="150397"/>
                </a:lnTo>
                <a:lnTo>
                  <a:pt x="1905523" y="140059"/>
                </a:lnTo>
                <a:lnTo>
                  <a:pt x="1911514" y="126744"/>
                </a:lnTo>
                <a:lnTo>
                  <a:pt x="1912099" y="112142"/>
                </a:lnTo>
                <a:lnTo>
                  <a:pt x="1906862" y="97946"/>
                </a:lnTo>
                <a:lnTo>
                  <a:pt x="1896452" y="86913"/>
                </a:lnTo>
                <a:lnTo>
                  <a:pt x="1883113" y="80928"/>
                </a:lnTo>
                <a:lnTo>
                  <a:pt x="1868536" y="80373"/>
                </a:lnTo>
                <a:close/>
              </a:path>
              <a:path w="2042160" h="1351914">
                <a:moveTo>
                  <a:pt x="1998148" y="0"/>
                </a:moveTo>
                <a:lnTo>
                  <a:pt x="1983951" y="5236"/>
                </a:lnTo>
                <a:lnTo>
                  <a:pt x="1983951" y="5363"/>
                </a:lnTo>
                <a:lnTo>
                  <a:pt x="1972900" y="15702"/>
                </a:lnTo>
                <a:lnTo>
                  <a:pt x="1966886" y="29017"/>
                </a:lnTo>
                <a:lnTo>
                  <a:pt x="1966324" y="43618"/>
                </a:lnTo>
                <a:lnTo>
                  <a:pt x="1971632" y="57814"/>
                </a:lnTo>
                <a:lnTo>
                  <a:pt x="1981971" y="68847"/>
                </a:lnTo>
                <a:lnTo>
                  <a:pt x="1995286" y="74832"/>
                </a:lnTo>
                <a:lnTo>
                  <a:pt x="2009887" y="75388"/>
                </a:lnTo>
                <a:lnTo>
                  <a:pt x="2024083" y="70133"/>
                </a:lnTo>
                <a:lnTo>
                  <a:pt x="2035116" y="59668"/>
                </a:lnTo>
                <a:lnTo>
                  <a:pt x="2041101" y="46353"/>
                </a:lnTo>
                <a:lnTo>
                  <a:pt x="2041657" y="31751"/>
                </a:lnTo>
                <a:lnTo>
                  <a:pt x="2036402" y="17555"/>
                </a:lnTo>
                <a:lnTo>
                  <a:pt x="2026064" y="6576"/>
                </a:lnTo>
                <a:lnTo>
                  <a:pt x="2012749" y="585"/>
                </a:lnTo>
                <a:lnTo>
                  <a:pt x="1998148" y="0"/>
                </a:lnTo>
                <a:close/>
              </a:path>
            </a:pathLst>
          </a:custGeom>
          <a:solidFill>
            <a:srgbClr val="8BC53E">
              <a:alpha val="79998"/>
            </a:srgbClr>
          </a:solidFill>
        </p:spPr>
        <p:txBody>
          <a:bodyPr wrap="square" lIns="0" tIns="0" rIns="0" bIns="0" rtlCol="0"/>
          <a:lstStyle/>
          <a:p>
            <a:endParaRPr dirty="0"/>
          </a:p>
        </p:txBody>
      </p:sp>
      <p:sp>
        <p:nvSpPr>
          <p:cNvPr id="3" name="object 3"/>
          <p:cNvSpPr/>
          <p:nvPr/>
        </p:nvSpPr>
        <p:spPr>
          <a:xfrm>
            <a:off x="4686300" y="2889757"/>
            <a:ext cx="381000" cy="2515870"/>
          </a:xfrm>
          <a:custGeom>
            <a:avLst/>
            <a:gdLst/>
            <a:ahLst/>
            <a:cxnLst/>
            <a:rect l="l" t="t" r="r" b="b"/>
            <a:pathLst>
              <a:path w="381000" h="2515870">
                <a:moveTo>
                  <a:pt x="189023" y="2135040"/>
                </a:moveTo>
                <a:lnTo>
                  <a:pt x="146837" y="2139904"/>
                </a:lnTo>
                <a:lnTo>
                  <a:pt x="106746" y="2154242"/>
                </a:lnTo>
                <a:lnTo>
                  <a:pt x="71374" y="2176737"/>
                </a:lnTo>
                <a:lnTo>
                  <a:pt x="41867" y="2206244"/>
                </a:lnTo>
                <a:lnTo>
                  <a:pt x="19372" y="2241616"/>
                </a:lnTo>
                <a:lnTo>
                  <a:pt x="5034" y="2281707"/>
                </a:lnTo>
                <a:lnTo>
                  <a:pt x="0" y="2325369"/>
                </a:lnTo>
                <a:lnTo>
                  <a:pt x="5034" y="2369032"/>
                </a:lnTo>
                <a:lnTo>
                  <a:pt x="19372" y="2409123"/>
                </a:lnTo>
                <a:lnTo>
                  <a:pt x="41867" y="2444495"/>
                </a:lnTo>
                <a:lnTo>
                  <a:pt x="71374" y="2474002"/>
                </a:lnTo>
                <a:lnTo>
                  <a:pt x="106746" y="2496497"/>
                </a:lnTo>
                <a:lnTo>
                  <a:pt x="146837" y="2510835"/>
                </a:lnTo>
                <a:lnTo>
                  <a:pt x="190500" y="2515869"/>
                </a:lnTo>
                <a:lnTo>
                  <a:pt x="234162" y="2510835"/>
                </a:lnTo>
                <a:lnTo>
                  <a:pt x="274253" y="2496497"/>
                </a:lnTo>
                <a:lnTo>
                  <a:pt x="309625" y="2474002"/>
                </a:lnTo>
                <a:lnTo>
                  <a:pt x="339132" y="2444495"/>
                </a:lnTo>
                <a:lnTo>
                  <a:pt x="361627" y="2409123"/>
                </a:lnTo>
                <a:lnTo>
                  <a:pt x="375965" y="2369032"/>
                </a:lnTo>
                <a:lnTo>
                  <a:pt x="376607" y="2363469"/>
                </a:lnTo>
                <a:lnTo>
                  <a:pt x="190500" y="2363469"/>
                </a:lnTo>
                <a:lnTo>
                  <a:pt x="175652" y="2360481"/>
                </a:lnTo>
                <a:lnTo>
                  <a:pt x="163544" y="2352325"/>
                </a:lnTo>
                <a:lnTo>
                  <a:pt x="155388" y="2340217"/>
                </a:lnTo>
                <a:lnTo>
                  <a:pt x="152400" y="2325369"/>
                </a:lnTo>
                <a:lnTo>
                  <a:pt x="155388" y="2310449"/>
                </a:lnTo>
                <a:lnTo>
                  <a:pt x="163544" y="2298334"/>
                </a:lnTo>
                <a:lnTo>
                  <a:pt x="175652" y="2290149"/>
                </a:lnTo>
                <a:lnTo>
                  <a:pt x="190500" y="2287142"/>
                </a:lnTo>
                <a:lnTo>
                  <a:pt x="376592" y="2287142"/>
                </a:lnTo>
                <a:lnTo>
                  <a:pt x="375965" y="2281707"/>
                </a:lnTo>
                <a:lnTo>
                  <a:pt x="361627" y="2241616"/>
                </a:lnTo>
                <a:lnTo>
                  <a:pt x="342120" y="2210942"/>
                </a:lnTo>
                <a:lnTo>
                  <a:pt x="190500" y="2210942"/>
                </a:lnTo>
                <a:lnTo>
                  <a:pt x="175652" y="2207954"/>
                </a:lnTo>
                <a:lnTo>
                  <a:pt x="163544" y="2199798"/>
                </a:lnTo>
                <a:lnTo>
                  <a:pt x="155388" y="2187690"/>
                </a:lnTo>
                <a:lnTo>
                  <a:pt x="152400" y="2172842"/>
                </a:lnTo>
                <a:lnTo>
                  <a:pt x="155388" y="2157995"/>
                </a:lnTo>
                <a:lnTo>
                  <a:pt x="163544" y="2145887"/>
                </a:lnTo>
                <a:lnTo>
                  <a:pt x="175652" y="2137731"/>
                </a:lnTo>
                <a:lnTo>
                  <a:pt x="189023" y="2135040"/>
                </a:lnTo>
                <a:close/>
              </a:path>
              <a:path w="381000" h="2515870">
                <a:moveTo>
                  <a:pt x="190500" y="2287142"/>
                </a:moveTo>
                <a:lnTo>
                  <a:pt x="175652" y="2290149"/>
                </a:lnTo>
                <a:lnTo>
                  <a:pt x="163544" y="2298334"/>
                </a:lnTo>
                <a:lnTo>
                  <a:pt x="155388" y="2310449"/>
                </a:lnTo>
                <a:lnTo>
                  <a:pt x="152400" y="2325242"/>
                </a:lnTo>
                <a:lnTo>
                  <a:pt x="155388" y="2340217"/>
                </a:lnTo>
                <a:lnTo>
                  <a:pt x="163544" y="2352325"/>
                </a:lnTo>
                <a:lnTo>
                  <a:pt x="175652" y="2360481"/>
                </a:lnTo>
                <a:lnTo>
                  <a:pt x="190500" y="2363469"/>
                </a:lnTo>
                <a:lnTo>
                  <a:pt x="205347" y="2360481"/>
                </a:lnTo>
                <a:lnTo>
                  <a:pt x="217455" y="2352325"/>
                </a:lnTo>
                <a:lnTo>
                  <a:pt x="225611" y="2340217"/>
                </a:lnTo>
                <a:lnTo>
                  <a:pt x="228600" y="2325369"/>
                </a:lnTo>
                <a:lnTo>
                  <a:pt x="225611" y="2310449"/>
                </a:lnTo>
                <a:lnTo>
                  <a:pt x="217455" y="2298334"/>
                </a:lnTo>
                <a:lnTo>
                  <a:pt x="205347" y="2290149"/>
                </a:lnTo>
                <a:lnTo>
                  <a:pt x="190500" y="2287142"/>
                </a:lnTo>
                <a:close/>
              </a:path>
              <a:path w="381000" h="2515870">
                <a:moveTo>
                  <a:pt x="376592" y="2287142"/>
                </a:moveTo>
                <a:lnTo>
                  <a:pt x="190500" y="2287142"/>
                </a:lnTo>
                <a:lnTo>
                  <a:pt x="205347" y="2290149"/>
                </a:lnTo>
                <a:lnTo>
                  <a:pt x="217455" y="2298334"/>
                </a:lnTo>
                <a:lnTo>
                  <a:pt x="225611" y="2310449"/>
                </a:lnTo>
                <a:lnTo>
                  <a:pt x="228600" y="2325242"/>
                </a:lnTo>
                <a:lnTo>
                  <a:pt x="225611" y="2340217"/>
                </a:lnTo>
                <a:lnTo>
                  <a:pt x="217455" y="2352325"/>
                </a:lnTo>
                <a:lnTo>
                  <a:pt x="205347" y="2360481"/>
                </a:lnTo>
                <a:lnTo>
                  <a:pt x="190500" y="2363469"/>
                </a:lnTo>
                <a:lnTo>
                  <a:pt x="376607" y="2363469"/>
                </a:lnTo>
                <a:lnTo>
                  <a:pt x="381000" y="2325369"/>
                </a:lnTo>
                <a:lnTo>
                  <a:pt x="376592" y="2287142"/>
                </a:lnTo>
                <a:close/>
              </a:path>
              <a:path w="381000" h="2515870">
                <a:moveTo>
                  <a:pt x="190500" y="2134869"/>
                </a:moveTo>
                <a:lnTo>
                  <a:pt x="155388" y="2157995"/>
                </a:lnTo>
                <a:lnTo>
                  <a:pt x="152400" y="2172842"/>
                </a:lnTo>
                <a:lnTo>
                  <a:pt x="155388" y="2187690"/>
                </a:lnTo>
                <a:lnTo>
                  <a:pt x="163544" y="2199798"/>
                </a:lnTo>
                <a:lnTo>
                  <a:pt x="175652" y="2207954"/>
                </a:lnTo>
                <a:lnTo>
                  <a:pt x="190500" y="2210942"/>
                </a:lnTo>
                <a:lnTo>
                  <a:pt x="205347" y="2207954"/>
                </a:lnTo>
                <a:lnTo>
                  <a:pt x="217455" y="2199798"/>
                </a:lnTo>
                <a:lnTo>
                  <a:pt x="225611" y="2187690"/>
                </a:lnTo>
                <a:lnTo>
                  <a:pt x="228600" y="2172842"/>
                </a:lnTo>
                <a:lnTo>
                  <a:pt x="225611" y="2157995"/>
                </a:lnTo>
                <a:lnTo>
                  <a:pt x="217455" y="2145887"/>
                </a:lnTo>
                <a:lnTo>
                  <a:pt x="205347" y="2137731"/>
                </a:lnTo>
                <a:lnTo>
                  <a:pt x="191976" y="2135040"/>
                </a:lnTo>
                <a:lnTo>
                  <a:pt x="190500" y="2134869"/>
                </a:lnTo>
                <a:close/>
              </a:path>
              <a:path w="381000" h="2515870">
                <a:moveTo>
                  <a:pt x="191976" y="2135040"/>
                </a:moveTo>
                <a:lnTo>
                  <a:pt x="205347" y="2137731"/>
                </a:lnTo>
                <a:lnTo>
                  <a:pt x="217455" y="2145887"/>
                </a:lnTo>
                <a:lnTo>
                  <a:pt x="225611" y="2157995"/>
                </a:lnTo>
                <a:lnTo>
                  <a:pt x="228600" y="2172842"/>
                </a:lnTo>
                <a:lnTo>
                  <a:pt x="225611" y="2187690"/>
                </a:lnTo>
                <a:lnTo>
                  <a:pt x="217455" y="2199798"/>
                </a:lnTo>
                <a:lnTo>
                  <a:pt x="205347" y="2207954"/>
                </a:lnTo>
                <a:lnTo>
                  <a:pt x="190500" y="2210942"/>
                </a:lnTo>
                <a:lnTo>
                  <a:pt x="342120" y="2210942"/>
                </a:lnTo>
                <a:lnTo>
                  <a:pt x="339132" y="2206244"/>
                </a:lnTo>
                <a:lnTo>
                  <a:pt x="309625" y="2176737"/>
                </a:lnTo>
                <a:lnTo>
                  <a:pt x="274253" y="2154242"/>
                </a:lnTo>
                <a:lnTo>
                  <a:pt x="234162" y="2139904"/>
                </a:lnTo>
                <a:lnTo>
                  <a:pt x="191976" y="2135040"/>
                </a:lnTo>
                <a:close/>
              </a:path>
              <a:path w="381000" h="2515870">
                <a:moveTo>
                  <a:pt x="190500" y="2134742"/>
                </a:moveTo>
                <a:lnTo>
                  <a:pt x="189023" y="2135040"/>
                </a:lnTo>
                <a:lnTo>
                  <a:pt x="190500" y="2134869"/>
                </a:lnTo>
                <a:lnTo>
                  <a:pt x="191130" y="2134869"/>
                </a:lnTo>
                <a:lnTo>
                  <a:pt x="190500" y="2134742"/>
                </a:lnTo>
                <a:close/>
              </a:path>
              <a:path w="381000" h="2515870">
                <a:moveTo>
                  <a:pt x="191130" y="2134869"/>
                </a:moveTo>
                <a:lnTo>
                  <a:pt x="190500" y="2134869"/>
                </a:lnTo>
                <a:lnTo>
                  <a:pt x="191976" y="2135040"/>
                </a:lnTo>
                <a:lnTo>
                  <a:pt x="191130" y="2134869"/>
                </a:lnTo>
                <a:close/>
              </a:path>
              <a:path w="381000" h="2515870">
                <a:moveTo>
                  <a:pt x="190500" y="1982215"/>
                </a:moveTo>
                <a:lnTo>
                  <a:pt x="175652" y="1985222"/>
                </a:lnTo>
                <a:lnTo>
                  <a:pt x="163544" y="1993407"/>
                </a:lnTo>
                <a:lnTo>
                  <a:pt x="155388" y="2005522"/>
                </a:lnTo>
                <a:lnTo>
                  <a:pt x="152400" y="2020315"/>
                </a:lnTo>
                <a:lnTo>
                  <a:pt x="155388" y="2035236"/>
                </a:lnTo>
                <a:lnTo>
                  <a:pt x="163544" y="2047351"/>
                </a:lnTo>
                <a:lnTo>
                  <a:pt x="175652" y="2055536"/>
                </a:lnTo>
                <a:lnTo>
                  <a:pt x="190500" y="2058542"/>
                </a:lnTo>
                <a:lnTo>
                  <a:pt x="205347" y="2055536"/>
                </a:lnTo>
                <a:lnTo>
                  <a:pt x="217455" y="2047351"/>
                </a:lnTo>
                <a:lnTo>
                  <a:pt x="225611" y="2035236"/>
                </a:lnTo>
                <a:lnTo>
                  <a:pt x="228600" y="2020442"/>
                </a:lnTo>
                <a:lnTo>
                  <a:pt x="225611" y="2005522"/>
                </a:lnTo>
                <a:lnTo>
                  <a:pt x="217455" y="1993407"/>
                </a:lnTo>
                <a:lnTo>
                  <a:pt x="205347" y="1985222"/>
                </a:lnTo>
                <a:lnTo>
                  <a:pt x="190500" y="1982215"/>
                </a:lnTo>
                <a:close/>
              </a:path>
              <a:path w="381000" h="2515870">
                <a:moveTo>
                  <a:pt x="190500" y="1829815"/>
                </a:moveTo>
                <a:lnTo>
                  <a:pt x="175652" y="1832804"/>
                </a:lnTo>
                <a:lnTo>
                  <a:pt x="163544" y="1840960"/>
                </a:lnTo>
                <a:lnTo>
                  <a:pt x="155388" y="1853068"/>
                </a:lnTo>
                <a:lnTo>
                  <a:pt x="152400" y="1867915"/>
                </a:lnTo>
                <a:lnTo>
                  <a:pt x="155388" y="1882763"/>
                </a:lnTo>
                <a:lnTo>
                  <a:pt x="163544" y="1894871"/>
                </a:lnTo>
                <a:lnTo>
                  <a:pt x="175652" y="1903027"/>
                </a:lnTo>
                <a:lnTo>
                  <a:pt x="190500" y="1906015"/>
                </a:lnTo>
                <a:lnTo>
                  <a:pt x="205347" y="1903027"/>
                </a:lnTo>
                <a:lnTo>
                  <a:pt x="217455" y="1894871"/>
                </a:lnTo>
                <a:lnTo>
                  <a:pt x="225611" y="1882763"/>
                </a:lnTo>
                <a:lnTo>
                  <a:pt x="228600" y="1867915"/>
                </a:lnTo>
                <a:lnTo>
                  <a:pt x="225611" y="1853068"/>
                </a:lnTo>
                <a:lnTo>
                  <a:pt x="217455" y="1840960"/>
                </a:lnTo>
                <a:lnTo>
                  <a:pt x="205347" y="1832804"/>
                </a:lnTo>
                <a:lnTo>
                  <a:pt x="190500" y="1829815"/>
                </a:lnTo>
                <a:close/>
              </a:path>
              <a:path w="381000" h="2515870">
                <a:moveTo>
                  <a:pt x="190500" y="1677289"/>
                </a:moveTo>
                <a:lnTo>
                  <a:pt x="175652" y="1680277"/>
                </a:lnTo>
                <a:lnTo>
                  <a:pt x="163544" y="1688433"/>
                </a:lnTo>
                <a:lnTo>
                  <a:pt x="155388" y="1700541"/>
                </a:lnTo>
                <a:lnTo>
                  <a:pt x="152400" y="1715389"/>
                </a:lnTo>
                <a:lnTo>
                  <a:pt x="155388" y="1730309"/>
                </a:lnTo>
                <a:lnTo>
                  <a:pt x="163544" y="1742424"/>
                </a:lnTo>
                <a:lnTo>
                  <a:pt x="175652" y="1750609"/>
                </a:lnTo>
                <a:lnTo>
                  <a:pt x="190500" y="1753615"/>
                </a:lnTo>
                <a:lnTo>
                  <a:pt x="205347" y="1750609"/>
                </a:lnTo>
                <a:lnTo>
                  <a:pt x="217455" y="1742424"/>
                </a:lnTo>
                <a:lnTo>
                  <a:pt x="225611" y="1730309"/>
                </a:lnTo>
                <a:lnTo>
                  <a:pt x="228600" y="1715515"/>
                </a:lnTo>
                <a:lnTo>
                  <a:pt x="225611" y="1700541"/>
                </a:lnTo>
                <a:lnTo>
                  <a:pt x="217455" y="1688433"/>
                </a:lnTo>
                <a:lnTo>
                  <a:pt x="205347" y="1680277"/>
                </a:lnTo>
                <a:lnTo>
                  <a:pt x="190500" y="1677289"/>
                </a:lnTo>
                <a:close/>
              </a:path>
              <a:path w="381000" h="2515870">
                <a:moveTo>
                  <a:pt x="190500" y="1524761"/>
                </a:moveTo>
                <a:lnTo>
                  <a:pt x="175652" y="1527768"/>
                </a:lnTo>
                <a:lnTo>
                  <a:pt x="163544" y="1535953"/>
                </a:lnTo>
                <a:lnTo>
                  <a:pt x="155388" y="1548068"/>
                </a:lnTo>
                <a:lnTo>
                  <a:pt x="152400" y="1562861"/>
                </a:lnTo>
                <a:lnTo>
                  <a:pt x="152400" y="1562989"/>
                </a:lnTo>
                <a:lnTo>
                  <a:pt x="155388" y="1577836"/>
                </a:lnTo>
                <a:lnTo>
                  <a:pt x="163544" y="1589944"/>
                </a:lnTo>
                <a:lnTo>
                  <a:pt x="175652" y="1598100"/>
                </a:lnTo>
                <a:lnTo>
                  <a:pt x="190500" y="1601089"/>
                </a:lnTo>
                <a:lnTo>
                  <a:pt x="205347" y="1598100"/>
                </a:lnTo>
                <a:lnTo>
                  <a:pt x="217455" y="1589944"/>
                </a:lnTo>
                <a:lnTo>
                  <a:pt x="225611" y="1577836"/>
                </a:lnTo>
                <a:lnTo>
                  <a:pt x="228600" y="1562989"/>
                </a:lnTo>
                <a:lnTo>
                  <a:pt x="228600" y="1562861"/>
                </a:lnTo>
                <a:lnTo>
                  <a:pt x="225611" y="1548068"/>
                </a:lnTo>
                <a:lnTo>
                  <a:pt x="217455" y="1535953"/>
                </a:lnTo>
                <a:lnTo>
                  <a:pt x="205347" y="1527768"/>
                </a:lnTo>
                <a:lnTo>
                  <a:pt x="190500" y="1524761"/>
                </a:lnTo>
                <a:close/>
              </a:path>
              <a:path w="381000" h="2515870">
                <a:moveTo>
                  <a:pt x="190500" y="1372361"/>
                </a:moveTo>
                <a:lnTo>
                  <a:pt x="175652" y="1375350"/>
                </a:lnTo>
                <a:lnTo>
                  <a:pt x="163544" y="1383506"/>
                </a:lnTo>
                <a:lnTo>
                  <a:pt x="155388" y="1395614"/>
                </a:lnTo>
                <a:lnTo>
                  <a:pt x="152400" y="1410461"/>
                </a:lnTo>
                <a:lnTo>
                  <a:pt x="155388" y="1425309"/>
                </a:lnTo>
                <a:lnTo>
                  <a:pt x="163544" y="1437417"/>
                </a:lnTo>
                <a:lnTo>
                  <a:pt x="175652" y="1445573"/>
                </a:lnTo>
                <a:lnTo>
                  <a:pt x="190500" y="1448561"/>
                </a:lnTo>
                <a:lnTo>
                  <a:pt x="205347" y="1445573"/>
                </a:lnTo>
                <a:lnTo>
                  <a:pt x="217455" y="1437417"/>
                </a:lnTo>
                <a:lnTo>
                  <a:pt x="225611" y="1425309"/>
                </a:lnTo>
                <a:lnTo>
                  <a:pt x="228600" y="1410461"/>
                </a:lnTo>
                <a:lnTo>
                  <a:pt x="225611" y="1395614"/>
                </a:lnTo>
                <a:lnTo>
                  <a:pt x="217455" y="1383506"/>
                </a:lnTo>
                <a:lnTo>
                  <a:pt x="205347" y="1375350"/>
                </a:lnTo>
                <a:lnTo>
                  <a:pt x="190500" y="1372361"/>
                </a:lnTo>
                <a:close/>
              </a:path>
              <a:path w="381000" h="2515870">
                <a:moveTo>
                  <a:pt x="190500" y="1219834"/>
                </a:moveTo>
                <a:lnTo>
                  <a:pt x="175652" y="1222841"/>
                </a:lnTo>
                <a:lnTo>
                  <a:pt x="163544" y="1231026"/>
                </a:lnTo>
                <a:lnTo>
                  <a:pt x="155388" y="1243141"/>
                </a:lnTo>
                <a:lnTo>
                  <a:pt x="152400" y="1257934"/>
                </a:lnTo>
                <a:lnTo>
                  <a:pt x="155388" y="1272855"/>
                </a:lnTo>
                <a:lnTo>
                  <a:pt x="163544" y="1284970"/>
                </a:lnTo>
                <a:lnTo>
                  <a:pt x="175652" y="1293155"/>
                </a:lnTo>
                <a:lnTo>
                  <a:pt x="190500" y="1296161"/>
                </a:lnTo>
                <a:lnTo>
                  <a:pt x="205347" y="1293155"/>
                </a:lnTo>
                <a:lnTo>
                  <a:pt x="217455" y="1284970"/>
                </a:lnTo>
                <a:lnTo>
                  <a:pt x="225611" y="1272855"/>
                </a:lnTo>
                <a:lnTo>
                  <a:pt x="228600" y="1258061"/>
                </a:lnTo>
                <a:lnTo>
                  <a:pt x="225611" y="1243141"/>
                </a:lnTo>
                <a:lnTo>
                  <a:pt x="217455" y="1231026"/>
                </a:lnTo>
                <a:lnTo>
                  <a:pt x="205347" y="1222841"/>
                </a:lnTo>
                <a:lnTo>
                  <a:pt x="190500" y="1219834"/>
                </a:lnTo>
                <a:close/>
              </a:path>
              <a:path w="381000" h="2515870">
                <a:moveTo>
                  <a:pt x="190500" y="1067434"/>
                </a:moveTo>
                <a:lnTo>
                  <a:pt x="175652" y="1070423"/>
                </a:lnTo>
                <a:lnTo>
                  <a:pt x="163544" y="1078579"/>
                </a:lnTo>
                <a:lnTo>
                  <a:pt x="155388" y="1090687"/>
                </a:lnTo>
                <a:lnTo>
                  <a:pt x="152400" y="1105534"/>
                </a:lnTo>
                <a:lnTo>
                  <a:pt x="155388" y="1120382"/>
                </a:lnTo>
                <a:lnTo>
                  <a:pt x="163544" y="1132490"/>
                </a:lnTo>
                <a:lnTo>
                  <a:pt x="175652" y="1140646"/>
                </a:lnTo>
                <a:lnTo>
                  <a:pt x="190500" y="1143634"/>
                </a:lnTo>
                <a:lnTo>
                  <a:pt x="205347" y="1140646"/>
                </a:lnTo>
                <a:lnTo>
                  <a:pt x="217455" y="1132490"/>
                </a:lnTo>
                <a:lnTo>
                  <a:pt x="225611" y="1120382"/>
                </a:lnTo>
                <a:lnTo>
                  <a:pt x="228600" y="1105534"/>
                </a:lnTo>
                <a:lnTo>
                  <a:pt x="225611" y="1090687"/>
                </a:lnTo>
                <a:lnTo>
                  <a:pt x="217455" y="1078579"/>
                </a:lnTo>
                <a:lnTo>
                  <a:pt x="205347" y="1070423"/>
                </a:lnTo>
                <a:lnTo>
                  <a:pt x="190500" y="1067434"/>
                </a:lnTo>
                <a:close/>
              </a:path>
              <a:path w="381000" h="2515870">
                <a:moveTo>
                  <a:pt x="190500" y="914907"/>
                </a:moveTo>
                <a:lnTo>
                  <a:pt x="175652" y="917896"/>
                </a:lnTo>
                <a:lnTo>
                  <a:pt x="163544" y="926052"/>
                </a:lnTo>
                <a:lnTo>
                  <a:pt x="155388" y="938160"/>
                </a:lnTo>
                <a:lnTo>
                  <a:pt x="152400" y="953007"/>
                </a:lnTo>
                <a:lnTo>
                  <a:pt x="155388" y="967928"/>
                </a:lnTo>
                <a:lnTo>
                  <a:pt x="163544" y="980043"/>
                </a:lnTo>
                <a:lnTo>
                  <a:pt x="175652" y="988228"/>
                </a:lnTo>
                <a:lnTo>
                  <a:pt x="190500" y="991234"/>
                </a:lnTo>
                <a:lnTo>
                  <a:pt x="205347" y="988228"/>
                </a:lnTo>
                <a:lnTo>
                  <a:pt x="217455" y="980043"/>
                </a:lnTo>
                <a:lnTo>
                  <a:pt x="225611" y="967928"/>
                </a:lnTo>
                <a:lnTo>
                  <a:pt x="228600" y="953134"/>
                </a:lnTo>
                <a:lnTo>
                  <a:pt x="225611" y="938160"/>
                </a:lnTo>
                <a:lnTo>
                  <a:pt x="217455" y="926052"/>
                </a:lnTo>
                <a:lnTo>
                  <a:pt x="205347" y="917896"/>
                </a:lnTo>
                <a:lnTo>
                  <a:pt x="190500" y="914907"/>
                </a:lnTo>
                <a:close/>
              </a:path>
              <a:path w="381000" h="2515870">
                <a:moveTo>
                  <a:pt x="190500" y="762380"/>
                </a:moveTo>
                <a:lnTo>
                  <a:pt x="175652" y="765387"/>
                </a:lnTo>
                <a:lnTo>
                  <a:pt x="163544" y="773572"/>
                </a:lnTo>
                <a:lnTo>
                  <a:pt x="155388" y="785687"/>
                </a:lnTo>
                <a:lnTo>
                  <a:pt x="152400" y="800480"/>
                </a:lnTo>
                <a:lnTo>
                  <a:pt x="152400" y="800607"/>
                </a:lnTo>
                <a:lnTo>
                  <a:pt x="155388" y="815455"/>
                </a:lnTo>
                <a:lnTo>
                  <a:pt x="163544" y="827563"/>
                </a:lnTo>
                <a:lnTo>
                  <a:pt x="175652" y="835719"/>
                </a:lnTo>
                <a:lnTo>
                  <a:pt x="190500" y="838707"/>
                </a:lnTo>
                <a:lnTo>
                  <a:pt x="205347" y="835719"/>
                </a:lnTo>
                <a:lnTo>
                  <a:pt x="217455" y="827563"/>
                </a:lnTo>
                <a:lnTo>
                  <a:pt x="225611" y="815455"/>
                </a:lnTo>
                <a:lnTo>
                  <a:pt x="228600" y="800607"/>
                </a:lnTo>
                <a:lnTo>
                  <a:pt x="228600" y="800480"/>
                </a:lnTo>
                <a:lnTo>
                  <a:pt x="225611" y="785687"/>
                </a:lnTo>
                <a:lnTo>
                  <a:pt x="217455" y="773572"/>
                </a:lnTo>
                <a:lnTo>
                  <a:pt x="205347" y="765387"/>
                </a:lnTo>
                <a:lnTo>
                  <a:pt x="190500" y="762380"/>
                </a:lnTo>
                <a:close/>
              </a:path>
              <a:path w="381000" h="2515870">
                <a:moveTo>
                  <a:pt x="190500" y="609980"/>
                </a:moveTo>
                <a:lnTo>
                  <a:pt x="175652" y="612969"/>
                </a:lnTo>
                <a:lnTo>
                  <a:pt x="163544" y="621125"/>
                </a:lnTo>
                <a:lnTo>
                  <a:pt x="155388" y="633233"/>
                </a:lnTo>
                <a:lnTo>
                  <a:pt x="152400" y="648080"/>
                </a:lnTo>
                <a:lnTo>
                  <a:pt x="155388" y="662928"/>
                </a:lnTo>
                <a:lnTo>
                  <a:pt x="163544" y="675036"/>
                </a:lnTo>
                <a:lnTo>
                  <a:pt x="175652" y="683192"/>
                </a:lnTo>
                <a:lnTo>
                  <a:pt x="190500" y="686180"/>
                </a:lnTo>
                <a:lnTo>
                  <a:pt x="205347" y="683192"/>
                </a:lnTo>
                <a:lnTo>
                  <a:pt x="217455" y="675036"/>
                </a:lnTo>
                <a:lnTo>
                  <a:pt x="225611" y="662928"/>
                </a:lnTo>
                <a:lnTo>
                  <a:pt x="228600" y="648080"/>
                </a:lnTo>
                <a:lnTo>
                  <a:pt x="225611" y="633233"/>
                </a:lnTo>
                <a:lnTo>
                  <a:pt x="217455" y="621125"/>
                </a:lnTo>
                <a:lnTo>
                  <a:pt x="205347" y="612969"/>
                </a:lnTo>
                <a:lnTo>
                  <a:pt x="190500" y="609980"/>
                </a:lnTo>
                <a:close/>
              </a:path>
              <a:path w="381000" h="2515870">
                <a:moveTo>
                  <a:pt x="190500" y="457453"/>
                </a:moveTo>
                <a:lnTo>
                  <a:pt x="175652" y="460460"/>
                </a:lnTo>
                <a:lnTo>
                  <a:pt x="163544" y="468645"/>
                </a:lnTo>
                <a:lnTo>
                  <a:pt x="155388" y="480760"/>
                </a:lnTo>
                <a:lnTo>
                  <a:pt x="152400" y="495553"/>
                </a:lnTo>
                <a:lnTo>
                  <a:pt x="155388" y="510474"/>
                </a:lnTo>
                <a:lnTo>
                  <a:pt x="163544" y="522589"/>
                </a:lnTo>
                <a:lnTo>
                  <a:pt x="175652" y="530774"/>
                </a:lnTo>
                <a:lnTo>
                  <a:pt x="190500" y="533780"/>
                </a:lnTo>
                <a:lnTo>
                  <a:pt x="205347" y="530774"/>
                </a:lnTo>
                <a:lnTo>
                  <a:pt x="217455" y="522589"/>
                </a:lnTo>
                <a:lnTo>
                  <a:pt x="225611" y="510474"/>
                </a:lnTo>
                <a:lnTo>
                  <a:pt x="228600" y="495680"/>
                </a:lnTo>
                <a:lnTo>
                  <a:pt x="225611" y="480760"/>
                </a:lnTo>
                <a:lnTo>
                  <a:pt x="217455" y="468645"/>
                </a:lnTo>
                <a:lnTo>
                  <a:pt x="205347" y="460460"/>
                </a:lnTo>
                <a:lnTo>
                  <a:pt x="190500" y="457453"/>
                </a:lnTo>
                <a:close/>
              </a:path>
              <a:path w="381000" h="2515870">
                <a:moveTo>
                  <a:pt x="190500" y="305053"/>
                </a:moveTo>
                <a:lnTo>
                  <a:pt x="175652" y="308042"/>
                </a:lnTo>
                <a:lnTo>
                  <a:pt x="163544" y="316198"/>
                </a:lnTo>
                <a:lnTo>
                  <a:pt x="155388" y="328306"/>
                </a:lnTo>
                <a:lnTo>
                  <a:pt x="152400" y="343153"/>
                </a:lnTo>
                <a:lnTo>
                  <a:pt x="155388" y="358001"/>
                </a:lnTo>
                <a:lnTo>
                  <a:pt x="163544" y="370109"/>
                </a:lnTo>
                <a:lnTo>
                  <a:pt x="175652" y="378265"/>
                </a:lnTo>
                <a:lnTo>
                  <a:pt x="190500" y="381253"/>
                </a:lnTo>
                <a:lnTo>
                  <a:pt x="205347" y="378265"/>
                </a:lnTo>
                <a:lnTo>
                  <a:pt x="217455" y="370109"/>
                </a:lnTo>
                <a:lnTo>
                  <a:pt x="225611" y="358001"/>
                </a:lnTo>
                <a:lnTo>
                  <a:pt x="228600" y="343153"/>
                </a:lnTo>
                <a:lnTo>
                  <a:pt x="225611" y="328306"/>
                </a:lnTo>
                <a:lnTo>
                  <a:pt x="217455" y="316198"/>
                </a:lnTo>
                <a:lnTo>
                  <a:pt x="205347" y="308042"/>
                </a:lnTo>
                <a:lnTo>
                  <a:pt x="190500" y="305053"/>
                </a:lnTo>
                <a:close/>
              </a:path>
              <a:path w="381000" h="2515870">
                <a:moveTo>
                  <a:pt x="190500" y="152526"/>
                </a:moveTo>
                <a:lnTo>
                  <a:pt x="175652" y="155515"/>
                </a:lnTo>
                <a:lnTo>
                  <a:pt x="163544" y="163671"/>
                </a:lnTo>
                <a:lnTo>
                  <a:pt x="155388" y="175779"/>
                </a:lnTo>
                <a:lnTo>
                  <a:pt x="152400" y="190626"/>
                </a:lnTo>
                <a:lnTo>
                  <a:pt x="155388" y="205547"/>
                </a:lnTo>
                <a:lnTo>
                  <a:pt x="163544" y="217662"/>
                </a:lnTo>
                <a:lnTo>
                  <a:pt x="175652" y="225847"/>
                </a:lnTo>
                <a:lnTo>
                  <a:pt x="190500" y="228853"/>
                </a:lnTo>
                <a:lnTo>
                  <a:pt x="205347" y="225847"/>
                </a:lnTo>
                <a:lnTo>
                  <a:pt x="217455" y="217662"/>
                </a:lnTo>
                <a:lnTo>
                  <a:pt x="225611" y="205547"/>
                </a:lnTo>
                <a:lnTo>
                  <a:pt x="228600" y="190753"/>
                </a:lnTo>
                <a:lnTo>
                  <a:pt x="225611" y="175779"/>
                </a:lnTo>
                <a:lnTo>
                  <a:pt x="217455" y="163671"/>
                </a:lnTo>
                <a:lnTo>
                  <a:pt x="205347" y="155515"/>
                </a:lnTo>
                <a:lnTo>
                  <a:pt x="190500" y="152526"/>
                </a:lnTo>
                <a:close/>
              </a:path>
              <a:path w="381000" h="2515870">
                <a:moveTo>
                  <a:pt x="190500" y="0"/>
                </a:moveTo>
                <a:lnTo>
                  <a:pt x="175652" y="3006"/>
                </a:lnTo>
                <a:lnTo>
                  <a:pt x="163544" y="11191"/>
                </a:lnTo>
                <a:lnTo>
                  <a:pt x="155388" y="23306"/>
                </a:lnTo>
                <a:lnTo>
                  <a:pt x="152400" y="38100"/>
                </a:lnTo>
                <a:lnTo>
                  <a:pt x="155388" y="53074"/>
                </a:lnTo>
                <a:lnTo>
                  <a:pt x="163544" y="65182"/>
                </a:lnTo>
                <a:lnTo>
                  <a:pt x="175652" y="73338"/>
                </a:lnTo>
                <a:lnTo>
                  <a:pt x="190500" y="76326"/>
                </a:lnTo>
                <a:lnTo>
                  <a:pt x="205347" y="73338"/>
                </a:lnTo>
                <a:lnTo>
                  <a:pt x="217455" y="65182"/>
                </a:lnTo>
                <a:lnTo>
                  <a:pt x="225611" y="53074"/>
                </a:lnTo>
                <a:lnTo>
                  <a:pt x="228600" y="38226"/>
                </a:lnTo>
                <a:lnTo>
                  <a:pt x="225611" y="23306"/>
                </a:lnTo>
                <a:lnTo>
                  <a:pt x="217455" y="11191"/>
                </a:lnTo>
                <a:lnTo>
                  <a:pt x="205347" y="3006"/>
                </a:lnTo>
                <a:lnTo>
                  <a:pt x="190500" y="0"/>
                </a:lnTo>
                <a:close/>
              </a:path>
            </a:pathLst>
          </a:custGeom>
          <a:solidFill>
            <a:srgbClr val="8BC53E">
              <a:alpha val="79998"/>
            </a:srgbClr>
          </a:solidFill>
        </p:spPr>
        <p:txBody>
          <a:bodyPr wrap="square" lIns="0" tIns="0" rIns="0" bIns="0" rtlCol="0"/>
          <a:lstStyle/>
          <a:p>
            <a:endParaRPr dirty="0"/>
          </a:p>
        </p:txBody>
      </p:sp>
      <p:sp>
        <p:nvSpPr>
          <p:cNvPr id="4" name="object 4"/>
          <p:cNvSpPr txBox="1"/>
          <p:nvPr/>
        </p:nvSpPr>
        <p:spPr>
          <a:xfrm>
            <a:off x="519176" y="3116072"/>
            <a:ext cx="3039110" cy="1489710"/>
          </a:xfrm>
          <a:prstGeom prst="rect">
            <a:avLst/>
          </a:prstGeom>
        </p:spPr>
        <p:txBody>
          <a:bodyPr vert="horz" wrap="square" lIns="0" tIns="12700" rIns="0" bIns="0" rtlCol="0">
            <a:spAutoFit/>
          </a:bodyPr>
          <a:lstStyle/>
          <a:p>
            <a:pPr marL="12065" marR="5080" algn="ctr">
              <a:lnSpc>
                <a:spcPct val="100000"/>
              </a:lnSpc>
              <a:spcBef>
                <a:spcPts val="100"/>
              </a:spcBef>
            </a:pPr>
            <a:r>
              <a:rPr sz="3200" spc="-295" dirty="0">
                <a:latin typeface="Arial"/>
                <a:cs typeface="Arial"/>
              </a:rPr>
              <a:t>Built </a:t>
            </a:r>
            <a:r>
              <a:rPr sz="3200" spc="-370" dirty="0">
                <a:latin typeface="Arial"/>
                <a:cs typeface="Arial"/>
              </a:rPr>
              <a:t>on </a:t>
            </a:r>
            <a:r>
              <a:rPr sz="3200" spc="-165" dirty="0">
                <a:latin typeface="Arial"/>
                <a:cs typeface="Arial"/>
              </a:rPr>
              <a:t>the </a:t>
            </a:r>
            <a:r>
              <a:rPr sz="3200" spc="-280" dirty="0">
                <a:latin typeface="Arial"/>
                <a:cs typeface="Arial"/>
              </a:rPr>
              <a:t>concept  </a:t>
            </a:r>
            <a:r>
              <a:rPr sz="3200" spc="-150" dirty="0">
                <a:latin typeface="Arial"/>
                <a:cs typeface="Arial"/>
              </a:rPr>
              <a:t>of </a:t>
            </a:r>
            <a:r>
              <a:rPr sz="3200" spc="-325" dirty="0">
                <a:latin typeface="Arial"/>
                <a:cs typeface="Arial"/>
              </a:rPr>
              <a:t>continuous  </a:t>
            </a:r>
            <a:r>
              <a:rPr sz="3200" spc="-229" dirty="0">
                <a:latin typeface="Arial"/>
                <a:cs typeface="Arial"/>
              </a:rPr>
              <a:t>improvement</a:t>
            </a:r>
            <a:endParaRPr sz="3200" dirty="0">
              <a:latin typeface="Arial"/>
              <a:cs typeface="Arial"/>
            </a:endParaRPr>
          </a:p>
        </p:txBody>
      </p:sp>
      <p:sp>
        <p:nvSpPr>
          <p:cNvPr id="5" name="object 5"/>
          <p:cNvSpPr/>
          <p:nvPr/>
        </p:nvSpPr>
        <p:spPr>
          <a:xfrm>
            <a:off x="5972585" y="2776831"/>
            <a:ext cx="1289050" cy="830580"/>
          </a:xfrm>
          <a:custGeom>
            <a:avLst/>
            <a:gdLst/>
            <a:ahLst/>
            <a:cxnLst/>
            <a:rect l="l" t="t" r="r" b="b"/>
            <a:pathLst>
              <a:path w="1289050" h="830579">
                <a:moveTo>
                  <a:pt x="932317" y="547699"/>
                </a:moveTo>
                <a:lnTo>
                  <a:pt x="915893" y="586449"/>
                </a:lnTo>
                <a:lnTo>
                  <a:pt x="908587" y="628387"/>
                </a:lnTo>
                <a:lnTo>
                  <a:pt x="910695" y="670250"/>
                </a:lnTo>
                <a:lnTo>
                  <a:pt x="921795" y="710476"/>
                </a:lnTo>
                <a:lnTo>
                  <a:pt x="941460" y="747502"/>
                </a:lnTo>
                <a:lnTo>
                  <a:pt x="969268" y="779768"/>
                </a:lnTo>
                <a:lnTo>
                  <a:pt x="1004794" y="805711"/>
                </a:lnTo>
                <a:lnTo>
                  <a:pt x="1045246" y="822857"/>
                </a:lnTo>
                <a:lnTo>
                  <a:pt x="1087185" y="830163"/>
                </a:lnTo>
                <a:lnTo>
                  <a:pt x="1129047" y="828055"/>
                </a:lnTo>
                <a:lnTo>
                  <a:pt x="1169273" y="816955"/>
                </a:lnTo>
                <a:lnTo>
                  <a:pt x="1206300" y="797290"/>
                </a:lnTo>
                <a:lnTo>
                  <a:pt x="1238566" y="769482"/>
                </a:lnTo>
                <a:lnTo>
                  <a:pt x="1264509" y="733956"/>
                </a:lnTo>
                <a:lnTo>
                  <a:pt x="1281654" y="693504"/>
                </a:lnTo>
                <a:lnTo>
                  <a:pt x="1284382" y="677846"/>
                </a:lnTo>
                <a:lnTo>
                  <a:pt x="1094345" y="677846"/>
                </a:lnTo>
                <a:lnTo>
                  <a:pt x="1079978" y="673123"/>
                </a:lnTo>
                <a:lnTo>
                  <a:pt x="1079851" y="673123"/>
                </a:lnTo>
                <a:lnTo>
                  <a:pt x="1068449" y="663186"/>
                </a:lnTo>
                <a:lnTo>
                  <a:pt x="1061975" y="650105"/>
                </a:lnTo>
                <a:lnTo>
                  <a:pt x="1060884" y="635547"/>
                </a:lnTo>
                <a:lnTo>
                  <a:pt x="1065627" y="621180"/>
                </a:lnTo>
                <a:lnTo>
                  <a:pt x="1075493" y="609758"/>
                </a:lnTo>
                <a:lnTo>
                  <a:pt x="1088550" y="603242"/>
                </a:lnTo>
                <a:lnTo>
                  <a:pt x="1097396" y="602553"/>
                </a:lnTo>
                <a:lnTo>
                  <a:pt x="961757" y="602553"/>
                </a:lnTo>
                <a:lnTo>
                  <a:pt x="947390" y="597812"/>
                </a:lnTo>
                <a:lnTo>
                  <a:pt x="935859" y="587875"/>
                </a:lnTo>
                <a:lnTo>
                  <a:pt x="929372" y="574794"/>
                </a:lnTo>
                <a:lnTo>
                  <a:pt x="928242" y="560236"/>
                </a:lnTo>
                <a:lnTo>
                  <a:pt x="932317" y="547699"/>
                </a:lnTo>
                <a:close/>
              </a:path>
              <a:path w="1289050" h="830579">
                <a:moveTo>
                  <a:pt x="1103131" y="602107"/>
                </a:moveTo>
                <a:lnTo>
                  <a:pt x="1088550" y="603242"/>
                </a:lnTo>
                <a:lnTo>
                  <a:pt x="1075493" y="609758"/>
                </a:lnTo>
                <a:lnTo>
                  <a:pt x="1065627" y="621180"/>
                </a:lnTo>
                <a:lnTo>
                  <a:pt x="1060884" y="635547"/>
                </a:lnTo>
                <a:lnTo>
                  <a:pt x="1061975" y="650105"/>
                </a:lnTo>
                <a:lnTo>
                  <a:pt x="1068449" y="663186"/>
                </a:lnTo>
                <a:lnTo>
                  <a:pt x="1079851" y="673123"/>
                </a:lnTo>
                <a:lnTo>
                  <a:pt x="1079978" y="673123"/>
                </a:lnTo>
                <a:lnTo>
                  <a:pt x="1094345" y="677846"/>
                </a:lnTo>
                <a:lnTo>
                  <a:pt x="1108902" y="676711"/>
                </a:lnTo>
                <a:lnTo>
                  <a:pt x="1121983" y="670194"/>
                </a:lnTo>
                <a:lnTo>
                  <a:pt x="1131921" y="658772"/>
                </a:lnTo>
                <a:lnTo>
                  <a:pt x="1136644" y="644405"/>
                </a:lnTo>
                <a:lnTo>
                  <a:pt x="1135508" y="629848"/>
                </a:lnTo>
                <a:lnTo>
                  <a:pt x="1128992" y="616767"/>
                </a:lnTo>
                <a:lnTo>
                  <a:pt x="1117570" y="606829"/>
                </a:lnTo>
                <a:lnTo>
                  <a:pt x="1103131" y="602107"/>
                </a:lnTo>
                <a:close/>
              </a:path>
              <a:path w="1289050" h="830579">
                <a:moveTo>
                  <a:pt x="1284756" y="602107"/>
                </a:moveTo>
                <a:lnTo>
                  <a:pt x="1103131" y="602107"/>
                </a:lnTo>
                <a:lnTo>
                  <a:pt x="1117570" y="606829"/>
                </a:lnTo>
                <a:lnTo>
                  <a:pt x="1128992" y="616767"/>
                </a:lnTo>
                <a:lnTo>
                  <a:pt x="1135508" y="629848"/>
                </a:lnTo>
                <a:lnTo>
                  <a:pt x="1136644" y="644405"/>
                </a:lnTo>
                <a:lnTo>
                  <a:pt x="1131921" y="658772"/>
                </a:lnTo>
                <a:lnTo>
                  <a:pt x="1121983" y="670194"/>
                </a:lnTo>
                <a:lnTo>
                  <a:pt x="1108902" y="676711"/>
                </a:lnTo>
                <a:lnTo>
                  <a:pt x="1094345" y="677846"/>
                </a:lnTo>
                <a:lnTo>
                  <a:pt x="1284382" y="677846"/>
                </a:lnTo>
                <a:lnTo>
                  <a:pt x="1288961" y="651566"/>
                </a:lnTo>
                <a:lnTo>
                  <a:pt x="1286852" y="609703"/>
                </a:lnTo>
                <a:lnTo>
                  <a:pt x="1284756" y="602107"/>
                </a:lnTo>
                <a:close/>
              </a:path>
              <a:path w="1289050" h="830579">
                <a:moveTo>
                  <a:pt x="970488" y="526796"/>
                </a:moveTo>
                <a:lnTo>
                  <a:pt x="934280" y="544297"/>
                </a:lnTo>
                <a:lnTo>
                  <a:pt x="928242" y="560236"/>
                </a:lnTo>
                <a:lnTo>
                  <a:pt x="929372" y="574794"/>
                </a:lnTo>
                <a:lnTo>
                  <a:pt x="935859" y="587875"/>
                </a:lnTo>
                <a:lnTo>
                  <a:pt x="947263" y="597812"/>
                </a:lnTo>
                <a:lnTo>
                  <a:pt x="961757" y="602553"/>
                </a:lnTo>
                <a:lnTo>
                  <a:pt x="976314" y="601448"/>
                </a:lnTo>
                <a:lnTo>
                  <a:pt x="989395" y="594937"/>
                </a:lnTo>
                <a:lnTo>
                  <a:pt x="999333" y="583461"/>
                </a:lnTo>
                <a:lnTo>
                  <a:pt x="1004056" y="569094"/>
                </a:lnTo>
                <a:lnTo>
                  <a:pt x="1002920" y="554537"/>
                </a:lnTo>
                <a:lnTo>
                  <a:pt x="996404" y="541456"/>
                </a:lnTo>
                <a:lnTo>
                  <a:pt x="984982" y="531518"/>
                </a:lnTo>
                <a:lnTo>
                  <a:pt x="970488" y="526796"/>
                </a:lnTo>
                <a:close/>
              </a:path>
              <a:path w="1289050" h="830579">
                <a:moveTo>
                  <a:pt x="1251214" y="526796"/>
                </a:moveTo>
                <a:lnTo>
                  <a:pt x="970488" y="526796"/>
                </a:lnTo>
                <a:lnTo>
                  <a:pt x="984855" y="531518"/>
                </a:lnTo>
                <a:lnTo>
                  <a:pt x="996404" y="541456"/>
                </a:lnTo>
                <a:lnTo>
                  <a:pt x="1002920" y="554537"/>
                </a:lnTo>
                <a:lnTo>
                  <a:pt x="1004056" y="569094"/>
                </a:lnTo>
                <a:lnTo>
                  <a:pt x="999333" y="583461"/>
                </a:lnTo>
                <a:lnTo>
                  <a:pt x="989395" y="594937"/>
                </a:lnTo>
                <a:lnTo>
                  <a:pt x="976314" y="601448"/>
                </a:lnTo>
                <a:lnTo>
                  <a:pt x="961757" y="602553"/>
                </a:lnTo>
                <a:lnTo>
                  <a:pt x="1097396" y="602553"/>
                </a:lnTo>
                <a:lnTo>
                  <a:pt x="1103131" y="602107"/>
                </a:lnTo>
                <a:lnTo>
                  <a:pt x="1284756" y="602107"/>
                </a:lnTo>
                <a:lnTo>
                  <a:pt x="1275753" y="569477"/>
                </a:lnTo>
                <a:lnTo>
                  <a:pt x="1256087" y="532450"/>
                </a:lnTo>
                <a:lnTo>
                  <a:pt x="1251214" y="526796"/>
                </a:lnTo>
                <a:close/>
              </a:path>
              <a:path w="1289050" h="830579">
                <a:moveTo>
                  <a:pt x="934280" y="544297"/>
                </a:moveTo>
                <a:lnTo>
                  <a:pt x="932912" y="545869"/>
                </a:lnTo>
                <a:lnTo>
                  <a:pt x="932317" y="547699"/>
                </a:lnTo>
                <a:lnTo>
                  <a:pt x="933039" y="545996"/>
                </a:lnTo>
                <a:lnTo>
                  <a:pt x="934280" y="544297"/>
                </a:lnTo>
                <a:close/>
              </a:path>
              <a:path w="1289050" h="830579">
                <a:moveTo>
                  <a:pt x="1110363" y="449789"/>
                </a:moveTo>
                <a:lnTo>
                  <a:pt x="1068500" y="451898"/>
                </a:lnTo>
                <a:lnTo>
                  <a:pt x="1028274" y="462997"/>
                </a:lnTo>
                <a:lnTo>
                  <a:pt x="991248" y="482663"/>
                </a:lnTo>
                <a:lnTo>
                  <a:pt x="958982" y="510471"/>
                </a:lnTo>
                <a:lnTo>
                  <a:pt x="934280" y="544297"/>
                </a:lnTo>
                <a:lnTo>
                  <a:pt x="942849" y="534447"/>
                </a:lnTo>
                <a:lnTo>
                  <a:pt x="955930" y="527931"/>
                </a:lnTo>
                <a:lnTo>
                  <a:pt x="970488" y="526796"/>
                </a:lnTo>
                <a:lnTo>
                  <a:pt x="1251214" y="526796"/>
                </a:lnTo>
                <a:lnTo>
                  <a:pt x="1228279" y="500184"/>
                </a:lnTo>
                <a:lnTo>
                  <a:pt x="1192754" y="474241"/>
                </a:lnTo>
                <a:lnTo>
                  <a:pt x="1152301" y="457096"/>
                </a:lnTo>
                <a:lnTo>
                  <a:pt x="1110363" y="449789"/>
                </a:lnTo>
                <a:close/>
              </a:path>
              <a:path w="1289050" h="830579">
                <a:moveTo>
                  <a:pt x="837900" y="451592"/>
                </a:moveTo>
                <a:lnTo>
                  <a:pt x="823342" y="452683"/>
                </a:lnTo>
                <a:lnTo>
                  <a:pt x="810261" y="459156"/>
                </a:lnTo>
                <a:lnTo>
                  <a:pt x="800324" y="470558"/>
                </a:lnTo>
                <a:lnTo>
                  <a:pt x="795601" y="484943"/>
                </a:lnTo>
                <a:lnTo>
                  <a:pt x="796736" y="499530"/>
                </a:lnTo>
                <a:lnTo>
                  <a:pt x="803253" y="512617"/>
                </a:lnTo>
                <a:lnTo>
                  <a:pt x="814675" y="522501"/>
                </a:lnTo>
                <a:lnTo>
                  <a:pt x="814802" y="522628"/>
                </a:lnTo>
                <a:lnTo>
                  <a:pt x="829169" y="527298"/>
                </a:lnTo>
                <a:lnTo>
                  <a:pt x="843726" y="526168"/>
                </a:lnTo>
                <a:lnTo>
                  <a:pt x="856807" y="519682"/>
                </a:lnTo>
                <a:lnTo>
                  <a:pt x="866745" y="508277"/>
                </a:lnTo>
                <a:lnTo>
                  <a:pt x="871414" y="493910"/>
                </a:lnTo>
                <a:lnTo>
                  <a:pt x="870285" y="479353"/>
                </a:lnTo>
                <a:lnTo>
                  <a:pt x="863798" y="466272"/>
                </a:lnTo>
                <a:lnTo>
                  <a:pt x="852394" y="456334"/>
                </a:lnTo>
                <a:lnTo>
                  <a:pt x="837900" y="451592"/>
                </a:lnTo>
                <a:close/>
              </a:path>
              <a:path w="1289050" h="830579">
                <a:moveTo>
                  <a:pt x="705312" y="376300"/>
                </a:moveTo>
                <a:lnTo>
                  <a:pt x="690754" y="377436"/>
                </a:lnTo>
                <a:lnTo>
                  <a:pt x="677673" y="383952"/>
                </a:lnTo>
                <a:lnTo>
                  <a:pt x="667736" y="395374"/>
                </a:lnTo>
                <a:lnTo>
                  <a:pt x="663013" y="409741"/>
                </a:lnTo>
                <a:lnTo>
                  <a:pt x="664148" y="424299"/>
                </a:lnTo>
                <a:lnTo>
                  <a:pt x="670665" y="437380"/>
                </a:lnTo>
                <a:lnTo>
                  <a:pt x="682087" y="447317"/>
                </a:lnTo>
                <a:lnTo>
                  <a:pt x="696525" y="452040"/>
                </a:lnTo>
                <a:lnTo>
                  <a:pt x="711106" y="450905"/>
                </a:lnTo>
                <a:lnTo>
                  <a:pt x="724163" y="444388"/>
                </a:lnTo>
                <a:lnTo>
                  <a:pt x="734030" y="432966"/>
                </a:lnTo>
                <a:lnTo>
                  <a:pt x="738772" y="418599"/>
                </a:lnTo>
                <a:lnTo>
                  <a:pt x="737681" y="404042"/>
                </a:lnTo>
                <a:lnTo>
                  <a:pt x="731208" y="390961"/>
                </a:lnTo>
                <a:lnTo>
                  <a:pt x="719806" y="381023"/>
                </a:lnTo>
                <a:lnTo>
                  <a:pt x="705312" y="376300"/>
                </a:lnTo>
                <a:close/>
              </a:path>
              <a:path w="1289050" h="830579">
                <a:moveTo>
                  <a:pt x="572724" y="301043"/>
                </a:moveTo>
                <a:lnTo>
                  <a:pt x="558166" y="302172"/>
                </a:lnTo>
                <a:lnTo>
                  <a:pt x="545085" y="308659"/>
                </a:lnTo>
                <a:lnTo>
                  <a:pt x="535148" y="320063"/>
                </a:lnTo>
                <a:lnTo>
                  <a:pt x="530425" y="334430"/>
                </a:lnTo>
                <a:lnTo>
                  <a:pt x="531560" y="348988"/>
                </a:lnTo>
                <a:lnTo>
                  <a:pt x="538077" y="362069"/>
                </a:lnTo>
                <a:lnTo>
                  <a:pt x="549499" y="372006"/>
                </a:lnTo>
                <a:lnTo>
                  <a:pt x="563883" y="376749"/>
                </a:lnTo>
                <a:lnTo>
                  <a:pt x="578471" y="375658"/>
                </a:lnTo>
                <a:lnTo>
                  <a:pt x="591558" y="369185"/>
                </a:lnTo>
                <a:lnTo>
                  <a:pt x="601442" y="357782"/>
                </a:lnTo>
                <a:lnTo>
                  <a:pt x="606182" y="343344"/>
                </a:lnTo>
                <a:lnTo>
                  <a:pt x="605077" y="328763"/>
                </a:lnTo>
                <a:lnTo>
                  <a:pt x="598566" y="315706"/>
                </a:lnTo>
                <a:lnTo>
                  <a:pt x="587091" y="305839"/>
                </a:lnTo>
                <a:lnTo>
                  <a:pt x="572724" y="301043"/>
                </a:lnTo>
                <a:close/>
              </a:path>
              <a:path w="1289050" h="830579">
                <a:moveTo>
                  <a:pt x="440136" y="225788"/>
                </a:moveTo>
                <a:lnTo>
                  <a:pt x="425578" y="226893"/>
                </a:lnTo>
                <a:lnTo>
                  <a:pt x="412497" y="233404"/>
                </a:lnTo>
                <a:lnTo>
                  <a:pt x="402560" y="244879"/>
                </a:lnTo>
                <a:lnTo>
                  <a:pt x="397837" y="259246"/>
                </a:lnTo>
                <a:lnTo>
                  <a:pt x="398972" y="273804"/>
                </a:lnTo>
                <a:lnTo>
                  <a:pt x="405489" y="286885"/>
                </a:lnTo>
                <a:lnTo>
                  <a:pt x="416911" y="296822"/>
                </a:lnTo>
                <a:lnTo>
                  <a:pt x="431278" y="301545"/>
                </a:lnTo>
                <a:lnTo>
                  <a:pt x="445835" y="300410"/>
                </a:lnTo>
                <a:lnTo>
                  <a:pt x="458916" y="293893"/>
                </a:lnTo>
                <a:lnTo>
                  <a:pt x="468854" y="282471"/>
                </a:lnTo>
                <a:lnTo>
                  <a:pt x="473577" y="268104"/>
                </a:lnTo>
                <a:lnTo>
                  <a:pt x="472441" y="253547"/>
                </a:lnTo>
                <a:lnTo>
                  <a:pt x="465925" y="240466"/>
                </a:lnTo>
                <a:lnTo>
                  <a:pt x="454503" y="230528"/>
                </a:lnTo>
                <a:lnTo>
                  <a:pt x="440136" y="225788"/>
                </a:lnTo>
                <a:close/>
              </a:path>
              <a:path w="1289050" h="830579">
                <a:moveTo>
                  <a:pt x="307530" y="150495"/>
                </a:moveTo>
                <a:lnTo>
                  <a:pt x="292943" y="151630"/>
                </a:lnTo>
                <a:lnTo>
                  <a:pt x="279856" y="158146"/>
                </a:lnTo>
                <a:lnTo>
                  <a:pt x="269972" y="169568"/>
                </a:lnTo>
                <a:lnTo>
                  <a:pt x="265231" y="183935"/>
                </a:lnTo>
                <a:lnTo>
                  <a:pt x="266336" y="198493"/>
                </a:lnTo>
                <a:lnTo>
                  <a:pt x="272847" y="211574"/>
                </a:lnTo>
                <a:lnTo>
                  <a:pt x="284323" y="221511"/>
                </a:lnTo>
                <a:lnTo>
                  <a:pt x="298690" y="226234"/>
                </a:lnTo>
                <a:lnTo>
                  <a:pt x="313247" y="225099"/>
                </a:lnTo>
                <a:lnTo>
                  <a:pt x="326328" y="218582"/>
                </a:lnTo>
                <a:lnTo>
                  <a:pt x="336266" y="207160"/>
                </a:lnTo>
                <a:lnTo>
                  <a:pt x="340989" y="192793"/>
                </a:lnTo>
                <a:lnTo>
                  <a:pt x="339853" y="178236"/>
                </a:lnTo>
                <a:lnTo>
                  <a:pt x="333337" y="165155"/>
                </a:lnTo>
                <a:lnTo>
                  <a:pt x="321915" y="155217"/>
                </a:lnTo>
                <a:lnTo>
                  <a:pt x="307530" y="150495"/>
                </a:lnTo>
                <a:close/>
              </a:path>
              <a:path w="1289050" h="830579">
                <a:moveTo>
                  <a:pt x="174833" y="75237"/>
                </a:moveTo>
                <a:lnTo>
                  <a:pt x="160275" y="76366"/>
                </a:lnTo>
                <a:lnTo>
                  <a:pt x="147194" y="82853"/>
                </a:lnTo>
                <a:lnTo>
                  <a:pt x="137257" y="94257"/>
                </a:lnTo>
                <a:lnTo>
                  <a:pt x="132587" y="108696"/>
                </a:lnTo>
                <a:lnTo>
                  <a:pt x="133717" y="123277"/>
                </a:lnTo>
                <a:lnTo>
                  <a:pt x="140204" y="136334"/>
                </a:lnTo>
                <a:lnTo>
                  <a:pt x="151608" y="146200"/>
                </a:lnTo>
                <a:lnTo>
                  <a:pt x="166102" y="150997"/>
                </a:lnTo>
                <a:lnTo>
                  <a:pt x="180659" y="149867"/>
                </a:lnTo>
                <a:lnTo>
                  <a:pt x="193740" y="143381"/>
                </a:lnTo>
                <a:lnTo>
                  <a:pt x="203678" y="131976"/>
                </a:lnTo>
                <a:lnTo>
                  <a:pt x="208401" y="117538"/>
                </a:lnTo>
                <a:lnTo>
                  <a:pt x="207265" y="102957"/>
                </a:lnTo>
                <a:lnTo>
                  <a:pt x="200749" y="89900"/>
                </a:lnTo>
                <a:lnTo>
                  <a:pt x="189327" y="80033"/>
                </a:lnTo>
                <a:lnTo>
                  <a:pt x="174833" y="75237"/>
                </a:lnTo>
                <a:close/>
              </a:path>
              <a:path w="1289050" h="830579">
                <a:moveTo>
                  <a:pt x="42245" y="0"/>
                </a:moveTo>
                <a:lnTo>
                  <a:pt x="27687" y="1135"/>
                </a:lnTo>
                <a:lnTo>
                  <a:pt x="14606" y="7651"/>
                </a:lnTo>
                <a:lnTo>
                  <a:pt x="4669" y="19073"/>
                </a:lnTo>
                <a:lnTo>
                  <a:pt x="0" y="33440"/>
                </a:lnTo>
                <a:lnTo>
                  <a:pt x="1129" y="47998"/>
                </a:lnTo>
                <a:lnTo>
                  <a:pt x="7616" y="61079"/>
                </a:lnTo>
                <a:lnTo>
                  <a:pt x="19020" y="71016"/>
                </a:lnTo>
                <a:lnTo>
                  <a:pt x="19147" y="71016"/>
                </a:lnTo>
                <a:lnTo>
                  <a:pt x="33514" y="75739"/>
                </a:lnTo>
                <a:lnTo>
                  <a:pt x="48071" y="74604"/>
                </a:lnTo>
                <a:lnTo>
                  <a:pt x="61152" y="68087"/>
                </a:lnTo>
                <a:lnTo>
                  <a:pt x="71090" y="56665"/>
                </a:lnTo>
                <a:lnTo>
                  <a:pt x="75813" y="42298"/>
                </a:lnTo>
                <a:lnTo>
                  <a:pt x="74677" y="27741"/>
                </a:lnTo>
                <a:lnTo>
                  <a:pt x="68161" y="14660"/>
                </a:lnTo>
                <a:lnTo>
                  <a:pt x="56739" y="4722"/>
                </a:lnTo>
                <a:lnTo>
                  <a:pt x="42245" y="0"/>
                </a:lnTo>
                <a:close/>
              </a:path>
            </a:pathLst>
          </a:custGeom>
          <a:solidFill>
            <a:srgbClr val="8BC53E">
              <a:alpha val="79998"/>
            </a:srgbClr>
          </a:solidFill>
        </p:spPr>
        <p:txBody>
          <a:bodyPr wrap="square" lIns="0" tIns="0" rIns="0" bIns="0" rtlCol="0"/>
          <a:lstStyle/>
          <a:p>
            <a:endParaRPr dirty="0"/>
          </a:p>
        </p:txBody>
      </p:sp>
      <p:sp>
        <p:nvSpPr>
          <p:cNvPr id="6" name="object 6"/>
          <p:cNvSpPr txBox="1"/>
          <p:nvPr/>
        </p:nvSpPr>
        <p:spPr>
          <a:xfrm>
            <a:off x="368300" y="4805174"/>
            <a:ext cx="8547099" cy="567463"/>
          </a:xfrm>
          <a:prstGeom prst="rect">
            <a:avLst/>
          </a:prstGeom>
        </p:spPr>
        <p:txBody>
          <a:bodyPr vert="horz" wrap="square" lIns="0" tIns="13335" rIns="0" bIns="0" rtlCol="0">
            <a:spAutoFit/>
          </a:bodyPr>
          <a:lstStyle/>
          <a:p>
            <a:pPr marL="12700">
              <a:lnSpc>
                <a:spcPct val="100000"/>
              </a:lnSpc>
              <a:spcBef>
                <a:spcPts val="105"/>
              </a:spcBef>
            </a:pPr>
            <a:r>
              <a:rPr sz="3600" spc="-409" dirty="0">
                <a:latin typeface="Arial"/>
                <a:cs typeface="Arial"/>
              </a:rPr>
              <a:t>Embedded  </a:t>
            </a:r>
            <a:r>
              <a:rPr sz="3600" spc="-120" dirty="0">
                <a:latin typeface="Arial"/>
                <a:cs typeface="Arial"/>
              </a:rPr>
              <a:t>with </a:t>
            </a:r>
            <a:r>
              <a:rPr sz="3600" spc="-180" dirty="0">
                <a:latin typeface="Arial"/>
                <a:cs typeface="Arial"/>
              </a:rPr>
              <a:t>project  </a:t>
            </a:r>
            <a:r>
              <a:rPr sz="3600" spc="-285" dirty="0">
                <a:latin typeface="Arial"/>
                <a:cs typeface="Arial"/>
              </a:rPr>
              <a:t>management</a:t>
            </a:r>
            <a:r>
              <a:rPr sz="3600" spc="-225" dirty="0">
                <a:latin typeface="Arial"/>
                <a:cs typeface="Arial"/>
              </a:rPr>
              <a:t> </a:t>
            </a:r>
            <a:r>
              <a:rPr sz="3600" spc="-125" dirty="0">
                <a:latin typeface="Arial"/>
                <a:cs typeface="Arial"/>
              </a:rPr>
              <a:t>features</a:t>
            </a:r>
            <a:endParaRPr sz="3600" dirty="0">
              <a:latin typeface="Arial"/>
              <a:cs typeface="Arial"/>
            </a:endParaRPr>
          </a:p>
        </p:txBody>
      </p:sp>
      <p:sp>
        <p:nvSpPr>
          <p:cNvPr id="7" name="object 7"/>
          <p:cNvSpPr txBox="1"/>
          <p:nvPr/>
        </p:nvSpPr>
        <p:spPr>
          <a:xfrm>
            <a:off x="5948553" y="3116072"/>
            <a:ext cx="2245995" cy="1002030"/>
          </a:xfrm>
          <a:prstGeom prst="rect">
            <a:avLst/>
          </a:prstGeom>
        </p:spPr>
        <p:txBody>
          <a:bodyPr vert="horz" wrap="square" lIns="0" tIns="12700" rIns="0" bIns="0" rtlCol="0">
            <a:spAutoFit/>
          </a:bodyPr>
          <a:lstStyle/>
          <a:p>
            <a:pPr marL="13970" marR="5080" indent="-1905">
              <a:lnSpc>
                <a:spcPct val="100000"/>
              </a:lnSpc>
              <a:spcBef>
                <a:spcPts val="100"/>
              </a:spcBef>
            </a:pPr>
            <a:r>
              <a:rPr sz="3200" spc="-285" dirty="0">
                <a:latin typeface="Arial"/>
                <a:cs typeface="Arial"/>
              </a:rPr>
              <a:t>Online </a:t>
            </a:r>
            <a:r>
              <a:rPr sz="3200" spc="-200" dirty="0">
                <a:latin typeface="Arial"/>
                <a:cs typeface="Arial"/>
              </a:rPr>
              <a:t>system  </a:t>
            </a:r>
            <a:r>
              <a:rPr sz="3200" spc="-229" dirty="0">
                <a:latin typeface="Arial"/>
                <a:cs typeface="Arial"/>
              </a:rPr>
              <a:t>available  </a:t>
            </a:r>
            <a:r>
              <a:rPr sz="3200" spc="-170" dirty="0">
                <a:latin typeface="Arial"/>
                <a:cs typeface="Arial"/>
              </a:rPr>
              <a:t>to</a:t>
            </a:r>
            <a:r>
              <a:rPr sz="3200" spc="-340" dirty="0">
                <a:latin typeface="Arial"/>
                <a:cs typeface="Arial"/>
              </a:rPr>
              <a:t> </a:t>
            </a:r>
            <a:r>
              <a:rPr sz="3200" spc="-210" dirty="0">
                <a:latin typeface="Arial"/>
                <a:cs typeface="Arial"/>
              </a:rPr>
              <a:t>all</a:t>
            </a:r>
            <a:endParaRPr sz="3200" dirty="0">
              <a:latin typeface="Arial"/>
              <a:cs typeface="Arial"/>
            </a:endParaRPr>
          </a:p>
        </p:txBody>
      </p:sp>
      <p:sp>
        <p:nvSpPr>
          <p:cNvPr id="8" name="object 8"/>
          <p:cNvSpPr txBox="1"/>
          <p:nvPr/>
        </p:nvSpPr>
        <p:spPr>
          <a:xfrm>
            <a:off x="5488304" y="4091685"/>
            <a:ext cx="3166110" cy="513715"/>
          </a:xfrm>
          <a:prstGeom prst="rect">
            <a:avLst/>
          </a:prstGeom>
        </p:spPr>
        <p:txBody>
          <a:bodyPr vert="horz" wrap="square" lIns="0" tIns="13335" rIns="0" bIns="0" rtlCol="0">
            <a:spAutoFit/>
          </a:bodyPr>
          <a:lstStyle/>
          <a:p>
            <a:pPr marL="12700">
              <a:lnSpc>
                <a:spcPct val="100000"/>
              </a:lnSpc>
              <a:spcBef>
                <a:spcPts val="105"/>
              </a:spcBef>
            </a:pPr>
            <a:r>
              <a:rPr sz="3200" spc="-130" dirty="0">
                <a:latin typeface="Arial"/>
                <a:cs typeface="Arial"/>
              </a:rPr>
              <a:t>districts </a:t>
            </a:r>
            <a:r>
              <a:rPr sz="3200" spc="-340" dirty="0">
                <a:latin typeface="Arial"/>
                <a:cs typeface="Arial"/>
              </a:rPr>
              <a:t>and </a:t>
            </a:r>
            <a:r>
              <a:rPr sz="3200" spc="-310" dirty="0">
                <a:latin typeface="Arial"/>
                <a:cs typeface="Arial"/>
              </a:rPr>
              <a:t> </a:t>
            </a:r>
            <a:r>
              <a:rPr sz="3200" spc="-305" dirty="0">
                <a:latin typeface="Arial"/>
                <a:cs typeface="Arial"/>
              </a:rPr>
              <a:t>schools</a:t>
            </a:r>
            <a:endParaRPr sz="3200" dirty="0">
              <a:latin typeface="Arial"/>
              <a:cs typeface="Arial"/>
            </a:endParaRPr>
          </a:p>
        </p:txBody>
      </p:sp>
      <p:sp>
        <p:nvSpPr>
          <p:cNvPr id="9" name="object 9"/>
          <p:cNvSpPr/>
          <p:nvPr/>
        </p:nvSpPr>
        <p:spPr>
          <a:xfrm>
            <a:off x="3017520" y="2776727"/>
            <a:ext cx="1097280" cy="0"/>
          </a:xfrm>
          <a:custGeom>
            <a:avLst/>
            <a:gdLst/>
            <a:ahLst/>
            <a:cxnLst/>
            <a:rect l="l" t="t" r="r" b="b"/>
            <a:pathLst>
              <a:path w="1097279">
                <a:moveTo>
                  <a:pt x="0" y="0"/>
                </a:moveTo>
                <a:lnTo>
                  <a:pt x="1097280" y="0"/>
                </a:lnTo>
              </a:path>
            </a:pathLst>
          </a:custGeom>
          <a:ln w="76200">
            <a:solidFill>
              <a:srgbClr val="8BC53E"/>
            </a:solidFill>
          </a:ln>
        </p:spPr>
        <p:txBody>
          <a:bodyPr wrap="square" lIns="0" tIns="0" rIns="0" bIns="0" rtlCol="0"/>
          <a:lstStyle/>
          <a:p>
            <a:endParaRPr dirty="0"/>
          </a:p>
        </p:txBody>
      </p:sp>
      <p:sp>
        <p:nvSpPr>
          <p:cNvPr id="10" name="object 10"/>
          <p:cNvSpPr/>
          <p:nvPr/>
        </p:nvSpPr>
        <p:spPr>
          <a:xfrm>
            <a:off x="4267200" y="2776727"/>
            <a:ext cx="1005840" cy="0"/>
          </a:xfrm>
          <a:custGeom>
            <a:avLst/>
            <a:gdLst/>
            <a:ahLst/>
            <a:cxnLst/>
            <a:rect l="l" t="t" r="r" b="b"/>
            <a:pathLst>
              <a:path w="1005839">
                <a:moveTo>
                  <a:pt x="0" y="0"/>
                </a:moveTo>
                <a:lnTo>
                  <a:pt x="1005839" y="0"/>
                </a:lnTo>
              </a:path>
            </a:pathLst>
          </a:custGeom>
          <a:ln w="76200">
            <a:solidFill>
              <a:srgbClr val="8BC53E"/>
            </a:solidFill>
          </a:ln>
        </p:spPr>
        <p:txBody>
          <a:bodyPr wrap="square" lIns="0" tIns="0" rIns="0" bIns="0" rtlCol="0"/>
          <a:lstStyle/>
          <a:p>
            <a:endParaRPr dirty="0"/>
          </a:p>
        </p:txBody>
      </p:sp>
      <p:sp>
        <p:nvSpPr>
          <p:cNvPr id="11" name="object 11"/>
          <p:cNvSpPr/>
          <p:nvPr/>
        </p:nvSpPr>
        <p:spPr>
          <a:xfrm>
            <a:off x="5425440" y="2776727"/>
            <a:ext cx="822960" cy="0"/>
          </a:xfrm>
          <a:custGeom>
            <a:avLst/>
            <a:gdLst/>
            <a:ahLst/>
            <a:cxnLst/>
            <a:rect l="l" t="t" r="r" b="b"/>
            <a:pathLst>
              <a:path w="822960">
                <a:moveTo>
                  <a:pt x="0" y="0"/>
                </a:moveTo>
                <a:lnTo>
                  <a:pt x="822960" y="0"/>
                </a:lnTo>
              </a:path>
            </a:pathLst>
          </a:custGeom>
          <a:ln w="76200">
            <a:solidFill>
              <a:srgbClr val="8BC53E"/>
            </a:solidFill>
          </a:ln>
        </p:spPr>
        <p:txBody>
          <a:bodyPr wrap="square" lIns="0" tIns="0" rIns="0" bIns="0" rtlCol="0"/>
          <a:lstStyle/>
          <a:p>
            <a:endParaRPr dirty="0"/>
          </a:p>
        </p:txBody>
      </p:sp>
      <p:sp>
        <p:nvSpPr>
          <p:cNvPr id="12" name="object 12"/>
          <p:cNvSpPr txBox="1">
            <a:spLocks noGrp="1"/>
          </p:cNvSpPr>
          <p:nvPr>
            <p:ph type="title"/>
          </p:nvPr>
        </p:nvSpPr>
        <p:spPr>
          <a:xfrm>
            <a:off x="535940" y="457326"/>
            <a:ext cx="5641975" cy="2459355"/>
          </a:xfrm>
          <a:prstGeom prst="rect">
            <a:avLst/>
          </a:prstGeom>
        </p:spPr>
        <p:txBody>
          <a:bodyPr vert="horz" wrap="square" lIns="0" tIns="12700" rIns="0" bIns="0" rtlCol="0">
            <a:spAutoFit/>
          </a:bodyPr>
          <a:lstStyle/>
          <a:p>
            <a:pPr marL="12700">
              <a:lnSpc>
                <a:spcPts val="5560"/>
              </a:lnSpc>
              <a:spcBef>
                <a:spcPts val="100"/>
              </a:spcBef>
            </a:pPr>
            <a:r>
              <a:rPr sz="4800" dirty="0"/>
              <a:t>What is</a:t>
            </a:r>
            <a:r>
              <a:rPr sz="4800" spc="-95" dirty="0"/>
              <a:t> </a:t>
            </a:r>
            <a:r>
              <a:rPr sz="4800" spc="-5" dirty="0"/>
              <a:t>CIMS?</a:t>
            </a:r>
          </a:p>
          <a:p>
            <a:pPr marL="2339340">
              <a:lnSpc>
                <a:spcPts val="13600"/>
              </a:lnSpc>
            </a:pPr>
            <a:r>
              <a:rPr sz="11500" b="0" spc="-590" dirty="0">
                <a:solidFill>
                  <a:srgbClr val="E27121"/>
                </a:solidFill>
                <a:latin typeface="Arial"/>
                <a:cs typeface="Arial"/>
              </a:rPr>
              <a:t>CIM</a:t>
            </a:r>
            <a:r>
              <a:rPr sz="11500" b="0" spc="-2185" dirty="0">
                <a:solidFill>
                  <a:srgbClr val="E27121"/>
                </a:solidFill>
                <a:latin typeface="Arial"/>
                <a:cs typeface="Arial"/>
              </a:rPr>
              <a:t> </a:t>
            </a:r>
            <a:r>
              <a:rPr sz="11500" b="0" spc="-2200" dirty="0">
                <a:solidFill>
                  <a:srgbClr val="E27121"/>
                </a:solidFill>
                <a:latin typeface="Arial"/>
                <a:cs typeface="Arial"/>
              </a:rPr>
              <a:t>S</a:t>
            </a:r>
            <a:endParaRPr sz="11500" dirty="0">
              <a:latin typeface="Arial"/>
              <a:cs typeface="Arial"/>
            </a:endParaRPr>
          </a:p>
        </p:txBody>
      </p:sp>
    </p:spTree>
    <p:extLst>
      <p:ext uri="{BB962C8B-B14F-4D97-AF65-F5344CB8AC3E}">
        <p14:creationId xmlns:p14="http://schemas.microsoft.com/office/powerpoint/2010/main" val="11166325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5930" y="478712"/>
            <a:ext cx="6653530" cy="751488"/>
          </a:xfrm>
          <a:prstGeom prst="rect">
            <a:avLst/>
          </a:prstGeom>
        </p:spPr>
        <p:txBody>
          <a:bodyPr vert="horz" wrap="square" lIns="0" tIns="12700" rIns="0" bIns="0" rtlCol="0">
            <a:spAutoFit/>
          </a:bodyPr>
          <a:lstStyle/>
          <a:p>
            <a:pPr marL="12700">
              <a:lnSpc>
                <a:spcPct val="100000"/>
              </a:lnSpc>
              <a:spcBef>
                <a:spcPts val="100"/>
              </a:spcBef>
            </a:pPr>
            <a:r>
              <a:rPr sz="4800" dirty="0"/>
              <a:t>What </a:t>
            </a:r>
            <a:r>
              <a:rPr sz="4800" spc="-5" dirty="0"/>
              <a:t>can CIMS</a:t>
            </a:r>
            <a:r>
              <a:rPr sz="4800" spc="-90" dirty="0"/>
              <a:t> </a:t>
            </a:r>
            <a:r>
              <a:rPr sz="4800" dirty="0"/>
              <a:t>do?</a:t>
            </a:r>
          </a:p>
        </p:txBody>
      </p:sp>
      <p:sp>
        <p:nvSpPr>
          <p:cNvPr id="3" name="object 3"/>
          <p:cNvSpPr txBox="1"/>
          <p:nvPr/>
        </p:nvSpPr>
        <p:spPr>
          <a:xfrm>
            <a:off x="711517" y="1943099"/>
            <a:ext cx="8267383" cy="2763064"/>
          </a:xfrm>
          <a:prstGeom prst="rect">
            <a:avLst/>
          </a:prstGeom>
        </p:spPr>
        <p:txBody>
          <a:bodyPr vert="horz" wrap="square" lIns="0" tIns="13335" rIns="0" bIns="0" rtlCol="0">
            <a:spAutoFit/>
          </a:bodyPr>
          <a:lstStyle/>
          <a:p>
            <a:pPr marL="12700">
              <a:lnSpc>
                <a:spcPct val="100000"/>
              </a:lnSpc>
              <a:spcBef>
                <a:spcPts val="105"/>
              </a:spcBef>
            </a:pPr>
            <a:r>
              <a:rPr sz="3600" spc="-340" dirty="0">
                <a:latin typeface="Arial"/>
                <a:cs typeface="Arial"/>
              </a:rPr>
              <a:t>School  </a:t>
            </a:r>
            <a:r>
              <a:rPr sz="3600" spc="-195" dirty="0">
                <a:latin typeface="Arial"/>
                <a:cs typeface="Arial"/>
              </a:rPr>
              <a:t>Improvement</a:t>
            </a:r>
            <a:r>
              <a:rPr sz="3600" spc="-140" dirty="0">
                <a:latin typeface="Arial"/>
                <a:cs typeface="Arial"/>
              </a:rPr>
              <a:t> </a:t>
            </a:r>
            <a:r>
              <a:rPr sz="3600" spc="-325" dirty="0">
                <a:latin typeface="Arial"/>
                <a:cs typeface="Arial"/>
              </a:rPr>
              <a:t>Plans</a:t>
            </a:r>
            <a:endParaRPr sz="3600" dirty="0">
              <a:latin typeface="Arial"/>
              <a:cs typeface="Arial"/>
            </a:endParaRPr>
          </a:p>
          <a:p>
            <a:pPr marL="12700" marR="5080">
              <a:lnSpc>
                <a:spcPct val="196900"/>
              </a:lnSpc>
              <a:spcBef>
                <a:spcPts val="120"/>
              </a:spcBef>
            </a:pPr>
            <a:r>
              <a:rPr sz="3600" spc="-120" dirty="0">
                <a:latin typeface="Arial"/>
                <a:cs typeface="Arial"/>
              </a:rPr>
              <a:t>District </a:t>
            </a:r>
            <a:r>
              <a:rPr sz="3600" spc="-195" dirty="0">
                <a:latin typeface="Arial"/>
                <a:cs typeface="Arial"/>
              </a:rPr>
              <a:t>Improvement </a:t>
            </a:r>
            <a:r>
              <a:rPr sz="3600" spc="-340" dirty="0">
                <a:latin typeface="Arial"/>
                <a:cs typeface="Arial"/>
              </a:rPr>
              <a:t>and </a:t>
            </a:r>
            <a:r>
              <a:rPr sz="3600" spc="-200" dirty="0">
                <a:latin typeface="Arial"/>
                <a:cs typeface="Arial"/>
              </a:rPr>
              <a:t>Assistance </a:t>
            </a:r>
            <a:r>
              <a:rPr sz="3600" spc="-325" dirty="0">
                <a:latin typeface="Arial"/>
                <a:cs typeface="Arial"/>
              </a:rPr>
              <a:t>Plans  </a:t>
            </a:r>
            <a:r>
              <a:rPr sz="3600" spc="-340" dirty="0">
                <a:latin typeface="Arial"/>
                <a:cs typeface="Arial"/>
              </a:rPr>
              <a:t>School </a:t>
            </a:r>
            <a:r>
              <a:rPr sz="3600" spc="-195" dirty="0">
                <a:latin typeface="Arial"/>
                <a:cs typeface="Arial"/>
              </a:rPr>
              <a:t>Improvement </a:t>
            </a:r>
            <a:r>
              <a:rPr sz="3600" spc="-170" dirty="0">
                <a:latin typeface="Arial"/>
                <a:cs typeface="Arial"/>
              </a:rPr>
              <a:t>Grant </a:t>
            </a:r>
            <a:r>
              <a:rPr sz="3600" spc="-200" dirty="0">
                <a:latin typeface="Arial"/>
                <a:cs typeface="Arial"/>
              </a:rPr>
              <a:t>1003(g) </a:t>
            </a:r>
            <a:r>
              <a:rPr sz="3600" spc="-275" dirty="0" smtClean="0">
                <a:latin typeface="Arial"/>
                <a:cs typeface="Arial"/>
              </a:rPr>
              <a:t>proposals</a:t>
            </a:r>
            <a:endParaRPr sz="3600" dirty="0">
              <a:latin typeface="Arial"/>
              <a:cs typeface="Arial"/>
            </a:endParaRPr>
          </a:p>
        </p:txBody>
      </p:sp>
      <p:sp>
        <p:nvSpPr>
          <p:cNvPr id="4" name="object 4"/>
          <p:cNvSpPr/>
          <p:nvPr/>
        </p:nvSpPr>
        <p:spPr>
          <a:xfrm>
            <a:off x="244507" y="1943099"/>
            <a:ext cx="441959" cy="640079"/>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234950" y="2697162"/>
            <a:ext cx="441959" cy="640079"/>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269558" y="3803035"/>
            <a:ext cx="441959" cy="640080"/>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787183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61999" y="1607007"/>
            <a:ext cx="6850380" cy="4137671"/>
          </a:xfrm>
          <a:prstGeom prst="rect">
            <a:avLst/>
          </a:prstGeom>
        </p:spPr>
        <p:txBody>
          <a:bodyPr vert="horz" wrap="square" lIns="0" tIns="13335" rIns="0" bIns="0" rtlCol="0">
            <a:spAutoFit/>
          </a:bodyPr>
          <a:lstStyle/>
          <a:p>
            <a:pPr marL="12700">
              <a:lnSpc>
                <a:spcPct val="100000"/>
              </a:lnSpc>
              <a:spcBef>
                <a:spcPts val="105"/>
              </a:spcBef>
            </a:pPr>
            <a:r>
              <a:rPr sz="3600" spc="-225" dirty="0">
                <a:latin typeface="Arial"/>
                <a:cs typeface="Arial"/>
              </a:rPr>
              <a:t>Step  </a:t>
            </a:r>
            <a:r>
              <a:rPr sz="3600" spc="-110" dirty="0">
                <a:latin typeface="Arial"/>
                <a:cs typeface="Arial"/>
              </a:rPr>
              <a:t>Zero </a:t>
            </a:r>
            <a:r>
              <a:rPr sz="3600" spc="-265" dirty="0">
                <a:latin typeface="Arial"/>
                <a:cs typeface="Arial"/>
              </a:rPr>
              <a:t>needs  </a:t>
            </a:r>
            <a:r>
              <a:rPr sz="3600" spc="-210" dirty="0">
                <a:latin typeface="Arial"/>
                <a:cs typeface="Arial"/>
              </a:rPr>
              <a:t>assessment</a:t>
            </a:r>
            <a:r>
              <a:rPr sz="3600" spc="-505" dirty="0">
                <a:latin typeface="Arial"/>
                <a:cs typeface="Arial"/>
              </a:rPr>
              <a:t> </a:t>
            </a:r>
            <a:r>
              <a:rPr sz="3600" spc="-235" dirty="0">
                <a:latin typeface="Arial"/>
                <a:cs typeface="Arial"/>
              </a:rPr>
              <a:t>tool</a:t>
            </a:r>
            <a:endParaRPr sz="3600" dirty="0">
              <a:latin typeface="Arial"/>
              <a:cs typeface="Arial"/>
            </a:endParaRPr>
          </a:p>
          <a:p>
            <a:pPr marL="12700" marR="5080">
              <a:lnSpc>
                <a:spcPts val="7680"/>
              </a:lnSpc>
              <a:spcBef>
                <a:spcPts val="894"/>
              </a:spcBef>
            </a:pPr>
            <a:r>
              <a:rPr sz="3600" spc="-175" dirty="0">
                <a:latin typeface="Arial"/>
                <a:cs typeface="Arial"/>
              </a:rPr>
              <a:t>8-Step </a:t>
            </a:r>
            <a:r>
              <a:rPr sz="3600" spc="-340" dirty="0">
                <a:latin typeface="Arial"/>
                <a:cs typeface="Arial"/>
              </a:rPr>
              <a:t>Planning and </a:t>
            </a:r>
            <a:r>
              <a:rPr sz="3600" spc="-310" dirty="0">
                <a:latin typeface="Arial"/>
                <a:cs typeface="Arial"/>
              </a:rPr>
              <a:t>Problem </a:t>
            </a:r>
            <a:r>
              <a:rPr sz="3600" spc="-290" dirty="0">
                <a:latin typeface="Arial"/>
                <a:cs typeface="Arial"/>
              </a:rPr>
              <a:t>Solving </a:t>
            </a:r>
            <a:r>
              <a:rPr lang="en-US" sz="3600" spc="-375" dirty="0">
                <a:latin typeface="Arial"/>
                <a:cs typeface="Arial"/>
              </a:rPr>
              <a:t>M</a:t>
            </a:r>
            <a:r>
              <a:rPr sz="3600" spc="-375" dirty="0" smtClean="0">
                <a:latin typeface="Arial"/>
                <a:cs typeface="Arial"/>
              </a:rPr>
              <a:t>odule  </a:t>
            </a:r>
            <a:r>
              <a:rPr sz="3600" spc="-260" dirty="0">
                <a:latin typeface="Arial"/>
                <a:cs typeface="Arial"/>
              </a:rPr>
              <a:t>Review  </a:t>
            </a:r>
            <a:r>
              <a:rPr sz="3600" spc="-340" dirty="0">
                <a:latin typeface="Arial"/>
                <a:cs typeface="Arial"/>
              </a:rPr>
              <a:t>and  </a:t>
            </a:r>
            <a:r>
              <a:rPr sz="3600" spc="-254" dirty="0">
                <a:latin typeface="Arial"/>
                <a:cs typeface="Arial"/>
              </a:rPr>
              <a:t>monitoring</a:t>
            </a:r>
            <a:r>
              <a:rPr sz="3600" spc="-395" dirty="0">
                <a:latin typeface="Arial"/>
                <a:cs typeface="Arial"/>
              </a:rPr>
              <a:t> </a:t>
            </a:r>
            <a:r>
              <a:rPr sz="3600" spc="-229" dirty="0">
                <a:latin typeface="Arial"/>
                <a:cs typeface="Arial"/>
              </a:rPr>
              <a:t>tools</a:t>
            </a:r>
            <a:endParaRPr sz="3600" dirty="0">
              <a:latin typeface="Arial"/>
              <a:cs typeface="Arial"/>
            </a:endParaRPr>
          </a:p>
          <a:p>
            <a:pPr marL="12700">
              <a:lnSpc>
                <a:spcPct val="100000"/>
              </a:lnSpc>
              <a:spcBef>
                <a:spcPts val="2945"/>
              </a:spcBef>
            </a:pPr>
            <a:r>
              <a:rPr sz="3600" spc="-250" dirty="0">
                <a:latin typeface="Arial"/>
                <a:cs typeface="Arial"/>
              </a:rPr>
              <a:t>Event</a:t>
            </a:r>
            <a:r>
              <a:rPr sz="3600" spc="5" dirty="0">
                <a:latin typeface="Arial"/>
                <a:cs typeface="Arial"/>
              </a:rPr>
              <a:t> </a:t>
            </a:r>
            <a:r>
              <a:rPr sz="3600" spc="-145" dirty="0">
                <a:latin typeface="Arial"/>
                <a:cs typeface="Arial"/>
              </a:rPr>
              <a:t>registration</a:t>
            </a:r>
            <a:r>
              <a:rPr lang="en-US" sz="3600" spc="-145" dirty="0">
                <a:latin typeface="Arial"/>
                <a:cs typeface="Arial"/>
              </a:rPr>
              <a:t> (BSI sponsored events)</a:t>
            </a:r>
            <a:endParaRPr sz="3600" dirty="0">
              <a:latin typeface="Arial"/>
              <a:cs typeface="Arial"/>
            </a:endParaRPr>
          </a:p>
        </p:txBody>
      </p:sp>
      <p:sp>
        <p:nvSpPr>
          <p:cNvPr id="3" name="object 3"/>
          <p:cNvSpPr/>
          <p:nvPr/>
        </p:nvSpPr>
        <p:spPr>
          <a:xfrm>
            <a:off x="661416" y="1524000"/>
            <a:ext cx="441959" cy="640079"/>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661416" y="2478023"/>
            <a:ext cx="441959" cy="640079"/>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661415" y="3556761"/>
            <a:ext cx="441959" cy="640080"/>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661416" y="4635500"/>
            <a:ext cx="441959" cy="640080"/>
          </a:xfrm>
          <a:prstGeom prst="rect">
            <a:avLst/>
          </a:prstGeom>
          <a:blipFill>
            <a:blip r:embed="rId2" cstate="print"/>
            <a:stretch>
              <a:fillRect/>
            </a:stretch>
          </a:blipFill>
        </p:spPr>
        <p:txBody>
          <a:bodyPr wrap="square" lIns="0" tIns="0" rIns="0" bIns="0" rtlCol="0"/>
          <a:lstStyle/>
          <a:p>
            <a:endParaRPr dirty="0"/>
          </a:p>
        </p:txBody>
      </p:sp>
      <p:sp>
        <p:nvSpPr>
          <p:cNvPr id="7" name="object 7"/>
          <p:cNvSpPr txBox="1">
            <a:spLocks noGrp="1"/>
          </p:cNvSpPr>
          <p:nvPr>
            <p:ph type="title"/>
          </p:nvPr>
        </p:nvSpPr>
        <p:spPr>
          <a:xfrm>
            <a:off x="421640" y="487426"/>
            <a:ext cx="5200650" cy="751488"/>
          </a:xfrm>
          <a:prstGeom prst="rect">
            <a:avLst/>
          </a:prstGeom>
        </p:spPr>
        <p:txBody>
          <a:bodyPr vert="horz" wrap="square" lIns="0" tIns="12700" rIns="0" bIns="0" rtlCol="0">
            <a:spAutoFit/>
          </a:bodyPr>
          <a:lstStyle/>
          <a:p>
            <a:pPr marL="12700">
              <a:lnSpc>
                <a:spcPct val="100000"/>
              </a:lnSpc>
              <a:spcBef>
                <a:spcPts val="100"/>
              </a:spcBef>
            </a:pPr>
            <a:r>
              <a:rPr sz="4800" spc="-5" dirty="0"/>
              <a:t>CIMS</a:t>
            </a:r>
            <a:r>
              <a:rPr lang="en-US" sz="4800" spc="-5" dirty="0"/>
              <a:t> Resources</a:t>
            </a:r>
            <a:r>
              <a:rPr sz="4800" spc="-90" dirty="0"/>
              <a:t> </a:t>
            </a:r>
            <a:endParaRPr sz="4800" dirty="0"/>
          </a:p>
        </p:txBody>
      </p:sp>
    </p:spTree>
    <p:extLst>
      <p:ext uri="{BB962C8B-B14F-4D97-AF65-F5344CB8AC3E}">
        <p14:creationId xmlns:p14="http://schemas.microsoft.com/office/powerpoint/2010/main" val="23446723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4361" y="627491"/>
            <a:ext cx="4509149" cy="751488"/>
          </a:xfrm>
          <a:prstGeom prst="rect">
            <a:avLst/>
          </a:prstGeom>
        </p:spPr>
        <p:txBody>
          <a:bodyPr vert="horz" wrap="square" lIns="0" tIns="12700" rIns="0" bIns="0" rtlCol="0">
            <a:spAutoFit/>
          </a:bodyPr>
          <a:lstStyle/>
          <a:p>
            <a:pPr marL="12700">
              <a:lnSpc>
                <a:spcPct val="100000"/>
              </a:lnSpc>
              <a:spcBef>
                <a:spcPts val="100"/>
              </a:spcBef>
            </a:pPr>
            <a:r>
              <a:rPr sz="4800" dirty="0"/>
              <a:t>Logging</a:t>
            </a:r>
            <a:r>
              <a:rPr sz="4800" spc="-100" dirty="0"/>
              <a:t> </a:t>
            </a:r>
            <a:r>
              <a:rPr sz="4800" dirty="0"/>
              <a:t>In</a:t>
            </a:r>
          </a:p>
        </p:txBody>
      </p:sp>
      <p:sp>
        <p:nvSpPr>
          <p:cNvPr id="3" name="object 3"/>
          <p:cNvSpPr txBox="1"/>
          <p:nvPr/>
        </p:nvSpPr>
        <p:spPr>
          <a:xfrm>
            <a:off x="596900" y="1498601"/>
            <a:ext cx="8293100" cy="689932"/>
          </a:xfrm>
          <a:prstGeom prst="rect">
            <a:avLst/>
          </a:prstGeom>
        </p:spPr>
        <p:txBody>
          <a:bodyPr vert="horz" wrap="square" lIns="0" tIns="12700" rIns="0" bIns="0" rtlCol="0">
            <a:spAutoFit/>
          </a:bodyPr>
          <a:lstStyle/>
          <a:p>
            <a:pPr marL="12700">
              <a:lnSpc>
                <a:spcPct val="100000"/>
              </a:lnSpc>
              <a:spcBef>
                <a:spcPts val="100"/>
              </a:spcBef>
            </a:pPr>
            <a:r>
              <a:rPr sz="4400" spc="-630" dirty="0">
                <a:solidFill>
                  <a:srgbClr val="E27121"/>
                </a:solidFill>
                <a:latin typeface="Arial"/>
                <a:cs typeface="Arial"/>
              </a:rPr>
              <a:t>Go    </a:t>
            </a:r>
            <a:r>
              <a:rPr sz="4400" spc="-125" dirty="0">
                <a:solidFill>
                  <a:srgbClr val="E27121"/>
                </a:solidFill>
                <a:latin typeface="Arial"/>
                <a:cs typeface="Arial"/>
              </a:rPr>
              <a:t>to</a:t>
            </a:r>
            <a:r>
              <a:rPr sz="4400" spc="165" dirty="0">
                <a:solidFill>
                  <a:srgbClr val="E27121"/>
                </a:solidFill>
                <a:latin typeface="Arial"/>
                <a:cs typeface="Arial"/>
              </a:rPr>
              <a:t> </a:t>
            </a:r>
            <a:r>
              <a:rPr sz="4400" u="sng" spc="-65" dirty="0">
                <a:solidFill>
                  <a:srgbClr val="0000FF"/>
                </a:solidFill>
                <a:latin typeface="Arial"/>
                <a:cs typeface="Arial"/>
              </a:rPr>
              <a:t>htt</a:t>
            </a:r>
            <a:r>
              <a:rPr sz="4400" u="sng" spc="-65" dirty="0">
                <a:solidFill>
                  <a:srgbClr val="0000FF"/>
                </a:solidFill>
                <a:latin typeface="Arial"/>
                <a:cs typeface="Arial"/>
                <a:hlinkClick r:id="rId2"/>
              </a:rPr>
              <a:t>ps://ww</a:t>
            </a:r>
            <a:r>
              <a:rPr sz="4400" u="sng" spc="-65" dirty="0">
                <a:solidFill>
                  <a:srgbClr val="0000FF"/>
                </a:solidFill>
                <a:latin typeface="Arial"/>
                <a:cs typeface="Arial"/>
              </a:rPr>
              <a:t>w.fl</a:t>
            </a:r>
            <a:r>
              <a:rPr sz="4400" u="sng" spc="-65" dirty="0">
                <a:solidFill>
                  <a:srgbClr val="0000FF"/>
                </a:solidFill>
                <a:latin typeface="Arial"/>
                <a:cs typeface="Arial"/>
                <a:hlinkClick r:id="rId2"/>
              </a:rPr>
              <a:t>oridacim</a:t>
            </a:r>
            <a:r>
              <a:rPr sz="4400" u="sng" spc="-65" dirty="0">
                <a:solidFill>
                  <a:srgbClr val="0000FF"/>
                </a:solidFill>
                <a:latin typeface="Arial"/>
                <a:cs typeface="Arial"/>
              </a:rPr>
              <a:t>s</a:t>
            </a:r>
            <a:r>
              <a:rPr sz="4400" u="sng" spc="-65" dirty="0">
                <a:solidFill>
                  <a:srgbClr val="0000FF"/>
                </a:solidFill>
                <a:latin typeface="Arial"/>
                <a:cs typeface="Arial"/>
                <a:hlinkClick r:id="rId2"/>
              </a:rPr>
              <a:t>.org</a:t>
            </a:r>
            <a:endParaRPr sz="4400" u="sng" dirty="0">
              <a:latin typeface="Arial"/>
              <a:cs typeface="Arial"/>
            </a:endParaRPr>
          </a:p>
        </p:txBody>
      </p:sp>
      <p:sp>
        <p:nvSpPr>
          <p:cNvPr id="4" name="object 4"/>
          <p:cNvSpPr txBox="1"/>
          <p:nvPr/>
        </p:nvSpPr>
        <p:spPr>
          <a:xfrm>
            <a:off x="714360" y="2906648"/>
            <a:ext cx="2487613" cy="1121461"/>
          </a:xfrm>
          <a:prstGeom prst="rect">
            <a:avLst/>
          </a:prstGeom>
        </p:spPr>
        <p:txBody>
          <a:bodyPr vert="horz" wrap="square" lIns="0" tIns="13335" rIns="0" bIns="0" rtlCol="0">
            <a:spAutoFit/>
          </a:bodyPr>
          <a:lstStyle/>
          <a:p>
            <a:pPr marL="12700" marR="5080">
              <a:lnSpc>
                <a:spcPct val="100000"/>
              </a:lnSpc>
              <a:spcBef>
                <a:spcPts val="105"/>
              </a:spcBef>
            </a:pPr>
            <a:r>
              <a:rPr sz="3600" spc="-520" dirty="0">
                <a:latin typeface="Arial" panose="020B0604020202020204" pitchFamily="34" charset="0"/>
                <a:cs typeface="Arial" panose="020B0604020202020204" pitchFamily="34" charset="0"/>
              </a:rPr>
              <a:t>USERNAME:  </a:t>
            </a:r>
            <a:r>
              <a:rPr sz="3600" spc="-450" dirty="0">
                <a:latin typeface="Arial" panose="020B0604020202020204" pitchFamily="34" charset="0"/>
                <a:cs typeface="Arial" panose="020B0604020202020204" pitchFamily="34" charset="0"/>
              </a:rPr>
              <a:t>P</a:t>
            </a:r>
            <a:r>
              <a:rPr sz="3600" spc="-440" dirty="0">
                <a:latin typeface="Arial" panose="020B0604020202020204" pitchFamily="34" charset="0"/>
                <a:cs typeface="Arial" panose="020B0604020202020204" pitchFamily="34" charset="0"/>
              </a:rPr>
              <a:t>A</a:t>
            </a:r>
            <a:r>
              <a:rPr sz="3600" spc="-320" dirty="0">
                <a:latin typeface="Arial" panose="020B0604020202020204" pitchFamily="34" charset="0"/>
                <a:cs typeface="Arial" panose="020B0604020202020204" pitchFamily="34" charset="0"/>
              </a:rPr>
              <a:t>S</a:t>
            </a:r>
            <a:r>
              <a:rPr sz="3600" spc="-310" dirty="0">
                <a:latin typeface="Arial" panose="020B0604020202020204" pitchFamily="34" charset="0"/>
                <a:cs typeface="Arial" panose="020B0604020202020204" pitchFamily="34" charset="0"/>
              </a:rPr>
              <a:t>S</a:t>
            </a:r>
            <a:r>
              <a:rPr sz="3600" spc="-505" dirty="0">
                <a:latin typeface="Arial" panose="020B0604020202020204" pitchFamily="34" charset="0"/>
                <a:cs typeface="Arial" panose="020B0604020202020204" pitchFamily="34" charset="0"/>
              </a:rPr>
              <a:t>WOR</a:t>
            </a:r>
            <a:r>
              <a:rPr sz="3600" spc="-430" dirty="0">
                <a:latin typeface="Arial" panose="020B0604020202020204" pitchFamily="34" charset="0"/>
                <a:cs typeface="Arial" panose="020B0604020202020204" pitchFamily="34" charset="0"/>
              </a:rPr>
              <a:t>D</a:t>
            </a:r>
            <a:r>
              <a:rPr sz="3600" spc="-150" dirty="0">
                <a:latin typeface="Arial" panose="020B0604020202020204" pitchFamily="34" charset="0"/>
                <a:cs typeface="Arial" panose="020B0604020202020204" pitchFamily="34" charset="0"/>
              </a:rPr>
              <a:t>:</a:t>
            </a:r>
            <a:endParaRPr sz="3600" dirty="0">
              <a:latin typeface="Arial" panose="020B0604020202020204" pitchFamily="34" charset="0"/>
              <a:cs typeface="Arial" panose="020B0604020202020204" pitchFamily="34" charset="0"/>
            </a:endParaRPr>
          </a:p>
        </p:txBody>
      </p:sp>
      <p:sp>
        <p:nvSpPr>
          <p:cNvPr id="5" name="object 5"/>
          <p:cNvSpPr txBox="1"/>
          <p:nvPr/>
        </p:nvSpPr>
        <p:spPr>
          <a:xfrm>
            <a:off x="3314701" y="2906648"/>
            <a:ext cx="3888740" cy="1121461"/>
          </a:xfrm>
          <a:prstGeom prst="rect">
            <a:avLst/>
          </a:prstGeom>
        </p:spPr>
        <p:txBody>
          <a:bodyPr vert="horz" wrap="square" lIns="0" tIns="13335" rIns="0" bIns="0" rtlCol="0">
            <a:spAutoFit/>
          </a:bodyPr>
          <a:lstStyle/>
          <a:p>
            <a:pPr marL="12700" marR="5080">
              <a:lnSpc>
                <a:spcPct val="100000"/>
              </a:lnSpc>
              <a:spcBef>
                <a:spcPts val="105"/>
              </a:spcBef>
            </a:pPr>
            <a:r>
              <a:rPr sz="3600" spc="5" dirty="0">
                <a:latin typeface="Arial Narrow"/>
                <a:cs typeface="Arial Narrow"/>
              </a:rPr>
              <a:t>your </a:t>
            </a:r>
            <a:r>
              <a:rPr sz="3600" spc="25" dirty="0">
                <a:latin typeface="Arial Narrow"/>
                <a:cs typeface="Arial Narrow"/>
              </a:rPr>
              <a:t>email </a:t>
            </a:r>
            <a:r>
              <a:rPr sz="3600" spc="65" dirty="0">
                <a:latin typeface="Arial Narrow"/>
                <a:cs typeface="Arial Narrow"/>
              </a:rPr>
              <a:t>address  </a:t>
            </a:r>
            <a:r>
              <a:rPr sz="3600" spc="5" dirty="0" smtClean="0">
                <a:latin typeface="Arial Narrow"/>
                <a:cs typeface="Arial Narrow"/>
              </a:rPr>
              <a:t>your</a:t>
            </a:r>
            <a:r>
              <a:rPr lang="en-US" sz="3600" spc="5" dirty="0">
                <a:latin typeface="Arial Narrow"/>
                <a:cs typeface="Arial Narrow"/>
              </a:rPr>
              <a:t> </a:t>
            </a:r>
            <a:r>
              <a:rPr sz="3600" spc="5" dirty="0" smtClean="0">
                <a:latin typeface="Arial Narrow"/>
                <a:cs typeface="Arial Narrow"/>
              </a:rPr>
              <a:t> </a:t>
            </a:r>
            <a:r>
              <a:rPr sz="3600" spc="100" dirty="0">
                <a:latin typeface="Arial Narrow"/>
                <a:cs typeface="Arial Narrow"/>
              </a:rPr>
              <a:t>CIMS</a:t>
            </a:r>
            <a:r>
              <a:rPr sz="3600" spc="380" dirty="0">
                <a:latin typeface="Arial Narrow"/>
                <a:cs typeface="Arial Narrow"/>
              </a:rPr>
              <a:t> </a:t>
            </a:r>
            <a:r>
              <a:rPr sz="3600" spc="75" dirty="0">
                <a:latin typeface="Arial Narrow"/>
                <a:cs typeface="Arial Narrow"/>
              </a:rPr>
              <a:t>password</a:t>
            </a:r>
            <a:endParaRPr sz="3600" dirty="0">
              <a:latin typeface="Arial Narrow"/>
              <a:cs typeface="Arial Narrow"/>
            </a:endParaRPr>
          </a:p>
        </p:txBody>
      </p:sp>
    </p:spTree>
    <p:extLst>
      <p:ext uri="{BB962C8B-B14F-4D97-AF65-F5344CB8AC3E}">
        <p14:creationId xmlns:p14="http://schemas.microsoft.com/office/powerpoint/2010/main" val="20598647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1640" y="435127"/>
            <a:ext cx="8390890" cy="628377"/>
          </a:xfrm>
          <a:prstGeom prst="rect">
            <a:avLst/>
          </a:prstGeom>
        </p:spPr>
        <p:txBody>
          <a:bodyPr vert="horz" wrap="square" lIns="0" tIns="12700" rIns="0" bIns="0" rtlCol="0">
            <a:spAutoFit/>
          </a:bodyPr>
          <a:lstStyle/>
          <a:p>
            <a:pPr marL="12700">
              <a:lnSpc>
                <a:spcPct val="100000"/>
              </a:lnSpc>
              <a:spcBef>
                <a:spcPts val="100"/>
              </a:spcBef>
            </a:pPr>
            <a:r>
              <a:rPr sz="4000" dirty="0"/>
              <a:t>Individual Accounts </a:t>
            </a:r>
            <a:r>
              <a:rPr sz="4000" spc="-5" dirty="0"/>
              <a:t>for</a:t>
            </a:r>
            <a:r>
              <a:rPr sz="4000" spc="-75" dirty="0"/>
              <a:t> </a:t>
            </a:r>
            <a:r>
              <a:rPr sz="4000" dirty="0"/>
              <a:t>All</a:t>
            </a:r>
          </a:p>
        </p:txBody>
      </p:sp>
      <p:sp>
        <p:nvSpPr>
          <p:cNvPr id="3" name="object 3"/>
          <p:cNvSpPr txBox="1"/>
          <p:nvPr/>
        </p:nvSpPr>
        <p:spPr>
          <a:xfrm>
            <a:off x="421640" y="1415922"/>
            <a:ext cx="7890509" cy="4098558"/>
          </a:xfrm>
          <a:prstGeom prst="rect">
            <a:avLst/>
          </a:prstGeom>
        </p:spPr>
        <p:txBody>
          <a:bodyPr vert="horz" wrap="square" lIns="0" tIns="12700" rIns="0" bIns="0" rtlCol="0">
            <a:spAutoFit/>
          </a:bodyPr>
          <a:lstStyle/>
          <a:p>
            <a:pPr marL="12700" marR="546100">
              <a:lnSpc>
                <a:spcPct val="100000"/>
              </a:lnSpc>
              <a:spcBef>
                <a:spcPts val="100"/>
              </a:spcBef>
            </a:pPr>
            <a:r>
              <a:rPr sz="3200" spc="-110" dirty="0">
                <a:solidFill>
                  <a:srgbClr val="E27121"/>
                </a:solidFill>
                <a:latin typeface="Arial" panose="020B0604020202020204" pitchFamily="34" charset="0"/>
                <a:cs typeface="Arial" panose="020B0604020202020204" pitchFamily="34" charset="0"/>
              </a:rPr>
              <a:t>Benefits </a:t>
            </a:r>
            <a:r>
              <a:rPr sz="3200" spc="10" dirty="0">
                <a:solidFill>
                  <a:srgbClr val="E27121"/>
                </a:solidFill>
                <a:latin typeface="Arial" panose="020B0604020202020204" pitchFamily="34" charset="0"/>
                <a:cs typeface="Arial" panose="020B0604020202020204" pitchFamily="34" charset="0"/>
              </a:rPr>
              <a:t>of </a:t>
            </a:r>
            <a:r>
              <a:rPr sz="3200" spc="-85" dirty="0">
                <a:solidFill>
                  <a:srgbClr val="E27121"/>
                </a:solidFill>
                <a:latin typeface="Arial" panose="020B0604020202020204" pitchFamily="34" charset="0"/>
                <a:cs typeface="Arial" panose="020B0604020202020204" pitchFamily="34" charset="0"/>
              </a:rPr>
              <a:t>using </a:t>
            </a:r>
            <a:r>
              <a:rPr sz="3200" spc="-5" dirty="0">
                <a:solidFill>
                  <a:srgbClr val="E27121"/>
                </a:solidFill>
                <a:latin typeface="Arial" panose="020B0604020202020204" pitchFamily="34" charset="0"/>
                <a:cs typeface="Arial" panose="020B0604020202020204" pitchFamily="34" charset="0"/>
              </a:rPr>
              <a:t>your </a:t>
            </a:r>
            <a:r>
              <a:rPr sz="3200" spc="-85" dirty="0">
                <a:solidFill>
                  <a:srgbClr val="E27121"/>
                </a:solidFill>
                <a:latin typeface="Arial" panose="020B0604020202020204" pitchFamily="34" charset="0"/>
                <a:cs typeface="Arial" panose="020B0604020202020204" pitchFamily="34" charset="0"/>
              </a:rPr>
              <a:t>unique </a:t>
            </a:r>
            <a:r>
              <a:rPr sz="3200" spc="-95" dirty="0">
                <a:solidFill>
                  <a:srgbClr val="E27121"/>
                </a:solidFill>
                <a:latin typeface="Arial" panose="020B0604020202020204" pitchFamily="34" charset="0"/>
                <a:cs typeface="Arial" panose="020B0604020202020204" pitchFamily="34" charset="0"/>
              </a:rPr>
              <a:t>account </a:t>
            </a:r>
            <a:r>
              <a:rPr sz="3200" spc="-125" dirty="0">
                <a:solidFill>
                  <a:srgbClr val="E27121"/>
                </a:solidFill>
                <a:latin typeface="Arial" panose="020B0604020202020204" pitchFamily="34" charset="0"/>
                <a:cs typeface="Arial" panose="020B0604020202020204" pitchFamily="34" charset="0"/>
              </a:rPr>
              <a:t>and  </a:t>
            </a:r>
            <a:r>
              <a:rPr sz="3200" spc="-195" dirty="0">
                <a:solidFill>
                  <a:srgbClr val="E27121"/>
                </a:solidFill>
                <a:latin typeface="Arial" panose="020B0604020202020204" pitchFamily="34" charset="0"/>
                <a:cs typeface="Arial" panose="020B0604020202020204" pitchFamily="34" charset="0"/>
              </a:rPr>
              <a:t>password—</a:t>
            </a:r>
            <a:endParaRPr sz="3200" dirty="0">
              <a:latin typeface="Arial" panose="020B0604020202020204" pitchFamily="34" charset="0"/>
              <a:cs typeface="Arial" panose="020B0604020202020204" pitchFamily="34" charset="0"/>
            </a:endParaRPr>
          </a:p>
          <a:p>
            <a:pPr marL="889000" algn="just">
              <a:lnSpc>
                <a:spcPct val="100000"/>
              </a:lnSpc>
              <a:spcBef>
                <a:spcPts val="1664"/>
              </a:spcBef>
            </a:pPr>
            <a:r>
              <a:rPr sz="2800" spc="-204" dirty="0">
                <a:latin typeface="Arial" panose="020B0604020202020204" pitchFamily="34" charset="0"/>
                <a:cs typeface="Arial" panose="020B0604020202020204" pitchFamily="34" charset="0"/>
              </a:rPr>
              <a:t>Personalized </a:t>
            </a:r>
            <a:r>
              <a:rPr sz="2800" spc="-240" dirty="0">
                <a:latin typeface="Arial" panose="020B0604020202020204" pitchFamily="34" charset="0"/>
                <a:cs typeface="Arial" panose="020B0604020202020204" pitchFamily="34" charset="0"/>
              </a:rPr>
              <a:t>support </a:t>
            </a:r>
            <a:r>
              <a:rPr sz="2800" spc="-215" dirty="0">
                <a:latin typeface="Arial" panose="020B0604020202020204" pitchFamily="34" charset="0"/>
                <a:cs typeface="Arial" panose="020B0604020202020204" pitchFamily="34" charset="0"/>
              </a:rPr>
              <a:t>in </a:t>
            </a:r>
            <a:r>
              <a:rPr lang="en-US" sz="2800" spc="15" dirty="0" smtClean="0">
                <a:latin typeface="Arial" panose="020B0604020202020204" pitchFamily="34" charset="0"/>
                <a:cs typeface="Arial" panose="020B0604020202020204" pitchFamily="34" charset="0"/>
              </a:rPr>
              <a:t>In</a:t>
            </a:r>
            <a:r>
              <a:rPr sz="2800" spc="-135" dirty="0" smtClean="0">
                <a:latin typeface="Arial" panose="020B0604020202020204" pitchFamily="34" charset="0"/>
                <a:cs typeface="Arial" panose="020B0604020202020204" pitchFamily="34" charset="0"/>
              </a:rPr>
              <a:t>tercom</a:t>
            </a:r>
            <a:endParaRPr sz="2800" dirty="0">
              <a:latin typeface="Arial" panose="020B0604020202020204" pitchFamily="34" charset="0"/>
              <a:cs typeface="Arial" panose="020B0604020202020204" pitchFamily="34" charset="0"/>
            </a:endParaRPr>
          </a:p>
          <a:p>
            <a:pPr marL="889000" algn="just">
              <a:lnSpc>
                <a:spcPct val="100000"/>
              </a:lnSpc>
              <a:spcBef>
                <a:spcPts val="2160"/>
              </a:spcBef>
            </a:pPr>
            <a:r>
              <a:rPr sz="2800" spc="-180" dirty="0">
                <a:latin typeface="Arial" panose="020B0604020202020204" pitchFamily="34" charset="0"/>
                <a:cs typeface="Arial" panose="020B0604020202020204" pitchFamily="34" charset="0"/>
              </a:rPr>
              <a:t>Accurate  tracking  </a:t>
            </a:r>
            <a:r>
              <a:rPr sz="2800" spc="-175" dirty="0">
                <a:latin typeface="Arial" panose="020B0604020202020204" pitchFamily="34" charset="0"/>
                <a:cs typeface="Arial" panose="020B0604020202020204" pitchFamily="34" charset="0"/>
              </a:rPr>
              <a:t>information </a:t>
            </a:r>
            <a:r>
              <a:rPr sz="2800" spc="-40" dirty="0">
                <a:latin typeface="Arial" panose="020B0604020202020204" pitchFamily="34" charset="0"/>
                <a:cs typeface="Arial" panose="020B0604020202020204" pitchFamily="34" charset="0"/>
              </a:rPr>
              <a:t>for </a:t>
            </a:r>
            <a:r>
              <a:rPr sz="2800" spc="-165" dirty="0">
                <a:latin typeface="Arial" panose="020B0604020202020204" pitchFamily="34" charset="0"/>
                <a:cs typeface="Arial" panose="020B0604020202020204" pitchFamily="34" charset="0"/>
              </a:rPr>
              <a:t>historical</a:t>
            </a:r>
            <a:r>
              <a:rPr sz="2800" spc="-340" dirty="0">
                <a:latin typeface="Arial" panose="020B0604020202020204" pitchFamily="34" charset="0"/>
                <a:cs typeface="Arial" panose="020B0604020202020204" pitchFamily="34" charset="0"/>
              </a:rPr>
              <a:t> </a:t>
            </a:r>
            <a:r>
              <a:rPr sz="2800" spc="-160" dirty="0">
                <a:latin typeface="Arial" panose="020B0604020202020204" pitchFamily="34" charset="0"/>
                <a:cs typeface="Arial" panose="020B0604020202020204" pitchFamily="34" charset="0"/>
              </a:rPr>
              <a:t>records</a:t>
            </a:r>
            <a:endParaRPr sz="2800" dirty="0">
              <a:latin typeface="Arial" panose="020B0604020202020204" pitchFamily="34" charset="0"/>
              <a:cs typeface="Arial" panose="020B0604020202020204" pitchFamily="34" charset="0"/>
            </a:endParaRPr>
          </a:p>
          <a:p>
            <a:pPr>
              <a:lnSpc>
                <a:spcPct val="100000"/>
              </a:lnSpc>
              <a:spcBef>
                <a:spcPts val="25"/>
              </a:spcBef>
            </a:pPr>
            <a:endParaRPr sz="2900" dirty="0">
              <a:latin typeface="Arial" panose="020B0604020202020204" pitchFamily="34" charset="0"/>
              <a:cs typeface="Arial" panose="020B0604020202020204" pitchFamily="34" charset="0"/>
            </a:endParaRPr>
          </a:p>
          <a:p>
            <a:pPr marL="889000" marR="196215" algn="just">
              <a:lnSpc>
                <a:spcPct val="100000"/>
              </a:lnSpc>
              <a:spcBef>
                <a:spcPts val="5"/>
              </a:spcBef>
            </a:pPr>
            <a:r>
              <a:rPr sz="2800" spc="-204" dirty="0">
                <a:latin typeface="Arial" panose="020B0604020202020204" pitchFamily="34" charset="0"/>
                <a:cs typeface="Arial" panose="020B0604020202020204" pitchFamily="34" charset="0"/>
              </a:rPr>
              <a:t>Personalized </a:t>
            </a:r>
            <a:r>
              <a:rPr sz="2800" spc="-260" dirty="0">
                <a:latin typeface="Arial" panose="020B0604020202020204" pitchFamily="34" charset="0"/>
                <a:cs typeface="Arial" panose="020B0604020202020204" pitchFamily="34" charset="0"/>
              </a:rPr>
              <a:t>dashboard </a:t>
            </a:r>
            <a:r>
              <a:rPr sz="2800" spc="-110" dirty="0">
                <a:latin typeface="Arial" panose="020B0604020202020204" pitchFamily="34" charset="0"/>
                <a:cs typeface="Arial" panose="020B0604020202020204" pitchFamily="34" charset="0"/>
              </a:rPr>
              <a:t>with </a:t>
            </a:r>
            <a:r>
              <a:rPr sz="2800" spc="-254" dirty="0">
                <a:latin typeface="Arial" panose="020B0604020202020204" pitchFamily="34" charset="0"/>
                <a:cs typeface="Arial" panose="020B0604020202020204" pitchFamily="34" charset="0"/>
              </a:rPr>
              <a:t>quick </a:t>
            </a:r>
            <a:r>
              <a:rPr sz="2800" spc="-215" dirty="0">
                <a:latin typeface="Arial" panose="020B0604020202020204" pitchFamily="34" charset="0"/>
                <a:cs typeface="Arial" panose="020B0604020202020204" pitchFamily="34" charset="0"/>
              </a:rPr>
              <a:t>access </a:t>
            </a:r>
            <a:r>
              <a:rPr sz="2800" spc="-155" dirty="0">
                <a:latin typeface="Arial" panose="020B0604020202020204" pitchFamily="34" charset="0"/>
                <a:cs typeface="Arial" panose="020B0604020202020204" pitchFamily="34" charset="0"/>
              </a:rPr>
              <a:t>to </a:t>
            </a:r>
            <a:r>
              <a:rPr sz="2800" spc="-235" dirty="0">
                <a:latin typeface="Arial" panose="020B0604020202020204" pitchFamily="34" charset="0"/>
                <a:cs typeface="Arial" panose="020B0604020202020204" pitchFamily="34" charset="0"/>
              </a:rPr>
              <a:t>your  </a:t>
            </a:r>
            <a:r>
              <a:rPr sz="2800" spc="-225" dirty="0">
                <a:latin typeface="Arial" panose="020B0604020202020204" pitchFamily="34" charset="0"/>
                <a:cs typeface="Arial" panose="020B0604020202020204" pitchFamily="34" charset="0"/>
              </a:rPr>
              <a:t>own </a:t>
            </a:r>
            <a:r>
              <a:rPr sz="2800" spc="-185" dirty="0">
                <a:latin typeface="Arial" panose="020B0604020202020204" pitchFamily="34" charset="0"/>
                <a:cs typeface="Arial" panose="020B0604020202020204" pitchFamily="34" charset="0"/>
              </a:rPr>
              <a:t>data, </a:t>
            </a:r>
            <a:r>
              <a:rPr sz="2800" spc="-170" dirty="0">
                <a:latin typeface="Arial" panose="020B0604020202020204" pitchFamily="34" charset="0"/>
                <a:cs typeface="Arial" panose="020B0604020202020204" pitchFamily="34" charset="0"/>
              </a:rPr>
              <a:t>portfolios, </a:t>
            </a:r>
            <a:r>
              <a:rPr sz="2800" spc="-229" dirty="0">
                <a:latin typeface="Arial" panose="020B0604020202020204" pitchFamily="34" charset="0"/>
                <a:cs typeface="Arial" panose="020B0604020202020204" pitchFamily="34" charset="0"/>
              </a:rPr>
              <a:t>applications, </a:t>
            </a:r>
            <a:r>
              <a:rPr sz="2800" spc="-240" dirty="0">
                <a:latin typeface="Arial" panose="020B0604020202020204" pitchFamily="34" charset="0"/>
                <a:cs typeface="Arial" panose="020B0604020202020204" pitchFamily="34" charset="0"/>
              </a:rPr>
              <a:t>plans, </a:t>
            </a:r>
            <a:r>
              <a:rPr sz="2800" spc="-150" dirty="0">
                <a:latin typeface="Arial" panose="020B0604020202020204" pitchFamily="34" charset="0"/>
                <a:cs typeface="Arial" panose="020B0604020202020204" pitchFamily="34" charset="0"/>
              </a:rPr>
              <a:t>tasks </a:t>
            </a:r>
            <a:r>
              <a:rPr sz="2800" spc="-300" dirty="0">
                <a:latin typeface="Arial" panose="020B0604020202020204" pitchFamily="34" charset="0"/>
                <a:cs typeface="Arial" panose="020B0604020202020204" pitchFamily="34" charset="0"/>
              </a:rPr>
              <a:t>and  </a:t>
            </a:r>
            <a:r>
              <a:rPr sz="2800" spc="-140" dirty="0">
                <a:latin typeface="Arial" panose="020B0604020202020204" pitchFamily="34" charset="0"/>
                <a:cs typeface="Arial" panose="020B0604020202020204" pitchFamily="34" charset="0"/>
              </a:rPr>
              <a:t>events</a:t>
            </a:r>
            <a:endParaRPr sz="2800" dirty="0">
              <a:latin typeface="Arial" panose="020B0604020202020204" pitchFamily="34" charset="0"/>
              <a:cs typeface="Arial" panose="020B0604020202020204" pitchFamily="34" charset="0"/>
            </a:endParaRPr>
          </a:p>
        </p:txBody>
      </p:sp>
      <p:sp>
        <p:nvSpPr>
          <p:cNvPr id="4" name="object 4"/>
          <p:cNvSpPr/>
          <p:nvPr/>
        </p:nvSpPr>
        <p:spPr>
          <a:xfrm>
            <a:off x="691895" y="2628900"/>
            <a:ext cx="467867" cy="457200"/>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691895" y="3352800"/>
            <a:ext cx="467867" cy="457200"/>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691895" y="4191000"/>
            <a:ext cx="467867" cy="457200"/>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41812882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Shape 205"/>
          <p:cNvPicPr preferRelativeResize="0"/>
          <p:nvPr/>
        </p:nvPicPr>
        <p:blipFill rotWithShape="1">
          <a:blip r:embed="rId3">
            <a:alphaModFix/>
          </a:blip>
          <a:srcRect/>
          <a:stretch/>
        </p:blipFill>
        <p:spPr>
          <a:xfrm>
            <a:off x="-61913" y="2362200"/>
            <a:ext cx="2862263" cy="3389312"/>
          </a:xfrm>
          <a:prstGeom prst="rect">
            <a:avLst/>
          </a:prstGeom>
          <a:noFill/>
          <a:ln>
            <a:noFill/>
          </a:ln>
        </p:spPr>
      </p:pic>
      <p:sp>
        <p:nvSpPr>
          <p:cNvPr id="206" name="Shape 206"/>
          <p:cNvSpPr txBox="1">
            <a:spLocks noGrp="1"/>
          </p:cNvSpPr>
          <p:nvPr>
            <p:ph type="ctrTitle"/>
          </p:nvPr>
        </p:nvSpPr>
        <p:spPr>
          <a:xfrm>
            <a:off x="442187" y="253560"/>
            <a:ext cx="8296618" cy="1470024"/>
          </a:xfrm>
          <a:prstGeom prst="rect">
            <a:avLst/>
          </a:prstGeom>
          <a:noFill/>
          <a:ln>
            <a:noFill/>
          </a:ln>
        </p:spPr>
        <p:txBody>
          <a:bodyPr lIns="91425" tIns="45700" rIns="91425" bIns="45700" anchor="ctr" anchorCtr="0">
            <a:noAutofit/>
          </a:bodyPr>
          <a:lstStyle/>
          <a:p>
            <a:pPr marL="0" marR="0" lvl="0" indent="0" algn="ctr" rtl="0">
              <a:spcBef>
                <a:spcPts val="0"/>
              </a:spcBef>
              <a:buClr>
                <a:srgbClr val="202156"/>
              </a:buClr>
              <a:buSzPct val="25000"/>
              <a:buFont typeface="Calibri"/>
              <a:buNone/>
            </a:pPr>
            <a:r>
              <a:rPr lang="en-US" b="1" i="0" u="none" strike="noStrike" cap="none" dirty="0">
                <a:solidFill>
                  <a:srgbClr val="202156"/>
                </a:solidFill>
                <a:latin typeface="Berlin Sans FB Demi" panose="020E0802020502020306" pitchFamily="34" charset="0"/>
                <a:ea typeface="Calibri"/>
                <a:cs typeface="Calibri"/>
                <a:sym typeface="Calibri"/>
              </a:rPr>
              <a:t>Clean Up Access Permissions</a:t>
            </a:r>
          </a:p>
        </p:txBody>
      </p:sp>
      <p:sp>
        <p:nvSpPr>
          <p:cNvPr id="207" name="Shape 207"/>
          <p:cNvSpPr txBox="1"/>
          <p:nvPr/>
        </p:nvSpPr>
        <p:spPr>
          <a:xfrm rot="-1200368">
            <a:off x="5096905" y="3205188"/>
            <a:ext cx="4194557" cy="646111"/>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SzPct val="25000"/>
              <a:buNone/>
            </a:pPr>
            <a:r>
              <a:rPr lang="en-US" sz="3200" b="0" i="0" u="none" strike="noStrike" cap="none" dirty="0">
                <a:solidFill>
                  <a:srgbClr val="92D050"/>
                </a:solidFill>
                <a:latin typeface="Arial"/>
                <a:ea typeface="Arial"/>
                <a:cs typeface="Arial"/>
                <a:sym typeface="Arial"/>
              </a:rPr>
              <a:t>No longer at school</a:t>
            </a:r>
          </a:p>
        </p:txBody>
      </p:sp>
      <p:sp>
        <p:nvSpPr>
          <p:cNvPr id="208" name="Shape 208"/>
          <p:cNvSpPr txBox="1"/>
          <p:nvPr/>
        </p:nvSpPr>
        <p:spPr>
          <a:xfrm rot="346908">
            <a:off x="2958874" y="4784327"/>
            <a:ext cx="5513562" cy="584199"/>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SzPct val="25000"/>
              <a:buNone/>
            </a:pPr>
            <a:r>
              <a:rPr lang="en-US" sz="2800" b="0" i="0" u="none" strike="noStrike" cap="none" dirty="0">
                <a:solidFill>
                  <a:srgbClr val="7373D1"/>
                </a:solidFill>
                <a:latin typeface="Arial"/>
                <a:ea typeface="Arial"/>
                <a:cs typeface="Arial"/>
                <a:sym typeface="Arial"/>
              </a:rPr>
              <a:t>Changed responsibility at school</a:t>
            </a:r>
          </a:p>
        </p:txBody>
      </p:sp>
      <p:pic>
        <p:nvPicPr>
          <p:cNvPr id="209" name="Shape 209"/>
          <p:cNvPicPr preferRelativeResize="0"/>
          <p:nvPr/>
        </p:nvPicPr>
        <p:blipFill rotWithShape="1">
          <a:blip r:embed="rId4">
            <a:alphaModFix/>
          </a:blip>
          <a:srcRect/>
          <a:stretch/>
        </p:blipFill>
        <p:spPr>
          <a:xfrm>
            <a:off x="3829050" y="4600575"/>
            <a:ext cx="457200" cy="200024"/>
          </a:xfrm>
          <a:prstGeom prst="rect">
            <a:avLst/>
          </a:prstGeom>
          <a:noFill/>
          <a:ln>
            <a:noFill/>
          </a:ln>
        </p:spPr>
      </p:pic>
      <p:pic>
        <p:nvPicPr>
          <p:cNvPr id="210" name="Shape 210"/>
          <p:cNvPicPr preferRelativeResize="0"/>
          <p:nvPr/>
        </p:nvPicPr>
        <p:blipFill rotWithShape="1">
          <a:blip r:embed="rId4">
            <a:alphaModFix/>
          </a:blip>
          <a:srcRect/>
          <a:stretch/>
        </p:blipFill>
        <p:spPr>
          <a:xfrm rot="2137861">
            <a:off x="2001838" y="4772818"/>
            <a:ext cx="1057275" cy="461963"/>
          </a:xfrm>
          <a:prstGeom prst="rect">
            <a:avLst/>
          </a:prstGeom>
          <a:noFill/>
          <a:ln>
            <a:noFill/>
          </a:ln>
        </p:spPr>
      </p:pic>
      <p:pic>
        <p:nvPicPr>
          <p:cNvPr id="211" name="Shape 211"/>
          <p:cNvPicPr preferRelativeResize="0"/>
          <p:nvPr/>
        </p:nvPicPr>
        <p:blipFill rotWithShape="1">
          <a:blip r:embed="rId5">
            <a:alphaModFix/>
          </a:blip>
          <a:srcRect/>
          <a:stretch/>
        </p:blipFill>
        <p:spPr>
          <a:xfrm rot="-1581228">
            <a:off x="2012949" y="2297113"/>
            <a:ext cx="600074" cy="263525"/>
          </a:xfrm>
          <a:prstGeom prst="rect">
            <a:avLst/>
          </a:prstGeom>
          <a:noFill/>
          <a:ln>
            <a:noFill/>
          </a:ln>
        </p:spPr>
      </p:pic>
      <p:sp>
        <p:nvSpPr>
          <p:cNvPr id="212" name="Shape 212"/>
          <p:cNvSpPr txBox="1"/>
          <p:nvPr/>
        </p:nvSpPr>
        <p:spPr>
          <a:xfrm>
            <a:off x="2800350" y="1723584"/>
            <a:ext cx="4743450" cy="1386780"/>
          </a:xfrm>
          <a:prstGeom prst="rect">
            <a:avLst/>
          </a:prstGeom>
          <a:noFill/>
          <a:ln>
            <a:noFill/>
          </a:ln>
        </p:spPr>
        <p:txBody>
          <a:bodyPr lIns="91425" tIns="45700" rIns="91425" bIns="45700" anchor="t" anchorCtr="0">
            <a:noAutofit/>
          </a:bodyPr>
          <a:lstStyle/>
          <a:p>
            <a:pPr marR="0" lvl="0" algn="l" rtl="0">
              <a:spcBef>
                <a:spcPts val="0"/>
              </a:spcBef>
              <a:buClr>
                <a:srgbClr val="000000"/>
              </a:buClr>
              <a:buSzPct val="100000"/>
            </a:pPr>
            <a:r>
              <a:rPr lang="en-US" sz="2800" b="1" i="0" u="none" strike="noStrike" cap="none" dirty="0">
                <a:solidFill>
                  <a:srgbClr val="000000"/>
                </a:solidFill>
                <a:latin typeface="Arial" panose="020B0604020202020204" pitchFamily="34" charset="0"/>
                <a:ea typeface="Calibri"/>
                <a:cs typeface="Arial" panose="020B0604020202020204" pitchFamily="34" charset="0"/>
                <a:sym typeface="Calibri"/>
              </a:rPr>
              <a:t>Leadership Team</a:t>
            </a:r>
          </a:p>
          <a:p>
            <a:pPr marR="0" lvl="0" algn="l" rtl="0">
              <a:spcBef>
                <a:spcPts val="0"/>
              </a:spcBef>
              <a:buClr>
                <a:srgbClr val="000000"/>
              </a:buClr>
              <a:buSzPct val="100000"/>
            </a:pPr>
            <a:r>
              <a:rPr lang="en-US" sz="2800" b="1" dirty="0">
                <a:solidFill>
                  <a:srgbClr val="000000"/>
                </a:solidFill>
                <a:latin typeface="Arial" panose="020B0604020202020204" pitchFamily="34" charset="0"/>
                <a:ea typeface="Calibri"/>
                <a:cs typeface="Arial" panose="020B0604020202020204" pitchFamily="34" charset="0"/>
                <a:sym typeface="Calibri"/>
              </a:rPr>
              <a:t>Curriculum</a:t>
            </a:r>
            <a:r>
              <a:rPr lang="en-US" sz="2800" b="1" i="0" u="none" strike="noStrike" cap="none" dirty="0">
                <a:solidFill>
                  <a:srgbClr val="000000"/>
                </a:solidFill>
                <a:latin typeface="Arial" panose="020B0604020202020204" pitchFamily="34" charset="0"/>
                <a:ea typeface="Calibri"/>
                <a:cs typeface="Arial" panose="020B0604020202020204" pitchFamily="34" charset="0"/>
                <a:sym typeface="Calibri"/>
              </a:rPr>
              <a:t> Team</a:t>
            </a:r>
          </a:p>
          <a:p>
            <a:pPr marR="0" lvl="0" algn="l" rtl="0">
              <a:spcBef>
                <a:spcPts val="0"/>
              </a:spcBef>
              <a:buClr>
                <a:srgbClr val="000000"/>
              </a:buClr>
              <a:buSzPct val="100000"/>
            </a:pPr>
            <a:r>
              <a:rPr lang="en-US" sz="2800" b="1" i="0" u="none" strike="noStrike" cap="none" dirty="0">
                <a:solidFill>
                  <a:srgbClr val="000000"/>
                </a:solidFill>
                <a:latin typeface="Arial" panose="020B0604020202020204" pitchFamily="34" charset="0"/>
                <a:ea typeface="Calibri"/>
                <a:cs typeface="Arial" panose="020B0604020202020204" pitchFamily="34" charset="0"/>
                <a:sym typeface="Calibri"/>
              </a:rPr>
              <a:t>School Advisory Council</a:t>
            </a:r>
          </a:p>
        </p:txBody>
      </p:sp>
      <p:pic>
        <p:nvPicPr>
          <p:cNvPr id="213" name="Shape 213"/>
          <p:cNvPicPr preferRelativeResize="0"/>
          <p:nvPr/>
        </p:nvPicPr>
        <p:blipFill rotWithShape="1">
          <a:blip r:embed="rId6">
            <a:alphaModFix/>
          </a:blip>
          <a:srcRect/>
          <a:stretch/>
        </p:blipFill>
        <p:spPr>
          <a:xfrm>
            <a:off x="1704181" y="3278664"/>
            <a:ext cx="7324725" cy="1904999"/>
          </a:xfrm>
          <a:prstGeom prst="rect">
            <a:avLst/>
          </a:prstGeom>
          <a:noFill/>
          <a:ln>
            <a:noFill/>
          </a:ln>
        </p:spPr>
      </p:pic>
      <p:sp>
        <p:nvSpPr>
          <p:cNvPr id="214" name="Shape 214"/>
          <p:cNvSpPr txBox="1">
            <a:spLocks noGrp="1"/>
          </p:cNvSpPr>
          <p:nvPr>
            <p:ph type="sldNum" idx="4294967295"/>
          </p:nvPr>
        </p:nvSpPr>
        <p:spPr>
          <a:xfrm>
            <a:off x="3663537" y="6523483"/>
            <a:ext cx="2133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800" b="1" i="0" u="none" strike="noStrike" cap="none">
                <a:solidFill>
                  <a:srgbClr val="888888"/>
                </a:solidFill>
                <a:latin typeface="Calibri"/>
                <a:ea typeface="Calibri"/>
                <a:cs typeface="Calibri"/>
                <a:sym typeface="Calibri"/>
              </a:rPr>
              <a:t>69</a:t>
            </a:fld>
            <a:endParaRPr lang="en-US" sz="1800" b="1"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9204553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A47194C-3E5A-854F-B5AE-A6634FC20B3C}" type="slidenum">
              <a:rPr lang="en-US" smtClean="0"/>
              <a:pPr/>
              <a:t>7</a:t>
            </a:fld>
            <a:endParaRPr lang="en-US" dirty="0"/>
          </a:p>
        </p:txBody>
      </p:sp>
      <p:sp>
        <p:nvSpPr>
          <p:cNvPr id="3" name="Title 2"/>
          <p:cNvSpPr>
            <a:spLocks noGrp="1"/>
          </p:cNvSpPr>
          <p:nvPr>
            <p:ph type="title"/>
          </p:nvPr>
        </p:nvSpPr>
        <p:spPr>
          <a:xfrm>
            <a:off x="213646" y="230736"/>
            <a:ext cx="8716709" cy="769122"/>
          </a:xfrm>
        </p:spPr>
        <p:txBody>
          <a:bodyPr/>
          <a:lstStyle/>
          <a:p>
            <a:pPr algn="ctr"/>
            <a:r>
              <a:rPr lang="en-US" sz="3600" dirty="0" smtClean="0"/>
              <a:t>SCHOOL IMPROVEMENT PLANNING</a:t>
            </a:r>
            <a:endParaRPr lang="en-US" sz="3600" dirty="0"/>
          </a:p>
        </p:txBody>
      </p:sp>
      <p:sp>
        <p:nvSpPr>
          <p:cNvPr id="4" name="Text Placeholder 3"/>
          <p:cNvSpPr>
            <a:spLocks noGrp="1"/>
          </p:cNvSpPr>
          <p:nvPr>
            <p:ph type="body" sz="quarter" idx="13"/>
          </p:nvPr>
        </p:nvSpPr>
        <p:spPr/>
        <p:txBody>
          <a:bodyPr/>
          <a:lstStyle/>
          <a:p>
            <a:r>
              <a:rPr lang="en-US" dirty="0"/>
              <a:t>OFFICE OF SERVICE QUALITY</a:t>
            </a:r>
          </a:p>
        </p:txBody>
      </p:sp>
      <p:sp>
        <p:nvSpPr>
          <p:cNvPr id="5" name="Rectangle 4"/>
          <p:cNvSpPr/>
          <p:nvPr/>
        </p:nvSpPr>
        <p:spPr>
          <a:xfrm>
            <a:off x="213646" y="1290415"/>
            <a:ext cx="2794474" cy="1569660"/>
          </a:xfrm>
          <a:prstGeom prst="rect">
            <a:avLst/>
          </a:prstGeom>
        </p:spPr>
        <p:txBody>
          <a:bodyPr wrap="square">
            <a:spAutoFit/>
          </a:bodyPr>
          <a:lstStyle/>
          <a:p>
            <a:r>
              <a:rPr lang="en-US" sz="2400" dirty="0" smtClean="0">
                <a:solidFill>
                  <a:srgbClr val="F15D22"/>
                </a:solidFill>
                <a:latin typeface="Arial Narrow Bold" panose="020B0706020202030204" pitchFamily="34" charset="0"/>
              </a:rPr>
              <a:t> Best Practice #1</a:t>
            </a:r>
          </a:p>
          <a:p>
            <a:endParaRPr lang="en-US" sz="2400" dirty="0" smtClean="0">
              <a:solidFill>
                <a:srgbClr val="F15D22"/>
              </a:solidFill>
              <a:latin typeface="Arial Narrow Bold" panose="020B0706020202030204" pitchFamily="34" charset="0"/>
            </a:endParaRPr>
          </a:p>
          <a:p>
            <a:pPr marL="285750" indent="-285750">
              <a:buFontTx/>
              <a:buChar char="-"/>
            </a:pPr>
            <a:r>
              <a:rPr lang="en-US" sz="1600" dirty="0" smtClean="0">
                <a:solidFill>
                  <a:srgbClr val="00A5E3"/>
                </a:solidFill>
                <a:latin typeface="Arial Narrow Bold" panose="020B0706020202030204" pitchFamily="34" charset="0"/>
              </a:rPr>
              <a:t>PLC (Professional Learning</a:t>
            </a:r>
          </a:p>
          <a:p>
            <a:r>
              <a:rPr lang="en-US" sz="1600" dirty="0" smtClean="0">
                <a:solidFill>
                  <a:srgbClr val="00A5E3"/>
                </a:solidFill>
                <a:latin typeface="Arial Narrow Bold" panose="020B0706020202030204" pitchFamily="34" charset="0"/>
              </a:rPr>
              <a:t>      Communities) Meeting</a:t>
            </a:r>
          </a:p>
          <a:p>
            <a:r>
              <a:rPr lang="en-US" sz="1600" dirty="0">
                <a:solidFill>
                  <a:srgbClr val="00A5E3"/>
                </a:solidFill>
                <a:latin typeface="Arial Narrow Bold" panose="020B0706020202030204" pitchFamily="34" charset="0"/>
              </a:rPr>
              <a:t> </a:t>
            </a:r>
            <a:r>
              <a:rPr lang="en-US" sz="1600" dirty="0" smtClean="0">
                <a:solidFill>
                  <a:srgbClr val="00A5E3"/>
                </a:solidFill>
                <a:latin typeface="Arial Narrow Bold" panose="020B0706020202030204" pitchFamily="34" charset="0"/>
              </a:rPr>
              <a:t>     Schedule</a:t>
            </a:r>
            <a:endParaRPr lang="en-US" sz="1600" dirty="0">
              <a:solidFill>
                <a:srgbClr val="00A5E3"/>
              </a:solidFill>
              <a:latin typeface="Arial Narrow Bold" panose="020B0706020202030204" pitchFamily="34" charset="0"/>
            </a:endParaRPr>
          </a:p>
        </p:txBody>
      </p:sp>
      <p:sp>
        <p:nvSpPr>
          <p:cNvPr id="6" name="Rectangle 5"/>
          <p:cNvSpPr/>
          <p:nvPr/>
        </p:nvSpPr>
        <p:spPr>
          <a:xfrm>
            <a:off x="3187582" y="1282143"/>
            <a:ext cx="2828658" cy="2062103"/>
          </a:xfrm>
          <a:prstGeom prst="rect">
            <a:avLst/>
          </a:prstGeom>
        </p:spPr>
        <p:txBody>
          <a:bodyPr wrap="square">
            <a:spAutoFit/>
          </a:bodyPr>
          <a:lstStyle/>
          <a:p>
            <a:r>
              <a:rPr lang="en-US" sz="2400" dirty="0">
                <a:solidFill>
                  <a:srgbClr val="F15D22"/>
                </a:solidFill>
                <a:latin typeface="Arial Narrow Bold" panose="020B0706020202030204" pitchFamily="34" charset="0"/>
              </a:rPr>
              <a:t> Best Practice </a:t>
            </a:r>
            <a:r>
              <a:rPr lang="en-US" sz="2400" dirty="0" smtClean="0">
                <a:solidFill>
                  <a:srgbClr val="F15D22"/>
                </a:solidFill>
                <a:latin typeface="Arial Narrow Bold" panose="020B0706020202030204" pitchFamily="34" charset="0"/>
              </a:rPr>
              <a:t>#2</a:t>
            </a:r>
          </a:p>
          <a:p>
            <a:endParaRPr lang="en-US" sz="2400" dirty="0" smtClean="0">
              <a:solidFill>
                <a:srgbClr val="F15D22"/>
              </a:solidFill>
              <a:latin typeface="Arial Narrow Bold" panose="020B0706020202030204" pitchFamily="34" charset="0"/>
            </a:endParaRPr>
          </a:p>
          <a:p>
            <a:pPr marL="285750" indent="-285750">
              <a:buFontTx/>
              <a:buChar char="-"/>
            </a:pPr>
            <a:r>
              <a:rPr lang="en-US" sz="1600" dirty="0" smtClean="0">
                <a:solidFill>
                  <a:srgbClr val="00A5E3"/>
                </a:solidFill>
                <a:latin typeface="Arial Narrow Bold" panose="020B0706020202030204" pitchFamily="34" charset="0"/>
              </a:rPr>
              <a:t>Early Warning Indicators</a:t>
            </a:r>
          </a:p>
          <a:p>
            <a:pPr marL="285750" indent="-285750">
              <a:buFontTx/>
              <a:buChar char="-"/>
            </a:pPr>
            <a:r>
              <a:rPr lang="en-US" sz="1600" dirty="0" smtClean="0">
                <a:solidFill>
                  <a:srgbClr val="00A5E3"/>
                </a:solidFill>
                <a:latin typeface="Arial Narrow Bold" panose="020B0706020202030204" pitchFamily="34" charset="0"/>
              </a:rPr>
              <a:t>RtI Team Meeting Schedule</a:t>
            </a:r>
          </a:p>
          <a:p>
            <a:pPr marL="285750" indent="-285750">
              <a:buFontTx/>
              <a:buChar char="-"/>
            </a:pPr>
            <a:r>
              <a:rPr lang="en-US" sz="1600" dirty="0" smtClean="0">
                <a:solidFill>
                  <a:srgbClr val="00A5E3"/>
                </a:solidFill>
                <a:latin typeface="Arial Narrow Bold" panose="020B0706020202030204" pitchFamily="34" charset="0"/>
              </a:rPr>
              <a:t>School Wide Behavior Plan</a:t>
            </a:r>
          </a:p>
          <a:p>
            <a:pPr marL="285750" indent="-285750">
              <a:buFontTx/>
              <a:buChar char="-"/>
            </a:pPr>
            <a:r>
              <a:rPr lang="en-US" sz="1600" dirty="0" smtClean="0">
                <a:solidFill>
                  <a:srgbClr val="00A5E3"/>
                </a:solidFill>
                <a:latin typeface="Arial Narrow Bold" panose="020B0706020202030204" pitchFamily="34" charset="0"/>
              </a:rPr>
              <a:t>Attendance Plan</a:t>
            </a:r>
          </a:p>
          <a:p>
            <a:pPr marL="285750" indent="-285750">
              <a:buFontTx/>
              <a:buChar char="-"/>
            </a:pPr>
            <a:r>
              <a:rPr lang="en-US" sz="1600" dirty="0" smtClean="0">
                <a:solidFill>
                  <a:srgbClr val="00A5E3"/>
                </a:solidFill>
                <a:latin typeface="Arial Narrow Bold" panose="020B0706020202030204" pitchFamily="34" charset="0"/>
              </a:rPr>
              <a:t>MTSS/RtI Action Plan</a:t>
            </a:r>
            <a:endParaRPr lang="en-US" sz="1600" dirty="0">
              <a:solidFill>
                <a:srgbClr val="00A5E3"/>
              </a:solidFill>
              <a:latin typeface="Arial Narrow Bold" panose="020B0706020202030204" pitchFamily="34" charset="0"/>
            </a:endParaRPr>
          </a:p>
        </p:txBody>
      </p:sp>
      <p:sp>
        <p:nvSpPr>
          <p:cNvPr id="9" name="Rectangle 8"/>
          <p:cNvSpPr/>
          <p:nvPr/>
        </p:nvSpPr>
        <p:spPr>
          <a:xfrm>
            <a:off x="6221650" y="1282143"/>
            <a:ext cx="2708705" cy="2062103"/>
          </a:xfrm>
          <a:prstGeom prst="rect">
            <a:avLst/>
          </a:prstGeom>
        </p:spPr>
        <p:txBody>
          <a:bodyPr wrap="square">
            <a:spAutoFit/>
          </a:bodyPr>
          <a:lstStyle/>
          <a:p>
            <a:r>
              <a:rPr lang="en-US" sz="2400" dirty="0">
                <a:solidFill>
                  <a:srgbClr val="F15D22"/>
                </a:solidFill>
                <a:latin typeface="Arial Narrow Bold" panose="020B0706020202030204" pitchFamily="34" charset="0"/>
              </a:rPr>
              <a:t> Best Practice </a:t>
            </a:r>
            <a:r>
              <a:rPr lang="en-US" sz="2400" dirty="0" smtClean="0">
                <a:solidFill>
                  <a:srgbClr val="F15D22"/>
                </a:solidFill>
                <a:latin typeface="Arial Narrow Bold" panose="020B0706020202030204" pitchFamily="34" charset="0"/>
              </a:rPr>
              <a:t>#3</a:t>
            </a:r>
          </a:p>
          <a:p>
            <a:endParaRPr lang="en-US" sz="2400" dirty="0">
              <a:solidFill>
                <a:srgbClr val="F15D22"/>
              </a:solidFill>
              <a:latin typeface="Arial Narrow Bold" panose="020B0706020202030204" pitchFamily="34" charset="0"/>
            </a:endParaRPr>
          </a:p>
          <a:p>
            <a:pPr marL="285750" indent="-285750">
              <a:buFontTx/>
              <a:buChar char="-"/>
            </a:pPr>
            <a:r>
              <a:rPr lang="en-US" sz="1600" dirty="0" smtClean="0">
                <a:solidFill>
                  <a:srgbClr val="00A5E3"/>
                </a:solidFill>
                <a:latin typeface="Arial Narrow Bold" panose="020B0706020202030204" pitchFamily="34" charset="0"/>
              </a:rPr>
              <a:t>FACE Plan</a:t>
            </a:r>
          </a:p>
          <a:p>
            <a:pPr marL="285750" indent="-285750">
              <a:buFontTx/>
              <a:buChar char="-"/>
            </a:pPr>
            <a:r>
              <a:rPr lang="en-US" sz="1600" dirty="0" smtClean="0">
                <a:solidFill>
                  <a:srgbClr val="00A5E3"/>
                </a:solidFill>
                <a:latin typeface="Arial Narrow Bold" panose="020B0706020202030204" pitchFamily="34" charset="0"/>
              </a:rPr>
              <a:t>ASSIST Self-Assessment</a:t>
            </a:r>
          </a:p>
          <a:p>
            <a:pPr marL="285750" indent="-285750">
              <a:buFontTx/>
              <a:buChar char="-"/>
            </a:pPr>
            <a:r>
              <a:rPr lang="en-US" sz="1600" dirty="0" smtClean="0">
                <a:solidFill>
                  <a:srgbClr val="00A5E3"/>
                </a:solidFill>
                <a:latin typeface="Arial Narrow Bold" panose="020B0706020202030204" pitchFamily="34" charset="0"/>
              </a:rPr>
              <a:t>Self-Assessment Results</a:t>
            </a:r>
          </a:p>
          <a:p>
            <a:pPr marL="285750" indent="-285750">
              <a:buFontTx/>
              <a:buChar char="-"/>
            </a:pPr>
            <a:r>
              <a:rPr lang="en-US" sz="1600" dirty="0" smtClean="0">
                <a:solidFill>
                  <a:srgbClr val="00A5E3"/>
                </a:solidFill>
                <a:latin typeface="Arial Narrow Bold" panose="020B0706020202030204" pitchFamily="34" charset="0"/>
              </a:rPr>
              <a:t>SAC Composition Report</a:t>
            </a:r>
          </a:p>
          <a:p>
            <a:pPr marL="285750" indent="-285750">
              <a:buFontTx/>
              <a:buChar char="-"/>
            </a:pPr>
            <a:r>
              <a:rPr lang="en-US" sz="1600" dirty="0" smtClean="0">
                <a:solidFill>
                  <a:srgbClr val="00A5E3"/>
                </a:solidFill>
                <a:latin typeface="Arial Narrow Bold" panose="020B0706020202030204" pitchFamily="34" charset="0"/>
              </a:rPr>
              <a:t>Waiver Application</a:t>
            </a:r>
            <a:endParaRPr lang="en-US" sz="1600" dirty="0">
              <a:solidFill>
                <a:srgbClr val="00A5E3"/>
              </a:solidFill>
              <a:latin typeface="Arial Narrow Bold" panose="020B0706020202030204" pitchFamily="34" charset="0"/>
            </a:endParaRPr>
          </a:p>
        </p:txBody>
      </p:sp>
      <p:sp>
        <p:nvSpPr>
          <p:cNvPr id="10" name="Rectangle 9"/>
          <p:cNvSpPr/>
          <p:nvPr/>
        </p:nvSpPr>
        <p:spPr>
          <a:xfrm>
            <a:off x="3102123" y="3741269"/>
            <a:ext cx="3046730" cy="2616101"/>
          </a:xfrm>
          <a:prstGeom prst="rect">
            <a:avLst/>
          </a:prstGeom>
        </p:spPr>
        <p:txBody>
          <a:bodyPr wrap="square">
            <a:spAutoFit/>
          </a:bodyPr>
          <a:lstStyle/>
          <a:p>
            <a:r>
              <a:rPr lang="en-US" sz="2400" dirty="0" smtClean="0">
                <a:solidFill>
                  <a:srgbClr val="F15D22"/>
                </a:solidFill>
                <a:latin typeface="Arial Narrow Bold" panose="020B0706020202030204" pitchFamily="34" charset="0"/>
              </a:rPr>
              <a:t>School Goals:</a:t>
            </a:r>
          </a:p>
          <a:p>
            <a:endParaRPr lang="en-US" sz="1200" dirty="0" smtClean="0">
              <a:solidFill>
                <a:srgbClr val="F15D22"/>
              </a:solidFill>
              <a:latin typeface="Arial Narrow Bold" panose="020B0706020202030204" pitchFamily="34" charset="0"/>
            </a:endParaRPr>
          </a:p>
          <a:p>
            <a:pPr marL="285750" indent="-285750">
              <a:buFontTx/>
              <a:buChar char="-"/>
            </a:pPr>
            <a:r>
              <a:rPr lang="en-US" sz="1400" dirty="0" smtClean="0">
                <a:solidFill>
                  <a:srgbClr val="00A5E3"/>
                </a:solidFill>
                <a:latin typeface="Arial Narrow Bold" panose="020B0706020202030204" pitchFamily="34" charset="0"/>
              </a:rPr>
              <a:t>Based on Pre-Populated</a:t>
            </a:r>
          </a:p>
          <a:p>
            <a:r>
              <a:rPr lang="en-US" sz="1400" dirty="0">
                <a:solidFill>
                  <a:srgbClr val="00A5E3"/>
                </a:solidFill>
                <a:latin typeface="Arial Narrow Bold" panose="020B0706020202030204" pitchFamily="34" charset="0"/>
              </a:rPr>
              <a:t> </a:t>
            </a:r>
            <a:r>
              <a:rPr lang="en-US" sz="1400" dirty="0" smtClean="0">
                <a:solidFill>
                  <a:srgbClr val="00A5E3"/>
                </a:solidFill>
                <a:latin typeface="Arial Narrow Bold" panose="020B0706020202030204" pitchFamily="34" charset="0"/>
              </a:rPr>
              <a:t>      Targets </a:t>
            </a:r>
          </a:p>
          <a:p>
            <a:pPr marL="285750" indent="-285750">
              <a:buFontTx/>
              <a:buChar char="-"/>
            </a:pPr>
            <a:r>
              <a:rPr lang="en-US" sz="1400" dirty="0" smtClean="0">
                <a:solidFill>
                  <a:srgbClr val="00A5E3"/>
                </a:solidFill>
                <a:latin typeface="Arial Narrow Bold" panose="020B0706020202030204" pitchFamily="34" charset="0"/>
              </a:rPr>
              <a:t>Must have Literacy Goal that</a:t>
            </a:r>
          </a:p>
          <a:p>
            <a:r>
              <a:rPr lang="en-US" sz="1400" dirty="0">
                <a:solidFill>
                  <a:srgbClr val="00A5E3"/>
                </a:solidFill>
                <a:latin typeface="Arial Narrow Bold" panose="020B0706020202030204" pitchFamily="34" charset="0"/>
              </a:rPr>
              <a:t> </a:t>
            </a:r>
            <a:r>
              <a:rPr lang="en-US" sz="1400" dirty="0" smtClean="0">
                <a:solidFill>
                  <a:srgbClr val="00A5E3"/>
                </a:solidFill>
                <a:latin typeface="Arial Narrow Bold" panose="020B0706020202030204" pitchFamily="34" charset="0"/>
              </a:rPr>
              <a:t>      states reading program used</a:t>
            </a:r>
          </a:p>
          <a:p>
            <a:pPr marL="285750" indent="-285750">
              <a:buFontTx/>
              <a:buChar char="-"/>
            </a:pPr>
            <a:r>
              <a:rPr lang="en-US" sz="1400" dirty="0" smtClean="0">
                <a:solidFill>
                  <a:srgbClr val="00A5E3"/>
                </a:solidFill>
                <a:latin typeface="Arial Narrow Bold" panose="020B0706020202030204" pitchFamily="34" charset="0"/>
              </a:rPr>
              <a:t>SMART Goals need to include Specific Strategies</a:t>
            </a:r>
          </a:p>
          <a:p>
            <a:pPr marL="285750" indent="-285750">
              <a:buFontTx/>
              <a:buChar char="-"/>
            </a:pPr>
            <a:r>
              <a:rPr lang="en-US" sz="1400" dirty="0" smtClean="0">
                <a:solidFill>
                  <a:srgbClr val="00A5E3"/>
                </a:solidFill>
                <a:latin typeface="Arial Narrow Bold" panose="020B0706020202030204" pitchFamily="34" charset="0"/>
              </a:rPr>
              <a:t>Accountability Money must be earmarked in BP #4</a:t>
            </a:r>
          </a:p>
          <a:p>
            <a:pPr marL="285750" indent="-285750">
              <a:buFontTx/>
              <a:buChar char="-"/>
            </a:pPr>
            <a:endParaRPr lang="en-US" sz="1600" dirty="0" smtClean="0">
              <a:solidFill>
                <a:srgbClr val="00A5E3"/>
              </a:solidFill>
              <a:latin typeface="Arial Narrow Bold" panose="020B0706020202030204" pitchFamily="34" charset="0"/>
            </a:endParaRPr>
          </a:p>
        </p:txBody>
      </p:sp>
      <p:sp>
        <p:nvSpPr>
          <p:cNvPr id="11" name="Rectangle 10"/>
          <p:cNvSpPr/>
          <p:nvPr/>
        </p:nvSpPr>
        <p:spPr>
          <a:xfrm>
            <a:off x="6148853" y="3741269"/>
            <a:ext cx="2866960" cy="2677656"/>
          </a:xfrm>
          <a:prstGeom prst="rect">
            <a:avLst/>
          </a:prstGeom>
        </p:spPr>
        <p:txBody>
          <a:bodyPr wrap="square">
            <a:spAutoFit/>
          </a:bodyPr>
          <a:lstStyle/>
          <a:p>
            <a:r>
              <a:rPr lang="en-US" sz="2400" dirty="0" smtClean="0">
                <a:solidFill>
                  <a:srgbClr val="F15D22"/>
                </a:solidFill>
                <a:latin typeface="Arial Narrow Bold" panose="020B0706020202030204" pitchFamily="34" charset="0"/>
              </a:rPr>
              <a:t>SMART Goal</a:t>
            </a:r>
          </a:p>
          <a:p>
            <a:endParaRPr lang="en-US" sz="1200" dirty="0">
              <a:solidFill>
                <a:srgbClr val="F15D22"/>
              </a:solidFill>
              <a:latin typeface="Arial Narrow Bold" panose="020B0706020202030204" pitchFamily="34" charset="0"/>
            </a:endParaRPr>
          </a:p>
          <a:p>
            <a:pPr marL="171450" lvl="0" indent="-171450">
              <a:buFontTx/>
              <a:buChar char="-"/>
            </a:pPr>
            <a:r>
              <a:rPr lang="en-US" sz="1200" b="1" dirty="0" smtClean="0">
                <a:solidFill>
                  <a:srgbClr val="F15D22"/>
                </a:solidFill>
                <a:latin typeface="Arial Narrow Bold" panose="020B0706020202030204" pitchFamily="34" charset="0"/>
              </a:rPr>
              <a:t>Specific</a:t>
            </a:r>
            <a:r>
              <a:rPr lang="en-US" sz="1200" dirty="0">
                <a:solidFill>
                  <a:srgbClr val="F15D22"/>
                </a:solidFill>
                <a:latin typeface="Arial Narrow Bold" panose="020B0706020202030204" pitchFamily="34" charset="0"/>
              </a:rPr>
              <a:t>: </a:t>
            </a:r>
            <a:r>
              <a:rPr lang="en-US" sz="1200" dirty="0" smtClean="0">
                <a:solidFill>
                  <a:srgbClr val="00A5E3"/>
                </a:solidFill>
                <a:latin typeface="Arial Narrow Bold" panose="020B0706020202030204" pitchFamily="34" charset="0"/>
              </a:rPr>
              <a:t>explicit </a:t>
            </a:r>
            <a:r>
              <a:rPr lang="en-US" sz="1200" dirty="0">
                <a:solidFill>
                  <a:srgbClr val="00A5E3"/>
                </a:solidFill>
                <a:latin typeface="Arial Narrow Bold" panose="020B0706020202030204" pitchFamily="34" charset="0"/>
              </a:rPr>
              <a:t>about what will </a:t>
            </a:r>
            <a:r>
              <a:rPr lang="en-US" sz="1200" dirty="0" smtClean="0">
                <a:solidFill>
                  <a:srgbClr val="00A5E3"/>
                </a:solidFill>
                <a:latin typeface="Arial Narrow Bold" panose="020B0706020202030204" pitchFamily="34" charset="0"/>
              </a:rPr>
              <a:t>change</a:t>
            </a:r>
            <a:endParaRPr lang="en-US" sz="1200" dirty="0">
              <a:solidFill>
                <a:srgbClr val="00A5E3"/>
              </a:solidFill>
              <a:latin typeface="Arial Narrow Bold" panose="020B0706020202030204" pitchFamily="34" charset="0"/>
            </a:endParaRPr>
          </a:p>
          <a:p>
            <a:pPr lvl="0"/>
            <a:r>
              <a:rPr lang="en-US" sz="1200" dirty="0" smtClean="0">
                <a:solidFill>
                  <a:srgbClr val="00A5E3"/>
                </a:solidFill>
                <a:latin typeface="Arial Narrow Bold" panose="020B0706020202030204" pitchFamily="34" charset="0"/>
              </a:rPr>
              <a:t>     and when</a:t>
            </a:r>
          </a:p>
          <a:p>
            <a:pPr marL="171450" lvl="0" indent="-171450">
              <a:buFontTx/>
              <a:buChar char="-"/>
            </a:pPr>
            <a:r>
              <a:rPr lang="en-US" sz="1200" b="1" dirty="0" smtClean="0">
                <a:solidFill>
                  <a:srgbClr val="F15D22"/>
                </a:solidFill>
                <a:latin typeface="Arial Narrow Bold" panose="020B0706020202030204" pitchFamily="34" charset="0"/>
              </a:rPr>
              <a:t>Measurable</a:t>
            </a:r>
            <a:r>
              <a:rPr lang="en-US" sz="1200" b="1" dirty="0">
                <a:solidFill>
                  <a:srgbClr val="F15D22"/>
                </a:solidFill>
                <a:latin typeface="Arial Narrow Bold" panose="020B0706020202030204" pitchFamily="34" charset="0"/>
              </a:rPr>
              <a:t>: </a:t>
            </a:r>
            <a:r>
              <a:rPr lang="en-US" sz="1200" dirty="0" smtClean="0">
                <a:solidFill>
                  <a:srgbClr val="00A5E3"/>
                </a:solidFill>
                <a:latin typeface="Arial Narrow Bold" panose="020B0706020202030204" pitchFamily="34" charset="0"/>
              </a:rPr>
              <a:t>quantified </a:t>
            </a:r>
            <a:r>
              <a:rPr lang="en-US" sz="1200" dirty="0">
                <a:solidFill>
                  <a:srgbClr val="00A5E3"/>
                </a:solidFill>
                <a:latin typeface="Arial Narrow Bold" panose="020B0706020202030204" pitchFamily="34" charset="0"/>
              </a:rPr>
              <a:t>and tracked </a:t>
            </a:r>
            <a:r>
              <a:rPr lang="en-US" sz="1200" dirty="0" smtClean="0">
                <a:solidFill>
                  <a:srgbClr val="00A5E3"/>
                </a:solidFill>
                <a:latin typeface="Arial Narrow Bold" panose="020B0706020202030204" pitchFamily="34" charset="0"/>
              </a:rPr>
              <a:t>with</a:t>
            </a:r>
          </a:p>
          <a:p>
            <a:pPr lvl="0"/>
            <a:r>
              <a:rPr lang="en-US" sz="1200" dirty="0">
                <a:solidFill>
                  <a:srgbClr val="00A5E3"/>
                </a:solidFill>
                <a:latin typeface="Arial Narrow Bold" panose="020B0706020202030204" pitchFamily="34" charset="0"/>
              </a:rPr>
              <a:t> </a:t>
            </a:r>
            <a:r>
              <a:rPr lang="en-US" sz="1200" dirty="0" smtClean="0">
                <a:solidFill>
                  <a:srgbClr val="00A5E3"/>
                </a:solidFill>
                <a:latin typeface="Arial Narrow Bold" panose="020B0706020202030204" pitchFamily="34" charset="0"/>
              </a:rPr>
              <a:t>    </a:t>
            </a:r>
            <a:r>
              <a:rPr lang="en-US" sz="1200" dirty="0">
                <a:solidFill>
                  <a:srgbClr val="00A5E3"/>
                </a:solidFill>
                <a:latin typeface="Arial Narrow Bold" panose="020B0706020202030204" pitchFamily="34" charset="0"/>
              </a:rPr>
              <a:t>assessments and other data </a:t>
            </a:r>
            <a:endParaRPr lang="en-US" sz="1200" dirty="0" smtClean="0">
              <a:solidFill>
                <a:srgbClr val="00A5E3"/>
              </a:solidFill>
              <a:latin typeface="Arial Narrow Bold" panose="020B0706020202030204" pitchFamily="34" charset="0"/>
            </a:endParaRPr>
          </a:p>
          <a:p>
            <a:pPr marL="171450" lvl="0" indent="-171450">
              <a:buFontTx/>
              <a:buChar char="-"/>
            </a:pPr>
            <a:r>
              <a:rPr lang="en-US" sz="1200" b="1" dirty="0" smtClean="0">
                <a:solidFill>
                  <a:srgbClr val="F15D22"/>
                </a:solidFill>
                <a:latin typeface="Arial Narrow Bold" panose="020B0706020202030204" pitchFamily="34" charset="0"/>
              </a:rPr>
              <a:t>Attainable</a:t>
            </a:r>
            <a:r>
              <a:rPr lang="en-US" sz="1200" dirty="0">
                <a:solidFill>
                  <a:srgbClr val="F15D22"/>
                </a:solidFill>
                <a:latin typeface="Arial Narrow Bold" panose="020B0706020202030204" pitchFamily="34" charset="0"/>
              </a:rPr>
              <a:t>: </a:t>
            </a:r>
            <a:r>
              <a:rPr lang="en-US" sz="1200" dirty="0" smtClean="0">
                <a:solidFill>
                  <a:srgbClr val="00A5E3"/>
                </a:solidFill>
                <a:latin typeface="Arial Narrow Bold" panose="020B0706020202030204" pitchFamily="34" charset="0"/>
              </a:rPr>
              <a:t>challenging </a:t>
            </a:r>
            <a:r>
              <a:rPr lang="en-US" sz="1200" dirty="0">
                <a:solidFill>
                  <a:srgbClr val="00A5E3"/>
                </a:solidFill>
                <a:latin typeface="Arial Narrow Bold" panose="020B0706020202030204" pitchFamily="34" charset="0"/>
              </a:rPr>
              <a:t>and </a:t>
            </a:r>
            <a:r>
              <a:rPr lang="en-US" sz="1200" dirty="0" smtClean="0">
                <a:solidFill>
                  <a:srgbClr val="00A5E3"/>
                </a:solidFill>
                <a:latin typeface="Arial Narrow Bold" panose="020B0706020202030204" pitchFamily="34" charset="0"/>
              </a:rPr>
              <a:t>realistic</a:t>
            </a:r>
            <a:endParaRPr lang="en-US" sz="1200" dirty="0">
              <a:solidFill>
                <a:srgbClr val="00A5E3"/>
              </a:solidFill>
              <a:latin typeface="Arial Narrow Bold" panose="020B0706020202030204" pitchFamily="34" charset="0"/>
            </a:endParaRPr>
          </a:p>
          <a:p>
            <a:pPr marL="171450" lvl="0" indent="-171450">
              <a:buFontTx/>
              <a:buChar char="-"/>
            </a:pPr>
            <a:r>
              <a:rPr lang="en-US" sz="1200" b="1" dirty="0" smtClean="0">
                <a:solidFill>
                  <a:srgbClr val="F15D22"/>
                </a:solidFill>
                <a:latin typeface="Arial Narrow Bold" panose="020B0706020202030204" pitchFamily="34" charset="0"/>
              </a:rPr>
              <a:t>Results-focused</a:t>
            </a:r>
            <a:r>
              <a:rPr lang="en-US" sz="1200" b="1" dirty="0">
                <a:solidFill>
                  <a:srgbClr val="F15D22"/>
                </a:solidFill>
                <a:latin typeface="Arial Narrow Bold" panose="020B0706020202030204" pitchFamily="34" charset="0"/>
              </a:rPr>
              <a:t>:</a:t>
            </a:r>
            <a:r>
              <a:rPr lang="en-US" sz="1200" dirty="0">
                <a:solidFill>
                  <a:srgbClr val="F15D22"/>
                </a:solidFill>
                <a:latin typeface="Arial Narrow Bold" panose="020B0706020202030204" pitchFamily="34" charset="0"/>
              </a:rPr>
              <a:t> </a:t>
            </a:r>
            <a:r>
              <a:rPr lang="en-US" sz="1200" dirty="0" smtClean="0">
                <a:solidFill>
                  <a:srgbClr val="00A5E3"/>
                </a:solidFill>
                <a:latin typeface="Arial Narrow Bold" panose="020B0706020202030204" pitchFamily="34" charset="0"/>
              </a:rPr>
              <a:t>direct </a:t>
            </a:r>
            <a:r>
              <a:rPr lang="en-US" sz="1200" dirty="0">
                <a:solidFill>
                  <a:srgbClr val="00A5E3"/>
                </a:solidFill>
                <a:latin typeface="Arial Narrow Bold" panose="020B0706020202030204" pitchFamily="34" charset="0"/>
              </a:rPr>
              <a:t>impact </a:t>
            </a:r>
            <a:r>
              <a:rPr lang="en-US" sz="1200" dirty="0" smtClean="0">
                <a:solidFill>
                  <a:srgbClr val="00A5E3"/>
                </a:solidFill>
                <a:latin typeface="Arial Narrow Bold" panose="020B0706020202030204" pitchFamily="34" charset="0"/>
              </a:rPr>
              <a:t>student</a:t>
            </a:r>
          </a:p>
          <a:p>
            <a:pPr lvl="0"/>
            <a:r>
              <a:rPr lang="en-US" sz="1200" dirty="0">
                <a:solidFill>
                  <a:srgbClr val="00A5E3"/>
                </a:solidFill>
                <a:latin typeface="Arial Narrow Bold" panose="020B0706020202030204" pitchFamily="34" charset="0"/>
              </a:rPr>
              <a:t> </a:t>
            </a:r>
            <a:r>
              <a:rPr lang="en-US" sz="1200" dirty="0" smtClean="0">
                <a:solidFill>
                  <a:srgbClr val="00A5E3"/>
                </a:solidFill>
                <a:latin typeface="Arial Narrow Bold" panose="020B0706020202030204" pitchFamily="34" charset="0"/>
              </a:rPr>
              <a:t>    learning</a:t>
            </a:r>
            <a:endParaRPr lang="en-US" sz="1200" dirty="0">
              <a:solidFill>
                <a:srgbClr val="00A5E3"/>
              </a:solidFill>
              <a:latin typeface="Arial Narrow Bold" panose="020B0706020202030204" pitchFamily="34" charset="0"/>
            </a:endParaRPr>
          </a:p>
          <a:p>
            <a:pPr marL="171450" lvl="0" indent="-171450">
              <a:buFontTx/>
              <a:buChar char="-"/>
            </a:pPr>
            <a:r>
              <a:rPr lang="en-US" sz="1200" b="1" dirty="0" smtClean="0">
                <a:solidFill>
                  <a:srgbClr val="F15D22"/>
                </a:solidFill>
                <a:latin typeface="Arial Narrow Bold" panose="020B0706020202030204" pitchFamily="34" charset="0"/>
              </a:rPr>
              <a:t>Time-bound</a:t>
            </a:r>
            <a:r>
              <a:rPr lang="en-US" sz="1200" b="1" dirty="0">
                <a:solidFill>
                  <a:srgbClr val="F15D22"/>
                </a:solidFill>
                <a:latin typeface="Arial Narrow Bold" panose="020B0706020202030204" pitchFamily="34" charset="0"/>
              </a:rPr>
              <a:t>:</a:t>
            </a:r>
            <a:r>
              <a:rPr lang="en-US" sz="1200" dirty="0">
                <a:solidFill>
                  <a:srgbClr val="F15D22"/>
                </a:solidFill>
                <a:latin typeface="Arial Narrow Bold" panose="020B0706020202030204" pitchFamily="34" charset="0"/>
              </a:rPr>
              <a:t> </a:t>
            </a:r>
            <a:r>
              <a:rPr lang="en-US" sz="1200" dirty="0">
                <a:solidFill>
                  <a:srgbClr val="00A5E3"/>
                </a:solidFill>
                <a:latin typeface="Arial Narrow Bold" panose="020B0706020202030204" pitchFamily="34" charset="0"/>
              </a:rPr>
              <a:t>Goal has a </a:t>
            </a:r>
            <a:r>
              <a:rPr lang="en-US" sz="1200" dirty="0" smtClean="0">
                <a:solidFill>
                  <a:srgbClr val="00A5E3"/>
                </a:solidFill>
                <a:latin typeface="Arial Narrow Bold" panose="020B0706020202030204" pitchFamily="34" charset="0"/>
              </a:rPr>
              <a:t>specific</a:t>
            </a:r>
          </a:p>
          <a:p>
            <a:pPr lvl="0"/>
            <a:r>
              <a:rPr lang="en-US" sz="1200" dirty="0">
                <a:solidFill>
                  <a:srgbClr val="00A5E3"/>
                </a:solidFill>
                <a:latin typeface="Arial Narrow Bold" panose="020B0706020202030204" pitchFamily="34" charset="0"/>
              </a:rPr>
              <a:t> </a:t>
            </a:r>
            <a:r>
              <a:rPr lang="en-US" sz="1200" dirty="0" smtClean="0">
                <a:solidFill>
                  <a:srgbClr val="00A5E3"/>
                </a:solidFill>
                <a:latin typeface="Arial Narrow Bold" panose="020B0706020202030204" pitchFamily="34" charset="0"/>
              </a:rPr>
              <a:t>    timeframe </a:t>
            </a:r>
            <a:r>
              <a:rPr lang="en-US" sz="1200" dirty="0">
                <a:solidFill>
                  <a:srgbClr val="00A5E3"/>
                </a:solidFill>
                <a:latin typeface="Arial Narrow Bold" panose="020B0706020202030204" pitchFamily="34" charset="0"/>
              </a:rPr>
              <a:t>for completion. </a:t>
            </a:r>
          </a:p>
          <a:p>
            <a:endParaRPr lang="en-US" sz="2400" dirty="0">
              <a:solidFill>
                <a:srgbClr val="F15D22"/>
              </a:solidFill>
            </a:endParaRPr>
          </a:p>
        </p:txBody>
      </p:sp>
      <p:sp>
        <p:nvSpPr>
          <p:cNvPr id="12" name="Rectangle 11"/>
          <p:cNvSpPr/>
          <p:nvPr/>
        </p:nvSpPr>
        <p:spPr>
          <a:xfrm>
            <a:off x="213646" y="3762363"/>
            <a:ext cx="2597921" cy="2062103"/>
          </a:xfrm>
          <a:prstGeom prst="rect">
            <a:avLst/>
          </a:prstGeom>
        </p:spPr>
        <p:txBody>
          <a:bodyPr wrap="square">
            <a:spAutoFit/>
          </a:bodyPr>
          <a:lstStyle/>
          <a:p>
            <a:r>
              <a:rPr lang="en-US" sz="2400" dirty="0">
                <a:solidFill>
                  <a:srgbClr val="F15D22"/>
                </a:solidFill>
                <a:latin typeface="Arial Narrow Bold" panose="020B0706020202030204" pitchFamily="34" charset="0"/>
              </a:rPr>
              <a:t>Best Practice #</a:t>
            </a:r>
            <a:r>
              <a:rPr lang="en-US" sz="2400" dirty="0" smtClean="0">
                <a:solidFill>
                  <a:srgbClr val="F15D22"/>
                </a:solidFill>
                <a:latin typeface="Arial Narrow Bold" panose="020B0706020202030204" pitchFamily="34" charset="0"/>
              </a:rPr>
              <a:t>4</a:t>
            </a:r>
          </a:p>
          <a:p>
            <a:endParaRPr lang="en-US" sz="2400" dirty="0" smtClean="0">
              <a:solidFill>
                <a:srgbClr val="F15D22"/>
              </a:solidFill>
              <a:latin typeface="Arial Narrow Bold" panose="020B0706020202030204" pitchFamily="34" charset="0"/>
            </a:endParaRPr>
          </a:p>
          <a:p>
            <a:pPr marL="285750" indent="-285750">
              <a:buFontTx/>
              <a:buChar char="-"/>
            </a:pPr>
            <a:r>
              <a:rPr lang="en-US" sz="1600" dirty="0" smtClean="0">
                <a:solidFill>
                  <a:srgbClr val="00A5E3"/>
                </a:solidFill>
                <a:latin typeface="Arial Narrow Bold" panose="020B0706020202030204" pitchFamily="34" charset="0"/>
              </a:rPr>
              <a:t>Goals, Strategies and Activities or FLDOE SIP</a:t>
            </a:r>
          </a:p>
          <a:p>
            <a:pPr marL="285750" indent="-285750">
              <a:buFontTx/>
              <a:buChar char="-"/>
            </a:pPr>
            <a:r>
              <a:rPr lang="en-US" sz="1600" dirty="0" smtClean="0">
                <a:solidFill>
                  <a:srgbClr val="00A5E3"/>
                </a:solidFill>
                <a:latin typeface="Arial Narrow Bold" panose="020B0706020202030204" pitchFamily="34" charset="0"/>
              </a:rPr>
              <a:t>Title I School Plan (for Title I A,B, or C Schools</a:t>
            </a:r>
          </a:p>
          <a:p>
            <a:pPr marL="285750" indent="-285750">
              <a:buFontTx/>
              <a:buChar char="-"/>
            </a:pPr>
            <a:r>
              <a:rPr lang="en-US" sz="1600" dirty="0" smtClean="0">
                <a:solidFill>
                  <a:srgbClr val="00A5E3"/>
                </a:solidFill>
                <a:latin typeface="Arial Narrow Bold" panose="020B0706020202030204" pitchFamily="34" charset="0"/>
              </a:rPr>
              <a:t>BPIE Documents</a:t>
            </a:r>
            <a:endParaRPr lang="en-US" sz="1600" dirty="0">
              <a:solidFill>
                <a:srgbClr val="00A5E3"/>
              </a:solidFill>
            </a:endParaRPr>
          </a:p>
        </p:txBody>
      </p:sp>
    </p:spTree>
    <p:extLst>
      <p:ext uri="{BB962C8B-B14F-4D97-AF65-F5344CB8AC3E}">
        <p14:creationId xmlns:p14="http://schemas.microsoft.com/office/powerpoint/2010/main" val="39356223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1640" y="506695"/>
            <a:ext cx="8356600" cy="689932"/>
          </a:xfrm>
          <a:prstGeom prst="rect">
            <a:avLst/>
          </a:prstGeom>
        </p:spPr>
        <p:txBody>
          <a:bodyPr vert="horz" wrap="square" lIns="0" tIns="12700" rIns="0" bIns="0" rtlCol="0">
            <a:spAutoFit/>
          </a:bodyPr>
          <a:lstStyle/>
          <a:p>
            <a:pPr marL="12700">
              <a:lnSpc>
                <a:spcPct val="100000"/>
              </a:lnSpc>
              <a:spcBef>
                <a:spcPts val="100"/>
              </a:spcBef>
              <a:tabLst>
                <a:tab pos="1417320" algn="l"/>
              </a:tabLst>
            </a:pPr>
            <a:r>
              <a:rPr sz="4400" spc="-5" dirty="0" smtClean="0"/>
              <a:t>Four</a:t>
            </a:r>
            <a:r>
              <a:rPr lang="en-US" sz="4400" spc="-5" dirty="0" smtClean="0"/>
              <a:t> </a:t>
            </a:r>
            <a:r>
              <a:rPr sz="4400" dirty="0" smtClean="0"/>
              <a:t>Levels </a:t>
            </a:r>
            <a:r>
              <a:rPr sz="4400" dirty="0"/>
              <a:t>of </a:t>
            </a:r>
            <a:r>
              <a:rPr sz="4400" spc="-5" dirty="0"/>
              <a:t>CIMS</a:t>
            </a:r>
            <a:r>
              <a:rPr sz="4400" spc="-110" dirty="0"/>
              <a:t> </a:t>
            </a:r>
            <a:r>
              <a:rPr sz="4400" spc="-5" dirty="0"/>
              <a:t>Support</a:t>
            </a:r>
          </a:p>
        </p:txBody>
      </p:sp>
      <p:sp>
        <p:nvSpPr>
          <p:cNvPr id="3" name="object 3"/>
          <p:cNvSpPr/>
          <p:nvPr/>
        </p:nvSpPr>
        <p:spPr>
          <a:xfrm>
            <a:off x="1310639" y="2057400"/>
            <a:ext cx="6522720" cy="2910840"/>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8146597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10639" y="2956560"/>
            <a:ext cx="6522720" cy="2910840"/>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1869948" y="2956560"/>
            <a:ext cx="492759" cy="1102360"/>
          </a:xfrm>
          <a:custGeom>
            <a:avLst/>
            <a:gdLst/>
            <a:ahLst/>
            <a:cxnLst/>
            <a:rect l="l" t="t" r="r" b="b"/>
            <a:pathLst>
              <a:path w="492760" h="1102360">
                <a:moveTo>
                  <a:pt x="492251" y="855726"/>
                </a:moveTo>
                <a:lnTo>
                  <a:pt x="0" y="855726"/>
                </a:lnTo>
                <a:lnTo>
                  <a:pt x="246125" y="1101852"/>
                </a:lnTo>
                <a:lnTo>
                  <a:pt x="492251" y="855726"/>
                </a:lnTo>
                <a:close/>
              </a:path>
              <a:path w="492760" h="1102360">
                <a:moveTo>
                  <a:pt x="369188" y="0"/>
                </a:moveTo>
                <a:lnTo>
                  <a:pt x="123062" y="0"/>
                </a:lnTo>
                <a:lnTo>
                  <a:pt x="123062" y="855726"/>
                </a:lnTo>
                <a:lnTo>
                  <a:pt x="369188" y="855726"/>
                </a:lnTo>
                <a:lnTo>
                  <a:pt x="369188" y="0"/>
                </a:lnTo>
                <a:close/>
              </a:path>
            </a:pathLst>
          </a:custGeom>
          <a:solidFill>
            <a:srgbClr val="C00000"/>
          </a:solidFill>
        </p:spPr>
        <p:txBody>
          <a:bodyPr wrap="square" lIns="0" tIns="0" rIns="0" bIns="0" rtlCol="0"/>
          <a:lstStyle/>
          <a:p>
            <a:endParaRPr dirty="0"/>
          </a:p>
        </p:txBody>
      </p:sp>
      <p:sp>
        <p:nvSpPr>
          <p:cNvPr id="4" name="object 4"/>
          <p:cNvSpPr txBox="1"/>
          <p:nvPr/>
        </p:nvSpPr>
        <p:spPr>
          <a:xfrm>
            <a:off x="421640" y="1461642"/>
            <a:ext cx="8265795" cy="1305560"/>
          </a:xfrm>
          <a:prstGeom prst="rect">
            <a:avLst/>
          </a:prstGeom>
        </p:spPr>
        <p:txBody>
          <a:bodyPr vert="horz" wrap="square" lIns="0" tIns="12065" rIns="0" bIns="0" rtlCol="0">
            <a:spAutoFit/>
          </a:bodyPr>
          <a:lstStyle/>
          <a:p>
            <a:pPr marL="12700" marR="5080" algn="just">
              <a:lnSpc>
                <a:spcPct val="100000"/>
              </a:lnSpc>
              <a:spcBef>
                <a:spcPts val="95"/>
              </a:spcBef>
            </a:pPr>
            <a:r>
              <a:rPr sz="2800" spc="-165" dirty="0">
                <a:latin typeface="Arial"/>
                <a:cs typeface="Arial"/>
              </a:rPr>
              <a:t>The </a:t>
            </a:r>
            <a:r>
              <a:rPr sz="2800" spc="-305" dirty="0">
                <a:latin typeface="Arial"/>
                <a:cs typeface="Arial"/>
              </a:rPr>
              <a:t>Guidance </a:t>
            </a:r>
            <a:r>
              <a:rPr sz="2800" spc="-180" dirty="0">
                <a:latin typeface="Arial"/>
                <a:cs typeface="Arial"/>
              </a:rPr>
              <a:t>tab </a:t>
            </a:r>
            <a:r>
              <a:rPr sz="2800" spc="-160" dirty="0">
                <a:latin typeface="Arial"/>
                <a:cs typeface="Arial"/>
              </a:rPr>
              <a:t>is </a:t>
            </a:r>
            <a:r>
              <a:rPr sz="2800" spc="-190" dirty="0">
                <a:latin typeface="Arial"/>
                <a:cs typeface="Arial"/>
              </a:rPr>
              <a:t>specific </a:t>
            </a:r>
            <a:r>
              <a:rPr sz="2800" spc="-155" dirty="0">
                <a:latin typeface="Arial"/>
                <a:cs typeface="Arial"/>
              </a:rPr>
              <a:t>to </a:t>
            </a:r>
            <a:r>
              <a:rPr sz="2800" spc="-140" dirty="0">
                <a:latin typeface="Arial"/>
                <a:cs typeface="Arial"/>
              </a:rPr>
              <a:t>the </a:t>
            </a:r>
            <a:r>
              <a:rPr sz="2800" spc="-185" dirty="0">
                <a:latin typeface="Arial"/>
                <a:cs typeface="Arial"/>
              </a:rPr>
              <a:t>visible </a:t>
            </a:r>
            <a:r>
              <a:rPr sz="2800" spc="-280" dirty="0">
                <a:latin typeface="Arial"/>
                <a:cs typeface="Arial"/>
              </a:rPr>
              <a:t>page, </a:t>
            </a:r>
            <a:r>
              <a:rPr sz="2800" spc="-300" dirty="0">
                <a:latin typeface="Arial"/>
                <a:cs typeface="Arial"/>
              </a:rPr>
              <a:t>and </a:t>
            </a:r>
            <a:r>
              <a:rPr sz="2800" spc="-195" dirty="0">
                <a:latin typeface="Arial"/>
                <a:cs typeface="Arial"/>
              </a:rPr>
              <a:t>typically  </a:t>
            </a:r>
            <a:r>
              <a:rPr sz="2800" spc="-215" dirty="0">
                <a:latin typeface="Arial"/>
                <a:cs typeface="Arial"/>
              </a:rPr>
              <a:t>contains </a:t>
            </a:r>
            <a:r>
              <a:rPr sz="2800" spc="-229" dirty="0">
                <a:latin typeface="Arial"/>
                <a:cs typeface="Arial"/>
              </a:rPr>
              <a:t>a </a:t>
            </a:r>
            <a:r>
              <a:rPr sz="2800" spc="-260" dirty="0">
                <a:latin typeface="Arial"/>
                <a:cs typeface="Arial"/>
              </a:rPr>
              <a:t>combination </a:t>
            </a:r>
            <a:r>
              <a:rPr sz="2800" spc="-135" dirty="0">
                <a:latin typeface="Arial"/>
                <a:cs typeface="Arial"/>
              </a:rPr>
              <a:t>of </a:t>
            </a:r>
            <a:r>
              <a:rPr sz="2800" spc="-145" dirty="0">
                <a:latin typeface="Arial"/>
                <a:cs typeface="Arial"/>
              </a:rPr>
              <a:t>the </a:t>
            </a:r>
            <a:r>
              <a:rPr sz="2800" spc="-204" dirty="0">
                <a:latin typeface="Arial"/>
                <a:cs typeface="Arial"/>
              </a:rPr>
              <a:t>following </a:t>
            </a:r>
            <a:r>
              <a:rPr sz="2800" spc="-185" dirty="0">
                <a:latin typeface="Arial"/>
                <a:cs typeface="Arial"/>
              </a:rPr>
              <a:t>types </a:t>
            </a:r>
            <a:r>
              <a:rPr sz="2800" spc="-135" dirty="0">
                <a:latin typeface="Arial"/>
                <a:cs typeface="Arial"/>
              </a:rPr>
              <a:t>of </a:t>
            </a:r>
            <a:r>
              <a:rPr sz="2800" spc="-170" dirty="0">
                <a:latin typeface="Arial"/>
                <a:cs typeface="Arial"/>
              </a:rPr>
              <a:t>information:  </a:t>
            </a:r>
            <a:r>
              <a:rPr sz="2800" spc="-150" dirty="0">
                <a:latin typeface="Arial"/>
                <a:cs typeface="Arial"/>
              </a:rPr>
              <a:t>requirements, </a:t>
            </a:r>
            <a:r>
              <a:rPr sz="2800" spc="-175" dirty="0">
                <a:latin typeface="Arial"/>
                <a:cs typeface="Arial"/>
              </a:rPr>
              <a:t>performance  </a:t>
            </a:r>
            <a:r>
              <a:rPr sz="2800" spc="-300" dirty="0">
                <a:latin typeface="Arial"/>
                <a:cs typeface="Arial"/>
              </a:rPr>
              <a:t>and</a:t>
            </a:r>
            <a:r>
              <a:rPr sz="2800" spc="-60" dirty="0">
                <a:latin typeface="Arial"/>
                <a:cs typeface="Arial"/>
              </a:rPr>
              <a:t> </a:t>
            </a:r>
            <a:r>
              <a:rPr sz="2800" spc="-180" dirty="0">
                <a:latin typeface="Arial"/>
                <a:cs typeface="Arial"/>
              </a:rPr>
              <a:t>functionality.</a:t>
            </a:r>
            <a:endParaRPr sz="2800" dirty="0">
              <a:latin typeface="Arial"/>
              <a:cs typeface="Arial"/>
            </a:endParaRPr>
          </a:p>
        </p:txBody>
      </p:sp>
      <p:sp>
        <p:nvSpPr>
          <p:cNvPr id="5" name="object 5"/>
          <p:cNvSpPr txBox="1">
            <a:spLocks noGrp="1"/>
          </p:cNvSpPr>
          <p:nvPr>
            <p:ph type="title"/>
          </p:nvPr>
        </p:nvSpPr>
        <p:spPr>
          <a:xfrm>
            <a:off x="421640" y="567777"/>
            <a:ext cx="8470900" cy="628377"/>
          </a:xfrm>
          <a:prstGeom prst="rect">
            <a:avLst/>
          </a:prstGeom>
        </p:spPr>
        <p:txBody>
          <a:bodyPr vert="horz" wrap="square" lIns="0" tIns="12700" rIns="0" bIns="0" rtlCol="0">
            <a:spAutoFit/>
          </a:bodyPr>
          <a:lstStyle/>
          <a:p>
            <a:pPr marL="12700">
              <a:lnSpc>
                <a:spcPct val="100000"/>
              </a:lnSpc>
              <a:spcBef>
                <a:spcPts val="100"/>
              </a:spcBef>
              <a:tabLst>
                <a:tab pos="1417320" algn="l"/>
              </a:tabLst>
            </a:pPr>
            <a:r>
              <a:rPr sz="4000" spc="-5" dirty="0" smtClean="0"/>
              <a:t>Four</a:t>
            </a:r>
            <a:r>
              <a:rPr lang="en-US" sz="4000" spc="-5" dirty="0" smtClean="0"/>
              <a:t> </a:t>
            </a:r>
            <a:r>
              <a:rPr sz="4000" dirty="0" smtClean="0"/>
              <a:t>Levels </a:t>
            </a:r>
            <a:r>
              <a:rPr sz="4000" dirty="0"/>
              <a:t>of </a:t>
            </a:r>
            <a:r>
              <a:rPr sz="4000" spc="-5" dirty="0"/>
              <a:t>CIMS</a:t>
            </a:r>
            <a:r>
              <a:rPr sz="4000" spc="-110" dirty="0"/>
              <a:t> </a:t>
            </a:r>
            <a:r>
              <a:rPr sz="4000" spc="-5" dirty="0"/>
              <a:t>Support</a:t>
            </a:r>
          </a:p>
        </p:txBody>
      </p:sp>
    </p:spTree>
    <p:extLst>
      <p:ext uri="{BB962C8B-B14F-4D97-AF65-F5344CB8AC3E}">
        <p14:creationId xmlns:p14="http://schemas.microsoft.com/office/powerpoint/2010/main" val="6743911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441779" y="277482"/>
            <a:ext cx="8229600" cy="1304049"/>
          </a:xfrm>
          <a:prstGeom prst="rect">
            <a:avLst/>
          </a:prstGeom>
          <a:noFill/>
          <a:ln>
            <a:noFill/>
          </a:ln>
        </p:spPr>
        <p:txBody>
          <a:bodyPr lIns="91425" tIns="45700" rIns="91425" bIns="45700" anchor="ctr" anchorCtr="0">
            <a:noAutofit/>
          </a:bodyPr>
          <a:lstStyle/>
          <a:p>
            <a:pPr marL="0" marR="0" lvl="0" indent="0" algn="ctr" rtl="0">
              <a:spcBef>
                <a:spcPts val="0"/>
              </a:spcBef>
              <a:buClr>
                <a:srgbClr val="202156"/>
              </a:buClr>
              <a:buSzPct val="25000"/>
              <a:buFont typeface="Calibri"/>
              <a:buNone/>
            </a:pPr>
            <a:r>
              <a:rPr lang="en-US" b="1" i="0" u="none" strike="noStrike" cap="none" dirty="0">
                <a:solidFill>
                  <a:srgbClr val="202156"/>
                </a:solidFill>
                <a:latin typeface="Century Gothic" panose="020B0502020202020204" pitchFamily="34" charset="0"/>
                <a:ea typeface="Calibri"/>
                <a:cs typeface="Calibri"/>
                <a:sym typeface="Calibri"/>
              </a:rPr>
              <a:t>CIMS Level 1 Support:</a:t>
            </a:r>
            <a:br>
              <a:rPr lang="en-US" b="1" i="0" u="none" strike="noStrike" cap="none" dirty="0">
                <a:solidFill>
                  <a:srgbClr val="202156"/>
                </a:solidFill>
                <a:latin typeface="Century Gothic" panose="020B0502020202020204" pitchFamily="34" charset="0"/>
                <a:ea typeface="Calibri"/>
                <a:cs typeface="Calibri"/>
                <a:sym typeface="Calibri"/>
              </a:rPr>
            </a:br>
            <a:r>
              <a:rPr lang="en-US" b="1" i="0" u="none" strike="noStrike" cap="none" dirty="0">
                <a:solidFill>
                  <a:srgbClr val="202156"/>
                </a:solidFill>
                <a:latin typeface="Century Gothic" panose="020B0502020202020204" pitchFamily="34" charset="0"/>
                <a:ea typeface="Calibri"/>
                <a:cs typeface="Calibri"/>
                <a:sym typeface="Calibri"/>
              </a:rPr>
              <a:t>Guidance Tab</a:t>
            </a:r>
          </a:p>
        </p:txBody>
      </p:sp>
      <p:pic>
        <p:nvPicPr>
          <p:cNvPr id="221" name="Shape 221" descr="Screen Shot 2015-08-02 at 2.21.01 PM.png"/>
          <p:cNvPicPr preferRelativeResize="0"/>
          <p:nvPr/>
        </p:nvPicPr>
        <p:blipFill rotWithShape="1">
          <a:blip r:embed="rId3">
            <a:alphaModFix/>
          </a:blip>
          <a:srcRect/>
          <a:stretch/>
        </p:blipFill>
        <p:spPr>
          <a:xfrm>
            <a:off x="333588" y="1598244"/>
            <a:ext cx="8588426" cy="3896280"/>
          </a:xfrm>
          <a:prstGeom prst="rect">
            <a:avLst/>
          </a:prstGeom>
          <a:noFill/>
          <a:ln>
            <a:noFill/>
          </a:ln>
        </p:spPr>
      </p:pic>
      <p:cxnSp>
        <p:nvCxnSpPr>
          <p:cNvPr id="222" name="Shape 222"/>
          <p:cNvCxnSpPr/>
          <p:nvPr/>
        </p:nvCxnSpPr>
        <p:spPr>
          <a:xfrm>
            <a:off x="6934235" y="3242040"/>
            <a:ext cx="1503809" cy="0"/>
          </a:xfrm>
          <a:prstGeom prst="straightConnector1">
            <a:avLst/>
          </a:prstGeom>
          <a:noFill/>
          <a:ln w="57150" cap="flat" cmpd="sng">
            <a:solidFill>
              <a:srgbClr val="FF0000"/>
            </a:solidFill>
            <a:prstDash val="solid"/>
            <a:round/>
            <a:headEnd type="none" w="med" len="med"/>
            <a:tailEnd type="stealth" w="lg" len="lg"/>
          </a:ln>
        </p:spPr>
      </p:cxnSp>
      <p:pic>
        <p:nvPicPr>
          <p:cNvPr id="223" name="Shape 223" descr="Screen Shot 2015-08-02 at 2.28.10 PM.png"/>
          <p:cNvPicPr preferRelativeResize="0"/>
          <p:nvPr/>
        </p:nvPicPr>
        <p:blipFill rotWithShape="1">
          <a:blip r:embed="rId4">
            <a:alphaModFix/>
          </a:blip>
          <a:srcRect/>
          <a:stretch/>
        </p:blipFill>
        <p:spPr>
          <a:xfrm>
            <a:off x="83545" y="1598244"/>
            <a:ext cx="8922014" cy="4017055"/>
          </a:xfrm>
          <a:prstGeom prst="rect">
            <a:avLst/>
          </a:prstGeom>
          <a:noFill/>
          <a:ln>
            <a:noFill/>
          </a:ln>
        </p:spPr>
      </p:pic>
      <p:sp>
        <p:nvSpPr>
          <p:cNvPr id="224" name="Shape 224"/>
          <p:cNvSpPr txBox="1">
            <a:spLocks noGrp="1"/>
          </p:cNvSpPr>
          <p:nvPr>
            <p:ph type="sldNum" idx="4294967295"/>
          </p:nvPr>
        </p:nvSpPr>
        <p:spPr>
          <a:xfrm>
            <a:off x="3644860" y="6523483"/>
            <a:ext cx="2133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800" b="1" i="0" u="none" strike="noStrike" cap="none">
                <a:solidFill>
                  <a:srgbClr val="888888"/>
                </a:solidFill>
                <a:latin typeface="Calibri"/>
                <a:ea typeface="Calibri"/>
                <a:cs typeface="Calibri"/>
                <a:sym typeface="Calibri"/>
              </a:rPr>
              <a:t>72</a:t>
            </a:fld>
            <a:endParaRPr lang="en-US" sz="1800" b="1"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55134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4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10639" y="2956560"/>
            <a:ext cx="6522720" cy="2910840"/>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3509771" y="2514600"/>
            <a:ext cx="527685" cy="1132840"/>
          </a:xfrm>
          <a:custGeom>
            <a:avLst/>
            <a:gdLst/>
            <a:ahLst/>
            <a:cxnLst/>
            <a:rect l="l" t="t" r="r" b="b"/>
            <a:pathLst>
              <a:path w="527685" h="1132839">
                <a:moveTo>
                  <a:pt x="527303" y="868679"/>
                </a:moveTo>
                <a:lnTo>
                  <a:pt x="0" y="868679"/>
                </a:lnTo>
                <a:lnTo>
                  <a:pt x="263651" y="1132332"/>
                </a:lnTo>
                <a:lnTo>
                  <a:pt x="527303" y="868679"/>
                </a:lnTo>
                <a:close/>
              </a:path>
              <a:path w="527685" h="1132839">
                <a:moveTo>
                  <a:pt x="395477" y="0"/>
                </a:moveTo>
                <a:lnTo>
                  <a:pt x="131825" y="0"/>
                </a:lnTo>
                <a:lnTo>
                  <a:pt x="131825" y="868679"/>
                </a:lnTo>
                <a:lnTo>
                  <a:pt x="395477" y="868679"/>
                </a:lnTo>
                <a:lnTo>
                  <a:pt x="395477" y="0"/>
                </a:lnTo>
                <a:close/>
              </a:path>
            </a:pathLst>
          </a:custGeom>
          <a:solidFill>
            <a:srgbClr val="A079AA"/>
          </a:solidFill>
        </p:spPr>
        <p:txBody>
          <a:bodyPr wrap="square" lIns="0" tIns="0" rIns="0" bIns="0" rtlCol="0"/>
          <a:lstStyle/>
          <a:p>
            <a:endParaRPr dirty="0"/>
          </a:p>
        </p:txBody>
      </p:sp>
      <p:sp>
        <p:nvSpPr>
          <p:cNvPr id="4" name="object 4"/>
          <p:cNvSpPr txBox="1"/>
          <p:nvPr/>
        </p:nvSpPr>
        <p:spPr>
          <a:xfrm>
            <a:off x="421640" y="1461642"/>
            <a:ext cx="6949440" cy="878840"/>
          </a:xfrm>
          <a:prstGeom prst="rect">
            <a:avLst/>
          </a:prstGeom>
        </p:spPr>
        <p:txBody>
          <a:bodyPr vert="horz" wrap="square" lIns="0" tIns="12065" rIns="0" bIns="0" rtlCol="0">
            <a:spAutoFit/>
          </a:bodyPr>
          <a:lstStyle/>
          <a:p>
            <a:pPr marL="12700" marR="5080">
              <a:lnSpc>
                <a:spcPct val="100000"/>
              </a:lnSpc>
              <a:spcBef>
                <a:spcPts val="95"/>
              </a:spcBef>
            </a:pPr>
            <a:r>
              <a:rPr sz="2800" spc="-350" dirty="0">
                <a:latin typeface="Arial"/>
                <a:cs typeface="Arial"/>
              </a:rPr>
              <a:t>FAQ </a:t>
            </a:r>
            <a:r>
              <a:rPr sz="2800" spc="-215" dirty="0">
                <a:latin typeface="Arial"/>
                <a:cs typeface="Arial"/>
              </a:rPr>
              <a:t>contains </a:t>
            </a:r>
            <a:r>
              <a:rPr sz="2800" spc="-145" dirty="0">
                <a:latin typeface="Arial"/>
                <a:cs typeface="Arial"/>
              </a:rPr>
              <a:t>the </a:t>
            </a:r>
            <a:r>
              <a:rPr sz="2800" spc="-220" dirty="0">
                <a:latin typeface="Arial"/>
                <a:cs typeface="Arial"/>
              </a:rPr>
              <a:t>most </a:t>
            </a:r>
            <a:r>
              <a:rPr sz="2800" spc="-310" dirty="0">
                <a:latin typeface="Arial"/>
                <a:cs typeface="Arial"/>
              </a:rPr>
              <a:t>commonly </a:t>
            </a:r>
            <a:r>
              <a:rPr sz="2800" spc="-240" dirty="0">
                <a:latin typeface="Arial"/>
                <a:cs typeface="Arial"/>
              </a:rPr>
              <a:t>asked </a:t>
            </a:r>
            <a:r>
              <a:rPr sz="2800" spc="-200" dirty="0">
                <a:latin typeface="Arial"/>
                <a:cs typeface="Arial"/>
              </a:rPr>
              <a:t>questions,  organized </a:t>
            </a:r>
            <a:r>
              <a:rPr sz="2800" spc="-305" dirty="0">
                <a:latin typeface="Arial"/>
                <a:cs typeface="Arial"/>
              </a:rPr>
              <a:t>by  </a:t>
            </a:r>
            <a:r>
              <a:rPr sz="2800" spc="-185" dirty="0">
                <a:latin typeface="Arial"/>
                <a:cs typeface="Arial"/>
              </a:rPr>
              <a:t>category </a:t>
            </a:r>
            <a:r>
              <a:rPr sz="2800" spc="-300" dirty="0">
                <a:latin typeface="Arial"/>
                <a:cs typeface="Arial"/>
              </a:rPr>
              <a:t>and  </a:t>
            </a:r>
            <a:r>
              <a:rPr sz="2800" spc="-180" dirty="0">
                <a:latin typeface="Arial"/>
                <a:cs typeface="Arial"/>
              </a:rPr>
              <a:t>then </a:t>
            </a:r>
            <a:r>
              <a:rPr sz="2800" spc="-305" dirty="0">
                <a:latin typeface="Arial"/>
                <a:cs typeface="Arial"/>
              </a:rPr>
              <a:t>by </a:t>
            </a:r>
            <a:r>
              <a:rPr sz="2800" spc="100" dirty="0">
                <a:latin typeface="Arial"/>
                <a:cs typeface="Arial"/>
              </a:rPr>
              <a:t> </a:t>
            </a:r>
            <a:r>
              <a:rPr sz="2800" spc="-225" dirty="0">
                <a:latin typeface="Arial"/>
                <a:cs typeface="Arial"/>
              </a:rPr>
              <a:t>subcategory.</a:t>
            </a:r>
            <a:endParaRPr sz="2800" dirty="0">
              <a:latin typeface="Arial"/>
              <a:cs typeface="Arial"/>
            </a:endParaRPr>
          </a:p>
        </p:txBody>
      </p:sp>
      <p:sp>
        <p:nvSpPr>
          <p:cNvPr id="5" name="object 5"/>
          <p:cNvSpPr txBox="1">
            <a:spLocks noGrp="1"/>
          </p:cNvSpPr>
          <p:nvPr>
            <p:ph type="title"/>
          </p:nvPr>
        </p:nvSpPr>
        <p:spPr>
          <a:xfrm>
            <a:off x="421640" y="506695"/>
            <a:ext cx="8470900" cy="689932"/>
          </a:xfrm>
          <a:prstGeom prst="rect">
            <a:avLst/>
          </a:prstGeom>
        </p:spPr>
        <p:txBody>
          <a:bodyPr vert="horz" wrap="square" lIns="0" tIns="12700" rIns="0" bIns="0" rtlCol="0">
            <a:spAutoFit/>
          </a:bodyPr>
          <a:lstStyle/>
          <a:p>
            <a:pPr marL="12700">
              <a:lnSpc>
                <a:spcPct val="100000"/>
              </a:lnSpc>
              <a:spcBef>
                <a:spcPts val="100"/>
              </a:spcBef>
              <a:tabLst>
                <a:tab pos="1417320" algn="l"/>
              </a:tabLst>
            </a:pPr>
            <a:r>
              <a:rPr sz="4400" spc="-5" dirty="0" smtClean="0"/>
              <a:t>Four</a:t>
            </a:r>
            <a:r>
              <a:rPr lang="en-US" sz="4400" spc="-5" dirty="0" smtClean="0"/>
              <a:t> </a:t>
            </a:r>
            <a:r>
              <a:rPr sz="4400" dirty="0" smtClean="0"/>
              <a:t>Levels </a:t>
            </a:r>
            <a:r>
              <a:rPr sz="4400" dirty="0"/>
              <a:t>of </a:t>
            </a:r>
            <a:r>
              <a:rPr sz="4400" spc="-5" dirty="0"/>
              <a:t>CIMS</a:t>
            </a:r>
            <a:r>
              <a:rPr sz="4400" spc="-110" dirty="0"/>
              <a:t> </a:t>
            </a:r>
            <a:r>
              <a:rPr sz="4400" spc="-5" dirty="0"/>
              <a:t>Support</a:t>
            </a:r>
          </a:p>
        </p:txBody>
      </p:sp>
    </p:spTree>
    <p:extLst>
      <p:ext uri="{BB962C8B-B14F-4D97-AF65-F5344CB8AC3E}">
        <p14:creationId xmlns:p14="http://schemas.microsoft.com/office/powerpoint/2010/main" val="19845305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Shape 230" descr="Screen Shot 2015-08-03 at 8.59.32 PM.png"/>
          <p:cNvPicPr preferRelativeResize="0"/>
          <p:nvPr/>
        </p:nvPicPr>
        <p:blipFill rotWithShape="1">
          <a:blip r:embed="rId3">
            <a:alphaModFix/>
          </a:blip>
          <a:srcRect b="12283"/>
          <a:stretch/>
        </p:blipFill>
        <p:spPr>
          <a:xfrm>
            <a:off x="0" y="2022098"/>
            <a:ext cx="9144000" cy="3375730"/>
          </a:xfrm>
          <a:prstGeom prst="rect">
            <a:avLst/>
          </a:prstGeom>
          <a:noFill/>
          <a:ln>
            <a:noFill/>
          </a:ln>
        </p:spPr>
      </p:pic>
      <p:sp>
        <p:nvSpPr>
          <p:cNvPr id="231" name="Shape 231"/>
          <p:cNvSpPr/>
          <p:nvPr/>
        </p:nvSpPr>
        <p:spPr>
          <a:xfrm>
            <a:off x="2669725" y="1921827"/>
            <a:ext cx="605238" cy="484634"/>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232" name="Shape 232"/>
          <p:cNvSpPr txBox="1"/>
          <p:nvPr/>
        </p:nvSpPr>
        <p:spPr>
          <a:xfrm>
            <a:off x="441779" y="277482"/>
            <a:ext cx="8229600" cy="1304049"/>
          </a:xfrm>
          <a:prstGeom prst="rect">
            <a:avLst/>
          </a:prstGeom>
          <a:noFill/>
          <a:ln>
            <a:noFill/>
          </a:ln>
        </p:spPr>
        <p:txBody>
          <a:bodyPr lIns="91425" tIns="45700" rIns="91425" bIns="45700" anchor="ctr" anchorCtr="0">
            <a:noAutofit/>
          </a:bodyPr>
          <a:lstStyle/>
          <a:p>
            <a:pPr marL="0" marR="0" lvl="0" indent="0" algn="ctr" rtl="0">
              <a:spcBef>
                <a:spcPts val="0"/>
              </a:spcBef>
              <a:buClr>
                <a:srgbClr val="202156"/>
              </a:buClr>
              <a:buSzPct val="25000"/>
              <a:buFont typeface="Calibri"/>
              <a:buNone/>
            </a:pPr>
            <a:r>
              <a:rPr lang="en-US" sz="4400" b="1" i="0" u="none" strike="noStrike" cap="none" dirty="0">
                <a:solidFill>
                  <a:srgbClr val="202156"/>
                </a:solidFill>
                <a:latin typeface="Century Gothic" panose="020B0502020202020204" pitchFamily="34" charset="0"/>
                <a:ea typeface="Calibri"/>
                <a:cs typeface="Calibri"/>
                <a:sym typeface="Calibri"/>
              </a:rPr>
              <a:t>CIMS Level 2 Support:</a:t>
            </a:r>
          </a:p>
          <a:p>
            <a:pPr marL="0" marR="0" lvl="0" indent="0" algn="ctr" rtl="0">
              <a:spcBef>
                <a:spcPts val="0"/>
              </a:spcBef>
              <a:buClr>
                <a:srgbClr val="202156"/>
              </a:buClr>
              <a:buSzPct val="25000"/>
              <a:buFont typeface="Calibri"/>
              <a:buNone/>
            </a:pPr>
            <a:r>
              <a:rPr lang="en-US" sz="4400" b="1" i="0" u="none" strike="noStrike" cap="none" dirty="0">
                <a:solidFill>
                  <a:srgbClr val="202156"/>
                </a:solidFill>
                <a:latin typeface="Century Gothic" panose="020B0502020202020204" pitchFamily="34" charset="0"/>
                <a:ea typeface="Calibri"/>
                <a:cs typeface="Calibri"/>
                <a:sym typeface="Calibri"/>
              </a:rPr>
              <a:t>FAQs</a:t>
            </a:r>
          </a:p>
        </p:txBody>
      </p:sp>
      <p:sp>
        <p:nvSpPr>
          <p:cNvPr id="233" name="Shape 233"/>
          <p:cNvSpPr txBox="1">
            <a:spLocks noGrp="1"/>
          </p:cNvSpPr>
          <p:nvPr>
            <p:ph type="sldNum" idx="4294967295"/>
          </p:nvPr>
        </p:nvSpPr>
        <p:spPr>
          <a:xfrm>
            <a:off x="3626185" y="6523483"/>
            <a:ext cx="2133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800" b="1" i="0" u="none" strike="noStrike" cap="none">
                <a:solidFill>
                  <a:srgbClr val="888888"/>
                </a:solidFill>
                <a:latin typeface="Calibri"/>
                <a:ea typeface="Calibri"/>
                <a:cs typeface="Calibri"/>
                <a:sym typeface="Calibri"/>
              </a:rPr>
              <a:t>74</a:t>
            </a:fld>
            <a:endParaRPr lang="en-US" sz="1800" b="1"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363415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10639" y="1508760"/>
            <a:ext cx="6522720" cy="2910840"/>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5029200" y="3293364"/>
            <a:ext cx="601980" cy="1202690"/>
          </a:xfrm>
          <a:custGeom>
            <a:avLst/>
            <a:gdLst/>
            <a:ahLst/>
            <a:cxnLst/>
            <a:rect l="l" t="t" r="r" b="b"/>
            <a:pathLst>
              <a:path w="601979" h="1202689">
                <a:moveTo>
                  <a:pt x="451485" y="300989"/>
                </a:moveTo>
                <a:lnTo>
                  <a:pt x="150495" y="300989"/>
                </a:lnTo>
                <a:lnTo>
                  <a:pt x="150495" y="1202436"/>
                </a:lnTo>
                <a:lnTo>
                  <a:pt x="451485" y="1202436"/>
                </a:lnTo>
                <a:lnTo>
                  <a:pt x="451485" y="300989"/>
                </a:lnTo>
                <a:close/>
              </a:path>
              <a:path w="601979" h="1202689">
                <a:moveTo>
                  <a:pt x="300989" y="0"/>
                </a:moveTo>
                <a:lnTo>
                  <a:pt x="0" y="300989"/>
                </a:lnTo>
                <a:lnTo>
                  <a:pt x="601979" y="300989"/>
                </a:lnTo>
                <a:lnTo>
                  <a:pt x="300989" y="0"/>
                </a:lnTo>
                <a:close/>
              </a:path>
            </a:pathLst>
          </a:custGeom>
          <a:solidFill>
            <a:srgbClr val="FF6600"/>
          </a:solidFill>
        </p:spPr>
        <p:txBody>
          <a:bodyPr wrap="square" lIns="0" tIns="0" rIns="0" bIns="0" rtlCol="0"/>
          <a:lstStyle/>
          <a:p>
            <a:endParaRPr dirty="0"/>
          </a:p>
        </p:txBody>
      </p:sp>
      <p:sp>
        <p:nvSpPr>
          <p:cNvPr id="4" name="object 4"/>
          <p:cNvSpPr txBox="1"/>
          <p:nvPr/>
        </p:nvSpPr>
        <p:spPr>
          <a:xfrm>
            <a:off x="444500" y="4662678"/>
            <a:ext cx="7860030" cy="878840"/>
          </a:xfrm>
          <a:prstGeom prst="rect">
            <a:avLst/>
          </a:prstGeom>
        </p:spPr>
        <p:txBody>
          <a:bodyPr vert="horz" wrap="square" lIns="0" tIns="12065" rIns="0" bIns="0" rtlCol="0">
            <a:spAutoFit/>
          </a:bodyPr>
          <a:lstStyle/>
          <a:p>
            <a:pPr marL="12700">
              <a:lnSpc>
                <a:spcPct val="100000"/>
              </a:lnSpc>
              <a:spcBef>
                <a:spcPts val="95"/>
              </a:spcBef>
            </a:pPr>
            <a:r>
              <a:rPr sz="2800" spc="-165" dirty="0">
                <a:latin typeface="Arial" panose="020B0604020202020204" pitchFamily="34" charset="0"/>
                <a:cs typeface="Arial" panose="020B0604020202020204" pitchFamily="34" charset="0"/>
              </a:rPr>
              <a:t>The </a:t>
            </a:r>
            <a:r>
              <a:rPr sz="2800" spc="-180" dirty="0">
                <a:latin typeface="Arial" panose="020B0604020202020204" pitchFamily="34" charset="0"/>
                <a:cs typeface="Arial" panose="020B0604020202020204" pitchFamily="34" charset="0"/>
              </a:rPr>
              <a:t>Toolkit </a:t>
            </a:r>
            <a:r>
              <a:rPr sz="2800" spc="-204" dirty="0">
                <a:latin typeface="Arial" panose="020B0604020202020204" pitchFamily="34" charset="0"/>
                <a:cs typeface="Arial" panose="020B0604020202020204" pitchFamily="34" charset="0"/>
              </a:rPr>
              <a:t>provides  </a:t>
            </a:r>
            <a:r>
              <a:rPr sz="2800" spc="-265" dirty="0">
                <a:latin typeface="Arial" panose="020B0604020202020204" pitchFamily="34" charset="0"/>
                <a:cs typeface="Arial" panose="020B0604020202020204" pitchFamily="34" charset="0"/>
              </a:rPr>
              <a:t>downloadable  documents,  </a:t>
            </a:r>
            <a:r>
              <a:rPr sz="2800" spc="-200" dirty="0">
                <a:latin typeface="Arial" panose="020B0604020202020204" pitchFamily="34" charset="0"/>
                <a:cs typeface="Arial" panose="020B0604020202020204" pitchFamily="34" charset="0"/>
              </a:rPr>
              <a:t>as  </a:t>
            </a:r>
            <a:r>
              <a:rPr sz="2800" spc="-130" dirty="0">
                <a:latin typeface="Arial" panose="020B0604020202020204" pitchFamily="34" charset="0"/>
                <a:cs typeface="Arial" panose="020B0604020202020204" pitchFamily="34" charset="0"/>
              </a:rPr>
              <a:t>well</a:t>
            </a:r>
            <a:r>
              <a:rPr sz="2800" spc="-434" dirty="0">
                <a:latin typeface="Arial" panose="020B0604020202020204" pitchFamily="34" charset="0"/>
                <a:cs typeface="Arial" panose="020B0604020202020204" pitchFamily="34" charset="0"/>
              </a:rPr>
              <a:t> </a:t>
            </a:r>
            <a:r>
              <a:rPr sz="2800" spc="-200" dirty="0">
                <a:latin typeface="Arial" panose="020B0604020202020204" pitchFamily="34" charset="0"/>
                <a:cs typeface="Arial" panose="020B0604020202020204" pitchFamily="34" charset="0"/>
              </a:rPr>
              <a:t>as</a:t>
            </a:r>
            <a:endParaRPr sz="2800" dirty="0">
              <a:latin typeface="Arial" panose="020B0604020202020204" pitchFamily="34" charset="0"/>
              <a:cs typeface="Arial" panose="020B0604020202020204" pitchFamily="34" charset="0"/>
            </a:endParaRPr>
          </a:p>
          <a:p>
            <a:pPr marL="12700">
              <a:lnSpc>
                <a:spcPct val="100000"/>
              </a:lnSpc>
            </a:pPr>
            <a:r>
              <a:rPr sz="2800" spc="-175" dirty="0">
                <a:latin typeface="Arial" panose="020B0604020202020204" pitchFamily="34" charset="0"/>
                <a:cs typeface="Arial" panose="020B0604020202020204" pitchFamily="34" charset="0"/>
              </a:rPr>
              <a:t>e-learning  </a:t>
            </a:r>
            <a:r>
              <a:rPr sz="2800" spc="-290" dirty="0">
                <a:latin typeface="Arial" panose="020B0604020202020204" pitchFamily="34" charset="0"/>
                <a:cs typeface="Arial" panose="020B0604020202020204" pitchFamily="34" charset="0"/>
              </a:rPr>
              <a:t>modules,  </a:t>
            </a:r>
            <a:r>
              <a:rPr sz="2800" spc="-105" dirty="0">
                <a:latin typeface="Arial" panose="020B0604020202020204" pitchFamily="34" charset="0"/>
                <a:cs typeface="Arial" panose="020B0604020202020204" pitchFamily="34" charset="0"/>
              </a:rPr>
              <a:t>that </a:t>
            </a:r>
            <a:r>
              <a:rPr sz="2800" spc="-85" dirty="0">
                <a:latin typeface="Arial" panose="020B0604020202020204" pitchFamily="34" charset="0"/>
                <a:cs typeface="Arial" panose="020B0604020202020204" pitchFamily="34" charset="0"/>
              </a:rPr>
              <a:t>are </a:t>
            </a:r>
            <a:r>
              <a:rPr sz="2800" spc="-200" dirty="0">
                <a:latin typeface="Arial" panose="020B0604020202020204" pitchFamily="34" charset="0"/>
                <a:cs typeface="Arial" panose="020B0604020202020204" pitchFamily="34" charset="0"/>
              </a:rPr>
              <a:t>organized  </a:t>
            </a:r>
            <a:r>
              <a:rPr sz="2800" spc="-305" dirty="0">
                <a:latin typeface="Arial" panose="020B0604020202020204" pitchFamily="34" charset="0"/>
                <a:cs typeface="Arial" panose="020B0604020202020204" pitchFamily="34" charset="0"/>
              </a:rPr>
              <a:t>by</a:t>
            </a:r>
            <a:r>
              <a:rPr sz="2800" spc="-425" dirty="0">
                <a:latin typeface="Arial" panose="020B0604020202020204" pitchFamily="34" charset="0"/>
                <a:cs typeface="Arial" panose="020B0604020202020204" pitchFamily="34" charset="0"/>
              </a:rPr>
              <a:t> </a:t>
            </a:r>
            <a:r>
              <a:rPr sz="2800" spc="-175" dirty="0">
                <a:latin typeface="Arial" panose="020B0604020202020204" pitchFamily="34" charset="0"/>
                <a:cs typeface="Arial" panose="020B0604020202020204" pitchFamily="34" charset="0"/>
              </a:rPr>
              <a:t>category.</a:t>
            </a:r>
            <a:endParaRPr sz="2800" dirty="0">
              <a:latin typeface="Arial" panose="020B0604020202020204" pitchFamily="34" charset="0"/>
              <a:cs typeface="Arial" panose="020B0604020202020204" pitchFamily="34" charset="0"/>
            </a:endParaRPr>
          </a:p>
        </p:txBody>
      </p:sp>
      <p:sp>
        <p:nvSpPr>
          <p:cNvPr id="5" name="object 5"/>
          <p:cNvSpPr txBox="1">
            <a:spLocks noGrp="1"/>
          </p:cNvSpPr>
          <p:nvPr>
            <p:ph type="title"/>
          </p:nvPr>
        </p:nvSpPr>
        <p:spPr>
          <a:xfrm>
            <a:off x="421640" y="506695"/>
            <a:ext cx="8459470" cy="689932"/>
          </a:xfrm>
          <a:prstGeom prst="rect">
            <a:avLst/>
          </a:prstGeom>
        </p:spPr>
        <p:txBody>
          <a:bodyPr vert="horz" wrap="square" lIns="0" tIns="12700" rIns="0" bIns="0" rtlCol="0">
            <a:spAutoFit/>
          </a:bodyPr>
          <a:lstStyle/>
          <a:p>
            <a:pPr marL="12700">
              <a:lnSpc>
                <a:spcPct val="100000"/>
              </a:lnSpc>
              <a:spcBef>
                <a:spcPts val="100"/>
              </a:spcBef>
              <a:tabLst>
                <a:tab pos="1417320" algn="l"/>
              </a:tabLst>
            </a:pPr>
            <a:r>
              <a:rPr sz="4400" spc="-5" dirty="0" smtClean="0"/>
              <a:t>Four</a:t>
            </a:r>
            <a:r>
              <a:rPr lang="en-US" sz="4400" spc="-5" dirty="0" smtClean="0"/>
              <a:t> </a:t>
            </a:r>
            <a:r>
              <a:rPr sz="4400" dirty="0" smtClean="0"/>
              <a:t>Levels </a:t>
            </a:r>
            <a:r>
              <a:rPr sz="4400" dirty="0"/>
              <a:t>of </a:t>
            </a:r>
            <a:r>
              <a:rPr sz="4400" spc="-5" dirty="0"/>
              <a:t>CIMS</a:t>
            </a:r>
            <a:r>
              <a:rPr sz="4400" spc="-110" dirty="0"/>
              <a:t> </a:t>
            </a:r>
            <a:r>
              <a:rPr sz="4400" spc="-5" dirty="0"/>
              <a:t>Support</a:t>
            </a:r>
          </a:p>
        </p:txBody>
      </p:sp>
    </p:spTree>
    <p:extLst>
      <p:ext uri="{BB962C8B-B14F-4D97-AF65-F5344CB8AC3E}">
        <p14:creationId xmlns:p14="http://schemas.microsoft.com/office/powerpoint/2010/main" val="23110966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Shape 238"/>
          <p:cNvPicPr preferRelativeResize="0"/>
          <p:nvPr/>
        </p:nvPicPr>
        <p:blipFill rotWithShape="1">
          <a:blip r:embed="rId3">
            <a:alphaModFix/>
          </a:blip>
          <a:srcRect b="24231"/>
          <a:stretch/>
        </p:blipFill>
        <p:spPr>
          <a:xfrm>
            <a:off x="842795" y="1711655"/>
            <a:ext cx="7595249" cy="713405"/>
          </a:xfrm>
          <a:prstGeom prst="rect">
            <a:avLst/>
          </a:prstGeom>
          <a:solidFill>
            <a:srgbClr val="ECECEC"/>
          </a:solidFill>
          <a:ln w="88900" cap="sq" cmpd="sng">
            <a:solidFill>
              <a:srgbClr val="FFFFFF"/>
            </a:solidFill>
            <a:prstDash val="solid"/>
            <a:miter/>
            <a:headEnd type="none" w="med" len="med"/>
            <a:tailEnd type="none" w="med" len="med"/>
          </a:ln>
        </p:spPr>
      </p:pic>
      <p:pic>
        <p:nvPicPr>
          <p:cNvPr id="239" name="Shape 239"/>
          <p:cNvPicPr preferRelativeResize="0"/>
          <p:nvPr/>
        </p:nvPicPr>
        <p:blipFill rotWithShape="1">
          <a:blip r:embed="rId4">
            <a:alphaModFix/>
          </a:blip>
          <a:srcRect b="21776"/>
          <a:stretch/>
        </p:blipFill>
        <p:spPr>
          <a:xfrm>
            <a:off x="842795" y="2761769"/>
            <a:ext cx="7595249" cy="983696"/>
          </a:xfrm>
          <a:prstGeom prst="rect">
            <a:avLst/>
          </a:prstGeom>
          <a:solidFill>
            <a:srgbClr val="ECECEC"/>
          </a:solidFill>
          <a:ln w="88900" cap="sq" cmpd="sng">
            <a:solidFill>
              <a:srgbClr val="FFFFFF"/>
            </a:solidFill>
            <a:prstDash val="solid"/>
            <a:miter/>
            <a:headEnd type="none" w="med" len="med"/>
            <a:tailEnd type="none" w="med" len="med"/>
          </a:ln>
        </p:spPr>
      </p:pic>
      <p:pic>
        <p:nvPicPr>
          <p:cNvPr id="240" name="Shape 240"/>
          <p:cNvPicPr preferRelativeResize="0"/>
          <p:nvPr/>
        </p:nvPicPr>
        <p:blipFill rotWithShape="1">
          <a:blip r:embed="rId5">
            <a:alphaModFix/>
          </a:blip>
          <a:srcRect b="14286"/>
          <a:stretch/>
        </p:blipFill>
        <p:spPr>
          <a:xfrm>
            <a:off x="842795" y="4140303"/>
            <a:ext cx="7595249" cy="1809006"/>
          </a:xfrm>
          <a:prstGeom prst="rect">
            <a:avLst/>
          </a:prstGeom>
          <a:solidFill>
            <a:srgbClr val="ECECEC"/>
          </a:solidFill>
          <a:ln w="88900" cap="sq" cmpd="sng">
            <a:solidFill>
              <a:srgbClr val="FFFFFF"/>
            </a:solidFill>
            <a:prstDash val="solid"/>
            <a:miter/>
            <a:headEnd type="none" w="med" len="med"/>
            <a:tailEnd type="none" w="med" len="med"/>
          </a:ln>
        </p:spPr>
      </p:pic>
      <p:sp>
        <p:nvSpPr>
          <p:cNvPr id="241" name="Shape 241"/>
          <p:cNvSpPr/>
          <p:nvPr/>
        </p:nvSpPr>
        <p:spPr>
          <a:xfrm>
            <a:off x="114038" y="1774751"/>
            <a:ext cx="655483" cy="650308"/>
          </a:xfrm>
          <a:prstGeom prst="stripedRightArrow">
            <a:avLst>
              <a:gd name="adj1" fmla="val 50000"/>
              <a:gd name="adj2" fmla="val 50000"/>
            </a:avLst>
          </a:prstGeom>
          <a:solidFill>
            <a:schemeClr val="accent1"/>
          </a:solid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dirty="0">
              <a:solidFill>
                <a:schemeClr val="dk1"/>
              </a:solidFill>
              <a:latin typeface="Arial"/>
              <a:ea typeface="Arial"/>
              <a:cs typeface="Arial"/>
              <a:sym typeface="Arial"/>
            </a:endParaRPr>
          </a:p>
        </p:txBody>
      </p:sp>
      <p:sp>
        <p:nvSpPr>
          <p:cNvPr id="242" name="Shape 242"/>
          <p:cNvSpPr txBox="1">
            <a:spLocks noGrp="1"/>
          </p:cNvSpPr>
          <p:nvPr>
            <p:ph type="title"/>
          </p:nvPr>
        </p:nvSpPr>
        <p:spPr>
          <a:xfrm>
            <a:off x="441779" y="277482"/>
            <a:ext cx="8229600" cy="1304049"/>
          </a:xfrm>
          <a:prstGeom prst="rect">
            <a:avLst/>
          </a:prstGeom>
          <a:noFill/>
          <a:ln>
            <a:noFill/>
          </a:ln>
        </p:spPr>
        <p:txBody>
          <a:bodyPr lIns="91425" tIns="45700" rIns="91425" bIns="45700" anchor="ctr" anchorCtr="0">
            <a:noAutofit/>
          </a:bodyPr>
          <a:lstStyle/>
          <a:p>
            <a:pPr marL="0" marR="0" lvl="0" indent="0" algn="ctr" rtl="0">
              <a:spcBef>
                <a:spcPts val="0"/>
              </a:spcBef>
              <a:buClr>
                <a:srgbClr val="202156"/>
              </a:buClr>
              <a:buSzPct val="25000"/>
              <a:buFont typeface="Calibri"/>
              <a:buNone/>
            </a:pPr>
            <a:r>
              <a:rPr lang="en-US" b="1" i="0" u="none" strike="noStrike" cap="none" dirty="0">
                <a:solidFill>
                  <a:srgbClr val="202156"/>
                </a:solidFill>
                <a:latin typeface="Century Gothic" panose="020B0502020202020204" pitchFamily="34" charset="0"/>
                <a:ea typeface="Calibri"/>
                <a:cs typeface="Calibri"/>
                <a:sym typeface="Calibri"/>
              </a:rPr>
              <a:t>CIMS Level 3 Support:</a:t>
            </a:r>
            <a:br>
              <a:rPr lang="en-US" b="1" i="0" u="none" strike="noStrike" cap="none" dirty="0">
                <a:solidFill>
                  <a:srgbClr val="202156"/>
                </a:solidFill>
                <a:latin typeface="Century Gothic" panose="020B0502020202020204" pitchFamily="34" charset="0"/>
                <a:ea typeface="Calibri"/>
                <a:cs typeface="Calibri"/>
                <a:sym typeface="Calibri"/>
              </a:rPr>
            </a:br>
            <a:r>
              <a:rPr lang="en-US" b="1" i="0" u="none" strike="noStrike" cap="none" dirty="0">
                <a:solidFill>
                  <a:srgbClr val="202156"/>
                </a:solidFill>
                <a:latin typeface="Century Gothic" panose="020B0502020202020204" pitchFamily="34" charset="0"/>
                <a:ea typeface="Calibri"/>
                <a:cs typeface="Calibri"/>
                <a:sym typeface="Calibri"/>
              </a:rPr>
              <a:t>Toolkit - eLearning</a:t>
            </a:r>
          </a:p>
        </p:txBody>
      </p:sp>
      <p:sp>
        <p:nvSpPr>
          <p:cNvPr id="243" name="Shape 243"/>
          <p:cNvSpPr/>
          <p:nvPr/>
        </p:nvSpPr>
        <p:spPr>
          <a:xfrm>
            <a:off x="2589892" y="2090264"/>
            <a:ext cx="651650" cy="350941"/>
          </a:xfrm>
          <a:prstGeom prst="ellipse">
            <a:avLst/>
          </a:prstGeom>
          <a:noFill/>
          <a:ln w="25400" cap="flat" cmpd="sng">
            <a:solidFill>
              <a:schemeClr val="accent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dk1"/>
              </a:solidFill>
              <a:latin typeface="Calibri"/>
              <a:ea typeface="Calibri"/>
              <a:cs typeface="Calibri"/>
              <a:sym typeface="Calibri"/>
            </a:endParaRPr>
          </a:p>
        </p:txBody>
      </p:sp>
      <p:sp>
        <p:nvSpPr>
          <p:cNvPr id="244" name="Shape 244"/>
          <p:cNvSpPr/>
          <p:nvPr/>
        </p:nvSpPr>
        <p:spPr>
          <a:xfrm>
            <a:off x="114038" y="2957092"/>
            <a:ext cx="655483" cy="650308"/>
          </a:xfrm>
          <a:prstGeom prst="stripedRightArrow">
            <a:avLst>
              <a:gd name="adj1" fmla="val 50000"/>
              <a:gd name="adj2" fmla="val 50000"/>
            </a:avLst>
          </a:prstGeom>
          <a:solidFill>
            <a:schemeClr val="accent1"/>
          </a:solid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dirty="0">
              <a:solidFill>
                <a:schemeClr val="dk1"/>
              </a:solidFill>
              <a:latin typeface="Arial"/>
              <a:ea typeface="Arial"/>
              <a:cs typeface="Arial"/>
              <a:sym typeface="Arial"/>
            </a:endParaRPr>
          </a:p>
        </p:txBody>
      </p:sp>
      <p:sp>
        <p:nvSpPr>
          <p:cNvPr id="245" name="Shape 245"/>
          <p:cNvSpPr/>
          <p:nvPr/>
        </p:nvSpPr>
        <p:spPr>
          <a:xfrm>
            <a:off x="114038" y="4429705"/>
            <a:ext cx="655483" cy="650308"/>
          </a:xfrm>
          <a:prstGeom prst="stripedRightArrow">
            <a:avLst>
              <a:gd name="adj1" fmla="val 50000"/>
              <a:gd name="adj2" fmla="val 50000"/>
            </a:avLst>
          </a:prstGeom>
          <a:solidFill>
            <a:schemeClr val="accent1"/>
          </a:solid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dirty="0">
              <a:solidFill>
                <a:schemeClr val="dk1"/>
              </a:solidFill>
              <a:latin typeface="Arial"/>
              <a:ea typeface="Arial"/>
              <a:cs typeface="Arial"/>
              <a:sym typeface="Arial"/>
            </a:endParaRPr>
          </a:p>
        </p:txBody>
      </p:sp>
      <p:sp>
        <p:nvSpPr>
          <p:cNvPr id="246" name="Shape 246"/>
          <p:cNvSpPr txBox="1"/>
          <p:nvPr/>
        </p:nvSpPr>
        <p:spPr>
          <a:xfrm>
            <a:off x="275142" y="1865625"/>
            <a:ext cx="333273" cy="40010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1" i="0" u="none" strike="noStrike" cap="none" dirty="0">
                <a:solidFill>
                  <a:schemeClr val="lt1"/>
                </a:solidFill>
                <a:latin typeface="Calibri"/>
                <a:ea typeface="Calibri"/>
                <a:cs typeface="Calibri"/>
                <a:sym typeface="Calibri"/>
              </a:rPr>
              <a:t>1</a:t>
            </a:r>
          </a:p>
        </p:txBody>
      </p:sp>
      <p:sp>
        <p:nvSpPr>
          <p:cNvPr id="247" name="Shape 247"/>
          <p:cNvSpPr txBox="1"/>
          <p:nvPr/>
        </p:nvSpPr>
        <p:spPr>
          <a:xfrm>
            <a:off x="275142" y="3069038"/>
            <a:ext cx="333273" cy="40010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1" i="0" u="none" strike="noStrike" cap="none" dirty="0">
                <a:solidFill>
                  <a:schemeClr val="lt1"/>
                </a:solidFill>
                <a:latin typeface="Calibri"/>
                <a:ea typeface="Calibri"/>
                <a:cs typeface="Calibri"/>
                <a:sym typeface="Calibri"/>
              </a:rPr>
              <a:t>2</a:t>
            </a:r>
          </a:p>
        </p:txBody>
      </p:sp>
      <p:sp>
        <p:nvSpPr>
          <p:cNvPr id="248" name="Shape 248"/>
          <p:cNvSpPr txBox="1"/>
          <p:nvPr/>
        </p:nvSpPr>
        <p:spPr>
          <a:xfrm>
            <a:off x="275142" y="4529976"/>
            <a:ext cx="333273" cy="40010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1" i="0" u="none" strike="noStrike" cap="none" dirty="0">
                <a:solidFill>
                  <a:schemeClr val="lt1"/>
                </a:solidFill>
                <a:latin typeface="Calibri"/>
                <a:ea typeface="Calibri"/>
                <a:cs typeface="Calibri"/>
                <a:sym typeface="Calibri"/>
              </a:rPr>
              <a:t>3</a:t>
            </a:r>
          </a:p>
        </p:txBody>
      </p:sp>
      <p:sp>
        <p:nvSpPr>
          <p:cNvPr id="249" name="Shape 249"/>
          <p:cNvSpPr txBox="1">
            <a:spLocks noGrp="1"/>
          </p:cNvSpPr>
          <p:nvPr>
            <p:ph type="sldNum" idx="4294967295"/>
          </p:nvPr>
        </p:nvSpPr>
        <p:spPr>
          <a:xfrm>
            <a:off x="3644860" y="6523483"/>
            <a:ext cx="2133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800" b="1" i="0" u="none" strike="noStrike" cap="none">
                <a:solidFill>
                  <a:srgbClr val="888888"/>
                </a:solidFill>
                <a:latin typeface="Calibri"/>
                <a:ea typeface="Calibri"/>
                <a:cs typeface="Calibri"/>
                <a:sym typeface="Calibri"/>
              </a:rPr>
              <a:t>76</a:t>
            </a:fld>
            <a:endParaRPr lang="en-US" sz="1800" b="1"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0756516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Shape 255" descr="Screen Shot 2015-08-03 at 9.27.42 PM.png"/>
          <p:cNvPicPr preferRelativeResize="0"/>
          <p:nvPr/>
        </p:nvPicPr>
        <p:blipFill rotWithShape="1">
          <a:blip r:embed="rId3">
            <a:alphaModFix/>
          </a:blip>
          <a:srcRect b="18973"/>
          <a:stretch/>
        </p:blipFill>
        <p:spPr>
          <a:xfrm>
            <a:off x="809377" y="2690558"/>
            <a:ext cx="7628667" cy="3191903"/>
          </a:xfrm>
          <a:prstGeom prst="rect">
            <a:avLst/>
          </a:prstGeom>
          <a:solidFill>
            <a:srgbClr val="ECECEC"/>
          </a:solidFill>
          <a:ln w="88900" cap="sq" cmpd="sng">
            <a:solidFill>
              <a:srgbClr val="FFFFFF"/>
            </a:solidFill>
            <a:prstDash val="solid"/>
            <a:miter/>
            <a:headEnd type="none" w="med" len="med"/>
            <a:tailEnd type="none" w="med" len="med"/>
          </a:ln>
        </p:spPr>
      </p:pic>
      <p:sp>
        <p:nvSpPr>
          <p:cNvPr id="256" name="Shape 256"/>
          <p:cNvSpPr txBox="1">
            <a:spLocks noGrp="1"/>
          </p:cNvSpPr>
          <p:nvPr>
            <p:ph type="title"/>
          </p:nvPr>
        </p:nvSpPr>
        <p:spPr>
          <a:xfrm>
            <a:off x="441779" y="277482"/>
            <a:ext cx="8229600" cy="1304049"/>
          </a:xfrm>
          <a:prstGeom prst="rect">
            <a:avLst/>
          </a:prstGeom>
          <a:noFill/>
          <a:ln>
            <a:noFill/>
          </a:ln>
        </p:spPr>
        <p:txBody>
          <a:bodyPr lIns="91425" tIns="45700" rIns="91425" bIns="45700" anchor="ctr" anchorCtr="0">
            <a:noAutofit/>
          </a:bodyPr>
          <a:lstStyle/>
          <a:p>
            <a:pPr marL="0" marR="0" lvl="0" indent="0" algn="ctr" rtl="0">
              <a:spcBef>
                <a:spcPts val="0"/>
              </a:spcBef>
              <a:buClr>
                <a:srgbClr val="202156"/>
              </a:buClr>
              <a:buSzPct val="25000"/>
              <a:buFont typeface="Calibri"/>
              <a:buNone/>
            </a:pPr>
            <a:r>
              <a:rPr lang="en-US" sz="4400" b="1" i="0" u="none" strike="noStrike" cap="none" dirty="0">
                <a:solidFill>
                  <a:srgbClr val="202156"/>
                </a:solidFill>
                <a:latin typeface="Century Gothic" panose="020B0502020202020204" pitchFamily="34" charset="0"/>
                <a:ea typeface="Calibri"/>
                <a:cs typeface="Calibri"/>
                <a:sym typeface="Calibri"/>
              </a:rPr>
              <a:t>CIMS Level 3 Support:</a:t>
            </a:r>
            <a:br>
              <a:rPr lang="en-US" sz="4400" b="1" i="0" u="none" strike="noStrike" cap="none" dirty="0">
                <a:solidFill>
                  <a:srgbClr val="202156"/>
                </a:solidFill>
                <a:latin typeface="Century Gothic" panose="020B0502020202020204" pitchFamily="34" charset="0"/>
                <a:ea typeface="Calibri"/>
                <a:cs typeface="Calibri"/>
                <a:sym typeface="Calibri"/>
              </a:rPr>
            </a:br>
            <a:r>
              <a:rPr lang="en-US" sz="4400" b="1" i="0" u="none" strike="noStrike" cap="none" dirty="0">
                <a:solidFill>
                  <a:srgbClr val="202156"/>
                </a:solidFill>
                <a:latin typeface="Century Gothic" panose="020B0502020202020204" pitchFamily="34" charset="0"/>
                <a:ea typeface="Calibri"/>
                <a:cs typeface="Calibri"/>
                <a:sym typeface="Calibri"/>
              </a:rPr>
              <a:t>Toolkit - Documents</a:t>
            </a:r>
          </a:p>
        </p:txBody>
      </p:sp>
      <p:pic>
        <p:nvPicPr>
          <p:cNvPr id="257" name="Shape 257"/>
          <p:cNvPicPr preferRelativeResize="0"/>
          <p:nvPr/>
        </p:nvPicPr>
        <p:blipFill rotWithShape="1">
          <a:blip r:embed="rId4">
            <a:alphaModFix/>
          </a:blip>
          <a:srcRect b="24231"/>
          <a:stretch/>
        </p:blipFill>
        <p:spPr>
          <a:xfrm>
            <a:off x="842795" y="1711655"/>
            <a:ext cx="7595249" cy="713405"/>
          </a:xfrm>
          <a:prstGeom prst="rect">
            <a:avLst/>
          </a:prstGeom>
          <a:solidFill>
            <a:srgbClr val="ECECEC"/>
          </a:solidFill>
          <a:ln w="88900" cap="sq" cmpd="sng">
            <a:solidFill>
              <a:srgbClr val="FFFFFF"/>
            </a:solidFill>
            <a:prstDash val="solid"/>
            <a:miter/>
            <a:headEnd type="none" w="med" len="med"/>
            <a:tailEnd type="none" w="med" len="med"/>
          </a:ln>
        </p:spPr>
      </p:pic>
      <p:sp>
        <p:nvSpPr>
          <p:cNvPr id="258" name="Shape 258"/>
          <p:cNvSpPr/>
          <p:nvPr/>
        </p:nvSpPr>
        <p:spPr>
          <a:xfrm>
            <a:off x="2589892" y="1914792"/>
            <a:ext cx="651650" cy="350941"/>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dk1"/>
              </a:solidFill>
              <a:latin typeface="Calibri"/>
              <a:ea typeface="Calibri"/>
              <a:cs typeface="Calibri"/>
              <a:sym typeface="Calibri"/>
            </a:endParaRPr>
          </a:p>
        </p:txBody>
      </p:sp>
      <p:sp>
        <p:nvSpPr>
          <p:cNvPr id="259" name="Shape 259"/>
          <p:cNvSpPr/>
          <p:nvPr/>
        </p:nvSpPr>
        <p:spPr>
          <a:xfrm>
            <a:off x="4730664" y="2869347"/>
            <a:ext cx="933686" cy="489671"/>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dk1"/>
              </a:solidFill>
              <a:latin typeface="Calibri"/>
              <a:ea typeface="Calibri"/>
              <a:cs typeface="Calibri"/>
              <a:sym typeface="Calibri"/>
            </a:endParaRPr>
          </a:p>
        </p:txBody>
      </p:sp>
      <p:sp>
        <p:nvSpPr>
          <p:cNvPr id="260" name="Shape 260"/>
          <p:cNvSpPr/>
          <p:nvPr/>
        </p:nvSpPr>
        <p:spPr>
          <a:xfrm>
            <a:off x="114038" y="1774751"/>
            <a:ext cx="655483" cy="650308"/>
          </a:xfrm>
          <a:prstGeom prst="stripedRightArrow">
            <a:avLst>
              <a:gd name="adj1" fmla="val 50000"/>
              <a:gd name="adj2" fmla="val 50000"/>
            </a:avLst>
          </a:prstGeom>
          <a:solidFill>
            <a:schemeClr val="accent1"/>
          </a:solid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dirty="0">
              <a:solidFill>
                <a:schemeClr val="dk1"/>
              </a:solidFill>
              <a:latin typeface="Arial"/>
              <a:ea typeface="Arial"/>
              <a:cs typeface="Arial"/>
              <a:sym typeface="Arial"/>
            </a:endParaRPr>
          </a:p>
        </p:txBody>
      </p:sp>
      <p:sp>
        <p:nvSpPr>
          <p:cNvPr id="261" name="Shape 261"/>
          <p:cNvSpPr/>
          <p:nvPr/>
        </p:nvSpPr>
        <p:spPr>
          <a:xfrm>
            <a:off x="114038" y="2957092"/>
            <a:ext cx="655483" cy="650308"/>
          </a:xfrm>
          <a:prstGeom prst="stripedRightArrow">
            <a:avLst>
              <a:gd name="adj1" fmla="val 50000"/>
              <a:gd name="adj2" fmla="val 50000"/>
            </a:avLst>
          </a:prstGeom>
          <a:solidFill>
            <a:schemeClr val="accent1"/>
          </a:solid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dirty="0">
              <a:solidFill>
                <a:schemeClr val="dk1"/>
              </a:solidFill>
              <a:latin typeface="Arial"/>
              <a:ea typeface="Arial"/>
              <a:cs typeface="Arial"/>
              <a:sym typeface="Arial"/>
            </a:endParaRPr>
          </a:p>
        </p:txBody>
      </p:sp>
      <p:sp>
        <p:nvSpPr>
          <p:cNvPr id="262" name="Shape 262"/>
          <p:cNvSpPr txBox="1"/>
          <p:nvPr/>
        </p:nvSpPr>
        <p:spPr>
          <a:xfrm>
            <a:off x="275142" y="1865625"/>
            <a:ext cx="333273" cy="40010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1" i="0" u="none" strike="noStrike" cap="none" dirty="0">
                <a:solidFill>
                  <a:schemeClr val="lt1"/>
                </a:solidFill>
                <a:latin typeface="Calibri"/>
                <a:ea typeface="Calibri"/>
                <a:cs typeface="Calibri"/>
                <a:sym typeface="Calibri"/>
              </a:rPr>
              <a:t>1</a:t>
            </a:r>
          </a:p>
        </p:txBody>
      </p:sp>
      <p:sp>
        <p:nvSpPr>
          <p:cNvPr id="263" name="Shape 263"/>
          <p:cNvSpPr txBox="1"/>
          <p:nvPr/>
        </p:nvSpPr>
        <p:spPr>
          <a:xfrm>
            <a:off x="275142" y="3069038"/>
            <a:ext cx="333273" cy="40010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1" i="0" u="none" strike="noStrike" cap="none" dirty="0">
                <a:solidFill>
                  <a:schemeClr val="lt1"/>
                </a:solidFill>
                <a:latin typeface="Calibri"/>
                <a:ea typeface="Calibri"/>
                <a:cs typeface="Calibri"/>
                <a:sym typeface="Calibri"/>
              </a:rPr>
              <a:t>2</a:t>
            </a:r>
          </a:p>
        </p:txBody>
      </p:sp>
      <p:sp>
        <p:nvSpPr>
          <p:cNvPr id="264" name="Shape 264"/>
          <p:cNvSpPr txBox="1">
            <a:spLocks noGrp="1"/>
          </p:cNvSpPr>
          <p:nvPr>
            <p:ph type="sldNum" idx="4294967295"/>
          </p:nvPr>
        </p:nvSpPr>
        <p:spPr>
          <a:xfrm>
            <a:off x="3644860" y="6523483"/>
            <a:ext cx="2133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800" b="1" i="0" u="none" strike="noStrike" cap="none">
                <a:solidFill>
                  <a:srgbClr val="888888"/>
                </a:solidFill>
                <a:latin typeface="Calibri"/>
                <a:ea typeface="Calibri"/>
                <a:cs typeface="Calibri"/>
                <a:sym typeface="Calibri"/>
              </a:rPr>
              <a:t>77</a:t>
            </a:fld>
            <a:endParaRPr lang="en-US" sz="1800" b="1"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1029826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10639" y="1508760"/>
            <a:ext cx="6522720" cy="2910840"/>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6705600" y="2878835"/>
            <a:ext cx="608330" cy="1312545"/>
          </a:xfrm>
          <a:custGeom>
            <a:avLst/>
            <a:gdLst/>
            <a:ahLst/>
            <a:cxnLst/>
            <a:rect l="l" t="t" r="r" b="b"/>
            <a:pathLst>
              <a:path w="608329" h="1312545">
                <a:moveTo>
                  <a:pt x="456056" y="304038"/>
                </a:moveTo>
                <a:lnTo>
                  <a:pt x="152019" y="304038"/>
                </a:lnTo>
                <a:lnTo>
                  <a:pt x="152019" y="1312164"/>
                </a:lnTo>
                <a:lnTo>
                  <a:pt x="456056" y="1312164"/>
                </a:lnTo>
                <a:lnTo>
                  <a:pt x="456056" y="304038"/>
                </a:lnTo>
                <a:close/>
              </a:path>
              <a:path w="608329" h="1312545">
                <a:moveTo>
                  <a:pt x="304038" y="0"/>
                </a:moveTo>
                <a:lnTo>
                  <a:pt x="0" y="304038"/>
                </a:lnTo>
                <a:lnTo>
                  <a:pt x="608076" y="304038"/>
                </a:lnTo>
                <a:lnTo>
                  <a:pt x="304038" y="0"/>
                </a:lnTo>
                <a:close/>
              </a:path>
            </a:pathLst>
          </a:custGeom>
          <a:solidFill>
            <a:srgbClr val="0C5892"/>
          </a:solidFill>
        </p:spPr>
        <p:txBody>
          <a:bodyPr wrap="square" lIns="0" tIns="0" rIns="0" bIns="0" rtlCol="0"/>
          <a:lstStyle/>
          <a:p>
            <a:endParaRPr dirty="0"/>
          </a:p>
        </p:txBody>
      </p:sp>
      <p:sp>
        <p:nvSpPr>
          <p:cNvPr id="4" name="object 4"/>
          <p:cNvSpPr txBox="1"/>
          <p:nvPr/>
        </p:nvSpPr>
        <p:spPr>
          <a:xfrm>
            <a:off x="421640" y="4420615"/>
            <a:ext cx="7831455" cy="1304844"/>
          </a:xfrm>
          <a:prstGeom prst="rect">
            <a:avLst/>
          </a:prstGeom>
        </p:spPr>
        <p:txBody>
          <a:bodyPr vert="horz" wrap="square" lIns="0" tIns="12065" rIns="0" bIns="0" rtlCol="0">
            <a:spAutoFit/>
          </a:bodyPr>
          <a:lstStyle/>
          <a:p>
            <a:pPr marL="12700" marR="5080">
              <a:lnSpc>
                <a:spcPct val="100000"/>
              </a:lnSpc>
              <a:spcBef>
                <a:spcPts val="95"/>
              </a:spcBef>
            </a:pPr>
            <a:r>
              <a:rPr sz="2800" spc="-135" dirty="0">
                <a:latin typeface="Arial" panose="020B0604020202020204" pitchFamily="34" charset="0"/>
                <a:cs typeface="Arial" panose="020B0604020202020204" pitchFamily="34" charset="0"/>
              </a:rPr>
              <a:t>Intercom </a:t>
            </a:r>
            <a:r>
              <a:rPr sz="2800" spc="-160" dirty="0">
                <a:latin typeface="Arial" panose="020B0604020202020204" pitchFamily="34" charset="0"/>
                <a:cs typeface="Arial" panose="020B0604020202020204" pitchFamily="34" charset="0"/>
              </a:rPr>
              <a:t>is </a:t>
            </a:r>
            <a:r>
              <a:rPr sz="2800" spc="-254" dirty="0">
                <a:latin typeface="Arial" panose="020B0604020202020204" pitchFamily="34" charset="0"/>
                <a:cs typeface="Arial" panose="020B0604020202020204" pitchFamily="34" charset="0"/>
              </a:rPr>
              <a:t>an </a:t>
            </a:r>
            <a:r>
              <a:rPr sz="2800" spc="-305" dirty="0">
                <a:latin typeface="Arial" panose="020B0604020202020204" pitchFamily="34" charset="0"/>
                <a:cs typeface="Arial" panose="020B0604020202020204" pitchFamily="34" charset="0"/>
              </a:rPr>
              <a:t>embedded </a:t>
            </a:r>
            <a:r>
              <a:rPr sz="2800" spc="-250" dirty="0">
                <a:latin typeface="Arial" panose="020B0604020202020204" pitchFamily="34" charset="0"/>
                <a:cs typeface="Arial" panose="020B0604020202020204" pitchFamily="34" charset="0"/>
              </a:rPr>
              <a:t>message </a:t>
            </a:r>
            <a:r>
              <a:rPr sz="2800" spc="-180" dirty="0">
                <a:latin typeface="Arial" panose="020B0604020202020204" pitchFamily="34" charset="0"/>
                <a:cs typeface="Arial" panose="020B0604020202020204" pitchFamily="34" charset="0"/>
              </a:rPr>
              <a:t>system </a:t>
            </a:r>
            <a:r>
              <a:rPr sz="2800" spc="-105" dirty="0">
                <a:latin typeface="Arial" panose="020B0604020202020204" pitchFamily="34" charset="0"/>
                <a:cs typeface="Arial" panose="020B0604020202020204" pitchFamily="34" charset="0"/>
              </a:rPr>
              <a:t>that </a:t>
            </a:r>
            <a:r>
              <a:rPr sz="2800" spc="-185" dirty="0">
                <a:latin typeface="Arial" panose="020B0604020202020204" pitchFamily="34" charset="0"/>
                <a:cs typeface="Arial" panose="020B0604020202020204" pitchFamily="34" charset="0"/>
              </a:rPr>
              <a:t>allows  </a:t>
            </a:r>
            <a:r>
              <a:rPr sz="2800" spc="-175" dirty="0">
                <a:latin typeface="Arial" panose="020B0604020202020204" pitchFamily="34" charset="0"/>
                <a:cs typeface="Arial" panose="020B0604020202020204" pitchFamily="34" charset="0"/>
              </a:rPr>
              <a:t>users </a:t>
            </a:r>
            <a:r>
              <a:rPr sz="2800" spc="-155" dirty="0">
                <a:latin typeface="Arial" panose="020B0604020202020204" pitchFamily="34" charset="0"/>
                <a:cs typeface="Arial" panose="020B0604020202020204" pitchFamily="34" charset="0"/>
              </a:rPr>
              <a:t>to </a:t>
            </a:r>
            <a:r>
              <a:rPr sz="2800" spc="-220" dirty="0">
                <a:latin typeface="Arial" panose="020B0604020202020204" pitchFamily="34" charset="0"/>
                <a:cs typeface="Arial" panose="020B0604020202020204" pitchFamily="34" charset="0"/>
              </a:rPr>
              <a:t>ask </a:t>
            </a:r>
            <a:r>
              <a:rPr sz="2800" spc="-190" dirty="0">
                <a:latin typeface="Arial" panose="020B0604020202020204" pitchFamily="34" charset="0"/>
                <a:cs typeface="Arial" panose="020B0604020202020204" pitchFamily="34" charset="0"/>
              </a:rPr>
              <a:t>specific </a:t>
            </a:r>
            <a:r>
              <a:rPr sz="2800" spc="-204" dirty="0">
                <a:latin typeface="Arial" panose="020B0604020202020204" pitchFamily="34" charset="0"/>
                <a:cs typeface="Arial" panose="020B0604020202020204" pitchFamily="34" charset="0"/>
              </a:rPr>
              <a:t>questions </a:t>
            </a:r>
            <a:r>
              <a:rPr sz="2800" spc="-200" dirty="0">
                <a:latin typeface="Arial" panose="020B0604020202020204" pitchFamily="34" charset="0"/>
                <a:cs typeface="Arial" panose="020B0604020202020204" pitchFamily="34" charset="0"/>
              </a:rPr>
              <a:t>when </a:t>
            </a:r>
            <a:r>
              <a:rPr sz="2800" spc="-130" dirty="0">
                <a:latin typeface="Arial" panose="020B0604020202020204" pitchFamily="34" charset="0"/>
                <a:cs typeface="Arial" panose="020B0604020202020204" pitchFamily="34" charset="0"/>
              </a:rPr>
              <a:t>answers </a:t>
            </a:r>
            <a:r>
              <a:rPr sz="2800" spc="-229" dirty="0">
                <a:latin typeface="Arial" panose="020B0604020202020204" pitchFamily="34" charset="0"/>
                <a:cs typeface="Arial" panose="020B0604020202020204" pitchFamily="34" charset="0"/>
              </a:rPr>
              <a:t>cannot </a:t>
            </a:r>
            <a:r>
              <a:rPr sz="2800" spc="-280" dirty="0">
                <a:latin typeface="Arial" panose="020B0604020202020204" pitchFamily="34" charset="0"/>
                <a:cs typeface="Arial" panose="020B0604020202020204" pitchFamily="34" charset="0"/>
              </a:rPr>
              <a:t>be  </a:t>
            </a:r>
            <a:r>
              <a:rPr sz="2800" spc="-285" dirty="0">
                <a:latin typeface="Arial" panose="020B0604020202020204" pitchFamily="34" charset="0"/>
                <a:cs typeface="Arial" panose="020B0604020202020204" pitchFamily="34" charset="0"/>
              </a:rPr>
              <a:t>found  </a:t>
            </a:r>
            <a:r>
              <a:rPr sz="2800" spc="-310" dirty="0">
                <a:latin typeface="Arial" panose="020B0604020202020204" pitchFamily="34" charset="0"/>
                <a:cs typeface="Arial" panose="020B0604020202020204" pitchFamily="34" charset="0"/>
              </a:rPr>
              <a:t>using  </a:t>
            </a:r>
            <a:r>
              <a:rPr sz="2800" spc="-145" dirty="0">
                <a:latin typeface="Arial" panose="020B0604020202020204" pitchFamily="34" charset="0"/>
                <a:cs typeface="Arial" panose="020B0604020202020204" pitchFamily="34" charset="0"/>
              </a:rPr>
              <a:t>the  </a:t>
            </a:r>
            <a:r>
              <a:rPr sz="2800" spc="-135" dirty="0">
                <a:latin typeface="Arial" panose="020B0604020202020204" pitchFamily="34" charset="0"/>
                <a:cs typeface="Arial" panose="020B0604020202020204" pitchFamily="34" charset="0"/>
              </a:rPr>
              <a:t>other </a:t>
            </a:r>
            <a:r>
              <a:rPr sz="2800" spc="-90" dirty="0">
                <a:latin typeface="Arial" panose="020B0604020202020204" pitchFamily="34" charset="0"/>
                <a:cs typeface="Arial" panose="020B0604020202020204" pitchFamily="34" charset="0"/>
              </a:rPr>
              <a:t>three </a:t>
            </a:r>
            <a:r>
              <a:rPr sz="2800" spc="-240" dirty="0">
                <a:latin typeface="Arial" panose="020B0604020202020204" pitchFamily="34" charset="0"/>
                <a:cs typeface="Arial" panose="020B0604020202020204" pitchFamily="34" charset="0"/>
              </a:rPr>
              <a:t>support</a:t>
            </a:r>
            <a:r>
              <a:rPr sz="2800" spc="-320" dirty="0">
                <a:latin typeface="Arial" panose="020B0604020202020204" pitchFamily="34" charset="0"/>
                <a:cs typeface="Arial" panose="020B0604020202020204" pitchFamily="34" charset="0"/>
              </a:rPr>
              <a:t> </a:t>
            </a:r>
            <a:r>
              <a:rPr sz="2800" spc="-170" dirty="0">
                <a:latin typeface="Arial" panose="020B0604020202020204" pitchFamily="34" charset="0"/>
                <a:cs typeface="Arial" panose="020B0604020202020204" pitchFamily="34" charset="0"/>
              </a:rPr>
              <a:t>resources.</a:t>
            </a:r>
            <a:endParaRPr sz="2800" dirty="0">
              <a:latin typeface="Arial" panose="020B0604020202020204" pitchFamily="34" charset="0"/>
              <a:cs typeface="Arial" panose="020B0604020202020204" pitchFamily="34" charset="0"/>
            </a:endParaRPr>
          </a:p>
        </p:txBody>
      </p:sp>
      <p:sp>
        <p:nvSpPr>
          <p:cNvPr id="5" name="object 5"/>
          <p:cNvSpPr txBox="1">
            <a:spLocks noGrp="1"/>
          </p:cNvSpPr>
          <p:nvPr>
            <p:ph type="title"/>
          </p:nvPr>
        </p:nvSpPr>
        <p:spPr>
          <a:xfrm>
            <a:off x="421640" y="506695"/>
            <a:ext cx="8368030" cy="689932"/>
          </a:xfrm>
          <a:prstGeom prst="rect">
            <a:avLst/>
          </a:prstGeom>
        </p:spPr>
        <p:txBody>
          <a:bodyPr vert="horz" wrap="square" lIns="0" tIns="12700" rIns="0" bIns="0" rtlCol="0">
            <a:spAutoFit/>
          </a:bodyPr>
          <a:lstStyle/>
          <a:p>
            <a:pPr marL="12700">
              <a:lnSpc>
                <a:spcPct val="100000"/>
              </a:lnSpc>
              <a:spcBef>
                <a:spcPts val="100"/>
              </a:spcBef>
              <a:tabLst>
                <a:tab pos="1417320" algn="l"/>
              </a:tabLst>
            </a:pPr>
            <a:r>
              <a:rPr sz="4400" spc="-5" dirty="0" smtClean="0"/>
              <a:t>Four</a:t>
            </a:r>
            <a:r>
              <a:rPr lang="en-US" sz="4400" spc="-5" dirty="0" smtClean="0"/>
              <a:t> </a:t>
            </a:r>
            <a:r>
              <a:rPr sz="4400" dirty="0" smtClean="0"/>
              <a:t>Levels </a:t>
            </a:r>
            <a:r>
              <a:rPr sz="4400" dirty="0"/>
              <a:t>of </a:t>
            </a:r>
            <a:r>
              <a:rPr sz="4400" spc="-5" dirty="0"/>
              <a:t>CIMS</a:t>
            </a:r>
            <a:r>
              <a:rPr sz="4400" spc="-110" dirty="0"/>
              <a:t> </a:t>
            </a:r>
            <a:r>
              <a:rPr sz="4400" spc="-5" dirty="0"/>
              <a:t>Support</a:t>
            </a:r>
          </a:p>
        </p:txBody>
      </p:sp>
    </p:spTree>
    <p:extLst>
      <p:ext uri="{BB962C8B-B14F-4D97-AF65-F5344CB8AC3E}">
        <p14:creationId xmlns:p14="http://schemas.microsoft.com/office/powerpoint/2010/main" val="11524033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Shape 270" descr="Screen Shot 2015-07-20 at 12.04.16 PM.png"/>
          <p:cNvPicPr preferRelativeResize="0"/>
          <p:nvPr/>
        </p:nvPicPr>
        <p:blipFill rotWithShape="1">
          <a:blip r:embed="rId3">
            <a:alphaModFix/>
          </a:blip>
          <a:srcRect/>
          <a:stretch/>
        </p:blipFill>
        <p:spPr>
          <a:xfrm>
            <a:off x="6618864" y="2058331"/>
            <a:ext cx="1612958" cy="1265419"/>
          </a:xfrm>
          <a:prstGeom prst="rect">
            <a:avLst/>
          </a:prstGeom>
          <a:noFill/>
          <a:ln>
            <a:noFill/>
          </a:ln>
        </p:spPr>
      </p:pic>
      <p:pic>
        <p:nvPicPr>
          <p:cNvPr id="271" name="Shape 271" descr="Screen Shot 2015-07-20 at 12.03.20 PM.png"/>
          <p:cNvPicPr preferRelativeResize="0"/>
          <p:nvPr/>
        </p:nvPicPr>
        <p:blipFill rotWithShape="1">
          <a:blip r:embed="rId4">
            <a:alphaModFix/>
          </a:blip>
          <a:srcRect/>
          <a:stretch/>
        </p:blipFill>
        <p:spPr>
          <a:xfrm>
            <a:off x="3572691" y="1903658"/>
            <a:ext cx="2170841" cy="1574766"/>
          </a:xfrm>
          <a:prstGeom prst="rect">
            <a:avLst/>
          </a:prstGeom>
          <a:noFill/>
          <a:ln>
            <a:noFill/>
          </a:ln>
        </p:spPr>
      </p:pic>
      <p:cxnSp>
        <p:nvCxnSpPr>
          <p:cNvPr id="272" name="Shape 272"/>
          <p:cNvCxnSpPr/>
          <p:nvPr/>
        </p:nvCxnSpPr>
        <p:spPr>
          <a:xfrm>
            <a:off x="2385966" y="2847256"/>
            <a:ext cx="778644" cy="0"/>
          </a:xfrm>
          <a:prstGeom prst="straightConnector1">
            <a:avLst/>
          </a:prstGeom>
          <a:noFill/>
          <a:ln w="57150" cap="flat" cmpd="sng">
            <a:solidFill>
              <a:srgbClr val="800000"/>
            </a:solidFill>
            <a:prstDash val="solid"/>
            <a:round/>
            <a:headEnd type="none" w="med" len="med"/>
            <a:tailEnd type="stealth" w="lg" len="lg"/>
          </a:ln>
        </p:spPr>
      </p:cxnSp>
      <p:sp>
        <p:nvSpPr>
          <p:cNvPr id="273" name="Shape 273"/>
          <p:cNvSpPr txBox="1"/>
          <p:nvPr/>
        </p:nvSpPr>
        <p:spPr>
          <a:xfrm>
            <a:off x="3164609" y="3354601"/>
            <a:ext cx="2879194"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i="0" u="none" strike="noStrike" cap="none" dirty="0">
                <a:solidFill>
                  <a:schemeClr val="dk1"/>
                </a:solidFill>
                <a:latin typeface="Calibri"/>
                <a:ea typeface="Calibri"/>
                <a:cs typeface="Calibri"/>
                <a:sym typeface="Calibri"/>
              </a:rPr>
              <a:t>CIMS Project Developers</a:t>
            </a:r>
          </a:p>
        </p:txBody>
      </p:sp>
      <p:sp>
        <p:nvSpPr>
          <p:cNvPr id="274" name="Shape 274"/>
          <p:cNvSpPr txBox="1"/>
          <p:nvPr/>
        </p:nvSpPr>
        <p:spPr>
          <a:xfrm>
            <a:off x="6618864" y="3293758"/>
            <a:ext cx="1789595"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i="0" u="none" strike="noStrike" cap="none" dirty="0">
                <a:solidFill>
                  <a:schemeClr val="dk1"/>
                </a:solidFill>
                <a:latin typeface="Calibri"/>
                <a:ea typeface="Calibri"/>
                <a:cs typeface="Calibri"/>
                <a:sym typeface="Calibri"/>
              </a:rPr>
              <a:t>BSI Team</a:t>
            </a:r>
          </a:p>
        </p:txBody>
      </p:sp>
      <p:cxnSp>
        <p:nvCxnSpPr>
          <p:cNvPr id="275" name="Shape 275"/>
          <p:cNvCxnSpPr/>
          <p:nvPr/>
        </p:nvCxnSpPr>
        <p:spPr>
          <a:xfrm rot="10800000">
            <a:off x="2074387" y="3530195"/>
            <a:ext cx="5210105" cy="1767364"/>
          </a:xfrm>
          <a:prstGeom prst="straightConnector1">
            <a:avLst/>
          </a:prstGeom>
          <a:noFill/>
          <a:ln w="57150" cap="flat" cmpd="sng">
            <a:solidFill>
              <a:srgbClr val="800000"/>
            </a:solidFill>
            <a:prstDash val="solid"/>
            <a:round/>
            <a:headEnd type="none" w="med" len="med"/>
            <a:tailEnd type="stealth" w="lg" len="lg"/>
          </a:ln>
        </p:spPr>
      </p:cxnSp>
      <p:sp>
        <p:nvSpPr>
          <p:cNvPr id="276" name="Shape 276"/>
          <p:cNvSpPr txBox="1"/>
          <p:nvPr/>
        </p:nvSpPr>
        <p:spPr>
          <a:xfrm rot="1112323">
            <a:off x="2246364" y="4526229"/>
            <a:ext cx="510702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0" u="none" strike="noStrike" cap="none" dirty="0">
                <a:solidFill>
                  <a:schemeClr val="dk1"/>
                </a:solidFill>
                <a:latin typeface="Calibri"/>
                <a:ea typeface="Calibri"/>
                <a:cs typeface="Calibri"/>
                <a:sym typeface="Calibri"/>
              </a:rPr>
              <a:t>Ask questions using the messaging intercom.</a:t>
            </a:r>
          </a:p>
        </p:txBody>
      </p:sp>
      <p:sp>
        <p:nvSpPr>
          <p:cNvPr id="277" name="Shape 27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202156"/>
              </a:buClr>
              <a:buSzPct val="25000"/>
              <a:buFont typeface="Calibri"/>
              <a:buNone/>
            </a:pPr>
            <a:r>
              <a:rPr lang="en-US" sz="4400" b="1" i="0" u="none" strike="noStrike" cap="none" dirty="0">
                <a:solidFill>
                  <a:srgbClr val="202156"/>
                </a:solidFill>
                <a:latin typeface="Arial Narrow Bold" panose="020B0706020202030204" pitchFamily="34" charset="0"/>
                <a:ea typeface="Calibri"/>
                <a:cs typeface="Calibri"/>
                <a:sym typeface="Calibri"/>
              </a:rPr>
              <a:t>CIMS Level 4 Support:</a:t>
            </a:r>
            <a:br>
              <a:rPr lang="en-US" sz="4400" b="1" i="0" u="none" strike="noStrike" cap="none" dirty="0">
                <a:solidFill>
                  <a:srgbClr val="202156"/>
                </a:solidFill>
                <a:latin typeface="Arial Narrow Bold" panose="020B0706020202030204" pitchFamily="34" charset="0"/>
                <a:ea typeface="Calibri"/>
                <a:cs typeface="Calibri"/>
                <a:sym typeface="Calibri"/>
              </a:rPr>
            </a:br>
            <a:r>
              <a:rPr lang="en-US" sz="4400" b="1" i="0" u="none" strike="noStrike" cap="none" dirty="0">
                <a:solidFill>
                  <a:srgbClr val="202156"/>
                </a:solidFill>
                <a:latin typeface="Arial Narrow Bold" panose="020B0706020202030204" pitchFamily="34" charset="0"/>
                <a:ea typeface="Calibri"/>
                <a:cs typeface="Calibri"/>
                <a:sym typeface="Calibri"/>
              </a:rPr>
              <a:t>Messaging Intercom </a:t>
            </a:r>
          </a:p>
        </p:txBody>
      </p:sp>
      <p:cxnSp>
        <p:nvCxnSpPr>
          <p:cNvPr id="278" name="Shape 278"/>
          <p:cNvCxnSpPr/>
          <p:nvPr/>
        </p:nvCxnSpPr>
        <p:spPr>
          <a:xfrm>
            <a:off x="5743532" y="2847256"/>
            <a:ext cx="714615" cy="0"/>
          </a:xfrm>
          <a:prstGeom prst="straightConnector1">
            <a:avLst/>
          </a:prstGeom>
          <a:noFill/>
          <a:ln w="57150" cap="flat" cmpd="sng">
            <a:solidFill>
              <a:srgbClr val="800000"/>
            </a:solidFill>
            <a:prstDash val="solid"/>
            <a:round/>
            <a:headEnd type="none" w="med" len="med"/>
            <a:tailEnd type="stealth" w="lg" len="lg"/>
          </a:ln>
        </p:spPr>
      </p:cxnSp>
      <p:pic>
        <p:nvPicPr>
          <p:cNvPr id="279" name="Shape 279" descr="Screen Shot 2015-07-20 at 11.20.23 AM.png"/>
          <p:cNvPicPr preferRelativeResize="0">
            <a:picLocks noGrp="1"/>
          </p:cNvPicPr>
          <p:nvPr>
            <p:ph type="body" idx="1"/>
          </p:nvPr>
        </p:nvPicPr>
        <p:blipFill rotWithShape="1">
          <a:blip r:embed="rId5">
            <a:alphaModFix/>
          </a:blip>
          <a:srcRect l="6254" t="2045" b="5610"/>
          <a:stretch/>
        </p:blipFill>
        <p:spPr>
          <a:xfrm>
            <a:off x="3746003" y="2131209"/>
            <a:ext cx="1513997" cy="1379871"/>
          </a:xfrm>
          <a:prstGeom prst="rect">
            <a:avLst/>
          </a:prstGeom>
          <a:noFill/>
          <a:ln>
            <a:noFill/>
          </a:ln>
        </p:spPr>
      </p:pic>
      <p:sp>
        <p:nvSpPr>
          <p:cNvPr id="280" name="Shape 280"/>
          <p:cNvSpPr txBox="1">
            <a:spLocks noGrp="1"/>
          </p:cNvSpPr>
          <p:nvPr>
            <p:ph type="sldNum" idx="4294967295"/>
          </p:nvPr>
        </p:nvSpPr>
        <p:spPr>
          <a:xfrm>
            <a:off x="3644860" y="6523483"/>
            <a:ext cx="2133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800" b="1" i="0" u="none" strike="noStrike" cap="none">
                <a:solidFill>
                  <a:srgbClr val="888888"/>
                </a:solidFill>
                <a:latin typeface="Calibri"/>
                <a:ea typeface="Calibri"/>
                <a:cs typeface="Calibri"/>
                <a:sym typeface="Calibri"/>
              </a:rPr>
              <a:t>79</a:t>
            </a:fld>
            <a:endParaRPr lang="en-US" sz="1800" b="1" i="0" u="none" strike="noStrike" cap="none" dirty="0">
              <a:solidFill>
                <a:srgbClr val="888888"/>
              </a:solidFill>
              <a:latin typeface="Calibri"/>
              <a:ea typeface="Calibri"/>
              <a:cs typeface="Calibri"/>
              <a:sym typeface="Calibri"/>
            </a:endParaRPr>
          </a:p>
        </p:txBody>
      </p:sp>
      <p:pic>
        <p:nvPicPr>
          <p:cNvPr id="281" name="Shape 281"/>
          <p:cNvPicPr preferRelativeResize="0"/>
          <p:nvPr/>
        </p:nvPicPr>
        <p:blipFill rotWithShape="1">
          <a:blip r:embed="rId6">
            <a:alphaModFix/>
          </a:blip>
          <a:srcRect l="18952" t="21528" r="60823" b="24861"/>
          <a:stretch/>
        </p:blipFill>
        <p:spPr>
          <a:xfrm>
            <a:off x="914400" y="2155460"/>
            <a:ext cx="928513" cy="1383806"/>
          </a:xfrm>
          <a:prstGeom prst="rect">
            <a:avLst/>
          </a:prstGeom>
          <a:noFill/>
          <a:ln w="9525" cap="flat" cmpd="sng">
            <a:solidFill>
              <a:schemeClr val="dk1"/>
            </a:solidFill>
            <a:prstDash val="solid"/>
            <a:miter/>
            <a:headEnd type="none" w="med" len="med"/>
            <a:tailEnd type="none" w="med" len="med"/>
          </a:ln>
        </p:spPr>
      </p:pic>
      <p:sp>
        <p:nvSpPr>
          <p:cNvPr id="282" name="Shape 282"/>
          <p:cNvSpPr txBox="1"/>
          <p:nvPr/>
        </p:nvSpPr>
        <p:spPr>
          <a:xfrm>
            <a:off x="1016000" y="3668464"/>
            <a:ext cx="74168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dirty="0">
                <a:solidFill>
                  <a:schemeClr val="dk1"/>
                </a:solidFill>
                <a:latin typeface="Calibri"/>
                <a:ea typeface="Calibri"/>
                <a:cs typeface="Calibri"/>
                <a:sym typeface="Calibri"/>
              </a:rPr>
              <a:t>Cayce</a:t>
            </a:r>
          </a:p>
        </p:txBody>
      </p:sp>
    </p:spTree>
    <p:extLst>
      <p:ext uri="{BB962C8B-B14F-4D97-AF65-F5344CB8AC3E}">
        <p14:creationId xmlns:p14="http://schemas.microsoft.com/office/powerpoint/2010/main" val="116877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500"/>
                                        <p:tgtEl>
                                          <p:spTgt spid="275"/>
                                        </p:tgtEl>
                                      </p:cBhvr>
                                    </p:animEffect>
                                  </p:childTnLst>
                                </p:cTn>
                              </p:par>
                              <p:par>
                                <p:cTn id="8" presetID="10" presetClass="entr" presetSubtype="0" fill="hold" nodeType="withEffect">
                                  <p:stCondLst>
                                    <p:cond delay="0"/>
                                  </p:stCondLst>
                                  <p:childTnLst>
                                    <p:set>
                                      <p:cBhvr>
                                        <p:cTn id="9" dur="1" fill="hold">
                                          <p:stCondLst>
                                            <p:cond delay="0"/>
                                          </p:stCondLst>
                                        </p:cTn>
                                        <p:tgtEl>
                                          <p:spTgt spid="276"/>
                                        </p:tgtEl>
                                        <p:attrNameLst>
                                          <p:attrName>style.visibility</p:attrName>
                                        </p:attrNameLst>
                                      </p:cBhvr>
                                      <p:to>
                                        <p:strVal val="visible"/>
                                      </p:to>
                                    </p:set>
                                    <p:animEffect transition="in" filter="fade">
                                      <p:cBhvr>
                                        <p:cTn id="10" dur="500"/>
                                        <p:tgtEl>
                                          <p:spTgt spid="27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2"/>
                                        </p:tgtEl>
                                        <p:attrNameLst>
                                          <p:attrName>style.visibility</p:attrName>
                                        </p:attrNameLst>
                                      </p:cBhvr>
                                      <p:to>
                                        <p:strVal val="visible"/>
                                      </p:to>
                                    </p:set>
                                    <p:animEffect transition="in" filter="fade">
                                      <p:cBhvr>
                                        <p:cTn id="15" dur="500"/>
                                        <p:tgtEl>
                                          <p:spTgt spid="272"/>
                                        </p:tgtEl>
                                      </p:cBhvr>
                                    </p:animEffect>
                                  </p:childTnLst>
                                </p:cTn>
                              </p:par>
                              <p:par>
                                <p:cTn id="16" presetID="10" presetClass="entr" presetSubtype="0" fill="hold" nodeType="withEffect">
                                  <p:stCondLst>
                                    <p:cond delay="0"/>
                                  </p:stCondLst>
                                  <p:childTnLst>
                                    <p:set>
                                      <p:cBhvr>
                                        <p:cTn id="17" dur="1" fill="hold">
                                          <p:stCondLst>
                                            <p:cond delay="0"/>
                                          </p:stCondLst>
                                        </p:cTn>
                                        <p:tgtEl>
                                          <p:spTgt spid="271"/>
                                        </p:tgtEl>
                                        <p:attrNameLst>
                                          <p:attrName>style.visibility</p:attrName>
                                        </p:attrNameLst>
                                      </p:cBhvr>
                                      <p:to>
                                        <p:strVal val="visible"/>
                                      </p:to>
                                    </p:set>
                                    <p:animEffect transition="in" filter="fade">
                                      <p:cBhvr>
                                        <p:cTn id="18" dur="500"/>
                                        <p:tgtEl>
                                          <p:spTgt spid="27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8"/>
                                        </p:tgtEl>
                                        <p:attrNameLst>
                                          <p:attrName>style.visibility</p:attrName>
                                        </p:attrNameLst>
                                      </p:cBhvr>
                                      <p:to>
                                        <p:strVal val="visible"/>
                                      </p:to>
                                    </p:set>
                                    <p:animEffect transition="in" filter="fade">
                                      <p:cBhvr>
                                        <p:cTn id="23" dur="500"/>
                                        <p:tgtEl>
                                          <p:spTgt spid="278"/>
                                        </p:tgtEl>
                                      </p:cBhvr>
                                    </p:animEffect>
                                  </p:childTnLst>
                                </p:cTn>
                              </p:par>
                              <p:par>
                                <p:cTn id="24" presetID="10" presetClass="entr" presetSubtype="0" fill="hold" nodeType="withEffect">
                                  <p:stCondLst>
                                    <p:cond delay="0"/>
                                  </p:stCondLst>
                                  <p:childTnLst>
                                    <p:set>
                                      <p:cBhvr>
                                        <p:cTn id="25" dur="1" fill="hold">
                                          <p:stCondLst>
                                            <p:cond delay="0"/>
                                          </p:stCondLst>
                                        </p:cTn>
                                        <p:tgtEl>
                                          <p:spTgt spid="270"/>
                                        </p:tgtEl>
                                        <p:attrNameLst>
                                          <p:attrName>style.visibility</p:attrName>
                                        </p:attrNameLst>
                                      </p:cBhvr>
                                      <p:to>
                                        <p:strVal val="visible"/>
                                      </p:to>
                                    </p:set>
                                    <p:animEffect transition="in" filter="fade">
                                      <p:cBhvr>
                                        <p:cTn id="26" dur="500"/>
                                        <p:tgtEl>
                                          <p:spTgt spid="270"/>
                                        </p:tgtEl>
                                      </p:cBhvr>
                                    </p:animEffect>
                                  </p:childTnLst>
                                </p:cTn>
                              </p:par>
                              <p:par>
                                <p:cTn id="27" presetID="10" presetClass="entr" presetSubtype="0" fill="hold" nodeType="withEffect">
                                  <p:stCondLst>
                                    <p:cond delay="0"/>
                                  </p:stCondLst>
                                  <p:childTnLst>
                                    <p:set>
                                      <p:cBhvr>
                                        <p:cTn id="28" dur="1" fill="hold">
                                          <p:stCondLst>
                                            <p:cond delay="0"/>
                                          </p:stCondLst>
                                        </p:cTn>
                                        <p:tgtEl>
                                          <p:spTgt spid="274"/>
                                        </p:tgtEl>
                                        <p:attrNameLst>
                                          <p:attrName>style.visibility</p:attrName>
                                        </p:attrNameLst>
                                      </p:cBhvr>
                                      <p:to>
                                        <p:strVal val="visible"/>
                                      </p:to>
                                    </p:set>
                                    <p:animEffect transition="in" filter="fade">
                                      <p:cBhvr>
                                        <p:cTn id="29" dur="5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6749" y="1024552"/>
            <a:ext cx="8747251" cy="4992884"/>
          </a:xfrm>
        </p:spPr>
        <p:txBody>
          <a:bodyPr/>
          <a:lstStyle/>
          <a:p>
            <a:r>
              <a:rPr lang="en-US" sz="2000" b="1" u="sng" dirty="0">
                <a:solidFill>
                  <a:schemeClr val="bg1"/>
                </a:solidFill>
                <a:latin typeface="Arial Narrow"/>
                <a:cs typeface="Arial Narrow"/>
              </a:rPr>
              <a:t>SAC/SIP:  SBBC POLICY 1403 SCHOOL ACCOUNTABILITY AND IMPROVEMENT: </a:t>
            </a:r>
          </a:p>
          <a:p>
            <a:r>
              <a:rPr lang="en-US" dirty="0">
                <a:solidFill>
                  <a:srgbClr val="FFFFFF"/>
                </a:solidFill>
                <a:latin typeface="Arial Narrow"/>
                <a:cs typeface="Arial Narrow"/>
              </a:rPr>
              <a:t>Each school has a School Advisory Council (SAC) to facilitate the development and monitor progress </a:t>
            </a:r>
            <a:endParaRPr lang="en-US" dirty="0" smtClean="0">
              <a:solidFill>
                <a:srgbClr val="FFFFFF"/>
              </a:solidFill>
              <a:latin typeface="Arial Narrow"/>
              <a:cs typeface="Arial Narrow"/>
            </a:endParaRPr>
          </a:p>
          <a:p>
            <a:r>
              <a:rPr lang="en-US" dirty="0" smtClean="0">
                <a:solidFill>
                  <a:srgbClr val="FFFFFF"/>
                </a:solidFill>
                <a:latin typeface="Arial Narrow"/>
                <a:cs typeface="Arial Narrow"/>
              </a:rPr>
              <a:t>of </a:t>
            </a:r>
            <a:r>
              <a:rPr lang="en-US" dirty="0">
                <a:solidFill>
                  <a:srgbClr val="FFFFFF"/>
                </a:solidFill>
                <a:latin typeface="Arial Narrow"/>
                <a:cs typeface="Arial Narrow"/>
              </a:rPr>
              <a:t>the annual School Improvement Plan. Agendas and minutes reflect annual needs assessment, SIP monitoring a</a:t>
            </a:r>
            <a:r>
              <a:rPr lang="en-US" dirty="0" smtClean="0">
                <a:solidFill>
                  <a:srgbClr val="FFFFFF"/>
                </a:solidFill>
                <a:latin typeface="Arial Narrow"/>
                <a:cs typeface="Arial Narrow"/>
              </a:rPr>
              <a:t>nd </a:t>
            </a:r>
            <a:r>
              <a:rPr lang="en-US" dirty="0">
                <a:solidFill>
                  <a:srgbClr val="FFFFFF"/>
                </a:solidFill>
                <a:latin typeface="Arial Narrow"/>
                <a:cs typeface="Arial Narrow"/>
              </a:rPr>
              <a:t>allocation of Accountability Funds</a:t>
            </a:r>
            <a:r>
              <a:rPr lang="en-US" dirty="0" smtClean="0">
                <a:solidFill>
                  <a:srgbClr val="FFFFFF"/>
                </a:solidFill>
                <a:latin typeface="Arial Narrow"/>
                <a:cs typeface="Arial Narrow"/>
              </a:rPr>
              <a:t>.</a:t>
            </a:r>
          </a:p>
          <a:p>
            <a:endParaRPr lang="en-US" sz="1400" dirty="0">
              <a:solidFill>
                <a:srgbClr val="FFFFFF"/>
              </a:solidFill>
              <a:latin typeface="Arial Narrow"/>
              <a:cs typeface="Arial Narrow"/>
            </a:endParaRPr>
          </a:p>
          <a:p>
            <a:pPr marL="12700"/>
            <a:r>
              <a:rPr lang="en-US" sz="2000" b="1" u="sng" dirty="0">
                <a:solidFill>
                  <a:srgbClr val="FFFFFF"/>
                </a:solidFill>
                <a:latin typeface="Arial Narrow"/>
                <a:cs typeface="Arial Narrow"/>
              </a:rPr>
              <a:t>SAF: </a:t>
            </a:r>
            <a:r>
              <a:rPr lang="en-US" sz="2000" b="1" u="sng" spc="-10" dirty="0">
                <a:solidFill>
                  <a:srgbClr val="FFFFFF"/>
                </a:solidFill>
                <a:latin typeface="Arial Narrow"/>
                <a:cs typeface="Arial Narrow"/>
              </a:rPr>
              <a:t>SBBC</a:t>
            </a:r>
            <a:r>
              <a:rPr lang="en-US" sz="2000" b="1" u="sng" spc="80" dirty="0">
                <a:solidFill>
                  <a:srgbClr val="FFFFFF"/>
                </a:solidFill>
                <a:latin typeface="Arial Narrow"/>
                <a:cs typeface="Arial Narrow"/>
              </a:rPr>
              <a:t> </a:t>
            </a:r>
            <a:r>
              <a:rPr lang="en-US" sz="2000" b="1" u="sng" dirty="0">
                <a:solidFill>
                  <a:srgbClr val="FFFFFF"/>
                </a:solidFill>
                <a:latin typeface="Arial Narrow"/>
                <a:cs typeface="Arial Narrow"/>
              </a:rPr>
              <a:t>PO</a:t>
            </a:r>
            <a:r>
              <a:rPr lang="en-US" sz="2000" b="1" u="sng" spc="-15" dirty="0">
                <a:solidFill>
                  <a:srgbClr val="FFFFFF"/>
                </a:solidFill>
                <a:latin typeface="Arial Narrow"/>
                <a:cs typeface="Arial Narrow"/>
              </a:rPr>
              <a:t>LI</a:t>
            </a:r>
            <a:r>
              <a:rPr lang="en-US" sz="2000" b="1" u="sng" spc="-10" dirty="0">
                <a:solidFill>
                  <a:srgbClr val="FFFFFF"/>
                </a:solidFill>
                <a:latin typeface="Arial Narrow"/>
                <a:cs typeface="Arial Narrow"/>
              </a:rPr>
              <a:t>CY</a:t>
            </a:r>
            <a:r>
              <a:rPr lang="en-US" sz="2000" b="1" u="sng" spc="80" dirty="0">
                <a:solidFill>
                  <a:srgbClr val="FFFFFF"/>
                </a:solidFill>
                <a:latin typeface="Arial Narrow"/>
                <a:cs typeface="Arial Narrow"/>
              </a:rPr>
              <a:t> </a:t>
            </a:r>
            <a:r>
              <a:rPr lang="en-US" sz="2000" b="1" u="sng" spc="-10" dirty="0">
                <a:solidFill>
                  <a:srgbClr val="FFFFFF"/>
                </a:solidFill>
                <a:latin typeface="Arial Narrow"/>
                <a:cs typeface="Arial Narrow"/>
              </a:rPr>
              <a:t>1.3</a:t>
            </a:r>
            <a:r>
              <a:rPr lang="en-US" sz="2000" b="1" u="sng" spc="75" dirty="0">
                <a:solidFill>
                  <a:srgbClr val="FFFFFF"/>
                </a:solidFill>
                <a:latin typeface="Arial Narrow"/>
                <a:cs typeface="Arial Narrow"/>
              </a:rPr>
              <a:t> </a:t>
            </a:r>
            <a:r>
              <a:rPr lang="en-US" sz="2000" b="1" u="sng" spc="-10" dirty="0">
                <a:solidFill>
                  <a:srgbClr val="FFFFFF"/>
                </a:solidFill>
                <a:latin typeface="Arial Narrow"/>
                <a:cs typeface="Arial Narrow"/>
              </a:rPr>
              <a:t>S</a:t>
            </a:r>
            <a:r>
              <a:rPr lang="en-US" sz="2000" b="1" u="sng" dirty="0">
                <a:solidFill>
                  <a:srgbClr val="FFFFFF"/>
                </a:solidFill>
                <a:latin typeface="Arial Narrow"/>
                <a:cs typeface="Arial Narrow"/>
              </a:rPr>
              <a:t>C</a:t>
            </a:r>
            <a:r>
              <a:rPr lang="en-US" sz="2000" b="1" u="sng" spc="-10" dirty="0">
                <a:solidFill>
                  <a:srgbClr val="FFFFFF"/>
                </a:solidFill>
                <a:latin typeface="Arial Narrow"/>
                <a:cs typeface="Arial Narrow"/>
              </a:rPr>
              <a:t>H</a:t>
            </a:r>
            <a:r>
              <a:rPr lang="en-US" sz="2000" b="1" u="sng" dirty="0">
                <a:solidFill>
                  <a:srgbClr val="FFFFFF"/>
                </a:solidFill>
                <a:latin typeface="Arial Narrow"/>
                <a:cs typeface="Arial Narrow"/>
              </a:rPr>
              <a:t>OO</a:t>
            </a:r>
            <a:r>
              <a:rPr lang="en-US" sz="2000" b="1" u="sng" spc="-10" dirty="0">
                <a:solidFill>
                  <a:srgbClr val="FFFFFF"/>
                </a:solidFill>
                <a:latin typeface="Arial Narrow"/>
                <a:cs typeface="Arial Narrow"/>
              </a:rPr>
              <a:t>L</a:t>
            </a:r>
            <a:r>
              <a:rPr lang="en-US" sz="2000" b="1" u="sng" spc="80" dirty="0">
                <a:solidFill>
                  <a:srgbClr val="FFFFFF"/>
                </a:solidFill>
                <a:latin typeface="Arial Narrow"/>
                <a:cs typeface="Arial Narrow"/>
              </a:rPr>
              <a:t> </a:t>
            </a:r>
            <a:r>
              <a:rPr lang="en-US" sz="2000" b="1" u="sng" dirty="0">
                <a:solidFill>
                  <a:srgbClr val="FFFFFF"/>
                </a:solidFill>
                <a:latin typeface="Arial Narrow"/>
                <a:cs typeface="Arial Narrow"/>
              </a:rPr>
              <a:t>ADV</a:t>
            </a:r>
            <a:r>
              <a:rPr lang="en-US" sz="2000" b="1" u="sng" spc="-10" dirty="0">
                <a:solidFill>
                  <a:srgbClr val="FFFFFF"/>
                </a:solidFill>
                <a:latin typeface="Arial Narrow"/>
                <a:cs typeface="Arial Narrow"/>
              </a:rPr>
              <a:t>IS</a:t>
            </a:r>
            <a:r>
              <a:rPr lang="en-US" sz="2000" b="1" u="sng" dirty="0">
                <a:solidFill>
                  <a:srgbClr val="FFFFFF"/>
                </a:solidFill>
                <a:latin typeface="Arial Narrow"/>
                <a:cs typeface="Arial Narrow"/>
              </a:rPr>
              <a:t>O</a:t>
            </a:r>
            <a:r>
              <a:rPr lang="en-US" sz="2000" b="1" u="sng" spc="-10" dirty="0">
                <a:solidFill>
                  <a:srgbClr val="FFFFFF"/>
                </a:solidFill>
                <a:latin typeface="Arial Narrow"/>
                <a:cs typeface="Arial Narrow"/>
              </a:rPr>
              <a:t>RY</a:t>
            </a:r>
            <a:r>
              <a:rPr lang="en-US" sz="2000" b="1" u="sng" spc="80" dirty="0">
                <a:solidFill>
                  <a:srgbClr val="FFFFFF"/>
                </a:solidFill>
                <a:latin typeface="Arial Narrow"/>
                <a:cs typeface="Arial Narrow"/>
              </a:rPr>
              <a:t> </a:t>
            </a:r>
            <a:r>
              <a:rPr lang="en-US" sz="2000" b="1" u="sng" dirty="0">
                <a:solidFill>
                  <a:srgbClr val="FFFFFF"/>
                </a:solidFill>
                <a:latin typeface="Arial Narrow"/>
                <a:cs typeface="Arial Narrow"/>
              </a:rPr>
              <a:t>FO</a:t>
            </a:r>
            <a:r>
              <a:rPr lang="en-US" sz="2000" b="1" u="sng" spc="-10" dirty="0">
                <a:solidFill>
                  <a:srgbClr val="FFFFFF"/>
                </a:solidFill>
                <a:latin typeface="Arial Narrow"/>
                <a:cs typeface="Arial Narrow"/>
              </a:rPr>
              <a:t>RUM:</a:t>
            </a:r>
            <a:r>
              <a:rPr lang="en-US" sz="2000" b="1" u="sng" spc="80" dirty="0">
                <a:solidFill>
                  <a:srgbClr val="FFFFFF"/>
                </a:solidFill>
                <a:latin typeface="Arial Narrow"/>
                <a:cs typeface="Arial Narrow"/>
              </a:rPr>
              <a:t> </a:t>
            </a:r>
            <a:endParaRPr lang="en-US" sz="2000" b="1" u="sng" spc="80" dirty="0" smtClean="0">
              <a:solidFill>
                <a:srgbClr val="FFFFFF"/>
              </a:solidFill>
              <a:latin typeface="Arial Narrow"/>
              <a:cs typeface="Arial Narrow"/>
            </a:endParaRPr>
          </a:p>
          <a:p>
            <a:pPr marL="12700"/>
            <a:r>
              <a:rPr lang="en-US" spc="80" dirty="0" smtClean="0">
                <a:solidFill>
                  <a:srgbClr val="FFFFFF"/>
                </a:solidFill>
                <a:latin typeface="Arial Narrow"/>
                <a:cs typeface="Arial Narrow"/>
              </a:rPr>
              <a:t> </a:t>
            </a:r>
            <a:r>
              <a:rPr lang="en-US" dirty="0">
                <a:solidFill>
                  <a:srgbClr val="FFFFFF"/>
                </a:solidFill>
                <a:latin typeface="Arial Narrow"/>
                <a:cs typeface="Arial Narrow"/>
              </a:rPr>
              <a:t>E</a:t>
            </a:r>
            <a:r>
              <a:rPr lang="en-US" spc="-10" dirty="0">
                <a:solidFill>
                  <a:srgbClr val="FFFFFF"/>
                </a:solidFill>
                <a:latin typeface="Arial Narrow"/>
                <a:cs typeface="Arial Narrow"/>
              </a:rPr>
              <a:t>very</a:t>
            </a:r>
            <a:r>
              <a:rPr lang="en-US" spc="80" dirty="0">
                <a:solidFill>
                  <a:srgbClr val="FFFFFF"/>
                </a:solidFill>
                <a:latin typeface="Arial Narrow"/>
                <a:cs typeface="Arial Narrow"/>
              </a:rPr>
              <a:t> </a:t>
            </a:r>
            <a:r>
              <a:rPr lang="en-US" dirty="0">
                <a:solidFill>
                  <a:srgbClr val="FFFFFF"/>
                </a:solidFill>
                <a:latin typeface="Arial Narrow"/>
                <a:cs typeface="Arial Narrow"/>
              </a:rPr>
              <a:t>s</a:t>
            </a:r>
            <a:r>
              <a:rPr lang="en-US" spc="-10" dirty="0">
                <a:solidFill>
                  <a:srgbClr val="FFFFFF"/>
                </a:solidFill>
                <a:latin typeface="Arial Narrow"/>
                <a:cs typeface="Arial Narrow"/>
              </a:rPr>
              <a:t>c</a:t>
            </a:r>
            <a:r>
              <a:rPr lang="en-US" dirty="0">
                <a:solidFill>
                  <a:srgbClr val="FFFFFF"/>
                </a:solidFill>
                <a:latin typeface="Arial Narrow"/>
                <a:cs typeface="Arial Narrow"/>
              </a:rPr>
              <a:t>hool</a:t>
            </a:r>
            <a:r>
              <a:rPr lang="en-US" spc="80" dirty="0">
                <a:solidFill>
                  <a:srgbClr val="FFFFFF"/>
                </a:solidFill>
                <a:latin typeface="Arial Narrow"/>
                <a:cs typeface="Arial Narrow"/>
              </a:rPr>
              <a:t> </a:t>
            </a:r>
            <a:r>
              <a:rPr lang="en-US" dirty="0">
                <a:solidFill>
                  <a:srgbClr val="FFFFFF"/>
                </a:solidFill>
                <a:latin typeface="Arial Narrow"/>
                <a:cs typeface="Arial Narrow"/>
              </a:rPr>
              <a:t>shall</a:t>
            </a:r>
            <a:r>
              <a:rPr lang="en-US" spc="80" dirty="0">
                <a:solidFill>
                  <a:srgbClr val="FFFFFF"/>
                </a:solidFill>
                <a:latin typeface="Arial Narrow"/>
                <a:cs typeface="Arial Narrow"/>
              </a:rPr>
              <a:t> </a:t>
            </a:r>
            <a:r>
              <a:rPr lang="en-US" dirty="0">
                <a:solidFill>
                  <a:srgbClr val="FFFFFF"/>
                </a:solidFill>
                <a:latin typeface="Arial Narrow"/>
                <a:cs typeface="Arial Narrow"/>
              </a:rPr>
              <a:t>h</a:t>
            </a:r>
            <a:r>
              <a:rPr lang="en-US" spc="-10" dirty="0">
                <a:solidFill>
                  <a:srgbClr val="FFFFFF"/>
                </a:solidFill>
                <a:latin typeface="Arial Narrow"/>
                <a:cs typeface="Arial Narrow"/>
              </a:rPr>
              <a:t>ave</a:t>
            </a:r>
            <a:r>
              <a:rPr lang="en-US" spc="80" dirty="0">
                <a:solidFill>
                  <a:srgbClr val="FFFFFF"/>
                </a:solidFill>
                <a:latin typeface="Arial Narrow"/>
                <a:cs typeface="Arial Narrow"/>
              </a:rPr>
              <a:t> </a:t>
            </a:r>
            <a:r>
              <a:rPr lang="en-US" dirty="0">
                <a:solidFill>
                  <a:srgbClr val="FFFFFF"/>
                </a:solidFill>
                <a:latin typeface="Arial Narrow"/>
                <a:cs typeface="Arial Narrow"/>
              </a:rPr>
              <a:t>a</a:t>
            </a:r>
            <a:r>
              <a:rPr lang="en-US" spc="80" dirty="0">
                <a:solidFill>
                  <a:srgbClr val="FFFFFF"/>
                </a:solidFill>
                <a:latin typeface="Arial Narrow"/>
                <a:cs typeface="Arial Narrow"/>
              </a:rPr>
              <a:t> </a:t>
            </a:r>
            <a:r>
              <a:rPr lang="en-US" dirty="0">
                <a:solidFill>
                  <a:srgbClr val="FFFFFF"/>
                </a:solidFill>
                <a:latin typeface="Arial Narrow"/>
                <a:cs typeface="Arial Narrow"/>
              </a:rPr>
              <a:t>S</a:t>
            </a:r>
            <a:r>
              <a:rPr lang="en-US" spc="-10" dirty="0">
                <a:solidFill>
                  <a:srgbClr val="FFFFFF"/>
                </a:solidFill>
                <a:latin typeface="Arial Narrow"/>
                <a:cs typeface="Arial Narrow"/>
              </a:rPr>
              <a:t>c</a:t>
            </a:r>
            <a:r>
              <a:rPr lang="en-US" dirty="0">
                <a:solidFill>
                  <a:srgbClr val="FFFFFF"/>
                </a:solidFill>
                <a:latin typeface="Arial Narrow"/>
                <a:cs typeface="Arial Narrow"/>
              </a:rPr>
              <a:t>hool</a:t>
            </a:r>
            <a:r>
              <a:rPr lang="en-US" spc="80" dirty="0">
                <a:solidFill>
                  <a:srgbClr val="FFFFFF"/>
                </a:solidFill>
                <a:latin typeface="Arial Narrow"/>
                <a:cs typeface="Arial Narrow"/>
              </a:rPr>
              <a:t> </a:t>
            </a:r>
            <a:r>
              <a:rPr lang="en-US" spc="-10" dirty="0">
                <a:solidFill>
                  <a:srgbClr val="FFFFFF"/>
                </a:solidFill>
                <a:latin typeface="Arial Narrow"/>
                <a:cs typeface="Arial Narrow"/>
              </a:rPr>
              <a:t>A</a:t>
            </a:r>
            <a:r>
              <a:rPr lang="en-US" dirty="0">
                <a:solidFill>
                  <a:srgbClr val="FFFFFF"/>
                </a:solidFill>
                <a:latin typeface="Arial Narrow"/>
                <a:cs typeface="Arial Narrow"/>
              </a:rPr>
              <a:t>d</a:t>
            </a:r>
            <a:r>
              <a:rPr lang="en-US" spc="-10" dirty="0">
                <a:solidFill>
                  <a:srgbClr val="FFFFFF"/>
                </a:solidFill>
                <a:latin typeface="Arial Narrow"/>
                <a:cs typeface="Arial Narrow"/>
              </a:rPr>
              <a:t>v</a:t>
            </a:r>
            <a:r>
              <a:rPr lang="en-US" dirty="0">
                <a:solidFill>
                  <a:srgbClr val="FFFFFF"/>
                </a:solidFill>
                <a:latin typeface="Arial Narrow"/>
                <a:cs typeface="Arial Narrow"/>
              </a:rPr>
              <a:t>iso</a:t>
            </a:r>
            <a:r>
              <a:rPr lang="en-US" spc="-10" dirty="0">
                <a:solidFill>
                  <a:srgbClr val="FFFFFF"/>
                </a:solidFill>
                <a:latin typeface="Arial Narrow"/>
                <a:cs typeface="Arial Narrow"/>
              </a:rPr>
              <a:t>ry</a:t>
            </a:r>
            <a:r>
              <a:rPr lang="en-US" spc="80" dirty="0">
                <a:solidFill>
                  <a:srgbClr val="FFFFFF"/>
                </a:solidFill>
                <a:latin typeface="Arial Narrow"/>
                <a:cs typeface="Arial Narrow"/>
              </a:rPr>
              <a:t> </a:t>
            </a:r>
            <a:r>
              <a:rPr lang="en-US" dirty="0">
                <a:solidFill>
                  <a:srgbClr val="FFFFFF"/>
                </a:solidFill>
                <a:latin typeface="Arial Narrow"/>
                <a:cs typeface="Arial Narrow"/>
              </a:rPr>
              <a:t>Fo</a:t>
            </a:r>
            <a:r>
              <a:rPr lang="en-US" spc="-10" dirty="0">
                <a:solidFill>
                  <a:srgbClr val="FFFFFF"/>
                </a:solidFill>
                <a:latin typeface="Arial Narrow"/>
                <a:cs typeface="Arial Narrow"/>
              </a:rPr>
              <a:t>r</a:t>
            </a:r>
            <a:r>
              <a:rPr lang="en-US" dirty="0">
                <a:solidFill>
                  <a:srgbClr val="FFFFFF"/>
                </a:solidFill>
                <a:latin typeface="Arial Narrow"/>
                <a:cs typeface="Arial Narrow"/>
              </a:rPr>
              <a:t>u</a:t>
            </a:r>
            <a:r>
              <a:rPr lang="en-US" spc="-15" dirty="0">
                <a:solidFill>
                  <a:srgbClr val="FFFFFF"/>
                </a:solidFill>
                <a:latin typeface="Arial Narrow"/>
                <a:cs typeface="Arial Narrow"/>
              </a:rPr>
              <a:t>m</a:t>
            </a:r>
            <a:r>
              <a:rPr lang="en-US" spc="80" dirty="0">
                <a:solidFill>
                  <a:srgbClr val="FFFFFF"/>
                </a:solidFill>
                <a:latin typeface="Arial Narrow"/>
                <a:cs typeface="Arial Narrow"/>
              </a:rPr>
              <a:t> </a:t>
            </a:r>
            <a:r>
              <a:rPr lang="en-US" dirty="0">
                <a:solidFill>
                  <a:srgbClr val="FFFFFF"/>
                </a:solidFill>
                <a:latin typeface="Arial Narrow"/>
                <a:cs typeface="Arial Narrow"/>
              </a:rPr>
              <a:t>(S</a:t>
            </a:r>
            <a:r>
              <a:rPr lang="en-US" spc="-10" dirty="0">
                <a:solidFill>
                  <a:srgbClr val="FFFFFF"/>
                </a:solidFill>
                <a:latin typeface="Arial Narrow"/>
                <a:cs typeface="Arial Narrow"/>
              </a:rPr>
              <a:t>A</a:t>
            </a:r>
            <a:r>
              <a:rPr lang="en-US" dirty="0">
                <a:solidFill>
                  <a:srgbClr val="FFFFFF"/>
                </a:solidFill>
                <a:latin typeface="Arial Narrow"/>
                <a:cs typeface="Arial Narrow"/>
              </a:rPr>
              <a:t>F)</a:t>
            </a:r>
            <a:r>
              <a:rPr lang="en-US" spc="80" dirty="0">
                <a:solidFill>
                  <a:srgbClr val="FFFFFF"/>
                </a:solidFill>
                <a:latin typeface="Arial Narrow"/>
                <a:cs typeface="Arial Narrow"/>
              </a:rPr>
              <a:t> </a:t>
            </a:r>
            <a:r>
              <a:rPr lang="en-US" dirty="0">
                <a:solidFill>
                  <a:srgbClr val="FFFFFF"/>
                </a:solidFill>
                <a:latin typeface="Arial Narrow"/>
                <a:cs typeface="Arial Narrow"/>
              </a:rPr>
              <a:t>th</a:t>
            </a:r>
            <a:r>
              <a:rPr lang="en-US" spc="-10" dirty="0">
                <a:solidFill>
                  <a:srgbClr val="FFFFFF"/>
                </a:solidFill>
                <a:latin typeface="Arial Narrow"/>
                <a:cs typeface="Arial Narrow"/>
              </a:rPr>
              <a:t>at</a:t>
            </a:r>
            <a:r>
              <a:rPr lang="en-US" spc="-5" dirty="0">
                <a:solidFill>
                  <a:srgbClr val="FFFFFF"/>
                </a:solidFill>
                <a:latin typeface="Arial Narrow"/>
                <a:cs typeface="Arial Narrow"/>
              </a:rPr>
              <a:t> </a:t>
            </a:r>
            <a:r>
              <a:rPr lang="en-US" dirty="0">
                <a:solidFill>
                  <a:srgbClr val="FFFFFF"/>
                </a:solidFill>
                <a:latin typeface="Arial Narrow"/>
                <a:cs typeface="Arial Narrow"/>
              </a:rPr>
              <a:t>shall </a:t>
            </a:r>
            <a:r>
              <a:rPr lang="en-US" spc="25" dirty="0">
                <a:solidFill>
                  <a:srgbClr val="FFFFFF"/>
                </a:solidFill>
                <a:latin typeface="Arial Narrow"/>
                <a:cs typeface="Arial Narrow"/>
              </a:rPr>
              <a:t> </a:t>
            </a:r>
            <a:r>
              <a:rPr lang="en-US" dirty="0">
                <a:solidFill>
                  <a:srgbClr val="FFFFFF"/>
                </a:solidFill>
                <a:latin typeface="Arial Narrow"/>
                <a:cs typeface="Arial Narrow"/>
              </a:rPr>
              <a:t>fos</a:t>
            </a:r>
            <a:r>
              <a:rPr lang="en-US" spc="-10" dirty="0">
                <a:solidFill>
                  <a:srgbClr val="FFFFFF"/>
                </a:solidFill>
                <a:latin typeface="Arial Narrow"/>
                <a:cs typeface="Arial Narrow"/>
              </a:rPr>
              <a:t>ter</a:t>
            </a:r>
            <a:r>
              <a:rPr lang="en-US" dirty="0">
                <a:solidFill>
                  <a:srgbClr val="FFFFFF"/>
                </a:solidFill>
                <a:latin typeface="Arial Narrow"/>
                <a:cs typeface="Arial Narrow"/>
              </a:rPr>
              <a:t> </a:t>
            </a:r>
            <a:r>
              <a:rPr lang="en-US" spc="25" dirty="0">
                <a:solidFill>
                  <a:srgbClr val="FFFFFF"/>
                </a:solidFill>
                <a:latin typeface="Arial Narrow"/>
                <a:cs typeface="Arial Narrow"/>
              </a:rPr>
              <a:t> </a:t>
            </a:r>
            <a:r>
              <a:rPr lang="en-US" dirty="0">
                <a:solidFill>
                  <a:srgbClr val="FFFFFF"/>
                </a:solidFill>
                <a:latin typeface="Arial Narrow"/>
                <a:cs typeface="Arial Narrow"/>
              </a:rPr>
              <a:t>and </a:t>
            </a:r>
            <a:r>
              <a:rPr lang="en-US" spc="25" dirty="0">
                <a:solidFill>
                  <a:srgbClr val="FFFFFF"/>
                </a:solidFill>
                <a:latin typeface="Arial Narrow"/>
                <a:cs typeface="Arial Narrow"/>
              </a:rPr>
              <a:t> </a:t>
            </a:r>
            <a:r>
              <a:rPr lang="en-US" dirty="0">
                <a:solidFill>
                  <a:srgbClr val="FFFFFF"/>
                </a:solidFill>
                <a:latin typeface="Arial Narrow"/>
                <a:cs typeface="Arial Narrow"/>
              </a:rPr>
              <a:t>p</a:t>
            </a:r>
            <a:r>
              <a:rPr lang="en-US" spc="-10" dirty="0">
                <a:solidFill>
                  <a:srgbClr val="FFFFFF"/>
                </a:solidFill>
                <a:latin typeface="Arial Narrow"/>
                <a:cs typeface="Arial Narrow"/>
              </a:rPr>
              <a:t>r</a:t>
            </a:r>
            <a:r>
              <a:rPr lang="en-US" dirty="0">
                <a:solidFill>
                  <a:srgbClr val="FFFFFF"/>
                </a:solidFill>
                <a:latin typeface="Arial Narrow"/>
                <a:cs typeface="Arial Narrow"/>
              </a:rPr>
              <a:t>o</a:t>
            </a:r>
            <a:r>
              <a:rPr lang="en-US" spc="-15" dirty="0">
                <a:solidFill>
                  <a:srgbClr val="FFFFFF"/>
                </a:solidFill>
                <a:latin typeface="Arial Narrow"/>
                <a:cs typeface="Arial Narrow"/>
              </a:rPr>
              <a:t>m</a:t>
            </a:r>
            <a:r>
              <a:rPr lang="en-US" dirty="0">
                <a:solidFill>
                  <a:srgbClr val="FFFFFF"/>
                </a:solidFill>
                <a:latin typeface="Arial Narrow"/>
                <a:cs typeface="Arial Narrow"/>
              </a:rPr>
              <a:t>o</a:t>
            </a:r>
            <a:r>
              <a:rPr lang="en-US" spc="-10" dirty="0">
                <a:solidFill>
                  <a:srgbClr val="FFFFFF"/>
                </a:solidFill>
                <a:latin typeface="Arial Narrow"/>
                <a:cs typeface="Arial Narrow"/>
              </a:rPr>
              <a:t>te</a:t>
            </a:r>
            <a:r>
              <a:rPr lang="en-US" dirty="0">
                <a:solidFill>
                  <a:srgbClr val="FFFFFF"/>
                </a:solidFill>
                <a:latin typeface="Arial Narrow"/>
                <a:cs typeface="Arial Narrow"/>
              </a:rPr>
              <a:t> </a:t>
            </a:r>
            <a:endParaRPr lang="en-US" dirty="0" smtClean="0">
              <a:solidFill>
                <a:srgbClr val="FFFFFF"/>
              </a:solidFill>
              <a:latin typeface="Arial Narrow"/>
              <a:cs typeface="Arial Narrow"/>
            </a:endParaRPr>
          </a:p>
          <a:p>
            <a:pPr marL="12700"/>
            <a:r>
              <a:rPr lang="en-US" spc="-10" dirty="0" smtClean="0">
                <a:solidFill>
                  <a:srgbClr val="FFFFFF"/>
                </a:solidFill>
                <a:latin typeface="Arial Narrow"/>
                <a:cs typeface="Arial Narrow"/>
              </a:rPr>
              <a:t>c</a:t>
            </a:r>
            <a:r>
              <a:rPr lang="en-US" dirty="0" smtClean="0">
                <a:solidFill>
                  <a:srgbClr val="FFFFFF"/>
                </a:solidFill>
                <a:latin typeface="Arial Narrow"/>
                <a:cs typeface="Arial Narrow"/>
              </a:rPr>
              <a:t>o</a:t>
            </a:r>
            <a:r>
              <a:rPr lang="en-US" spc="-15" dirty="0" smtClean="0">
                <a:solidFill>
                  <a:srgbClr val="FFFFFF"/>
                </a:solidFill>
                <a:latin typeface="Arial Narrow"/>
                <a:cs typeface="Arial Narrow"/>
              </a:rPr>
              <a:t>mm</a:t>
            </a:r>
            <a:r>
              <a:rPr lang="en-US" dirty="0" smtClean="0">
                <a:solidFill>
                  <a:srgbClr val="FFFFFF"/>
                </a:solidFill>
                <a:latin typeface="Arial Narrow"/>
                <a:cs typeface="Arial Narrow"/>
              </a:rPr>
              <a:t>uni</a:t>
            </a:r>
            <a:r>
              <a:rPr lang="en-US" spc="-10" dirty="0" smtClean="0">
                <a:solidFill>
                  <a:srgbClr val="FFFFFF"/>
                </a:solidFill>
                <a:latin typeface="Arial Narrow"/>
                <a:cs typeface="Arial Narrow"/>
              </a:rPr>
              <a:t>c</a:t>
            </a:r>
            <a:r>
              <a:rPr lang="en-US" spc="15" dirty="0" smtClean="0">
                <a:solidFill>
                  <a:srgbClr val="FFFFFF"/>
                </a:solidFill>
                <a:latin typeface="Arial Narrow"/>
                <a:cs typeface="Arial Narrow"/>
              </a:rPr>
              <a:t>ati</a:t>
            </a:r>
            <a:r>
              <a:rPr lang="en-US" dirty="0" smtClean="0">
                <a:solidFill>
                  <a:srgbClr val="FFFFFF"/>
                </a:solidFill>
                <a:latin typeface="Arial Narrow"/>
                <a:cs typeface="Arial Narrow"/>
              </a:rPr>
              <a:t>on b</a:t>
            </a:r>
            <a:r>
              <a:rPr lang="en-US" spc="-10" dirty="0" smtClean="0">
                <a:solidFill>
                  <a:srgbClr val="FFFFFF"/>
                </a:solidFill>
                <a:latin typeface="Arial Narrow"/>
                <a:cs typeface="Arial Narrow"/>
              </a:rPr>
              <a:t>etwee</a:t>
            </a:r>
            <a:r>
              <a:rPr lang="en-US" dirty="0" smtClean="0">
                <a:solidFill>
                  <a:srgbClr val="FFFFFF"/>
                </a:solidFill>
                <a:latin typeface="Arial Narrow"/>
                <a:cs typeface="Arial Narrow"/>
              </a:rPr>
              <a:t>n </a:t>
            </a:r>
            <a:r>
              <a:rPr lang="en-US" spc="25" dirty="0" smtClean="0">
                <a:solidFill>
                  <a:srgbClr val="FFFFFF"/>
                </a:solidFill>
                <a:latin typeface="Arial Narrow"/>
                <a:cs typeface="Arial Narrow"/>
              </a:rPr>
              <a:t> </a:t>
            </a:r>
            <a:r>
              <a:rPr lang="en-US" dirty="0">
                <a:solidFill>
                  <a:srgbClr val="FFFFFF"/>
                </a:solidFill>
                <a:latin typeface="Arial Narrow"/>
                <a:cs typeface="Arial Narrow"/>
              </a:rPr>
              <a:t>s</a:t>
            </a:r>
            <a:r>
              <a:rPr lang="en-US" spc="-10" dirty="0">
                <a:solidFill>
                  <a:srgbClr val="FFFFFF"/>
                </a:solidFill>
                <a:latin typeface="Arial Narrow"/>
                <a:cs typeface="Arial Narrow"/>
              </a:rPr>
              <a:t>take</a:t>
            </a:r>
            <a:r>
              <a:rPr lang="en-US" dirty="0">
                <a:solidFill>
                  <a:srgbClr val="FFFFFF"/>
                </a:solidFill>
                <a:latin typeface="Arial Narrow"/>
                <a:cs typeface="Arial Narrow"/>
              </a:rPr>
              <a:t>hold</a:t>
            </a:r>
            <a:r>
              <a:rPr lang="en-US" spc="-10" dirty="0">
                <a:solidFill>
                  <a:srgbClr val="FFFFFF"/>
                </a:solidFill>
                <a:latin typeface="Arial Narrow"/>
                <a:cs typeface="Arial Narrow"/>
              </a:rPr>
              <a:t>er</a:t>
            </a:r>
            <a:r>
              <a:rPr lang="en-US" dirty="0">
                <a:solidFill>
                  <a:srgbClr val="FFFFFF"/>
                </a:solidFill>
                <a:latin typeface="Arial Narrow"/>
                <a:cs typeface="Arial Narrow"/>
              </a:rPr>
              <a:t>s</a:t>
            </a:r>
            <a:r>
              <a:rPr lang="en-US" spc="-5" dirty="0">
                <a:solidFill>
                  <a:srgbClr val="FFFFFF"/>
                </a:solidFill>
                <a:latin typeface="Arial Narrow"/>
                <a:cs typeface="Arial Narrow"/>
              </a:rPr>
              <a:t>,</a:t>
            </a:r>
            <a:r>
              <a:rPr lang="en-US" dirty="0">
                <a:solidFill>
                  <a:srgbClr val="FFFFFF"/>
                </a:solidFill>
                <a:latin typeface="Arial Narrow"/>
                <a:cs typeface="Arial Narrow"/>
              </a:rPr>
              <a:t> </a:t>
            </a:r>
            <a:r>
              <a:rPr lang="en-US" spc="25" dirty="0">
                <a:solidFill>
                  <a:srgbClr val="FFFFFF"/>
                </a:solidFill>
                <a:latin typeface="Arial Narrow"/>
                <a:cs typeface="Arial Narrow"/>
              </a:rPr>
              <a:t> </a:t>
            </a:r>
            <a:r>
              <a:rPr lang="en-US" dirty="0">
                <a:solidFill>
                  <a:srgbClr val="FFFFFF"/>
                </a:solidFill>
                <a:latin typeface="Arial Narrow"/>
                <a:cs typeface="Arial Narrow"/>
              </a:rPr>
              <a:t>th</a:t>
            </a:r>
            <a:r>
              <a:rPr lang="en-US" spc="-10" dirty="0">
                <a:solidFill>
                  <a:srgbClr val="FFFFFF"/>
                </a:solidFill>
                <a:latin typeface="Arial Narrow"/>
                <a:cs typeface="Arial Narrow"/>
              </a:rPr>
              <a:t>e</a:t>
            </a:r>
            <a:r>
              <a:rPr lang="en-US" dirty="0">
                <a:solidFill>
                  <a:srgbClr val="FFFFFF"/>
                </a:solidFill>
                <a:latin typeface="Arial Narrow"/>
                <a:cs typeface="Arial Narrow"/>
              </a:rPr>
              <a:t> </a:t>
            </a:r>
            <a:r>
              <a:rPr lang="en-US" spc="25" dirty="0">
                <a:solidFill>
                  <a:srgbClr val="FFFFFF"/>
                </a:solidFill>
                <a:latin typeface="Arial Narrow"/>
                <a:cs typeface="Arial Narrow"/>
              </a:rPr>
              <a:t> </a:t>
            </a:r>
            <a:r>
              <a:rPr lang="en-US" dirty="0">
                <a:solidFill>
                  <a:srgbClr val="FFFFFF"/>
                </a:solidFill>
                <a:latin typeface="Arial Narrow"/>
                <a:cs typeface="Arial Narrow"/>
              </a:rPr>
              <a:t>s</a:t>
            </a:r>
            <a:r>
              <a:rPr lang="en-US" spc="-10" dirty="0">
                <a:solidFill>
                  <a:srgbClr val="FFFFFF"/>
                </a:solidFill>
                <a:latin typeface="Arial Narrow"/>
                <a:cs typeface="Arial Narrow"/>
              </a:rPr>
              <a:t>c</a:t>
            </a:r>
            <a:r>
              <a:rPr lang="en-US" dirty="0">
                <a:solidFill>
                  <a:srgbClr val="FFFFFF"/>
                </a:solidFill>
                <a:latin typeface="Arial Narrow"/>
                <a:cs typeface="Arial Narrow"/>
              </a:rPr>
              <a:t>hool</a:t>
            </a:r>
            <a:r>
              <a:rPr lang="en-US" spc="-5" dirty="0">
                <a:solidFill>
                  <a:srgbClr val="FFFFFF"/>
                </a:solidFill>
                <a:latin typeface="Arial Narrow"/>
                <a:cs typeface="Arial Narrow"/>
              </a:rPr>
              <a:t>,</a:t>
            </a:r>
            <a:r>
              <a:rPr lang="en-US" dirty="0">
                <a:solidFill>
                  <a:srgbClr val="FFFFFF"/>
                </a:solidFill>
                <a:latin typeface="Arial Narrow"/>
                <a:cs typeface="Arial Narrow"/>
              </a:rPr>
              <a:t> </a:t>
            </a:r>
            <a:r>
              <a:rPr lang="en-US" spc="25" dirty="0">
                <a:solidFill>
                  <a:srgbClr val="FFFFFF"/>
                </a:solidFill>
                <a:latin typeface="Arial Narrow"/>
                <a:cs typeface="Arial Narrow"/>
              </a:rPr>
              <a:t> </a:t>
            </a:r>
            <a:r>
              <a:rPr lang="en-US" dirty="0">
                <a:solidFill>
                  <a:srgbClr val="FFFFFF"/>
                </a:solidFill>
                <a:latin typeface="Arial Narrow"/>
                <a:cs typeface="Arial Narrow"/>
              </a:rPr>
              <a:t>and </a:t>
            </a:r>
            <a:r>
              <a:rPr lang="en-US" spc="25" dirty="0">
                <a:solidFill>
                  <a:srgbClr val="FFFFFF"/>
                </a:solidFill>
                <a:latin typeface="Arial Narrow"/>
                <a:cs typeface="Arial Narrow"/>
              </a:rPr>
              <a:t> </a:t>
            </a:r>
            <a:r>
              <a:rPr lang="en-US" dirty="0">
                <a:solidFill>
                  <a:srgbClr val="FFFFFF"/>
                </a:solidFill>
                <a:latin typeface="Arial Narrow"/>
                <a:cs typeface="Arial Narrow"/>
              </a:rPr>
              <a:t>th</a:t>
            </a:r>
            <a:r>
              <a:rPr lang="en-US" spc="-10" dirty="0">
                <a:solidFill>
                  <a:srgbClr val="FFFFFF"/>
                </a:solidFill>
                <a:latin typeface="Arial Narrow"/>
                <a:cs typeface="Arial Narrow"/>
              </a:rPr>
              <a:t>e</a:t>
            </a:r>
            <a:r>
              <a:rPr lang="en-US" dirty="0">
                <a:solidFill>
                  <a:srgbClr val="FFFFFF"/>
                </a:solidFill>
                <a:latin typeface="Arial Narrow"/>
                <a:cs typeface="Arial Narrow"/>
              </a:rPr>
              <a:t> </a:t>
            </a:r>
            <a:r>
              <a:rPr lang="en-US" spc="25" dirty="0">
                <a:solidFill>
                  <a:srgbClr val="FFFFFF"/>
                </a:solidFill>
                <a:latin typeface="Arial Narrow"/>
                <a:cs typeface="Arial Narrow"/>
              </a:rPr>
              <a:t> </a:t>
            </a:r>
            <a:r>
              <a:rPr lang="en-US" spc="-10" dirty="0">
                <a:solidFill>
                  <a:srgbClr val="FFFFFF"/>
                </a:solidFill>
                <a:latin typeface="Arial Narrow"/>
                <a:cs typeface="Arial Narrow"/>
              </a:rPr>
              <a:t>Are</a:t>
            </a:r>
            <a:r>
              <a:rPr lang="en-US" dirty="0">
                <a:solidFill>
                  <a:srgbClr val="FFFFFF"/>
                </a:solidFill>
                <a:latin typeface="Arial Narrow"/>
                <a:cs typeface="Arial Narrow"/>
              </a:rPr>
              <a:t>a </a:t>
            </a:r>
            <a:r>
              <a:rPr lang="en-US" spc="25" dirty="0">
                <a:solidFill>
                  <a:srgbClr val="FFFFFF"/>
                </a:solidFill>
                <a:latin typeface="Arial Narrow"/>
                <a:cs typeface="Arial Narrow"/>
              </a:rPr>
              <a:t> </a:t>
            </a:r>
            <a:r>
              <a:rPr lang="en-US" spc="-10" dirty="0">
                <a:solidFill>
                  <a:srgbClr val="FFFFFF"/>
                </a:solidFill>
                <a:latin typeface="Arial Narrow"/>
                <a:cs typeface="Arial Narrow"/>
              </a:rPr>
              <a:t>A</a:t>
            </a:r>
            <a:r>
              <a:rPr lang="en-US" dirty="0">
                <a:solidFill>
                  <a:srgbClr val="FFFFFF"/>
                </a:solidFill>
                <a:latin typeface="Arial Narrow"/>
                <a:cs typeface="Arial Narrow"/>
              </a:rPr>
              <a:t>d</a:t>
            </a:r>
            <a:r>
              <a:rPr lang="en-US" spc="-10" dirty="0">
                <a:solidFill>
                  <a:srgbClr val="FFFFFF"/>
                </a:solidFill>
                <a:latin typeface="Arial Narrow"/>
                <a:cs typeface="Arial Narrow"/>
              </a:rPr>
              <a:t>v</a:t>
            </a:r>
            <a:r>
              <a:rPr lang="en-US" dirty="0">
                <a:solidFill>
                  <a:srgbClr val="FFFFFF"/>
                </a:solidFill>
                <a:latin typeface="Arial Narrow"/>
                <a:cs typeface="Arial Narrow"/>
              </a:rPr>
              <a:t>iso</a:t>
            </a:r>
            <a:r>
              <a:rPr lang="en-US" spc="-10" dirty="0">
                <a:solidFill>
                  <a:srgbClr val="FFFFFF"/>
                </a:solidFill>
                <a:latin typeface="Arial Narrow"/>
                <a:cs typeface="Arial Narrow"/>
              </a:rPr>
              <a:t>ry</a:t>
            </a:r>
            <a:r>
              <a:rPr lang="en-US" spc="-5" dirty="0">
                <a:solidFill>
                  <a:srgbClr val="FFFFFF"/>
                </a:solidFill>
                <a:latin typeface="Arial Narrow"/>
                <a:cs typeface="Arial Narrow"/>
              </a:rPr>
              <a:t> </a:t>
            </a:r>
            <a:r>
              <a:rPr lang="en-US" dirty="0">
                <a:solidFill>
                  <a:srgbClr val="FFFFFF"/>
                </a:solidFill>
                <a:latin typeface="Arial Narrow"/>
                <a:cs typeface="Arial Narrow"/>
              </a:rPr>
              <a:t>Coun</a:t>
            </a:r>
            <a:r>
              <a:rPr lang="en-US" spc="-10" dirty="0">
                <a:solidFill>
                  <a:srgbClr val="FFFFFF"/>
                </a:solidFill>
                <a:latin typeface="Arial Narrow"/>
                <a:cs typeface="Arial Narrow"/>
              </a:rPr>
              <a:t>c</a:t>
            </a:r>
            <a:r>
              <a:rPr lang="en-US" dirty="0">
                <a:solidFill>
                  <a:srgbClr val="FFFFFF"/>
                </a:solidFill>
                <a:latin typeface="Arial Narrow"/>
                <a:cs typeface="Arial Narrow"/>
              </a:rPr>
              <a:t>il.</a:t>
            </a:r>
            <a:r>
              <a:rPr lang="en-US" spc="55" dirty="0">
                <a:solidFill>
                  <a:srgbClr val="FFFFFF"/>
                </a:solidFill>
                <a:latin typeface="Arial Narrow"/>
                <a:cs typeface="Arial Narrow"/>
              </a:rPr>
              <a:t> </a:t>
            </a:r>
            <a:r>
              <a:rPr lang="en-US" dirty="0">
                <a:solidFill>
                  <a:srgbClr val="FFFFFF"/>
                </a:solidFill>
                <a:latin typeface="Arial Narrow"/>
                <a:cs typeface="Arial Narrow"/>
              </a:rPr>
              <a:t>Th</a:t>
            </a:r>
            <a:r>
              <a:rPr lang="en-US" spc="-10" dirty="0">
                <a:solidFill>
                  <a:srgbClr val="FFFFFF"/>
                </a:solidFill>
                <a:latin typeface="Arial Narrow"/>
                <a:cs typeface="Arial Narrow"/>
              </a:rPr>
              <a:t>e</a:t>
            </a:r>
            <a:r>
              <a:rPr lang="en-US" spc="55" dirty="0">
                <a:solidFill>
                  <a:srgbClr val="FFFFFF"/>
                </a:solidFill>
                <a:latin typeface="Arial Narrow"/>
                <a:cs typeface="Arial Narrow"/>
              </a:rPr>
              <a:t> </a:t>
            </a:r>
            <a:r>
              <a:rPr lang="en-US" dirty="0">
                <a:solidFill>
                  <a:srgbClr val="FFFFFF"/>
                </a:solidFill>
                <a:latin typeface="Arial Narrow"/>
                <a:cs typeface="Arial Narrow"/>
              </a:rPr>
              <a:t>S</a:t>
            </a:r>
            <a:r>
              <a:rPr lang="en-US" spc="-10" dirty="0">
                <a:solidFill>
                  <a:srgbClr val="FFFFFF"/>
                </a:solidFill>
                <a:latin typeface="Arial Narrow"/>
                <a:cs typeface="Arial Narrow"/>
              </a:rPr>
              <a:t>A</a:t>
            </a:r>
            <a:r>
              <a:rPr lang="en-US" dirty="0">
                <a:solidFill>
                  <a:srgbClr val="FFFFFF"/>
                </a:solidFill>
                <a:latin typeface="Arial Narrow"/>
                <a:cs typeface="Arial Narrow"/>
              </a:rPr>
              <a:t>F</a:t>
            </a:r>
            <a:r>
              <a:rPr lang="en-US" spc="55" dirty="0">
                <a:solidFill>
                  <a:srgbClr val="FFFFFF"/>
                </a:solidFill>
                <a:latin typeface="Arial Narrow"/>
                <a:cs typeface="Arial Narrow"/>
              </a:rPr>
              <a:t> </a:t>
            </a:r>
            <a:r>
              <a:rPr lang="en-US" dirty="0">
                <a:solidFill>
                  <a:srgbClr val="FFFFFF"/>
                </a:solidFill>
                <a:latin typeface="Arial Narrow"/>
                <a:cs typeface="Arial Narrow"/>
              </a:rPr>
              <a:t>shall</a:t>
            </a:r>
            <a:r>
              <a:rPr lang="en-US" spc="55" dirty="0">
                <a:solidFill>
                  <a:srgbClr val="FFFFFF"/>
                </a:solidFill>
                <a:latin typeface="Arial Narrow"/>
                <a:cs typeface="Arial Narrow"/>
              </a:rPr>
              <a:t> </a:t>
            </a:r>
            <a:r>
              <a:rPr lang="en-US" dirty="0">
                <a:solidFill>
                  <a:srgbClr val="FFFFFF"/>
                </a:solidFill>
                <a:latin typeface="Arial Narrow"/>
                <a:cs typeface="Arial Narrow"/>
              </a:rPr>
              <a:t>b</a:t>
            </a:r>
            <a:r>
              <a:rPr lang="en-US" spc="-10" dirty="0">
                <a:solidFill>
                  <a:srgbClr val="FFFFFF"/>
                </a:solidFill>
                <a:latin typeface="Arial Narrow"/>
                <a:cs typeface="Arial Narrow"/>
              </a:rPr>
              <a:t>r</a:t>
            </a:r>
            <a:r>
              <a:rPr lang="en-US" dirty="0">
                <a:solidFill>
                  <a:srgbClr val="FFFFFF"/>
                </a:solidFill>
                <a:latin typeface="Arial Narrow"/>
                <a:cs typeface="Arial Narrow"/>
              </a:rPr>
              <a:t>in</a:t>
            </a:r>
            <a:r>
              <a:rPr lang="en-US" spc="-10" dirty="0">
                <a:solidFill>
                  <a:srgbClr val="FFFFFF"/>
                </a:solidFill>
                <a:latin typeface="Arial Narrow"/>
                <a:cs typeface="Arial Narrow"/>
              </a:rPr>
              <a:t>g</a:t>
            </a:r>
            <a:r>
              <a:rPr lang="en-US" spc="55" dirty="0">
                <a:solidFill>
                  <a:srgbClr val="FFFFFF"/>
                </a:solidFill>
                <a:latin typeface="Arial Narrow"/>
                <a:cs typeface="Arial Narrow"/>
              </a:rPr>
              <a:t> </a:t>
            </a:r>
            <a:r>
              <a:rPr lang="en-US" dirty="0">
                <a:solidFill>
                  <a:srgbClr val="FFFFFF"/>
                </a:solidFill>
                <a:latin typeface="Arial Narrow"/>
                <a:cs typeface="Arial Narrow"/>
              </a:rPr>
              <a:t>fo</a:t>
            </a:r>
            <a:r>
              <a:rPr lang="en-US" spc="-10" dirty="0">
                <a:solidFill>
                  <a:srgbClr val="FFFFFF"/>
                </a:solidFill>
                <a:latin typeface="Arial Narrow"/>
                <a:cs typeface="Arial Narrow"/>
              </a:rPr>
              <a:t>r</a:t>
            </a:r>
            <a:r>
              <a:rPr lang="en-US" dirty="0">
                <a:solidFill>
                  <a:srgbClr val="FFFFFF"/>
                </a:solidFill>
                <a:latin typeface="Arial Narrow"/>
                <a:cs typeface="Arial Narrow"/>
              </a:rPr>
              <a:t>th</a:t>
            </a:r>
            <a:r>
              <a:rPr lang="en-US" spc="55" dirty="0">
                <a:solidFill>
                  <a:srgbClr val="FFFFFF"/>
                </a:solidFill>
                <a:latin typeface="Arial Narrow"/>
                <a:cs typeface="Arial Narrow"/>
              </a:rPr>
              <a:t> </a:t>
            </a:r>
            <a:r>
              <a:rPr lang="en-US" spc="-10" dirty="0">
                <a:solidFill>
                  <a:srgbClr val="FFFFFF"/>
                </a:solidFill>
                <a:latin typeface="Arial Narrow"/>
                <a:cs typeface="Arial Narrow"/>
              </a:rPr>
              <a:t>rec</a:t>
            </a:r>
            <a:r>
              <a:rPr lang="en-US" dirty="0">
                <a:solidFill>
                  <a:srgbClr val="FFFFFF"/>
                </a:solidFill>
                <a:latin typeface="Arial Narrow"/>
                <a:cs typeface="Arial Narrow"/>
              </a:rPr>
              <a:t>o</a:t>
            </a:r>
            <a:r>
              <a:rPr lang="en-US" spc="-15" dirty="0">
                <a:solidFill>
                  <a:srgbClr val="FFFFFF"/>
                </a:solidFill>
                <a:latin typeface="Arial Narrow"/>
                <a:cs typeface="Arial Narrow"/>
              </a:rPr>
              <a:t>mme</a:t>
            </a:r>
            <a:r>
              <a:rPr lang="en-US" dirty="0">
                <a:solidFill>
                  <a:srgbClr val="FFFFFF"/>
                </a:solidFill>
                <a:latin typeface="Arial Narrow"/>
                <a:cs typeface="Arial Narrow"/>
              </a:rPr>
              <a:t>nd</a:t>
            </a:r>
            <a:r>
              <a:rPr lang="en-US" spc="15" dirty="0">
                <a:solidFill>
                  <a:srgbClr val="FFFFFF"/>
                </a:solidFill>
                <a:latin typeface="Arial Narrow"/>
                <a:cs typeface="Arial Narrow"/>
              </a:rPr>
              <a:t>ati</a:t>
            </a:r>
            <a:r>
              <a:rPr lang="en-US" dirty="0">
                <a:solidFill>
                  <a:srgbClr val="FFFFFF"/>
                </a:solidFill>
                <a:latin typeface="Arial Narrow"/>
                <a:cs typeface="Arial Narrow"/>
              </a:rPr>
              <a:t>ons</a:t>
            </a:r>
            <a:r>
              <a:rPr lang="en-US" spc="-5" dirty="0">
                <a:solidFill>
                  <a:srgbClr val="FFFFFF"/>
                </a:solidFill>
                <a:latin typeface="Arial Narrow"/>
                <a:cs typeface="Arial Narrow"/>
              </a:rPr>
              <a:t>,</a:t>
            </a:r>
            <a:r>
              <a:rPr lang="en-US" spc="55" dirty="0">
                <a:solidFill>
                  <a:srgbClr val="FFFFFF"/>
                </a:solidFill>
                <a:latin typeface="Arial Narrow"/>
                <a:cs typeface="Arial Narrow"/>
              </a:rPr>
              <a:t> </a:t>
            </a:r>
            <a:r>
              <a:rPr lang="en-US" spc="-10" dirty="0">
                <a:solidFill>
                  <a:srgbClr val="FFFFFF"/>
                </a:solidFill>
                <a:latin typeface="Arial Narrow"/>
                <a:cs typeface="Arial Narrow"/>
              </a:rPr>
              <a:t>c</a:t>
            </a:r>
            <a:r>
              <a:rPr lang="en-US" dirty="0">
                <a:solidFill>
                  <a:srgbClr val="FFFFFF"/>
                </a:solidFill>
                <a:latin typeface="Arial Narrow"/>
                <a:cs typeface="Arial Narrow"/>
              </a:rPr>
              <a:t>on</a:t>
            </a:r>
            <a:r>
              <a:rPr lang="en-US" spc="-10" dirty="0">
                <a:solidFill>
                  <a:srgbClr val="FFFFFF"/>
                </a:solidFill>
                <a:latin typeface="Arial Narrow"/>
                <a:cs typeface="Arial Narrow"/>
              </a:rPr>
              <a:t>cer</a:t>
            </a:r>
            <a:r>
              <a:rPr lang="en-US" dirty="0">
                <a:solidFill>
                  <a:srgbClr val="FFFFFF"/>
                </a:solidFill>
                <a:latin typeface="Arial Narrow"/>
                <a:cs typeface="Arial Narrow"/>
              </a:rPr>
              <a:t>ns</a:t>
            </a:r>
            <a:r>
              <a:rPr lang="en-US" spc="55" dirty="0">
                <a:solidFill>
                  <a:srgbClr val="FFFFFF"/>
                </a:solidFill>
                <a:latin typeface="Arial Narrow"/>
                <a:cs typeface="Arial Narrow"/>
              </a:rPr>
              <a:t> </a:t>
            </a:r>
            <a:r>
              <a:rPr lang="en-US" dirty="0">
                <a:solidFill>
                  <a:srgbClr val="FFFFFF"/>
                </a:solidFill>
                <a:latin typeface="Arial Narrow"/>
                <a:cs typeface="Arial Narrow"/>
              </a:rPr>
              <a:t>and</a:t>
            </a:r>
            <a:r>
              <a:rPr lang="en-US" spc="55" dirty="0">
                <a:solidFill>
                  <a:srgbClr val="FFFFFF"/>
                </a:solidFill>
                <a:latin typeface="Arial Narrow"/>
                <a:cs typeface="Arial Narrow"/>
              </a:rPr>
              <a:t> </a:t>
            </a:r>
            <a:r>
              <a:rPr lang="en-US" dirty="0">
                <a:solidFill>
                  <a:srgbClr val="FFFFFF"/>
                </a:solidFill>
                <a:latin typeface="Arial Narrow"/>
                <a:cs typeface="Arial Narrow"/>
              </a:rPr>
              <a:t>in</a:t>
            </a:r>
            <a:r>
              <a:rPr lang="en-US" spc="-10" dirty="0">
                <a:solidFill>
                  <a:srgbClr val="FFFFFF"/>
                </a:solidFill>
                <a:latin typeface="Arial Narrow"/>
                <a:cs typeface="Arial Narrow"/>
              </a:rPr>
              <a:t>tere</a:t>
            </a:r>
            <a:r>
              <a:rPr lang="en-US" dirty="0">
                <a:solidFill>
                  <a:srgbClr val="FFFFFF"/>
                </a:solidFill>
                <a:latin typeface="Arial Narrow"/>
                <a:cs typeface="Arial Narrow"/>
              </a:rPr>
              <a:t>sts</a:t>
            </a:r>
            <a:r>
              <a:rPr lang="en-US" spc="55" dirty="0">
                <a:solidFill>
                  <a:srgbClr val="FFFFFF"/>
                </a:solidFill>
                <a:latin typeface="Arial Narrow"/>
                <a:cs typeface="Arial Narrow"/>
              </a:rPr>
              <a:t> </a:t>
            </a:r>
            <a:r>
              <a:rPr lang="en-US" dirty="0">
                <a:solidFill>
                  <a:srgbClr val="FFFFFF"/>
                </a:solidFill>
                <a:latin typeface="Arial Narrow"/>
                <a:cs typeface="Arial Narrow"/>
              </a:rPr>
              <a:t>to</a:t>
            </a:r>
            <a:r>
              <a:rPr lang="en-US" spc="55" dirty="0">
                <a:solidFill>
                  <a:srgbClr val="FFFFFF"/>
                </a:solidFill>
                <a:latin typeface="Arial Narrow"/>
                <a:cs typeface="Arial Narrow"/>
              </a:rPr>
              <a:t> </a:t>
            </a:r>
            <a:r>
              <a:rPr lang="en-US" dirty="0">
                <a:solidFill>
                  <a:srgbClr val="FFFFFF"/>
                </a:solidFill>
                <a:latin typeface="Arial Narrow"/>
                <a:cs typeface="Arial Narrow"/>
              </a:rPr>
              <a:t>and</a:t>
            </a:r>
            <a:r>
              <a:rPr lang="en-US" spc="55" dirty="0">
                <a:solidFill>
                  <a:srgbClr val="FFFFFF"/>
                </a:solidFill>
                <a:latin typeface="Arial Narrow"/>
                <a:cs typeface="Arial Narrow"/>
              </a:rPr>
              <a:t> </a:t>
            </a:r>
            <a:r>
              <a:rPr lang="en-US" dirty="0">
                <a:solidFill>
                  <a:srgbClr val="FFFFFF"/>
                </a:solidFill>
                <a:latin typeface="Arial Narrow"/>
                <a:cs typeface="Arial Narrow"/>
              </a:rPr>
              <a:t>f</a:t>
            </a:r>
            <a:r>
              <a:rPr lang="en-US" spc="-10" dirty="0">
                <a:solidFill>
                  <a:srgbClr val="FFFFFF"/>
                </a:solidFill>
                <a:latin typeface="Arial Narrow"/>
                <a:cs typeface="Arial Narrow"/>
              </a:rPr>
              <a:t>r</a:t>
            </a:r>
            <a:r>
              <a:rPr lang="en-US" dirty="0">
                <a:solidFill>
                  <a:srgbClr val="FFFFFF"/>
                </a:solidFill>
                <a:latin typeface="Arial Narrow"/>
                <a:cs typeface="Arial Narrow"/>
              </a:rPr>
              <a:t>o</a:t>
            </a:r>
            <a:r>
              <a:rPr lang="en-US" spc="-15" dirty="0">
                <a:solidFill>
                  <a:srgbClr val="FFFFFF"/>
                </a:solidFill>
                <a:latin typeface="Arial Narrow"/>
                <a:cs typeface="Arial Narrow"/>
              </a:rPr>
              <a:t>m</a:t>
            </a:r>
            <a:r>
              <a:rPr lang="en-US" spc="55" dirty="0">
                <a:solidFill>
                  <a:srgbClr val="FFFFFF"/>
                </a:solidFill>
                <a:latin typeface="Arial Narrow"/>
                <a:cs typeface="Arial Narrow"/>
              </a:rPr>
              <a:t> </a:t>
            </a:r>
            <a:r>
              <a:rPr lang="en-US" dirty="0">
                <a:solidFill>
                  <a:srgbClr val="FFFFFF"/>
                </a:solidFill>
                <a:latin typeface="Arial Narrow"/>
                <a:cs typeface="Arial Narrow"/>
              </a:rPr>
              <a:t>th</a:t>
            </a:r>
            <a:r>
              <a:rPr lang="en-US" spc="-10" dirty="0">
                <a:solidFill>
                  <a:srgbClr val="FFFFFF"/>
                </a:solidFill>
                <a:latin typeface="Arial Narrow"/>
                <a:cs typeface="Arial Narrow"/>
              </a:rPr>
              <a:t>e</a:t>
            </a:r>
            <a:r>
              <a:rPr lang="en-US" dirty="0">
                <a:solidFill>
                  <a:srgbClr val="FFFFFF"/>
                </a:solidFill>
                <a:latin typeface="Arial Narrow"/>
                <a:cs typeface="Arial Narrow"/>
              </a:rPr>
              <a:t>i</a:t>
            </a:r>
            <a:r>
              <a:rPr lang="en-US" spc="-10" dirty="0">
                <a:solidFill>
                  <a:srgbClr val="FFFFFF"/>
                </a:solidFill>
                <a:latin typeface="Arial Narrow"/>
                <a:cs typeface="Arial Narrow"/>
              </a:rPr>
              <a:t>r</a:t>
            </a:r>
            <a:r>
              <a:rPr lang="en-US" spc="55" dirty="0">
                <a:solidFill>
                  <a:srgbClr val="FFFFFF"/>
                </a:solidFill>
                <a:latin typeface="Arial Narrow"/>
                <a:cs typeface="Arial Narrow"/>
              </a:rPr>
              <a:t> </a:t>
            </a:r>
            <a:r>
              <a:rPr lang="en-US" spc="-10" dirty="0">
                <a:solidFill>
                  <a:srgbClr val="FFFFFF"/>
                </a:solidFill>
                <a:latin typeface="Arial Narrow"/>
                <a:cs typeface="Arial Narrow"/>
              </a:rPr>
              <a:t>Are</a:t>
            </a:r>
            <a:r>
              <a:rPr lang="en-US" dirty="0">
                <a:solidFill>
                  <a:srgbClr val="FFFFFF"/>
                </a:solidFill>
                <a:latin typeface="Arial Narrow"/>
                <a:cs typeface="Arial Narrow"/>
              </a:rPr>
              <a:t>a</a:t>
            </a:r>
            <a:r>
              <a:rPr lang="en-US" spc="55" dirty="0">
                <a:solidFill>
                  <a:srgbClr val="FFFFFF"/>
                </a:solidFill>
                <a:latin typeface="Arial Narrow"/>
                <a:cs typeface="Arial Narrow"/>
              </a:rPr>
              <a:t> </a:t>
            </a:r>
            <a:r>
              <a:rPr lang="en-US" spc="-10" dirty="0">
                <a:solidFill>
                  <a:srgbClr val="FFFFFF"/>
                </a:solidFill>
                <a:latin typeface="Arial Narrow"/>
                <a:cs typeface="Arial Narrow"/>
              </a:rPr>
              <a:t>A</a:t>
            </a:r>
            <a:r>
              <a:rPr lang="en-US" dirty="0">
                <a:solidFill>
                  <a:srgbClr val="FFFFFF"/>
                </a:solidFill>
                <a:latin typeface="Arial Narrow"/>
                <a:cs typeface="Arial Narrow"/>
              </a:rPr>
              <a:t>d</a:t>
            </a:r>
            <a:r>
              <a:rPr lang="en-US" spc="-10" dirty="0">
                <a:solidFill>
                  <a:srgbClr val="FFFFFF"/>
                </a:solidFill>
                <a:latin typeface="Arial Narrow"/>
                <a:cs typeface="Arial Narrow"/>
              </a:rPr>
              <a:t>v</a:t>
            </a:r>
            <a:r>
              <a:rPr lang="en-US" dirty="0">
                <a:solidFill>
                  <a:srgbClr val="FFFFFF"/>
                </a:solidFill>
                <a:latin typeface="Arial Narrow"/>
                <a:cs typeface="Arial Narrow"/>
              </a:rPr>
              <a:t>iso</a:t>
            </a:r>
            <a:r>
              <a:rPr lang="en-US" spc="-10" dirty="0">
                <a:solidFill>
                  <a:srgbClr val="FFFFFF"/>
                </a:solidFill>
                <a:latin typeface="Arial Narrow"/>
                <a:cs typeface="Arial Narrow"/>
              </a:rPr>
              <a:t>ry</a:t>
            </a:r>
            <a:r>
              <a:rPr lang="en-US" spc="-5" dirty="0">
                <a:solidFill>
                  <a:srgbClr val="FFFFFF"/>
                </a:solidFill>
                <a:latin typeface="Arial Narrow"/>
                <a:cs typeface="Arial Narrow"/>
              </a:rPr>
              <a:t> Council</a:t>
            </a:r>
            <a:r>
              <a:rPr lang="en-US" spc="-5" dirty="0" smtClean="0">
                <a:solidFill>
                  <a:srgbClr val="FFFFFF"/>
                </a:solidFill>
                <a:latin typeface="Arial Narrow"/>
                <a:cs typeface="Arial Narrow"/>
              </a:rPr>
              <a:t>.</a:t>
            </a:r>
          </a:p>
          <a:p>
            <a:pPr marL="12700"/>
            <a:endParaRPr lang="en-US" sz="1400" spc="-5" dirty="0">
              <a:solidFill>
                <a:srgbClr val="FFFFFF"/>
              </a:solidFill>
              <a:latin typeface="Arial Narrow"/>
              <a:cs typeface="Arial Narrow"/>
            </a:endParaRPr>
          </a:p>
          <a:p>
            <a:pPr marL="12700" marR="5080">
              <a:lnSpc>
                <a:spcPct val="80400"/>
              </a:lnSpc>
            </a:pPr>
            <a:r>
              <a:rPr lang="en-US" dirty="0">
                <a:solidFill>
                  <a:srgbClr val="FFFFFF"/>
                </a:solidFill>
                <a:latin typeface="Arial Narrow"/>
                <a:cs typeface="Arial Narrow"/>
              </a:rPr>
              <a:t>Both policies can be viewed at</a:t>
            </a:r>
            <a:r>
              <a:rPr lang="en-US" dirty="0" smtClean="0">
                <a:solidFill>
                  <a:srgbClr val="FFFFFF"/>
                </a:solidFill>
                <a:latin typeface="Arial Narrow"/>
                <a:cs typeface="Arial Narrow"/>
              </a:rPr>
              <a:t>: </a:t>
            </a:r>
            <a:r>
              <a:rPr lang="en-US" dirty="0">
                <a:solidFill>
                  <a:srgbClr val="FFFFFF"/>
                </a:solidFill>
                <a:latin typeface="Arial Narrow"/>
                <a:cs typeface="Arial Narrow"/>
                <a:hlinkClick r:id="rId2"/>
              </a:rPr>
              <a:t>http://www.broward.k12.fl.us/sbbcpolicies/index.asp</a:t>
            </a:r>
            <a:endParaRPr lang="en-US" dirty="0">
              <a:solidFill>
                <a:srgbClr val="FFFFFF"/>
              </a:solidFill>
              <a:latin typeface="Arial Narrow"/>
              <a:cs typeface="Arial Narrow"/>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8</a:t>
            </a:fld>
            <a:endParaRPr lang="en-US" dirty="0"/>
          </a:p>
        </p:txBody>
      </p:sp>
      <p:sp>
        <p:nvSpPr>
          <p:cNvPr id="4" name="Title 3"/>
          <p:cNvSpPr>
            <a:spLocks noGrp="1"/>
          </p:cNvSpPr>
          <p:nvPr>
            <p:ph type="title"/>
          </p:nvPr>
        </p:nvSpPr>
        <p:spPr>
          <a:xfrm>
            <a:off x="360781" y="0"/>
            <a:ext cx="9005099" cy="1125563"/>
          </a:xfrm>
        </p:spPr>
        <p:txBody>
          <a:bodyPr/>
          <a:lstStyle/>
          <a:p>
            <a:r>
              <a:rPr lang="en-US" sz="4000"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Black"/>
                <a:cs typeface="Arial Black"/>
              </a:rPr>
              <a:t>SIP AND SAF SBBC POLICY</a:t>
            </a:r>
            <a:endParaRPr lang="en-US" sz="40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Black"/>
              <a:cs typeface="Arial Black"/>
            </a:endParaRPr>
          </a:p>
        </p:txBody>
      </p:sp>
      <p:sp>
        <p:nvSpPr>
          <p:cNvPr id="5" name="Text Placeholder 4"/>
          <p:cNvSpPr>
            <a:spLocks noGrp="1"/>
          </p:cNvSpPr>
          <p:nvPr>
            <p:ph type="body" sz="quarter" idx="13"/>
          </p:nvPr>
        </p:nvSpPr>
        <p:spPr>
          <a:xfrm>
            <a:off x="927101" y="6378193"/>
            <a:ext cx="4792118" cy="229514"/>
          </a:xfrm>
        </p:spPr>
        <p:txBody>
          <a:bodyPr/>
          <a:lstStyle/>
          <a:p>
            <a:r>
              <a:rPr lang="en-US" sz="1600" dirty="0"/>
              <a:t>OFFICE OF </a:t>
            </a:r>
            <a:r>
              <a:rPr lang="en-US" sz="1600" dirty="0" smtClean="0"/>
              <a:t>SERVICE </a:t>
            </a:r>
            <a:r>
              <a:rPr lang="en-US" sz="1600" dirty="0"/>
              <a:t>QUALITY</a:t>
            </a:r>
          </a:p>
          <a:p>
            <a:endParaRPr lang="en-US" dirty="0"/>
          </a:p>
        </p:txBody>
      </p:sp>
    </p:spTree>
    <p:extLst>
      <p:ext uri="{BB962C8B-B14F-4D97-AF65-F5344CB8AC3E}">
        <p14:creationId xmlns:p14="http://schemas.microsoft.com/office/powerpoint/2010/main" val="2971074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21310280">
            <a:off x="554313" y="-57129"/>
            <a:ext cx="7959174" cy="6263914"/>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813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1" nodeType="clickEffect">
                                  <p:stCondLst>
                                    <p:cond delay="0"/>
                                  </p:stCondLst>
                                  <p:childTnLst>
                                    <p:animScale>
                                      <p:cBhvr>
                                        <p:cTn id="13"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p:nvPr/>
        </p:nvSpPr>
        <p:spPr>
          <a:xfrm>
            <a:off x="421640" y="346599"/>
            <a:ext cx="5051425" cy="1901189"/>
          </a:xfrm>
          <a:prstGeom prst="rect">
            <a:avLst/>
          </a:prstGeom>
        </p:spPr>
        <p:txBody>
          <a:bodyPr vert="horz" wrap="square" lIns="0" tIns="153035" rIns="0" bIns="0" rtlCol="0">
            <a:spAutoFit/>
          </a:bodyPr>
          <a:lstStyle/>
          <a:p>
            <a:pPr marL="12700">
              <a:lnSpc>
                <a:spcPct val="100000"/>
              </a:lnSpc>
              <a:spcBef>
                <a:spcPts val="1205"/>
              </a:spcBef>
            </a:pPr>
            <a:r>
              <a:rPr sz="4800" b="1" dirty="0">
                <a:solidFill>
                  <a:srgbClr val="003963"/>
                </a:solidFill>
                <a:latin typeface="Berlin Sans FB Demi"/>
                <a:cs typeface="Berlin Sans FB Demi"/>
              </a:rPr>
              <a:t>What is</a:t>
            </a:r>
            <a:r>
              <a:rPr sz="4800" b="1" spc="-80" dirty="0">
                <a:solidFill>
                  <a:srgbClr val="003963"/>
                </a:solidFill>
                <a:latin typeface="Berlin Sans FB Demi"/>
                <a:cs typeface="Berlin Sans FB Demi"/>
              </a:rPr>
              <a:t> </a:t>
            </a:r>
            <a:r>
              <a:rPr sz="4800" b="1" spc="-5" dirty="0">
                <a:solidFill>
                  <a:srgbClr val="003963"/>
                </a:solidFill>
                <a:latin typeface="Berlin Sans FB Demi"/>
                <a:cs typeface="Berlin Sans FB Demi"/>
              </a:rPr>
              <a:t>“8-Step”?</a:t>
            </a:r>
            <a:endParaRPr sz="4800" dirty="0">
              <a:latin typeface="Berlin Sans FB Demi"/>
              <a:cs typeface="Berlin Sans FB Demi"/>
            </a:endParaRPr>
          </a:p>
          <a:p>
            <a:pPr marL="50800">
              <a:lnSpc>
                <a:spcPct val="100000"/>
              </a:lnSpc>
              <a:spcBef>
                <a:spcPts val="690"/>
              </a:spcBef>
            </a:pPr>
            <a:r>
              <a:rPr sz="3000" spc="-225" dirty="0">
                <a:latin typeface="Arial"/>
                <a:cs typeface="Arial"/>
              </a:rPr>
              <a:t>A  </a:t>
            </a:r>
            <a:r>
              <a:rPr sz="3000" spc="-165" dirty="0">
                <a:latin typeface="Arial"/>
                <a:cs typeface="Arial"/>
              </a:rPr>
              <a:t>structured, </a:t>
            </a:r>
            <a:r>
              <a:rPr sz="3000" spc="-220" dirty="0">
                <a:latin typeface="Arial"/>
                <a:cs typeface="Arial"/>
              </a:rPr>
              <a:t>data-based,</a:t>
            </a:r>
            <a:r>
              <a:rPr sz="3000" spc="-85" dirty="0">
                <a:latin typeface="Arial"/>
                <a:cs typeface="Arial"/>
              </a:rPr>
              <a:t> </a:t>
            </a:r>
            <a:r>
              <a:rPr sz="3000" spc="-300" dirty="0">
                <a:latin typeface="Arial"/>
                <a:cs typeface="Arial"/>
              </a:rPr>
              <a:t>planning</a:t>
            </a:r>
            <a:endParaRPr sz="3000" dirty="0">
              <a:latin typeface="Arial"/>
              <a:cs typeface="Arial"/>
            </a:endParaRPr>
          </a:p>
          <a:p>
            <a:pPr marL="50800">
              <a:lnSpc>
                <a:spcPct val="100000"/>
              </a:lnSpc>
            </a:pPr>
            <a:r>
              <a:rPr sz="3000" spc="-320" dirty="0">
                <a:latin typeface="Arial"/>
                <a:cs typeface="Arial"/>
              </a:rPr>
              <a:t>and  </a:t>
            </a:r>
            <a:r>
              <a:rPr sz="3000" spc="-245" dirty="0">
                <a:latin typeface="Arial"/>
                <a:cs typeface="Arial"/>
              </a:rPr>
              <a:t>problem-solving</a:t>
            </a:r>
            <a:r>
              <a:rPr sz="3000" spc="-100" dirty="0">
                <a:latin typeface="Arial"/>
                <a:cs typeface="Arial"/>
              </a:rPr>
              <a:t> </a:t>
            </a:r>
            <a:r>
              <a:rPr sz="3000" spc="-220" dirty="0">
                <a:latin typeface="Arial"/>
                <a:cs typeface="Arial"/>
              </a:rPr>
              <a:t>process</a:t>
            </a:r>
            <a:endParaRPr sz="3000" dirty="0">
              <a:latin typeface="Arial"/>
              <a:cs typeface="Arial"/>
            </a:endParaRPr>
          </a:p>
        </p:txBody>
      </p:sp>
      <p:sp>
        <p:nvSpPr>
          <p:cNvPr id="4" name="object 3"/>
          <p:cNvSpPr txBox="1"/>
          <p:nvPr/>
        </p:nvSpPr>
        <p:spPr>
          <a:xfrm>
            <a:off x="459740" y="2222119"/>
            <a:ext cx="3766820" cy="482600"/>
          </a:xfrm>
          <a:prstGeom prst="rect">
            <a:avLst/>
          </a:prstGeom>
        </p:spPr>
        <p:txBody>
          <a:bodyPr vert="horz" wrap="square" lIns="0" tIns="12700" rIns="0" bIns="0" rtlCol="0">
            <a:spAutoFit/>
          </a:bodyPr>
          <a:lstStyle/>
          <a:p>
            <a:pPr marL="12700">
              <a:lnSpc>
                <a:spcPct val="100000"/>
              </a:lnSpc>
              <a:spcBef>
                <a:spcPts val="100"/>
              </a:spcBef>
            </a:pPr>
            <a:r>
              <a:rPr sz="3000" spc="-114" dirty="0">
                <a:latin typeface="Arial"/>
                <a:cs typeface="Arial"/>
              </a:rPr>
              <a:t>that </a:t>
            </a:r>
            <a:r>
              <a:rPr sz="3000" spc="-270" dirty="0">
                <a:latin typeface="Arial"/>
                <a:cs typeface="Arial"/>
              </a:rPr>
              <a:t>helps  </a:t>
            </a:r>
            <a:r>
              <a:rPr sz="3000" spc="-350" dirty="0">
                <a:latin typeface="Arial"/>
                <a:cs typeface="Arial"/>
              </a:rPr>
              <a:t>guide</a:t>
            </a:r>
            <a:r>
              <a:rPr sz="3000" spc="-30" dirty="0">
                <a:latin typeface="Arial"/>
                <a:cs typeface="Arial"/>
              </a:rPr>
              <a:t> </a:t>
            </a:r>
            <a:r>
              <a:rPr sz="3000" spc="-160" dirty="0">
                <a:latin typeface="Arial"/>
                <a:cs typeface="Arial"/>
              </a:rPr>
              <a:t>systems-</a:t>
            </a:r>
            <a:endParaRPr sz="3000" dirty="0">
              <a:latin typeface="Arial"/>
              <a:cs typeface="Arial"/>
            </a:endParaRPr>
          </a:p>
        </p:txBody>
      </p:sp>
      <p:sp>
        <p:nvSpPr>
          <p:cNvPr id="6" name="object 4"/>
          <p:cNvSpPr txBox="1"/>
          <p:nvPr/>
        </p:nvSpPr>
        <p:spPr>
          <a:xfrm>
            <a:off x="459740" y="2641107"/>
            <a:ext cx="1935480" cy="482600"/>
          </a:xfrm>
          <a:prstGeom prst="rect">
            <a:avLst/>
          </a:prstGeom>
        </p:spPr>
        <p:txBody>
          <a:bodyPr vert="horz" wrap="square" lIns="0" tIns="12700" rIns="0" bIns="0" rtlCol="0">
            <a:spAutoFit/>
          </a:bodyPr>
          <a:lstStyle/>
          <a:p>
            <a:pPr marL="12700">
              <a:lnSpc>
                <a:spcPct val="100000"/>
              </a:lnSpc>
              <a:spcBef>
                <a:spcPts val="100"/>
              </a:spcBef>
            </a:pPr>
            <a:r>
              <a:rPr sz="3000" spc="-160" dirty="0">
                <a:latin typeface="Arial"/>
                <a:cs typeface="Arial"/>
              </a:rPr>
              <a:t>level</a:t>
            </a:r>
            <a:r>
              <a:rPr sz="3000" spc="-10" dirty="0">
                <a:latin typeface="Arial"/>
                <a:cs typeface="Arial"/>
              </a:rPr>
              <a:t> </a:t>
            </a:r>
            <a:r>
              <a:rPr sz="3000" spc="-280" dirty="0">
                <a:latin typeface="Arial"/>
                <a:cs typeface="Arial"/>
              </a:rPr>
              <a:t>change.</a:t>
            </a:r>
            <a:endParaRPr sz="3000" dirty="0">
              <a:latin typeface="Arial"/>
              <a:cs typeface="Arial"/>
            </a:endParaRPr>
          </a:p>
        </p:txBody>
      </p:sp>
      <p:sp>
        <p:nvSpPr>
          <p:cNvPr id="7" name="object 7"/>
          <p:cNvSpPr/>
          <p:nvPr/>
        </p:nvSpPr>
        <p:spPr>
          <a:xfrm>
            <a:off x="3886200" y="1828800"/>
            <a:ext cx="4800600" cy="3918966"/>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73694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7"/>
          <p:cNvSpPr/>
          <p:nvPr/>
        </p:nvSpPr>
        <p:spPr>
          <a:xfrm>
            <a:off x="1295400" y="152400"/>
            <a:ext cx="6553200" cy="5486400"/>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979564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1640" y="520920"/>
            <a:ext cx="5633720" cy="689932"/>
          </a:xfrm>
          <a:prstGeom prst="rect">
            <a:avLst/>
          </a:prstGeom>
        </p:spPr>
        <p:txBody>
          <a:bodyPr vert="horz" wrap="square" lIns="0" tIns="12700" rIns="0" bIns="0" rtlCol="0">
            <a:spAutoFit/>
          </a:bodyPr>
          <a:lstStyle/>
          <a:p>
            <a:pPr marL="12700">
              <a:lnSpc>
                <a:spcPct val="100000"/>
              </a:lnSpc>
              <a:spcBef>
                <a:spcPts val="100"/>
              </a:spcBef>
            </a:pPr>
            <a:r>
              <a:rPr lang="en-US" sz="4400" spc="-5" dirty="0"/>
              <a:t>“Do We Have To?”</a:t>
            </a:r>
            <a:endParaRPr sz="4400" spc="-10" dirty="0"/>
          </a:p>
        </p:txBody>
      </p:sp>
      <p:sp>
        <p:nvSpPr>
          <p:cNvPr id="3" name="object 3"/>
          <p:cNvSpPr txBox="1">
            <a:spLocks noGrp="1"/>
          </p:cNvSpPr>
          <p:nvPr>
            <p:ph type="body" idx="1"/>
          </p:nvPr>
        </p:nvSpPr>
        <p:spPr>
          <a:xfrm>
            <a:off x="440448" y="1950465"/>
            <a:ext cx="8226298" cy="3953005"/>
          </a:xfrm>
          <a:prstGeom prst="rect">
            <a:avLst/>
          </a:prstGeom>
        </p:spPr>
        <p:txBody>
          <a:bodyPr vert="horz" wrap="square" lIns="0" tIns="13335" rIns="0" bIns="0" rtlCol="0">
            <a:spAutoFit/>
          </a:bodyPr>
          <a:lstStyle/>
          <a:p>
            <a:pPr marL="851535">
              <a:lnSpc>
                <a:spcPct val="100000"/>
              </a:lnSpc>
              <a:spcBef>
                <a:spcPts val="105"/>
              </a:spcBef>
            </a:pPr>
            <a:r>
              <a:rPr sz="2400" spc="-195" dirty="0">
                <a:latin typeface="Arial Narrow Bold" panose="020B0706020202030204" pitchFamily="34" charset="0"/>
              </a:rPr>
              <a:t>A </a:t>
            </a:r>
            <a:r>
              <a:rPr sz="2400" spc="-275" dirty="0">
                <a:latin typeface="Arial Narrow Bold" panose="020B0706020202030204" pitchFamily="34" charset="0"/>
              </a:rPr>
              <a:t>School  </a:t>
            </a:r>
            <a:r>
              <a:rPr sz="2400" spc="-160" dirty="0">
                <a:latin typeface="Arial Narrow Bold" panose="020B0706020202030204" pitchFamily="34" charset="0"/>
              </a:rPr>
              <a:t>Improvement </a:t>
            </a:r>
            <a:r>
              <a:rPr sz="2400" spc="-285" dirty="0">
                <a:latin typeface="Arial Narrow Bold" panose="020B0706020202030204" pitchFamily="34" charset="0"/>
              </a:rPr>
              <a:t>Plan  using  </a:t>
            </a:r>
            <a:r>
              <a:rPr sz="2400" spc="-229" dirty="0">
                <a:latin typeface="Arial Narrow Bold" panose="020B0706020202030204" pitchFamily="34" charset="0"/>
              </a:rPr>
              <a:t>Form  </a:t>
            </a:r>
            <a:r>
              <a:rPr sz="2400" spc="-204" dirty="0">
                <a:latin typeface="Arial Narrow Bold" panose="020B0706020202030204" pitchFamily="34" charset="0"/>
              </a:rPr>
              <a:t>SIP-1 </a:t>
            </a:r>
            <a:r>
              <a:rPr sz="2400" spc="-145" dirty="0">
                <a:latin typeface="Arial Narrow Bold" panose="020B0706020202030204" pitchFamily="34" charset="0"/>
              </a:rPr>
              <a:t>is</a:t>
            </a:r>
            <a:r>
              <a:rPr sz="2400" spc="250" dirty="0">
                <a:latin typeface="Arial Narrow Bold" panose="020B0706020202030204" pitchFamily="34" charset="0"/>
              </a:rPr>
              <a:t> </a:t>
            </a:r>
            <a:r>
              <a:rPr sz="2400" spc="-135" dirty="0">
                <a:latin typeface="Arial Narrow Bold" panose="020B0706020202030204" pitchFamily="34" charset="0"/>
              </a:rPr>
              <a:t>required</a:t>
            </a:r>
          </a:p>
          <a:p>
            <a:pPr marL="851535">
              <a:lnSpc>
                <a:spcPct val="100000"/>
              </a:lnSpc>
            </a:pPr>
            <a:r>
              <a:rPr sz="2400" spc="-120" dirty="0">
                <a:latin typeface="Arial Narrow Bold" panose="020B0706020202030204" pitchFamily="34" charset="0"/>
              </a:rPr>
              <a:t>of </a:t>
            </a:r>
            <a:r>
              <a:rPr sz="2400" spc="-229" dirty="0">
                <a:latin typeface="Arial Narrow Bold" panose="020B0706020202030204" pitchFamily="34" charset="0"/>
              </a:rPr>
              <a:t>each  </a:t>
            </a:r>
            <a:r>
              <a:rPr sz="2400" spc="-130" dirty="0">
                <a:latin typeface="Arial Narrow Bold" panose="020B0706020202030204" pitchFamily="34" charset="0"/>
              </a:rPr>
              <a:t>non-charter </a:t>
            </a:r>
            <a:r>
              <a:rPr sz="2400" spc="-280" dirty="0">
                <a:latin typeface="Arial Narrow Bold" panose="020B0706020202030204" pitchFamily="34" charset="0"/>
              </a:rPr>
              <a:t>Focus,  </a:t>
            </a:r>
            <a:r>
              <a:rPr sz="2400" spc="-130" dirty="0">
                <a:latin typeface="Arial Narrow Bold" panose="020B0706020202030204" pitchFamily="34" charset="0"/>
              </a:rPr>
              <a:t>Priority, </a:t>
            </a:r>
            <a:r>
              <a:rPr sz="2400" spc="-270" dirty="0">
                <a:latin typeface="Arial Narrow Bold" panose="020B0706020202030204" pitchFamily="34" charset="0"/>
              </a:rPr>
              <a:t>and  </a:t>
            </a:r>
            <a:r>
              <a:rPr sz="2400" spc="-155" dirty="0">
                <a:latin typeface="Arial Narrow Bold" panose="020B0706020202030204" pitchFamily="34" charset="0"/>
              </a:rPr>
              <a:t>Former </a:t>
            </a:r>
            <a:r>
              <a:rPr sz="2400" spc="-335" dirty="0">
                <a:latin typeface="Arial Narrow Bold" panose="020B0706020202030204" pitchFamily="34" charset="0"/>
              </a:rPr>
              <a:t>F </a:t>
            </a:r>
            <a:r>
              <a:rPr sz="2400" spc="-35" dirty="0">
                <a:latin typeface="Arial Narrow Bold" panose="020B0706020202030204" pitchFamily="34" charset="0"/>
              </a:rPr>
              <a:t> </a:t>
            </a:r>
            <a:r>
              <a:rPr sz="2400" spc="-260" dirty="0">
                <a:latin typeface="Arial Narrow Bold" panose="020B0706020202030204" pitchFamily="34" charset="0"/>
              </a:rPr>
              <a:t>school</a:t>
            </a:r>
            <a:r>
              <a:rPr lang="en-US" sz="2400" spc="-260" dirty="0">
                <a:latin typeface="Arial Narrow Bold" panose="020B0706020202030204" pitchFamily="34" charset="0"/>
              </a:rPr>
              <a:t> using the CIMS Platform</a:t>
            </a:r>
            <a:endParaRPr sz="2400" spc="-260" dirty="0">
              <a:latin typeface="Arial Narrow Bold" panose="020B0706020202030204" pitchFamily="34" charset="0"/>
            </a:endParaRPr>
          </a:p>
          <a:p>
            <a:pPr marL="851535" marR="5080">
              <a:lnSpc>
                <a:spcPct val="100000"/>
              </a:lnSpc>
              <a:spcBef>
                <a:spcPts val="1200"/>
              </a:spcBef>
            </a:pPr>
            <a:endParaRPr lang="en-US" sz="2400" spc="-95" dirty="0" smtClean="0">
              <a:latin typeface="Arial Narrow Bold" panose="020B0706020202030204" pitchFamily="34" charset="0"/>
            </a:endParaRPr>
          </a:p>
          <a:p>
            <a:pPr marL="851535" marR="5080">
              <a:lnSpc>
                <a:spcPct val="100000"/>
              </a:lnSpc>
              <a:spcBef>
                <a:spcPts val="1200"/>
              </a:spcBef>
            </a:pPr>
            <a:r>
              <a:rPr lang="en-US" sz="2400" spc="-95" dirty="0" smtClean="0">
                <a:latin typeface="Arial Narrow Bold" panose="020B0706020202030204" pitchFamily="34" charset="0"/>
              </a:rPr>
              <a:t>D</a:t>
            </a:r>
            <a:r>
              <a:rPr sz="2400" spc="-95" dirty="0" smtClean="0">
                <a:latin typeface="Arial Narrow Bold" panose="020B0706020202030204" pitchFamily="34" charset="0"/>
              </a:rPr>
              <a:t>istrict </a:t>
            </a:r>
            <a:r>
              <a:rPr sz="2400" spc="-160" dirty="0">
                <a:latin typeface="Arial Narrow Bold" panose="020B0706020202030204" pitchFamily="34" charset="0"/>
              </a:rPr>
              <a:t>Improvement </a:t>
            </a:r>
            <a:r>
              <a:rPr sz="2400" spc="-275" dirty="0">
                <a:latin typeface="Arial Narrow Bold" panose="020B0706020202030204" pitchFamily="34" charset="0"/>
              </a:rPr>
              <a:t>and </a:t>
            </a:r>
            <a:r>
              <a:rPr sz="2400" spc="-165" dirty="0">
                <a:latin typeface="Arial Narrow Bold" panose="020B0706020202030204" pitchFamily="34" charset="0"/>
              </a:rPr>
              <a:t>Assistance </a:t>
            </a:r>
            <a:r>
              <a:rPr sz="2400" spc="-285" dirty="0">
                <a:latin typeface="Arial Narrow Bold" panose="020B0706020202030204" pitchFamily="34" charset="0"/>
              </a:rPr>
              <a:t>Plan using </a:t>
            </a:r>
            <a:r>
              <a:rPr sz="2400" spc="-229" dirty="0">
                <a:latin typeface="Arial Narrow Bold" panose="020B0706020202030204" pitchFamily="34" charset="0"/>
              </a:rPr>
              <a:t>Form  </a:t>
            </a:r>
            <a:r>
              <a:rPr sz="2400" spc="-225" dirty="0">
                <a:latin typeface="Arial Narrow Bold" panose="020B0706020202030204" pitchFamily="34" charset="0"/>
              </a:rPr>
              <a:t>DIAP-1 </a:t>
            </a:r>
            <a:r>
              <a:rPr sz="2400" spc="-145" dirty="0">
                <a:latin typeface="Arial Narrow Bold" panose="020B0706020202030204" pitchFamily="34" charset="0"/>
              </a:rPr>
              <a:t>is </a:t>
            </a:r>
            <a:r>
              <a:rPr sz="2400" spc="-135" dirty="0">
                <a:latin typeface="Arial Narrow Bold" panose="020B0706020202030204" pitchFamily="34" charset="0"/>
              </a:rPr>
              <a:t>required </a:t>
            </a:r>
            <a:r>
              <a:rPr sz="2400" spc="-120" dirty="0">
                <a:latin typeface="Arial Narrow Bold" panose="020B0706020202030204" pitchFamily="34" charset="0"/>
              </a:rPr>
              <a:t>of </a:t>
            </a:r>
            <a:r>
              <a:rPr sz="2400" spc="-229" dirty="0">
                <a:latin typeface="Arial Narrow Bold" panose="020B0706020202030204" pitchFamily="34" charset="0"/>
              </a:rPr>
              <a:t>each </a:t>
            </a:r>
            <a:r>
              <a:rPr sz="2400" spc="-95" dirty="0">
                <a:latin typeface="Arial Narrow Bold" panose="020B0706020202030204" pitchFamily="34" charset="0"/>
              </a:rPr>
              <a:t>district with </a:t>
            </a:r>
            <a:r>
              <a:rPr sz="2400" spc="-250" dirty="0">
                <a:latin typeface="Arial Narrow Bold" panose="020B0706020202030204" pitchFamily="34" charset="0"/>
              </a:rPr>
              <a:t>one </a:t>
            </a:r>
            <a:r>
              <a:rPr sz="2400" spc="-105" dirty="0">
                <a:latin typeface="Arial Narrow Bold" panose="020B0706020202030204" pitchFamily="34" charset="0"/>
              </a:rPr>
              <a:t>or </a:t>
            </a:r>
            <a:r>
              <a:rPr sz="2400" spc="-185" dirty="0">
                <a:latin typeface="Arial Narrow Bold" panose="020B0706020202030204" pitchFamily="34" charset="0"/>
              </a:rPr>
              <a:t>more </a:t>
            </a:r>
            <a:r>
              <a:rPr sz="2400" spc="-195" dirty="0">
                <a:latin typeface="Arial Narrow Bold" panose="020B0706020202030204" pitchFamily="34" charset="0"/>
              </a:rPr>
              <a:t>non-  </a:t>
            </a:r>
            <a:r>
              <a:rPr sz="2400" spc="-85" dirty="0">
                <a:latin typeface="Arial Narrow Bold" panose="020B0706020202030204" pitchFamily="34" charset="0"/>
              </a:rPr>
              <a:t>charter </a:t>
            </a:r>
            <a:r>
              <a:rPr sz="2400" spc="-310" dirty="0">
                <a:latin typeface="Arial Narrow Bold" panose="020B0706020202030204" pitchFamily="34" charset="0"/>
              </a:rPr>
              <a:t>Focus  </a:t>
            </a:r>
            <a:r>
              <a:rPr sz="2400" spc="-105" dirty="0">
                <a:latin typeface="Arial Narrow Bold" panose="020B0706020202030204" pitchFamily="34" charset="0"/>
              </a:rPr>
              <a:t>or </a:t>
            </a:r>
            <a:r>
              <a:rPr sz="2400" spc="-130" dirty="0">
                <a:latin typeface="Arial Narrow Bold" panose="020B0706020202030204" pitchFamily="34" charset="0"/>
              </a:rPr>
              <a:t>Priority</a:t>
            </a:r>
            <a:r>
              <a:rPr sz="2400" spc="280" dirty="0">
                <a:latin typeface="Arial Narrow Bold" panose="020B0706020202030204" pitchFamily="34" charset="0"/>
              </a:rPr>
              <a:t> </a:t>
            </a:r>
            <a:r>
              <a:rPr sz="2400" spc="-245" dirty="0">
                <a:latin typeface="Arial Narrow Bold" panose="020B0706020202030204" pitchFamily="34" charset="0"/>
              </a:rPr>
              <a:t>schools</a:t>
            </a:r>
          </a:p>
          <a:p>
            <a:pPr marL="851535" marR="393700">
              <a:lnSpc>
                <a:spcPct val="100000"/>
              </a:lnSpc>
              <a:spcBef>
                <a:spcPts val="1195"/>
              </a:spcBef>
            </a:pPr>
            <a:endParaRPr lang="en-US" sz="2400" spc="-265" dirty="0">
              <a:latin typeface="Arial Narrow Bold" panose="020B0706020202030204" pitchFamily="34" charset="0"/>
            </a:endParaRPr>
          </a:p>
          <a:p>
            <a:pPr marL="851535" marR="393700">
              <a:lnSpc>
                <a:spcPct val="100000"/>
              </a:lnSpc>
              <a:spcBef>
                <a:spcPts val="1195"/>
              </a:spcBef>
            </a:pPr>
            <a:r>
              <a:rPr sz="2400" spc="-265" dirty="0" smtClean="0">
                <a:latin typeface="Arial Narrow Bold" panose="020B0706020202030204" pitchFamily="34" charset="0"/>
              </a:rPr>
              <a:t>Documenting </a:t>
            </a:r>
            <a:r>
              <a:rPr sz="2400" spc="-130" dirty="0">
                <a:latin typeface="Arial Narrow Bold" panose="020B0706020202030204" pitchFamily="34" charset="0"/>
              </a:rPr>
              <a:t>the </a:t>
            </a:r>
            <a:r>
              <a:rPr sz="2400" spc="-140" dirty="0">
                <a:latin typeface="Arial Narrow Bold" panose="020B0706020202030204" pitchFamily="34" charset="0"/>
              </a:rPr>
              <a:t>8-Step </a:t>
            </a:r>
            <a:r>
              <a:rPr sz="2400" spc="-275" dirty="0">
                <a:latin typeface="Arial Narrow Bold" panose="020B0706020202030204" pitchFamily="34" charset="0"/>
              </a:rPr>
              <a:t>Planning and </a:t>
            </a:r>
            <a:r>
              <a:rPr sz="2400" spc="-254" dirty="0">
                <a:latin typeface="Arial Narrow Bold" panose="020B0706020202030204" pitchFamily="34" charset="0"/>
              </a:rPr>
              <a:t>Problem </a:t>
            </a:r>
            <a:r>
              <a:rPr sz="2400" spc="-235" dirty="0">
                <a:latin typeface="Arial Narrow Bold" panose="020B0706020202030204" pitchFamily="34" charset="0"/>
              </a:rPr>
              <a:t>Solving  </a:t>
            </a:r>
            <a:r>
              <a:rPr sz="2400" spc="-190" dirty="0">
                <a:latin typeface="Arial Narrow Bold" panose="020B0706020202030204" pitchFamily="34" charset="0"/>
              </a:rPr>
              <a:t>process </a:t>
            </a:r>
            <a:r>
              <a:rPr sz="2400" spc="-145" dirty="0">
                <a:latin typeface="Arial Narrow Bold" panose="020B0706020202030204" pitchFamily="34" charset="0"/>
              </a:rPr>
              <a:t>is </a:t>
            </a:r>
            <a:r>
              <a:rPr sz="2400" spc="-135" dirty="0">
                <a:latin typeface="Arial Narrow Bold" panose="020B0706020202030204" pitchFamily="34" charset="0"/>
              </a:rPr>
              <a:t>required </a:t>
            </a:r>
            <a:r>
              <a:rPr sz="2400" spc="-195" dirty="0">
                <a:latin typeface="Arial Narrow Bold" panose="020B0706020202030204" pitchFamily="34" charset="0"/>
              </a:rPr>
              <a:t>in </a:t>
            </a:r>
            <a:r>
              <a:rPr sz="2400" spc="-130" dirty="0">
                <a:latin typeface="Arial Narrow Bold" panose="020B0706020202030204" pitchFamily="34" charset="0"/>
              </a:rPr>
              <a:t>the </a:t>
            </a:r>
            <a:r>
              <a:rPr sz="2400" spc="-80" dirty="0">
                <a:latin typeface="Arial Narrow Bold" panose="020B0706020202030204" pitchFamily="34" charset="0"/>
              </a:rPr>
              <a:t>state </a:t>
            </a:r>
            <a:r>
              <a:rPr sz="2400" spc="-204" dirty="0">
                <a:latin typeface="Arial Narrow Bold" panose="020B0706020202030204" pitchFamily="34" charset="0"/>
              </a:rPr>
              <a:t>board-approved </a:t>
            </a:r>
            <a:r>
              <a:rPr sz="2400" spc="-125" dirty="0">
                <a:latin typeface="Arial Narrow Bold" panose="020B0706020202030204" pitchFamily="34" charset="0"/>
              </a:rPr>
              <a:t>forms  </a:t>
            </a:r>
            <a:r>
              <a:rPr sz="2400" spc="-215" dirty="0">
                <a:latin typeface="Arial Narrow Bold" panose="020B0706020202030204" pitchFamily="34" charset="0"/>
              </a:rPr>
              <a:t>SIP-1  </a:t>
            </a:r>
            <a:r>
              <a:rPr sz="2400" spc="-275" dirty="0">
                <a:latin typeface="Arial Narrow Bold" panose="020B0706020202030204" pitchFamily="34" charset="0"/>
              </a:rPr>
              <a:t>and</a:t>
            </a:r>
            <a:r>
              <a:rPr sz="2400" spc="-245" dirty="0">
                <a:latin typeface="Arial Narrow Bold" panose="020B0706020202030204" pitchFamily="34" charset="0"/>
              </a:rPr>
              <a:t> </a:t>
            </a:r>
            <a:r>
              <a:rPr sz="2400" spc="-225" dirty="0">
                <a:latin typeface="Arial Narrow Bold" panose="020B0706020202030204" pitchFamily="34" charset="0"/>
              </a:rPr>
              <a:t>DIAP-1</a:t>
            </a:r>
          </a:p>
        </p:txBody>
      </p:sp>
      <p:sp>
        <p:nvSpPr>
          <p:cNvPr id="4" name="object 4"/>
          <p:cNvSpPr/>
          <p:nvPr/>
        </p:nvSpPr>
        <p:spPr>
          <a:xfrm>
            <a:off x="440448" y="1552066"/>
            <a:ext cx="5688190" cy="398399"/>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685797" y="5260722"/>
            <a:ext cx="441959" cy="640080"/>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685797" y="3641281"/>
            <a:ext cx="441959" cy="640080"/>
          </a:xfrm>
          <a:prstGeom prst="rect">
            <a:avLst/>
          </a:prstGeom>
          <a:blipFill>
            <a:blip r:embed="rId3" cstate="print"/>
            <a:stretch>
              <a:fillRect/>
            </a:stretch>
          </a:blipFill>
        </p:spPr>
        <p:txBody>
          <a:bodyPr wrap="square" lIns="0" tIns="0" rIns="0" bIns="0" rtlCol="0"/>
          <a:lstStyle/>
          <a:p>
            <a:endParaRPr dirty="0"/>
          </a:p>
        </p:txBody>
      </p:sp>
      <p:sp>
        <p:nvSpPr>
          <p:cNvPr id="7" name="object 7"/>
          <p:cNvSpPr/>
          <p:nvPr/>
        </p:nvSpPr>
        <p:spPr>
          <a:xfrm>
            <a:off x="685799" y="2021841"/>
            <a:ext cx="441959" cy="640079"/>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7520335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08832" y="5913120"/>
            <a:ext cx="1005840" cy="822960"/>
          </a:xfrm>
          <a:custGeom>
            <a:avLst/>
            <a:gdLst/>
            <a:ahLst/>
            <a:cxnLst/>
            <a:rect l="l" t="t" r="r" b="b"/>
            <a:pathLst>
              <a:path w="1005839" h="822959">
                <a:moveTo>
                  <a:pt x="0" y="822959"/>
                </a:moveTo>
                <a:lnTo>
                  <a:pt x="1005839" y="822959"/>
                </a:lnTo>
                <a:lnTo>
                  <a:pt x="1005839" y="0"/>
                </a:lnTo>
                <a:lnTo>
                  <a:pt x="0" y="0"/>
                </a:lnTo>
                <a:lnTo>
                  <a:pt x="0" y="822959"/>
                </a:lnTo>
                <a:close/>
              </a:path>
            </a:pathLst>
          </a:custGeom>
          <a:solidFill>
            <a:srgbClr val="8BC53E"/>
          </a:solidFill>
        </p:spPr>
        <p:txBody>
          <a:bodyPr wrap="square" lIns="0" tIns="0" rIns="0" bIns="0" rtlCol="0"/>
          <a:lstStyle/>
          <a:p>
            <a:endParaRPr dirty="0"/>
          </a:p>
        </p:txBody>
      </p:sp>
      <p:sp>
        <p:nvSpPr>
          <p:cNvPr id="3" name="object 3"/>
          <p:cNvSpPr/>
          <p:nvPr/>
        </p:nvSpPr>
        <p:spPr>
          <a:xfrm>
            <a:off x="8180831" y="5455920"/>
            <a:ext cx="822960" cy="365760"/>
          </a:xfrm>
          <a:custGeom>
            <a:avLst/>
            <a:gdLst/>
            <a:ahLst/>
            <a:cxnLst/>
            <a:rect l="l" t="t" r="r" b="b"/>
            <a:pathLst>
              <a:path w="822959" h="365760">
                <a:moveTo>
                  <a:pt x="0" y="365759"/>
                </a:moveTo>
                <a:lnTo>
                  <a:pt x="822959" y="365759"/>
                </a:lnTo>
                <a:lnTo>
                  <a:pt x="822959" y="0"/>
                </a:lnTo>
                <a:lnTo>
                  <a:pt x="0" y="0"/>
                </a:lnTo>
                <a:lnTo>
                  <a:pt x="0" y="365759"/>
                </a:lnTo>
                <a:close/>
              </a:path>
            </a:pathLst>
          </a:custGeom>
          <a:solidFill>
            <a:srgbClr val="3DAADA"/>
          </a:solidFill>
        </p:spPr>
        <p:txBody>
          <a:bodyPr wrap="square" lIns="0" tIns="0" rIns="0" bIns="0" rtlCol="0"/>
          <a:lstStyle/>
          <a:p>
            <a:endParaRPr dirty="0"/>
          </a:p>
        </p:txBody>
      </p:sp>
      <p:sp>
        <p:nvSpPr>
          <p:cNvPr id="4" name="object 4"/>
          <p:cNvSpPr/>
          <p:nvPr/>
        </p:nvSpPr>
        <p:spPr>
          <a:xfrm>
            <a:off x="4706111" y="5913120"/>
            <a:ext cx="1005840" cy="822960"/>
          </a:xfrm>
          <a:custGeom>
            <a:avLst/>
            <a:gdLst/>
            <a:ahLst/>
            <a:cxnLst/>
            <a:rect l="l" t="t" r="r" b="b"/>
            <a:pathLst>
              <a:path w="1005839" h="822959">
                <a:moveTo>
                  <a:pt x="0" y="822959"/>
                </a:moveTo>
                <a:lnTo>
                  <a:pt x="1005839" y="822959"/>
                </a:lnTo>
                <a:lnTo>
                  <a:pt x="1005839" y="0"/>
                </a:lnTo>
                <a:lnTo>
                  <a:pt x="0" y="0"/>
                </a:lnTo>
                <a:lnTo>
                  <a:pt x="0" y="822959"/>
                </a:lnTo>
                <a:close/>
              </a:path>
            </a:pathLst>
          </a:custGeom>
          <a:solidFill>
            <a:srgbClr val="8BC53E"/>
          </a:solidFill>
        </p:spPr>
        <p:txBody>
          <a:bodyPr wrap="square" lIns="0" tIns="0" rIns="0" bIns="0" rtlCol="0"/>
          <a:lstStyle/>
          <a:p>
            <a:endParaRPr dirty="0"/>
          </a:p>
        </p:txBody>
      </p:sp>
      <p:sp>
        <p:nvSpPr>
          <p:cNvPr id="5" name="object 5"/>
          <p:cNvSpPr/>
          <p:nvPr/>
        </p:nvSpPr>
        <p:spPr>
          <a:xfrm>
            <a:off x="1874520" y="5913120"/>
            <a:ext cx="1645920" cy="822960"/>
          </a:xfrm>
          <a:custGeom>
            <a:avLst/>
            <a:gdLst/>
            <a:ahLst/>
            <a:cxnLst/>
            <a:rect l="l" t="t" r="r" b="b"/>
            <a:pathLst>
              <a:path w="1645920" h="822959">
                <a:moveTo>
                  <a:pt x="0" y="822959"/>
                </a:moveTo>
                <a:lnTo>
                  <a:pt x="1645920" y="822959"/>
                </a:lnTo>
                <a:lnTo>
                  <a:pt x="1645920" y="0"/>
                </a:lnTo>
                <a:lnTo>
                  <a:pt x="0" y="0"/>
                </a:lnTo>
                <a:lnTo>
                  <a:pt x="0" y="822959"/>
                </a:lnTo>
                <a:close/>
              </a:path>
            </a:pathLst>
          </a:custGeom>
          <a:solidFill>
            <a:srgbClr val="E27121"/>
          </a:solidFill>
        </p:spPr>
        <p:txBody>
          <a:bodyPr wrap="square" lIns="0" tIns="0" rIns="0" bIns="0" rtlCol="0"/>
          <a:lstStyle/>
          <a:p>
            <a:endParaRPr dirty="0"/>
          </a:p>
        </p:txBody>
      </p:sp>
      <p:sp>
        <p:nvSpPr>
          <p:cNvPr id="6" name="object 6"/>
          <p:cNvSpPr/>
          <p:nvPr/>
        </p:nvSpPr>
        <p:spPr>
          <a:xfrm>
            <a:off x="5803391" y="5913120"/>
            <a:ext cx="365760" cy="822960"/>
          </a:xfrm>
          <a:custGeom>
            <a:avLst/>
            <a:gdLst/>
            <a:ahLst/>
            <a:cxnLst/>
            <a:rect l="l" t="t" r="r" b="b"/>
            <a:pathLst>
              <a:path w="365760" h="822959">
                <a:moveTo>
                  <a:pt x="0" y="822959"/>
                </a:moveTo>
                <a:lnTo>
                  <a:pt x="365760" y="822959"/>
                </a:lnTo>
                <a:lnTo>
                  <a:pt x="365760" y="0"/>
                </a:lnTo>
                <a:lnTo>
                  <a:pt x="0" y="0"/>
                </a:lnTo>
                <a:lnTo>
                  <a:pt x="0" y="822959"/>
                </a:lnTo>
                <a:close/>
              </a:path>
            </a:pathLst>
          </a:custGeom>
          <a:solidFill>
            <a:srgbClr val="3DAADA"/>
          </a:solidFill>
        </p:spPr>
        <p:txBody>
          <a:bodyPr wrap="square" lIns="0" tIns="0" rIns="0" bIns="0" rtlCol="0"/>
          <a:lstStyle/>
          <a:p>
            <a:endParaRPr dirty="0"/>
          </a:p>
        </p:txBody>
      </p:sp>
      <p:sp>
        <p:nvSpPr>
          <p:cNvPr id="7" name="object 7"/>
          <p:cNvSpPr/>
          <p:nvPr/>
        </p:nvSpPr>
        <p:spPr>
          <a:xfrm>
            <a:off x="1417319" y="5913120"/>
            <a:ext cx="365760" cy="822960"/>
          </a:xfrm>
          <a:custGeom>
            <a:avLst/>
            <a:gdLst/>
            <a:ahLst/>
            <a:cxnLst/>
            <a:rect l="l" t="t" r="r" b="b"/>
            <a:pathLst>
              <a:path w="365760" h="822959">
                <a:moveTo>
                  <a:pt x="0" y="822959"/>
                </a:moveTo>
                <a:lnTo>
                  <a:pt x="365760" y="822959"/>
                </a:lnTo>
                <a:lnTo>
                  <a:pt x="365760" y="0"/>
                </a:lnTo>
                <a:lnTo>
                  <a:pt x="0" y="0"/>
                </a:lnTo>
                <a:lnTo>
                  <a:pt x="0" y="822959"/>
                </a:lnTo>
                <a:close/>
              </a:path>
            </a:pathLst>
          </a:custGeom>
          <a:solidFill>
            <a:srgbClr val="3DAADA"/>
          </a:solidFill>
        </p:spPr>
        <p:txBody>
          <a:bodyPr wrap="square" lIns="0" tIns="0" rIns="0" bIns="0" rtlCol="0"/>
          <a:lstStyle/>
          <a:p>
            <a:endParaRPr dirty="0"/>
          </a:p>
        </p:txBody>
      </p:sp>
      <p:sp>
        <p:nvSpPr>
          <p:cNvPr id="8" name="object 8"/>
          <p:cNvSpPr/>
          <p:nvPr/>
        </p:nvSpPr>
        <p:spPr>
          <a:xfrm>
            <a:off x="0" y="5913120"/>
            <a:ext cx="1325880" cy="822960"/>
          </a:xfrm>
          <a:custGeom>
            <a:avLst/>
            <a:gdLst/>
            <a:ahLst/>
            <a:cxnLst/>
            <a:rect l="l" t="t" r="r" b="b"/>
            <a:pathLst>
              <a:path w="1325880" h="822959">
                <a:moveTo>
                  <a:pt x="0" y="822959"/>
                </a:moveTo>
                <a:lnTo>
                  <a:pt x="1325880" y="822959"/>
                </a:lnTo>
                <a:lnTo>
                  <a:pt x="1325880" y="0"/>
                </a:lnTo>
                <a:lnTo>
                  <a:pt x="0" y="0"/>
                </a:lnTo>
                <a:lnTo>
                  <a:pt x="0" y="822959"/>
                </a:lnTo>
                <a:close/>
              </a:path>
            </a:pathLst>
          </a:custGeom>
          <a:solidFill>
            <a:srgbClr val="A079AA"/>
          </a:solidFill>
        </p:spPr>
        <p:txBody>
          <a:bodyPr wrap="square" lIns="0" tIns="0" rIns="0" bIns="0" rtlCol="0"/>
          <a:lstStyle/>
          <a:p>
            <a:endParaRPr dirty="0"/>
          </a:p>
        </p:txBody>
      </p:sp>
      <p:sp>
        <p:nvSpPr>
          <p:cNvPr id="9" name="object 9"/>
          <p:cNvSpPr/>
          <p:nvPr/>
        </p:nvSpPr>
        <p:spPr>
          <a:xfrm>
            <a:off x="6260591" y="5913120"/>
            <a:ext cx="1325880" cy="822960"/>
          </a:xfrm>
          <a:custGeom>
            <a:avLst/>
            <a:gdLst/>
            <a:ahLst/>
            <a:cxnLst/>
            <a:rect l="l" t="t" r="r" b="b"/>
            <a:pathLst>
              <a:path w="1325879" h="822959">
                <a:moveTo>
                  <a:pt x="0" y="822959"/>
                </a:moveTo>
                <a:lnTo>
                  <a:pt x="1325880" y="822959"/>
                </a:lnTo>
                <a:lnTo>
                  <a:pt x="1325880" y="0"/>
                </a:lnTo>
                <a:lnTo>
                  <a:pt x="0" y="0"/>
                </a:lnTo>
                <a:lnTo>
                  <a:pt x="0" y="822959"/>
                </a:lnTo>
                <a:close/>
              </a:path>
            </a:pathLst>
          </a:custGeom>
          <a:solidFill>
            <a:srgbClr val="EA2839"/>
          </a:solidFill>
        </p:spPr>
        <p:txBody>
          <a:bodyPr wrap="square" lIns="0" tIns="0" rIns="0" bIns="0" rtlCol="0"/>
          <a:lstStyle/>
          <a:p>
            <a:endParaRPr dirty="0"/>
          </a:p>
        </p:txBody>
      </p:sp>
      <p:sp>
        <p:nvSpPr>
          <p:cNvPr id="10" name="object 10"/>
          <p:cNvSpPr/>
          <p:nvPr/>
        </p:nvSpPr>
        <p:spPr>
          <a:xfrm>
            <a:off x="8180831" y="3272028"/>
            <a:ext cx="822960" cy="1005840"/>
          </a:xfrm>
          <a:custGeom>
            <a:avLst/>
            <a:gdLst/>
            <a:ahLst/>
            <a:cxnLst/>
            <a:rect l="l" t="t" r="r" b="b"/>
            <a:pathLst>
              <a:path w="822959" h="1005839">
                <a:moveTo>
                  <a:pt x="0" y="1005840"/>
                </a:moveTo>
                <a:lnTo>
                  <a:pt x="822959" y="1005840"/>
                </a:lnTo>
                <a:lnTo>
                  <a:pt x="822959" y="0"/>
                </a:lnTo>
                <a:lnTo>
                  <a:pt x="0" y="0"/>
                </a:lnTo>
                <a:lnTo>
                  <a:pt x="0" y="1005840"/>
                </a:lnTo>
                <a:close/>
              </a:path>
            </a:pathLst>
          </a:custGeom>
          <a:solidFill>
            <a:srgbClr val="A079AA"/>
          </a:solidFill>
        </p:spPr>
        <p:txBody>
          <a:bodyPr wrap="square" lIns="0" tIns="0" rIns="0" bIns="0" rtlCol="0"/>
          <a:lstStyle/>
          <a:p>
            <a:endParaRPr dirty="0"/>
          </a:p>
        </p:txBody>
      </p:sp>
      <p:sp>
        <p:nvSpPr>
          <p:cNvPr id="11" name="object 11"/>
          <p:cNvSpPr/>
          <p:nvPr/>
        </p:nvSpPr>
        <p:spPr>
          <a:xfrm>
            <a:off x="1903476" y="5894832"/>
            <a:ext cx="691895" cy="678180"/>
          </a:xfrm>
          <a:prstGeom prst="rect">
            <a:avLst/>
          </a:prstGeom>
          <a:blipFill>
            <a:blip r:embed="rId2" cstate="print"/>
            <a:stretch>
              <a:fillRect/>
            </a:stretch>
          </a:blipFill>
        </p:spPr>
        <p:txBody>
          <a:bodyPr wrap="square" lIns="0" tIns="0" rIns="0" bIns="0" rtlCol="0"/>
          <a:lstStyle/>
          <a:p>
            <a:endParaRPr dirty="0"/>
          </a:p>
        </p:txBody>
      </p:sp>
      <p:sp>
        <p:nvSpPr>
          <p:cNvPr id="12" name="object 12"/>
          <p:cNvSpPr/>
          <p:nvPr/>
        </p:nvSpPr>
        <p:spPr>
          <a:xfrm>
            <a:off x="8180831" y="4358640"/>
            <a:ext cx="822960" cy="1005840"/>
          </a:xfrm>
          <a:custGeom>
            <a:avLst/>
            <a:gdLst/>
            <a:ahLst/>
            <a:cxnLst/>
            <a:rect l="l" t="t" r="r" b="b"/>
            <a:pathLst>
              <a:path w="822959" h="1005839">
                <a:moveTo>
                  <a:pt x="0" y="1005840"/>
                </a:moveTo>
                <a:lnTo>
                  <a:pt x="822959" y="1005840"/>
                </a:lnTo>
                <a:lnTo>
                  <a:pt x="822959" y="0"/>
                </a:lnTo>
                <a:lnTo>
                  <a:pt x="0" y="0"/>
                </a:lnTo>
                <a:lnTo>
                  <a:pt x="0" y="1005840"/>
                </a:lnTo>
                <a:close/>
              </a:path>
            </a:pathLst>
          </a:custGeom>
          <a:solidFill>
            <a:srgbClr val="A079AA"/>
          </a:solidFill>
        </p:spPr>
        <p:txBody>
          <a:bodyPr wrap="square" lIns="0" tIns="0" rIns="0" bIns="0" rtlCol="0"/>
          <a:lstStyle/>
          <a:p>
            <a:endParaRPr dirty="0"/>
          </a:p>
        </p:txBody>
      </p:sp>
      <p:sp>
        <p:nvSpPr>
          <p:cNvPr id="13" name="object 13"/>
          <p:cNvSpPr/>
          <p:nvPr/>
        </p:nvSpPr>
        <p:spPr>
          <a:xfrm>
            <a:off x="7677911" y="5913120"/>
            <a:ext cx="1325880" cy="822960"/>
          </a:xfrm>
          <a:custGeom>
            <a:avLst/>
            <a:gdLst/>
            <a:ahLst/>
            <a:cxnLst/>
            <a:rect l="l" t="t" r="r" b="b"/>
            <a:pathLst>
              <a:path w="1325879" h="822959">
                <a:moveTo>
                  <a:pt x="0" y="822959"/>
                </a:moveTo>
                <a:lnTo>
                  <a:pt x="1325879" y="822959"/>
                </a:lnTo>
                <a:lnTo>
                  <a:pt x="1325879" y="0"/>
                </a:lnTo>
                <a:lnTo>
                  <a:pt x="0" y="0"/>
                </a:lnTo>
                <a:lnTo>
                  <a:pt x="0" y="822959"/>
                </a:lnTo>
                <a:close/>
              </a:path>
            </a:pathLst>
          </a:custGeom>
          <a:solidFill>
            <a:srgbClr val="EA2839"/>
          </a:solidFill>
        </p:spPr>
        <p:txBody>
          <a:bodyPr wrap="square" lIns="0" tIns="0" rIns="0" bIns="0" rtlCol="0"/>
          <a:lstStyle/>
          <a:p>
            <a:endParaRPr dirty="0"/>
          </a:p>
        </p:txBody>
      </p:sp>
      <p:sp>
        <p:nvSpPr>
          <p:cNvPr id="14" name="object 14"/>
          <p:cNvSpPr/>
          <p:nvPr/>
        </p:nvSpPr>
        <p:spPr>
          <a:xfrm>
            <a:off x="7356347" y="2357627"/>
            <a:ext cx="1645920" cy="822960"/>
          </a:xfrm>
          <a:custGeom>
            <a:avLst/>
            <a:gdLst/>
            <a:ahLst/>
            <a:cxnLst/>
            <a:rect l="l" t="t" r="r" b="b"/>
            <a:pathLst>
              <a:path w="1645920" h="822960">
                <a:moveTo>
                  <a:pt x="0" y="822960"/>
                </a:moveTo>
                <a:lnTo>
                  <a:pt x="1645920" y="822960"/>
                </a:lnTo>
                <a:lnTo>
                  <a:pt x="1645920" y="0"/>
                </a:lnTo>
                <a:lnTo>
                  <a:pt x="0" y="0"/>
                </a:lnTo>
                <a:lnTo>
                  <a:pt x="0" y="822960"/>
                </a:lnTo>
                <a:close/>
              </a:path>
            </a:pathLst>
          </a:custGeom>
          <a:solidFill>
            <a:srgbClr val="8BC53E"/>
          </a:solidFill>
        </p:spPr>
        <p:txBody>
          <a:bodyPr wrap="square" lIns="0" tIns="0" rIns="0" bIns="0" rtlCol="0"/>
          <a:lstStyle/>
          <a:p>
            <a:endParaRPr dirty="0"/>
          </a:p>
        </p:txBody>
      </p:sp>
      <p:sp>
        <p:nvSpPr>
          <p:cNvPr id="15" name="object 15"/>
          <p:cNvSpPr/>
          <p:nvPr/>
        </p:nvSpPr>
        <p:spPr>
          <a:xfrm>
            <a:off x="5481828" y="2357627"/>
            <a:ext cx="1325880" cy="822960"/>
          </a:xfrm>
          <a:custGeom>
            <a:avLst/>
            <a:gdLst/>
            <a:ahLst/>
            <a:cxnLst/>
            <a:rect l="l" t="t" r="r" b="b"/>
            <a:pathLst>
              <a:path w="1325879" h="822960">
                <a:moveTo>
                  <a:pt x="0" y="822960"/>
                </a:moveTo>
                <a:lnTo>
                  <a:pt x="1325879" y="822960"/>
                </a:lnTo>
                <a:lnTo>
                  <a:pt x="1325879" y="0"/>
                </a:lnTo>
                <a:lnTo>
                  <a:pt x="0" y="0"/>
                </a:lnTo>
                <a:lnTo>
                  <a:pt x="0" y="822960"/>
                </a:lnTo>
                <a:close/>
              </a:path>
            </a:pathLst>
          </a:custGeom>
          <a:solidFill>
            <a:srgbClr val="E27121"/>
          </a:solidFill>
        </p:spPr>
        <p:txBody>
          <a:bodyPr wrap="square" lIns="0" tIns="0" rIns="0" bIns="0" rtlCol="0"/>
          <a:lstStyle/>
          <a:p>
            <a:endParaRPr dirty="0"/>
          </a:p>
        </p:txBody>
      </p:sp>
      <p:sp>
        <p:nvSpPr>
          <p:cNvPr id="16" name="object 16"/>
          <p:cNvSpPr/>
          <p:nvPr/>
        </p:nvSpPr>
        <p:spPr>
          <a:xfrm>
            <a:off x="6899147" y="2357627"/>
            <a:ext cx="365760" cy="822960"/>
          </a:xfrm>
          <a:custGeom>
            <a:avLst/>
            <a:gdLst/>
            <a:ahLst/>
            <a:cxnLst/>
            <a:rect l="l" t="t" r="r" b="b"/>
            <a:pathLst>
              <a:path w="365759" h="822960">
                <a:moveTo>
                  <a:pt x="0" y="822960"/>
                </a:moveTo>
                <a:lnTo>
                  <a:pt x="365759" y="822960"/>
                </a:lnTo>
                <a:lnTo>
                  <a:pt x="365759" y="0"/>
                </a:lnTo>
                <a:lnTo>
                  <a:pt x="0" y="0"/>
                </a:lnTo>
                <a:lnTo>
                  <a:pt x="0" y="822960"/>
                </a:lnTo>
                <a:close/>
              </a:path>
            </a:pathLst>
          </a:custGeom>
          <a:solidFill>
            <a:srgbClr val="3DAADA"/>
          </a:solidFill>
        </p:spPr>
        <p:txBody>
          <a:bodyPr wrap="square" lIns="0" tIns="0" rIns="0" bIns="0" rtlCol="0"/>
          <a:lstStyle/>
          <a:p>
            <a:endParaRPr dirty="0"/>
          </a:p>
        </p:txBody>
      </p:sp>
      <p:sp>
        <p:nvSpPr>
          <p:cNvPr id="17" name="object 17"/>
          <p:cNvSpPr/>
          <p:nvPr/>
        </p:nvSpPr>
        <p:spPr>
          <a:xfrm>
            <a:off x="3339084" y="1534667"/>
            <a:ext cx="2465832" cy="2468879"/>
          </a:xfrm>
          <a:prstGeom prst="rect">
            <a:avLst/>
          </a:prstGeom>
          <a:blipFill>
            <a:blip r:embed="rId3" cstate="print"/>
            <a:stretch>
              <a:fillRect/>
            </a:stretch>
          </a:blipFill>
        </p:spPr>
        <p:txBody>
          <a:bodyPr wrap="square" lIns="0" tIns="0" rIns="0" bIns="0" rtlCol="0"/>
          <a:lstStyle/>
          <a:p>
            <a:endParaRPr dirty="0"/>
          </a:p>
        </p:txBody>
      </p:sp>
      <p:sp>
        <p:nvSpPr>
          <p:cNvPr id="18" name="object 18"/>
          <p:cNvSpPr/>
          <p:nvPr/>
        </p:nvSpPr>
        <p:spPr>
          <a:xfrm>
            <a:off x="8110728" y="2157983"/>
            <a:ext cx="693420" cy="678179"/>
          </a:xfrm>
          <a:prstGeom prst="rect">
            <a:avLst/>
          </a:prstGeom>
          <a:blipFill>
            <a:blip r:embed="rId4" cstate="print"/>
            <a:stretch>
              <a:fillRect/>
            </a:stretch>
          </a:blipFill>
        </p:spPr>
        <p:txBody>
          <a:bodyPr wrap="square" lIns="0" tIns="0" rIns="0" bIns="0" rtlCol="0"/>
          <a:lstStyle/>
          <a:p>
            <a:endParaRPr dirty="0"/>
          </a:p>
        </p:txBody>
      </p:sp>
      <p:sp>
        <p:nvSpPr>
          <p:cNvPr id="19" name="object 19"/>
          <p:cNvSpPr/>
          <p:nvPr/>
        </p:nvSpPr>
        <p:spPr>
          <a:xfrm>
            <a:off x="440436" y="625220"/>
            <a:ext cx="7936357" cy="514603"/>
          </a:xfrm>
          <a:prstGeom prst="rect">
            <a:avLst/>
          </a:prstGeom>
          <a:blipFill>
            <a:blip r:embed="rId5" cstate="print"/>
            <a:stretch>
              <a:fillRect/>
            </a:stretch>
          </a:blipFill>
        </p:spPr>
        <p:txBody>
          <a:bodyPr wrap="square" lIns="0" tIns="0" rIns="0" bIns="0" rtlCol="0"/>
          <a:lstStyle/>
          <a:p>
            <a:endParaRPr dirty="0"/>
          </a:p>
        </p:txBody>
      </p:sp>
      <p:sp>
        <p:nvSpPr>
          <p:cNvPr id="20" name="object 20"/>
          <p:cNvSpPr txBox="1"/>
          <p:nvPr/>
        </p:nvSpPr>
        <p:spPr>
          <a:xfrm>
            <a:off x="2210180" y="4374337"/>
            <a:ext cx="4572635" cy="757555"/>
          </a:xfrm>
          <a:prstGeom prst="rect">
            <a:avLst/>
          </a:prstGeom>
        </p:spPr>
        <p:txBody>
          <a:bodyPr vert="horz" wrap="square" lIns="0" tIns="12700" rIns="0" bIns="0" rtlCol="0">
            <a:spAutoFit/>
          </a:bodyPr>
          <a:lstStyle/>
          <a:p>
            <a:pPr marL="12700">
              <a:lnSpc>
                <a:spcPct val="100000"/>
              </a:lnSpc>
              <a:spcBef>
                <a:spcPts val="100"/>
              </a:spcBef>
            </a:pPr>
            <a:r>
              <a:rPr sz="4800" b="1" spc="-5" dirty="0">
                <a:solidFill>
                  <a:srgbClr val="003963"/>
                </a:solidFill>
                <a:latin typeface="Berlin Sans FB Demi"/>
                <a:cs typeface="Berlin Sans FB Demi"/>
              </a:rPr>
              <a:t>Congratulations!</a:t>
            </a:r>
            <a:endParaRPr sz="4800" dirty="0">
              <a:latin typeface="Berlin Sans FB Demi"/>
              <a:cs typeface="Berlin Sans FB Demi"/>
            </a:endParaRPr>
          </a:p>
        </p:txBody>
      </p:sp>
    </p:spTree>
    <p:extLst>
      <p:ext uri="{BB962C8B-B14F-4D97-AF65-F5344CB8AC3E}">
        <p14:creationId xmlns:p14="http://schemas.microsoft.com/office/powerpoint/2010/main" val="88715395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3657600" cy="1477328"/>
          </a:xfrm>
        </p:spPr>
        <p:txBody>
          <a:bodyPr/>
          <a:lstStyle/>
          <a:p>
            <a:r>
              <a:rPr lang="en-US" dirty="0"/>
              <a:t>Contact Info:</a:t>
            </a:r>
          </a:p>
        </p:txBody>
      </p:sp>
      <p:sp>
        <p:nvSpPr>
          <p:cNvPr id="3" name="Content Placeholder 2"/>
          <p:cNvSpPr>
            <a:spLocks noGrp="1"/>
          </p:cNvSpPr>
          <p:nvPr>
            <p:ph idx="1"/>
          </p:nvPr>
        </p:nvSpPr>
        <p:spPr>
          <a:xfrm>
            <a:off x="457200" y="1600200"/>
            <a:ext cx="8226298" cy="3502025"/>
          </a:xfrm>
        </p:spPr>
        <p:txBody>
          <a:bodyPr numCol="2">
            <a:noAutofit/>
          </a:bodyPr>
          <a:lstStyle/>
          <a:p>
            <a:r>
              <a:rPr lang="en-US" sz="2300" dirty="0"/>
              <a:t>Roxanne Green-Reid </a:t>
            </a:r>
          </a:p>
          <a:p>
            <a:r>
              <a:rPr lang="en-US" sz="2300" dirty="0"/>
              <a:t>School Improvement Specialist  </a:t>
            </a:r>
          </a:p>
          <a:p>
            <a:r>
              <a:rPr lang="en-US" sz="2300" dirty="0"/>
              <a:t>Bureau of School Improvement</a:t>
            </a:r>
          </a:p>
          <a:p>
            <a:r>
              <a:rPr lang="en-US" sz="2300" dirty="0">
                <a:hlinkClick r:id="rId3"/>
              </a:rPr>
              <a:t>roxanne.green@fldoe.org</a:t>
            </a:r>
            <a:endParaRPr lang="en-US" sz="2300" dirty="0"/>
          </a:p>
          <a:p>
            <a:endParaRPr lang="en-US" sz="2300" dirty="0"/>
          </a:p>
          <a:p>
            <a:r>
              <a:rPr lang="en-US" sz="2300" dirty="0"/>
              <a:t>Bryan Jones</a:t>
            </a:r>
          </a:p>
          <a:p>
            <a:r>
              <a:rPr lang="en-US" sz="2300" dirty="0"/>
              <a:t>Assistant Regional Director </a:t>
            </a:r>
          </a:p>
          <a:p>
            <a:r>
              <a:rPr lang="en-US" sz="2300" dirty="0"/>
              <a:t>Bureau of School Improvement </a:t>
            </a:r>
          </a:p>
          <a:p>
            <a:r>
              <a:rPr lang="en-US" sz="2300" dirty="0">
                <a:solidFill>
                  <a:srgbClr val="0070C0"/>
                </a:solidFill>
                <a:hlinkClick r:id="rId4"/>
              </a:rPr>
              <a:t>bryan.jones@fldoe.org</a:t>
            </a:r>
            <a:endParaRPr lang="en-US" sz="2300" dirty="0">
              <a:solidFill>
                <a:srgbClr val="0070C0"/>
              </a:solidFill>
            </a:endParaRPr>
          </a:p>
          <a:p>
            <a:endParaRPr lang="en-US" sz="2100" dirty="0">
              <a:solidFill>
                <a:srgbClr val="0070C0"/>
              </a:solidFill>
            </a:endParaRPr>
          </a:p>
        </p:txBody>
      </p:sp>
    </p:spTree>
    <p:extLst>
      <p:ext uri="{BB962C8B-B14F-4D97-AF65-F5344CB8AC3E}">
        <p14:creationId xmlns:p14="http://schemas.microsoft.com/office/powerpoint/2010/main" val="39864061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08832" y="5913120"/>
            <a:ext cx="1005840" cy="822960"/>
          </a:xfrm>
          <a:custGeom>
            <a:avLst/>
            <a:gdLst/>
            <a:ahLst/>
            <a:cxnLst/>
            <a:rect l="l" t="t" r="r" b="b"/>
            <a:pathLst>
              <a:path w="1005839" h="822959">
                <a:moveTo>
                  <a:pt x="0" y="822959"/>
                </a:moveTo>
                <a:lnTo>
                  <a:pt x="1005839" y="822959"/>
                </a:lnTo>
                <a:lnTo>
                  <a:pt x="1005839" y="0"/>
                </a:lnTo>
                <a:lnTo>
                  <a:pt x="0" y="0"/>
                </a:lnTo>
                <a:lnTo>
                  <a:pt x="0" y="822959"/>
                </a:lnTo>
                <a:close/>
              </a:path>
            </a:pathLst>
          </a:custGeom>
          <a:solidFill>
            <a:srgbClr val="8BC53E"/>
          </a:solidFill>
        </p:spPr>
        <p:txBody>
          <a:bodyPr wrap="square" lIns="0" tIns="0" rIns="0" bIns="0" rtlCol="0"/>
          <a:lstStyle/>
          <a:p>
            <a:endParaRPr dirty="0"/>
          </a:p>
        </p:txBody>
      </p:sp>
      <p:sp>
        <p:nvSpPr>
          <p:cNvPr id="3" name="object 3"/>
          <p:cNvSpPr/>
          <p:nvPr/>
        </p:nvSpPr>
        <p:spPr>
          <a:xfrm>
            <a:off x="8180831" y="5455920"/>
            <a:ext cx="822960" cy="365760"/>
          </a:xfrm>
          <a:custGeom>
            <a:avLst/>
            <a:gdLst/>
            <a:ahLst/>
            <a:cxnLst/>
            <a:rect l="l" t="t" r="r" b="b"/>
            <a:pathLst>
              <a:path w="822959" h="365760">
                <a:moveTo>
                  <a:pt x="0" y="365759"/>
                </a:moveTo>
                <a:lnTo>
                  <a:pt x="822959" y="365759"/>
                </a:lnTo>
                <a:lnTo>
                  <a:pt x="822959" y="0"/>
                </a:lnTo>
                <a:lnTo>
                  <a:pt x="0" y="0"/>
                </a:lnTo>
                <a:lnTo>
                  <a:pt x="0" y="365759"/>
                </a:lnTo>
                <a:close/>
              </a:path>
            </a:pathLst>
          </a:custGeom>
          <a:solidFill>
            <a:srgbClr val="3DAADA"/>
          </a:solidFill>
        </p:spPr>
        <p:txBody>
          <a:bodyPr wrap="square" lIns="0" tIns="0" rIns="0" bIns="0" rtlCol="0"/>
          <a:lstStyle/>
          <a:p>
            <a:endParaRPr dirty="0"/>
          </a:p>
        </p:txBody>
      </p:sp>
      <p:sp>
        <p:nvSpPr>
          <p:cNvPr id="4" name="object 4"/>
          <p:cNvSpPr/>
          <p:nvPr/>
        </p:nvSpPr>
        <p:spPr>
          <a:xfrm>
            <a:off x="4706111" y="5913120"/>
            <a:ext cx="1005840" cy="822960"/>
          </a:xfrm>
          <a:custGeom>
            <a:avLst/>
            <a:gdLst/>
            <a:ahLst/>
            <a:cxnLst/>
            <a:rect l="l" t="t" r="r" b="b"/>
            <a:pathLst>
              <a:path w="1005839" h="822959">
                <a:moveTo>
                  <a:pt x="0" y="822959"/>
                </a:moveTo>
                <a:lnTo>
                  <a:pt x="1005839" y="822959"/>
                </a:lnTo>
                <a:lnTo>
                  <a:pt x="1005839" y="0"/>
                </a:lnTo>
                <a:lnTo>
                  <a:pt x="0" y="0"/>
                </a:lnTo>
                <a:lnTo>
                  <a:pt x="0" y="822959"/>
                </a:lnTo>
                <a:close/>
              </a:path>
            </a:pathLst>
          </a:custGeom>
          <a:solidFill>
            <a:srgbClr val="8BC53E"/>
          </a:solidFill>
        </p:spPr>
        <p:txBody>
          <a:bodyPr wrap="square" lIns="0" tIns="0" rIns="0" bIns="0" rtlCol="0"/>
          <a:lstStyle/>
          <a:p>
            <a:endParaRPr dirty="0"/>
          </a:p>
        </p:txBody>
      </p:sp>
      <p:sp>
        <p:nvSpPr>
          <p:cNvPr id="5" name="object 5"/>
          <p:cNvSpPr/>
          <p:nvPr/>
        </p:nvSpPr>
        <p:spPr>
          <a:xfrm>
            <a:off x="1874520" y="5913120"/>
            <a:ext cx="1645920" cy="822960"/>
          </a:xfrm>
          <a:custGeom>
            <a:avLst/>
            <a:gdLst/>
            <a:ahLst/>
            <a:cxnLst/>
            <a:rect l="l" t="t" r="r" b="b"/>
            <a:pathLst>
              <a:path w="1645920" h="822959">
                <a:moveTo>
                  <a:pt x="0" y="822959"/>
                </a:moveTo>
                <a:lnTo>
                  <a:pt x="1645920" y="822959"/>
                </a:lnTo>
                <a:lnTo>
                  <a:pt x="1645920" y="0"/>
                </a:lnTo>
                <a:lnTo>
                  <a:pt x="0" y="0"/>
                </a:lnTo>
                <a:lnTo>
                  <a:pt x="0" y="822959"/>
                </a:lnTo>
                <a:close/>
              </a:path>
            </a:pathLst>
          </a:custGeom>
          <a:solidFill>
            <a:srgbClr val="E27121"/>
          </a:solidFill>
        </p:spPr>
        <p:txBody>
          <a:bodyPr wrap="square" lIns="0" tIns="0" rIns="0" bIns="0" rtlCol="0"/>
          <a:lstStyle/>
          <a:p>
            <a:endParaRPr dirty="0"/>
          </a:p>
        </p:txBody>
      </p:sp>
      <p:sp>
        <p:nvSpPr>
          <p:cNvPr id="6" name="object 6"/>
          <p:cNvSpPr/>
          <p:nvPr/>
        </p:nvSpPr>
        <p:spPr>
          <a:xfrm>
            <a:off x="5803391" y="5913120"/>
            <a:ext cx="365760" cy="822960"/>
          </a:xfrm>
          <a:custGeom>
            <a:avLst/>
            <a:gdLst/>
            <a:ahLst/>
            <a:cxnLst/>
            <a:rect l="l" t="t" r="r" b="b"/>
            <a:pathLst>
              <a:path w="365760" h="822959">
                <a:moveTo>
                  <a:pt x="0" y="822959"/>
                </a:moveTo>
                <a:lnTo>
                  <a:pt x="365760" y="822959"/>
                </a:lnTo>
                <a:lnTo>
                  <a:pt x="365760" y="0"/>
                </a:lnTo>
                <a:lnTo>
                  <a:pt x="0" y="0"/>
                </a:lnTo>
                <a:lnTo>
                  <a:pt x="0" y="822959"/>
                </a:lnTo>
                <a:close/>
              </a:path>
            </a:pathLst>
          </a:custGeom>
          <a:solidFill>
            <a:srgbClr val="3DAADA"/>
          </a:solidFill>
        </p:spPr>
        <p:txBody>
          <a:bodyPr wrap="square" lIns="0" tIns="0" rIns="0" bIns="0" rtlCol="0"/>
          <a:lstStyle/>
          <a:p>
            <a:endParaRPr dirty="0"/>
          </a:p>
        </p:txBody>
      </p:sp>
      <p:sp>
        <p:nvSpPr>
          <p:cNvPr id="7" name="object 7"/>
          <p:cNvSpPr/>
          <p:nvPr/>
        </p:nvSpPr>
        <p:spPr>
          <a:xfrm>
            <a:off x="1417319" y="5913120"/>
            <a:ext cx="365760" cy="822960"/>
          </a:xfrm>
          <a:custGeom>
            <a:avLst/>
            <a:gdLst/>
            <a:ahLst/>
            <a:cxnLst/>
            <a:rect l="l" t="t" r="r" b="b"/>
            <a:pathLst>
              <a:path w="365760" h="822959">
                <a:moveTo>
                  <a:pt x="0" y="822959"/>
                </a:moveTo>
                <a:lnTo>
                  <a:pt x="365760" y="822959"/>
                </a:lnTo>
                <a:lnTo>
                  <a:pt x="365760" y="0"/>
                </a:lnTo>
                <a:lnTo>
                  <a:pt x="0" y="0"/>
                </a:lnTo>
                <a:lnTo>
                  <a:pt x="0" y="822959"/>
                </a:lnTo>
                <a:close/>
              </a:path>
            </a:pathLst>
          </a:custGeom>
          <a:solidFill>
            <a:srgbClr val="3DAADA"/>
          </a:solidFill>
        </p:spPr>
        <p:txBody>
          <a:bodyPr wrap="square" lIns="0" tIns="0" rIns="0" bIns="0" rtlCol="0"/>
          <a:lstStyle/>
          <a:p>
            <a:endParaRPr dirty="0"/>
          </a:p>
        </p:txBody>
      </p:sp>
      <p:sp>
        <p:nvSpPr>
          <p:cNvPr id="8" name="object 8"/>
          <p:cNvSpPr/>
          <p:nvPr/>
        </p:nvSpPr>
        <p:spPr>
          <a:xfrm>
            <a:off x="0" y="5913120"/>
            <a:ext cx="1325880" cy="822960"/>
          </a:xfrm>
          <a:custGeom>
            <a:avLst/>
            <a:gdLst/>
            <a:ahLst/>
            <a:cxnLst/>
            <a:rect l="l" t="t" r="r" b="b"/>
            <a:pathLst>
              <a:path w="1325880" h="822959">
                <a:moveTo>
                  <a:pt x="0" y="822959"/>
                </a:moveTo>
                <a:lnTo>
                  <a:pt x="1325880" y="822959"/>
                </a:lnTo>
                <a:lnTo>
                  <a:pt x="1325880" y="0"/>
                </a:lnTo>
                <a:lnTo>
                  <a:pt x="0" y="0"/>
                </a:lnTo>
                <a:lnTo>
                  <a:pt x="0" y="822959"/>
                </a:lnTo>
                <a:close/>
              </a:path>
            </a:pathLst>
          </a:custGeom>
          <a:solidFill>
            <a:srgbClr val="A079AA"/>
          </a:solidFill>
        </p:spPr>
        <p:txBody>
          <a:bodyPr wrap="square" lIns="0" tIns="0" rIns="0" bIns="0" rtlCol="0"/>
          <a:lstStyle/>
          <a:p>
            <a:endParaRPr dirty="0"/>
          </a:p>
        </p:txBody>
      </p:sp>
      <p:sp>
        <p:nvSpPr>
          <p:cNvPr id="9" name="object 9"/>
          <p:cNvSpPr/>
          <p:nvPr/>
        </p:nvSpPr>
        <p:spPr>
          <a:xfrm>
            <a:off x="6260591" y="5913120"/>
            <a:ext cx="1325880" cy="822960"/>
          </a:xfrm>
          <a:custGeom>
            <a:avLst/>
            <a:gdLst/>
            <a:ahLst/>
            <a:cxnLst/>
            <a:rect l="l" t="t" r="r" b="b"/>
            <a:pathLst>
              <a:path w="1325879" h="822959">
                <a:moveTo>
                  <a:pt x="0" y="822959"/>
                </a:moveTo>
                <a:lnTo>
                  <a:pt x="1325880" y="822959"/>
                </a:lnTo>
                <a:lnTo>
                  <a:pt x="1325880" y="0"/>
                </a:lnTo>
                <a:lnTo>
                  <a:pt x="0" y="0"/>
                </a:lnTo>
                <a:lnTo>
                  <a:pt x="0" y="822959"/>
                </a:lnTo>
                <a:close/>
              </a:path>
            </a:pathLst>
          </a:custGeom>
          <a:solidFill>
            <a:srgbClr val="EA2839"/>
          </a:solidFill>
        </p:spPr>
        <p:txBody>
          <a:bodyPr wrap="square" lIns="0" tIns="0" rIns="0" bIns="0" rtlCol="0"/>
          <a:lstStyle/>
          <a:p>
            <a:endParaRPr dirty="0"/>
          </a:p>
        </p:txBody>
      </p:sp>
      <p:sp>
        <p:nvSpPr>
          <p:cNvPr id="10" name="object 10"/>
          <p:cNvSpPr/>
          <p:nvPr/>
        </p:nvSpPr>
        <p:spPr>
          <a:xfrm>
            <a:off x="8180831" y="3272028"/>
            <a:ext cx="822960" cy="1005840"/>
          </a:xfrm>
          <a:custGeom>
            <a:avLst/>
            <a:gdLst/>
            <a:ahLst/>
            <a:cxnLst/>
            <a:rect l="l" t="t" r="r" b="b"/>
            <a:pathLst>
              <a:path w="822959" h="1005839">
                <a:moveTo>
                  <a:pt x="0" y="1005840"/>
                </a:moveTo>
                <a:lnTo>
                  <a:pt x="822959" y="1005840"/>
                </a:lnTo>
                <a:lnTo>
                  <a:pt x="822959" y="0"/>
                </a:lnTo>
                <a:lnTo>
                  <a:pt x="0" y="0"/>
                </a:lnTo>
                <a:lnTo>
                  <a:pt x="0" y="1005840"/>
                </a:lnTo>
                <a:close/>
              </a:path>
            </a:pathLst>
          </a:custGeom>
          <a:solidFill>
            <a:srgbClr val="A079AA"/>
          </a:solidFill>
        </p:spPr>
        <p:txBody>
          <a:bodyPr wrap="square" lIns="0" tIns="0" rIns="0" bIns="0" rtlCol="0"/>
          <a:lstStyle/>
          <a:p>
            <a:endParaRPr dirty="0"/>
          </a:p>
        </p:txBody>
      </p:sp>
      <p:sp>
        <p:nvSpPr>
          <p:cNvPr id="11" name="object 11"/>
          <p:cNvSpPr/>
          <p:nvPr/>
        </p:nvSpPr>
        <p:spPr>
          <a:xfrm>
            <a:off x="1903476" y="5894832"/>
            <a:ext cx="691895" cy="678180"/>
          </a:xfrm>
          <a:prstGeom prst="rect">
            <a:avLst/>
          </a:prstGeom>
          <a:blipFill>
            <a:blip r:embed="rId2" cstate="print"/>
            <a:stretch>
              <a:fillRect/>
            </a:stretch>
          </a:blipFill>
        </p:spPr>
        <p:txBody>
          <a:bodyPr wrap="square" lIns="0" tIns="0" rIns="0" bIns="0" rtlCol="0"/>
          <a:lstStyle/>
          <a:p>
            <a:endParaRPr dirty="0"/>
          </a:p>
        </p:txBody>
      </p:sp>
      <p:sp>
        <p:nvSpPr>
          <p:cNvPr id="12" name="object 12"/>
          <p:cNvSpPr/>
          <p:nvPr/>
        </p:nvSpPr>
        <p:spPr>
          <a:xfrm>
            <a:off x="8180831" y="4358640"/>
            <a:ext cx="822960" cy="1005840"/>
          </a:xfrm>
          <a:custGeom>
            <a:avLst/>
            <a:gdLst/>
            <a:ahLst/>
            <a:cxnLst/>
            <a:rect l="l" t="t" r="r" b="b"/>
            <a:pathLst>
              <a:path w="822959" h="1005839">
                <a:moveTo>
                  <a:pt x="0" y="1005840"/>
                </a:moveTo>
                <a:lnTo>
                  <a:pt x="822959" y="1005840"/>
                </a:lnTo>
                <a:lnTo>
                  <a:pt x="822959" y="0"/>
                </a:lnTo>
                <a:lnTo>
                  <a:pt x="0" y="0"/>
                </a:lnTo>
                <a:lnTo>
                  <a:pt x="0" y="1005840"/>
                </a:lnTo>
                <a:close/>
              </a:path>
            </a:pathLst>
          </a:custGeom>
          <a:solidFill>
            <a:srgbClr val="A079AA"/>
          </a:solidFill>
        </p:spPr>
        <p:txBody>
          <a:bodyPr wrap="square" lIns="0" tIns="0" rIns="0" bIns="0" rtlCol="0"/>
          <a:lstStyle/>
          <a:p>
            <a:endParaRPr dirty="0"/>
          </a:p>
        </p:txBody>
      </p:sp>
      <p:sp>
        <p:nvSpPr>
          <p:cNvPr id="13" name="object 13"/>
          <p:cNvSpPr/>
          <p:nvPr/>
        </p:nvSpPr>
        <p:spPr>
          <a:xfrm>
            <a:off x="7677911" y="5913120"/>
            <a:ext cx="1325880" cy="822960"/>
          </a:xfrm>
          <a:custGeom>
            <a:avLst/>
            <a:gdLst/>
            <a:ahLst/>
            <a:cxnLst/>
            <a:rect l="l" t="t" r="r" b="b"/>
            <a:pathLst>
              <a:path w="1325879" h="822959">
                <a:moveTo>
                  <a:pt x="0" y="822959"/>
                </a:moveTo>
                <a:lnTo>
                  <a:pt x="1325879" y="822959"/>
                </a:lnTo>
                <a:lnTo>
                  <a:pt x="1325879" y="0"/>
                </a:lnTo>
                <a:lnTo>
                  <a:pt x="0" y="0"/>
                </a:lnTo>
                <a:lnTo>
                  <a:pt x="0" y="822959"/>
                </a:lnTo>
                <a:close/>
              </a:path>
            </a:pathLst>
          </a:custGeom>
          <a:solidFill>
            <a:srgbClr val="EA2839"/>
          </a:solidFill>
        </p:spPr>
        <p:txBody>
          <a:bodyPr wrap="square" lIns="0" tIns="0" rIns="0" bIns="0" rtlCol="0"/>
          <a:lstStyle/>
          <a:p>
            <a:endParaRPr dirty="0"/>
          </a:p>
        </p:txBody>
      </p:sp>
      <p:sp>
        <p:nvSpPr>
          <p:cNvPr id="14" name="object 14"/>
          <p:cNvSpPr/>
          <p:nvPr/>
        </p:nvSpPr>
        <p:spPr>
          <a:xfrm>
            <a:off x="7356347" y="2357627"/>
            <a:ext cx="1645920" cy="822960"/>
          </a:xfrm>
          <a:custGeom>
            <a:avLst/>
            <a:gdLst/>
            <a:ahLst/>
            <a:cxnLst/>
            <a:rect l="l" t="t" r="r" b="b"/>
            <a:pathLst>
              <a:path w="1645920" h="822960">
                <a:moveTo>
                  <a:pt x="0" y="822960"/>
                </a:moveTo>
                <a:lnTo>
                  <a:pt x="1645920" y="822960"/>
                </a:lnTo>
                <a:lnTo>
                  <a:pt x="1645920" y="0"/>
                </a:lnTo>
                <a:lnTo>
                  <a:pt x="0" y="0"/>
                </a:lnTo>
                <a:lnTo>
                  <a:pt x="0" y="822960"/>
                </a:lnTo>
                <a:close/>
              </a:path>
            </a:pathLst>
          </a:custGeom>
          <a:solidFill>
            <a:srgbClr val="8BC53E"/>
          </a:solidFill>
        </p:spPr>
        <p:txBody>
          <a:bodyPr wrap="square" lIns="0" tIns="0" rIns="0" bIns="0" rtlCol="0"/>
          <a:lstStyle/>
          <a:p>
            <a:endParaRPr dirty="0"/>
          </a:p>
        </p:txBody>
      </p:sp>
      <p:sp>
        <p:nvSpPr>
          <p:cNvPr id="15" name="object 15"/>
          <p:cNvSpPr/>
          <p:nvPr/>
        </p:nvSpPr>
        <p:spPr>
          <a:xfrm>
            <a:off x="5481828" y="2357627"/>
            <a:ext cx="1325880" cy="822960"/>
          </a:xfrm>
          <a:custGeom>
            <a:avLst/>
            <a:gdLst/>
            <a:ahLst/>
            <a:cxnLst/>
            <a:rect l="l" t="t" r="r" b="b"/>
            <a:pathLst>
              <a:path w="1325879" h="822960">
                <a:moveTo>
                  <a:pt x="0" y="822960"/>
                </a:moveTo>
                <a:lnTo>
                  <a:pt x="1325879" y="822960"/>
                </a:lnTo>
                <a:lnTo>
                  <a:pt x="1325879" y="0"/>
                </a:lnTo>
                <a:lnTo>
                  <a:pt x="0" y="0"/>
                </a:lnTo>
                <a:lnTo>
                  <a:pt x="0" y="822960"/>
                </a:lnTo>
                <a:close/>
              </a:path>
            </a:pathLst>
          </a:custGeom>
          <a:solidFill>
            <a:srgbClr val="E27121"/>
          </a:solidFill>
        </p:spPr>
        <p:txBody>
          <a:bodyPr wrap="square" lIns="0" tIns="0" rIns="0" bIns="0" rtlCol="0"/>
          <a:lstStyle/>
          <a:p>
            <a:endParaRPr dirty="0"/>
          </a:p>
        </p:txBody>
      </p:sp>
      <p:sp>
        <p:nvSpPr>
          <p:cNvPr id="16" name="object 16"/>
          <p:cNvSpPr/>
          <p:nvPr/>
        </p:nvSpPr>
        <p:spPr>
          <a:xfrm>
            <a:off x="6899147" y="2357627"/>
            <a:ext cx="365760" cy="822960"/>
          </a:xfrm>
          <a:custGeom>
            <a:avLst/>
            <a:gdLst/>
            <a:ahLst/>
            <a:cxnLst/>
            <a:rect l="l" t="t" r="r" b="b"/>
            <a:pathLst>
              <a:path w="365759" h="822960">
                <a:moveTo>
                  <a:pt x="0" y="822960"/>
                </a:moveTo>
                <a:lnTo>
                  <a:pt x="365759" y="822960"/>
                </a:lnTo>
                <a:lnTo>
                  <a:pt x="365759" y="0"/>
                </a:lnTo>
                <a:lnTo>
                  <a:pt x="0" y="0"/>
                </a:lnTo>
                <a:lnTo>
                  <a:pt x="0" y="822960"/>
                </a:lnTo>
                <a:close/>
              </a:path>
            </a:pathLst>
          </a:custGeom>
          <a:solidFill>
            <a:srgbClr val="3DAADA"/>
          </a:solidFill>
        </p:spPr>
        <p:txBody>
          <a:bodyPr wrap="square" lIns="0" tIns="0" rIns="0" bIns="0" rtlCol="0"/>
          <a:lstStyle/>
          <a:p>
            <a:endParaRPr dirty="0"/>
          </a:p>
        </p:txBody>
      </p:sp>
      <p:sp>
        <p:nvSpPr>
          <p:cNvPr id="17" name="object 17"/>
          <p:cNvSpPr/>
          <p:nvPr/>
        </p:nvSpPr>
        <p:spPr>
          <a:xfrm>
            <a:off x="3339084" y="1534667"/>
            <a:ext cx="2465832" cy="2468879"/>
          </a:xfrm>
          <a:prstGeom prst="rect">
            <a:avLst/>
          </a:prstGeom>
          <a:blipFill>
            <a:blip r:embed="rId3" cstate="print"/>
            <a:stretch>
              <a:fillRect/>
            </a:stretch>
          </a:blipFill>
        </p:spPr>
        <p:txBody>
          <a:bodyPr wrap="square" lIns="0" tIns="0" rIns="0" bIns="0" rtlCol="0"/>
          <a:lstStyle/>
          <a:p>
            <a:endParaRPr dirty="0"/>
          </a:p>
        </p:txBody>
      </p:sp>
      <p:sp>
        <p:nvSpPr>
          <p:cNvPr id="18" name="object 18"/>
          <p:cNvSpPr/>
          <p:nvPr/>
        </p:nvSpPr>
        <p:spPr>
          <a:xfrm>
            <a:off x="8110728" y="2157983"/>
            <a:ext cx="693420" cy="678179"/>
          </a:xfrm>
          <a:prstGeom prst="rect">
            <a:avLst/>
          </a:prstGeom>
          <a:blipFill>
            <a:blip r:embed="rId4" cstate="print"/>
            <a:stretch>
              <a:fillRect/>
            </a:stretch>
          </a:blipFill>
        </p:spPr>
        <p:txBody>
          <a:bodyPr wrap="square" lIns="0" tIns="0" rIns="0" bIns="0" rtlCol="0"/>
          <a:lstStyle/>
          <a:p>
            <a:endParaRPr dirty="0"/>
          </a:p>
        </p:txBody>
      </p:sp>
      <p:sp>
        <p:nvSpPr>
          <p:cNvPr id="19" name="object 19"/>
          <p:cNvSpPr txBox="1">
            <a:spLocks noGrp="1"/>
          </p:cNvSpPr>
          <p:nvPr>
            <p:ph type="title"/>
          </p:nvPr>
        </p:nvSpPr>
        <p:spPr>
          <a:xfrm>
            <a:off x="732699" y="921868"/>
            <a:ext cx="2914626" cy="1367682"/>
          </a:xfrm>
          <a:prstGeom prst="rect">
            <a:avLst/>
          </a:prstGeom>
        </p:spPr>
        <p:txBody>
          <a:bodyPr vert="horz" wrap="square" lIns="0" tIns="13335" rIns="0" bIns="0" rtlCol="0">
            <a:spAutoFit/>
          </a:bodyPr>
          <a:lstStyle/>
          <a:p>
            <a:pPr marL="12700">
              <a:lnSpc>
                <a:spcPct val="100000"/>
              </a:lnSpc>
              <a:spcBef>
                <a:spcPts val="105"/>
              </a:spcBef>
            </a:pPr>
            <a:r>
              <a:rPr sz="4400" dirty="0"/>
              <a:t>Thank</a:t>
            </a:r>
            <a:r>
              <a:rPr sz="4400" spc="-85" dirty="0"/>
              <a:t> </a:t>
            </a:r>
            <a:r>
              <a:rPr sz="4400" spc="-5" dirty="0"/>
              <a:t>you!</a:t>
            </a:r>
            <a:endParaRPr sz="4400" dirty="0"/>
          </a:p>
        </p:txBody>
      </p:sp>
    </p:spTree>
    <p:extLst>
      <p:ext uri="{BB962C8B-B14F-4D97-AF65-F5344CB8AC3E}">
        <p14:creationId xmlns:p14="http://schemas.microsoft.com/office/powerpoint/2010/main" val="172698542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36591" y="1298961"/>
            <a:ext cx="7886268" cy="5352234"/>
          </a:xfrm>
        </p:spPr>
        <p:txBody>
          <a:bodyPr/>
          <a:lstStyle/>
          <a:p>
            <a:pPr algn="ctr"/>
            <a:endParaRPr lang="en-US" dirty="0" smtClean="0">
              <a:solidFill>
                <a:schemeClr val="bg1"/>
              </a:solidFill>
              <a:latin typeface="Arial Black"/>
              <a:cs typeface="Arial Black"/>
            </a:endParaRPr>
          </a:p>
          <a:p>
            <a:pPr algn="ctr"/>
            <a:endParaRPr lang="en-US" sz="1600" b="1" dirty="0" smtClean="0">
              <a:solidFill>
                <a:schemeClr val="bg1"/>
              </a:solidFill>
              <a:latin typeface="Arial"/>
              <a:cs typeface="Arial"/>
            </a:endParaRPr>
          </a:p>
          <a:p>
            <a:r>
              <a:rPr lang="en-US" sz="3600" dirty="0" smtClean="0">
                <a:solidFill>
                  <a:schemeClr val="bg1"/>
                </a:solidFill>
                <a:latin typeface="Arial Narrow Bold" panose="020B0706020202030204" pitchFamily="34" charset="0"/>
                <a:cs typeface="Arial Black"/>
              </a:rPr>
              <a:t>Quarter 1: September 11 - September 15</a:t>
            </a:r>
          </a:p>
          <a:p>
            <a:endParaRPr lang="en-US" sz="3600" dirty="0" smtClean="0">
              <a:solidFill>
                <a:schemeClr val="bg1"/>
              </a:solidFill>
              <a:latin typeface="Arial Narrow Bold" panose="020B0706020202030204" pitchFamily="34" charset="0"/>
              <a:cs typeface="Arial Black"/>
            </a:endParaRPr>
          </a:p>
          <a:p>
            <a:r>
              <a:rPr lang="en-US" sz="3600" dirty="0" smtClean="0">
                <a:solidFill>
                  <a:schemeClr val="bg1"/>
                </a:solidFill>
                <a:latin typeface="Arial Narrow Bold" panose="020B0706020202030204" pitchFamily="34" charset="0"/>
                <a:cs typeface="Arial Black"/>
              </a:rPr>
              <a:t>Quarter 2: December 4 - December 8</a:t>
            </a:r>
          </a:p>
          <a:p>
            <a:endParaRPr lang="en-US" sz="3600" dirty="0" smtClean="0">
              <a:solidFill>
                <a:schemeClr val="bg1"/>
              </a:solidFill>
              <a:latin typeface="Arial Narrow Bold" panose="020B0706020202030204" pitchFamily="34" charset="0"/>
              <a:cs typeface="Arial Black"/>
            </a:endParaRPr>
          </a:p>
          <a:p>
            <a:r>
              <a:rPr lang="en-US" sz="3600" dirty="0" smtClean="0">
                <a:solidFill>
                  <a:schemeClr val="bg1"/>
                </a:solidFill>
                <a:latin typeface="Arial Narrow Bold" panose="020B0706020202030204" pitchFamily="34" charset="0"/>
                <a:cs typeface="Arial Black"/>
              </a:rPr>
              <a:t>Quarter 3: February 6 – March 2</a:t>
            </a:r>
          </a:p>
          <a:p>
            <a:endParaRPr lang="en-US" sz="3600" dirty="0" smtClean="0">
              <a:solidFill>
                <a:schemeClr val="bg1"/>
              </a:solidFill>
              <a:latin typeface="Arial Narrow Bold" panose="020B0706020202030204" pitchFamily="34" charset="0"/>
              <a:cs typeface="Arial Black"/>
            </a:endParaRPr>
          </a:p>
          <a:p>
            <a:r>
              <a:rPr lang="en-US" sz="3600" dirty="0" smtClean="0">
                <a:solidFill>
                  <a:schemeClr val="bg1"/>
                </a:solidFill>
                <a:latin typeface="Arial Narrow Bold" panose="020B0706020202030204" pitchFamily="34" charset="0"/>
                <a:cs typeface="Arial Black"/>
              </a:rPr>
              <a:t>Quarter 4: May 7 – May 11               </a:t>
            </a:r>
            <a:r>
              <a:rPr lang="en-US" sz="4000" dirty="0" smtClean="0">
                <a:solidFill>
                  <a:schemeClr val="bg1"/>
                </a:solidFill>
                <a:latin typeface="Arial Narrow Bold" panose="020B0706020202030204" pitchFamily="34" charset="0"/>
                <a:cs typeface="Arial Black"/>
              </a:rPr>
              <a:t>                    </a:t>
            </a:r>
            <a:endParaRPr lang="en-US" sz="4000" dirty="0">
              <a:solidFill>
                <a:schemeClr val="bg1"/>
              </a:solidFill>
              <a:latin typeface="Arial Narrow Bold" panose="020B0706020202030204" pitchFamily="34" charset="0"/>
              <a:cs typeface="Arial Black"/>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87</a:t>
            </a:fld>
            <a:endParaRPr lang="en-US" dirty="0"/>
          </a:p>
        </p:txBody>
      </p:sp>
      <p:sp>
        <p:nvSpPr>
          <p:cNvPr id="4" name="Title 3"/>
          <p:cNvSpPr>
            <a:spLocks noGrp="1"/>
          </p:cNvSpPr>
          <p:nvPr>
            <p:ph type="title"/>
          </p:nvPr>
        </p:nvSpPr>
        <p:spPr>
          <a:xfrm>
            <a:off x="663837" y="490629"/>
            <a:ext cx="7796499" cy="1064705"/>
          </a:xfrm>
        </p:spPr>
        <p:txBody>
          <a:bodyPr/>
          <a:lstStyle/>
          <a:p>
            <a:pPr algn="ctr"/>
            <a:r>
              <a:rPr lang="en-US" sz="5400" dirty="0" smtClean="0">
                <a:solidFill>
                  <a:schemeClr val="bg1"/>
                </a:solidFill>
              </a:rPr>
              <a:t/>
            </a:r>
            <a:br>
              <a:rPr lang="en-US" sz="5400" dirty="0" smtClean="0">
                <a:solidFill>
                  <a:schemeClr val="bg1"/>
                </a:solidFill>
              </a:rPr>
            </a:br>
            <a:r>
              <a:rPr lang="en-US" sz="5400" dirty="0">
                <a:solidFill>
                  <a:schemeClr val="bg1"/>
                </a:solidFill>
              </a:rPr>
              <a:t/>
            </a:r>
            <a:br>
              <a:rPr lang="en-US" sz="5400" dirty="0">
                <a:solidFill>
                  <a:schemeClr val="bg1"/>
                </a:solidFill>
              </a:rPr>
            </a:br>
            <a:r>
              <a:rPr lang="en-US" sz="5400" dirty="0" smtClean="0">
                <a:solidFill>
                  <a:schemeClr val="bg1"/>
                </a:solidFill>
              </a:rPr>
              <a:t/>
            </a:r>
            <a:br>
              <a:rPr lang="en-US" sz="5400" dirty="0" smtClean="0">
                <a:solidFill>
                  <a:schemeClr val="bg1"/>
                </a:solidFill>
              </a:rPr>
            </a:br>
            <a:r>
              <a:rPr lang="en-US" sz="5400" dirty="0">
                <a:solidFill>
                  <a:schemeClr val="bg1"/>
                </a:solidFill>
              </a:rPr>
              <a:t/>
            </a:r>
            <a:br>
              <a:rPr lang="en-US" sz="5400" dirty="0">
                <a:solidFill>
                  <a:schemeClr val="bg1"/>
                </a:solidFill>
              </a:rPr>
            </a:br>
            <a:r>
              <a:rPr lang="en-US" sz="5400" dirty="0" smtClean="0">
                <a:solidFill>
                  <a:schemeClr val="bg1"/>
                </a:solidFill>
              </a:rPr>
              <a:t/>
            </a:r>
            <a:br>
              <a:rPr lang="en-US" sz="5400" dirty="0" smtClean="0">
                <a:solidFill>
                  <a:schemeClr val="bg1"/>
                </a:solidFill>
              </a:rPr>
            </a:br>
            <a:r>
              <a:rPr lang="en-US" sz="5400" dirty="0" smtClean="0">
                <a:solidFill>
                  <a:schemeClr val="bg1"/>
                </a:solidFill>
              </a:rPr>
              <a:t>SIP TRAINING 2017-18</a:t>
            </a:r>
            <a:r>
              <a:rPr lang="en-US" sz="5400" dirty="0">
                <a:solidFill>
                  <a:schemeClr val="bg1"/>
                </a:solidFill>
              </a:rPr>
              <a:t/>
            </a:r>
            <a:br>
              <a:rPr lang="en-US" sz="5400" dirty="0">
                <a:solidFill>
                  <a:schemeClr val="bg1"/>
                </a:solidFill>
              </a:rPr>
            </a:br>
            <a:r>
              <a:rPr lang="en-US" sz="5400" dirty="0">
                <a:solidFill>
                  <a:schemeClr val="bg1"/>
                </a:solidFill>
              </a:rPr>
              <a:t>SIP TRAINING 2017-18</a:t>
            </a:r>
            <a:br>
              <a:rPr lang="en-US" sz="5400" dirty="0">
                <a:solidFill>
                  <a:schemeClr val="bg1"/>
                </a:solidFill>
              </a:rPr>
            </a:br>
            <a:r>
              <a:rPr lang="en-US" sz="5400" dirty="0">
                <a:solidFill>
                  <a:schemeClr val="bg1"/>
                </a:solidFill>
              </a:rPr>
              <a:t/>
            </a:r>
            <a:br>
              <a:rPr lang="en-US" sz="5400" dirty="0">
                <a:solidFill>
                  <a:schemeClr val="bg1"/>
                </a:solidFill>
              </a:rPr>
            </a:br>
            <a:r>
              <a:rPr lang="en-US" sz="5400" dirty="0">
                <a:solidFill>
                  <a:schemeClr val="bg1"/>
                </a:solidFill>
              </a:rPr>
              <a:t>SIP TRAINING 2017-18</a:t>
            </a:r>
          </a:p>
        </p:txBody>
      </p:sp>
      <p:sp>
        <p:nvSpPr>
          <p:cNvPr id="5" name="Text Placeholder 4"/>
          <p:cNvSpPr>
            <a:spLocks noGrp="1"/>
          </p:cNvSpPr>
          <p:nvPr>
            <p:ph type="body" sz="quarter" idx="13"/>
          </p:nvPr>
        </p:nvSpPr>
        <p:spPr>
          <a:xfrm>
            <a:off x="969434" y="6402917"/>
            <a:ext cx="4792118" cy="300040"/>
          </a:xfrm>
        </p:spPr>
        <p:txBody>
          <a:bodyPr/>
          <a:lstStyle/>
          <a:p>
            <a:r>
              <a:rPr lang="en-US" sz="1600" dirty="0"/>
              <a:t>OFFICE OF </a:t>
            </a:r>
            <a:r>
              <a:rPr lang="en-US" sz="1600" dirty="0" smtClean="0"/>
              <a:t>SERVICE </a:t>
            </a:r>
            <a:r>
              <a:rPr lang="en-US" sz="1600" dirty="0"/>
              <a:t>QUALITY</a:t>
            </a:r>
          </a:p>
          <a:p>
            <a:endParaRPr lang="en-US" dirty="0"/>
          </a:p>
        </p:txBody>
      </p:sp>
    </p:spTree>
    <p:extLst>
      <p:ext uri="{BB962C8B-B14F-4D97-AF65-F5344CB8AC3E}">
        <p14:creationId xmlns:p14="http://schemas.microsoft.com/office/powerpoint/2010/main" val="38099964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9</a:t>
            </a:fld>
            <a:endParaRPr lang="en-US" dirty="0"/>
          </a:p>
        </p:txBody>
      </p:sp>
      <p:sp>
        <p:nvSpPr>
          <p:cNvPr id="4" name="Title 3"/>
          <p:cNvSpPr>
            <a:spLocks noGrp="1"/>
          </p:cNvSpPr>
          <p:nvPr>
            <p:ph type="title"/>
          </p:nvPr>
        </p:nvSpPr>
        <p:spPr>
          <a:xfrm>
            <a:off x="172995" y="226096"/>
            <a:ext cx="8797969" cy="872053"/>
          </a:xfrm>
        </p:spPr>
        <p:txBody>
          <a:bodyPr/>
          <a:lstStyle/>
          <a:p>
            <a:pPr algn="ctr"/>
            <a:r>
              <a:rPr lang="en-US" sz="2800" dirty="0" smtClean="0">
                <a:latin typeface="Arial Narrow Bold" panose="020B0706020202030204" pitchFamily="34" charset="0"/>
              </a:rPr>
              <a:t/>
            </a:r>
            <a:br>
              <a:rPr lang="en-US" sz="2800" dirty="0" smtClean="0">
                <a:latin typeface="Arial Narrow Bold" panose="020B0706020202030204" pitchFamily="34" charset="0"/>
              </a:rPr>
            </a:br>
            <a:r>
              <a:rPr lang="en-US" sz="4000" dirty="0" smtClean="0">
                <a:latin typeface="Arial Narrow Bold" panose="020B0706020202030204" pitchFamily="34" charset="0"/>
              </a:rPr>
              <a:t>SAC &amp; SAF ELECTION PROCEDURES</a:t>
            </a:r>
            <a:endParaRPr lang="en-US" sz="4000" dirty="0">
              <a:latin typeface="Arial Narrow Bold" panose="020B0706020202030204" pitchFamily="34" charset="0"/>
            </a:endParaRPr>
          </a:p>
        </p:txBody>
      </p:sp>
      <p:sp>
        <p:nvSpPr>
          <p:cNvPr id="5" name="Text Placeholder 4"/>
          <p:cNvSpPr>
            <a:spLocks noGrp="1"/>
          </p:cNvSpPr>
          <p:nvPr>
            <p:ph type="body" sz="quarter" idx="13"/>
          </p:nvPr>
        </p:nvSpPr>
        <p:spPr>
          <a:xfrm>
            <a:off x="800100" y="6320331"/>
            <a:ext cx="4792119" cy="277355"/>
          </a:xfrm>
        </p:spPr>
        <p:txBody>
          <a:bodyPr/>
          <a:lstStyle/>
          <a:p>
            <a:r>
              <a:rPr lang="en-US" sz="1800" dirty="0"/>
              <a:t>OFFICE OF SERVICE QUALITY</a:t>
            </a:r>
          </a:p>
          <a:p>
            <a:endParaRPr lang="en-US" dirty="0"/>
          </a:p>
        </p:txBody>
      </p:sp>
      <p:sp>
        <p:nvSpPr>
          <p:cNvPr id="9" name="Rectangle 8"/>
          <p:cNvSpPr/>
          <p:nvPr/>
        </p:nvSpPr>
        <p:spPr>
          <a:xfrm>
            <a:off x="172995" y="1098150"/>
            <a:ext cx="8696367" cy="5232202"/>
          </a:xfrm>
          <a:prstGeom prst="rect">
            <a:avLst/>
          </a:prstGeom>
        </p:spPr>
        <p:txBody>
          <a:bodyPr wrap="square">
            <a:spAutoFit/>
          </a:bodyPr>
          <a:lstStyle/>
          <a:p>
            <a:pPr marR="0" lvl="0" algn="just">
              <a:spcBef>
                <a:spcPts val="1200"/>
              </a:spcBef>
              <a:spcAft>
                <a:spcPts val="0"/>
              </a:spcAft>
            </a:pPr>
            <a:r>
              <a:rPr lang="en-US" sz="1400" b="1" dirty="0" smtClean="0"/>
              <a:t>Once </a:t>
            </a:r>
            <a:r>
              <a:rPr lang="en-US" sz="1400" b="1" dirty="0"/>
              <a:t>a nominating committee is named (as per your school's bylaws) the following procedures should be utilized. </a:t>
            </a:r>
            <a:endParaRPr lang="en-US" sz="1400" dirty="0"/>
          </a:p>
          <a:p>
            <a:pPr lvl="0"/>
            <a:r>
              <a:rPr lang="en-US" sz="1400" dirty="0" smtClean="0"/>
              <a:t>1.  Send </a:t>
            </a:r>
            <a:r>
              <a:rPr lang="en-US" sz="1400" dirty="0"/>
              <a:t>out memo to school parent population (or otherwise advertise to your entire community, a notice that SAF elections will be held at the May meeting of the school year. Request nominations</a:t>
            </a:r>
            <a:r>
              <a:rPr lang="en-US" sz="1400" dirty="0" smtClean="0"/>
              <a:t>!</a:t>
            </a:r>
            <a:endParaRPr lang="en-US" sz="1400" dirty="0"/>
          </a:p>
          <a:p>
            <a:pPr lvl="0"/>
            <a:r>
              <a:rPr lang="en-US" sz="1400" dirty="0" smtClean="0"/>
              <a:t>2.  The </a:t>
            </a:r>
            <a:r>
              <a:rPr lang="en-US" sz="1400" dirty="0"/>
              <a:t>Nominating Committee may extend a courtesy call to each of the present SAF officers asking if they wish to stay on as officers for the next school year (again, check your bylaws for limits on terms of office). </a:t>
            </a:r>
          </a:p>
          <a:p>
            <a:pPr lvl="0"/>
            <a:r>
              <a:rPr lang="en-US" sz="1400" dirty="0" smtClean="0"/>
              <a:t>3.  The </a:t>
            </a:r>
            <a:r>
              <a:rPr lang="en-US" sz="1400" dirty="0"/>
              <a:t>Nominating Committee compiles a slate of officers from the names they have received from steps 1 and 2. It is the charge of the nominating committee to slate that candidate who is best qualified for the position. </a:t>
            </a:r>
          </a:p>
          <a:p>
            <a:pPr lvl="0"/>
            <a:r>
              <a:rPr lang="en-US" sz="1400" dirty="0" smtClean="0"/>
              <a:t>4.  The </a:t>
            </a:r>
            <a:r>
              <a:rPr lang="en-US" sz="1400" dirty="0"/>
              <a:t>Nominating Committee makes a courtesy call to each slated officer to inform them of their nomination and reconfirm their acceptance of the nomination.</a:t>
            </a:r>
          </a:p>
          <a:p>
            <a:pPr lvl="0"/>
            <a:r>
              <a:rPr lang="en-US" sz="1400" dirty="0" smtClean="0"/>
              <a:t>5.  The </a:t>
            </a:r>
            <a:r>
              <a:rPr lang="en-US" sz="1400" dirty="0"/>
              <a:t>Nominating Committee presents slate of officers to membership either at a g</a:t>
            </a:r>
            <a:r>
              <a:rPr lang="en-US" sz="1400" dirty="0" smtClean="0"/>
              <a:t>eneral </a:t>
            </a:r>
            <a:r>
              <a:rPr lang="en-US" sz="1400" dirty="0"/>
              <a:t>meeting usually one month prior to the election. (Check your bylaws!) </a:t>
            </a:r>
          </a:p>
          <a:p>
            <a:pPr lvl="0"/>
            <a:r>
              <a:rPr lang="en-US" sz="1400" dirty="0" smtClean="0"/>
              <a:t>6.  The </a:t>
            </a:r>
            <a:r>
              <a:rPr lang="en-US" sz="1400" dirty="0"/>
              <a:t>Nominating Committee conducts the elections. They present the slate at the election meeting and ask for nominations from the floor. </a:t>
            </a:r>
            <a:r>
              <a:rPr lang="en-US" sz="1400" b="1" dirty="0"/>
              <a:t>If there are no </a:t>
            </a:r>
            <a:r>
              <a:rPr lang="en-US" sz="1400" dirty="0"/>
              <a:t>nominations from the floor the slate can be voted on as is - one vote for the entire slate. </a:t>
            </a:r>
          </a:p>
          <a:p>
            <a:r>
              <a:rPr lang="en-US" sz="1400" dirty="0" smtClean="0"/>
              <a:t>7.  </a:t>
            </a:r>
            <a:r>
              <a:rPr lang="en-US" sz="1400" b="1" dirty="0" smtClean="0"/>
              <a:t>If </a:t>
            </a:r>
            <a:r>
              <a:rPr lang="en-US" sz="1400" b="1" dirty="0"/>
              <a:t>there are </a:t>
            </a:r>
            <a:r>
              <a:rPr lang="en-US" sz="1400" dirty="0"/>
              <a:t>nominations from the floor you can have either an open or closed </a:t>
            </a:r>
            <a:r>
              <a:rPr lang="en-US" sz="1400" dirty="0" smtClean="0"/>
              <a:t> ballot </a:t>
            </a:r>
            <a:r>
              <a:rPr lang="en-US" sz="1400" dirty="0"/>
              <a:t>election. An open ballot is typically taken by a show of hands; a closed </a:t>
            </a:r>
            <a:r>
              <a:rPr lang="en-US" sz="1400" dirty="0" smtClean="0"/>
              <a:t>ballot </a:t>
            </a:r>
            <a:r>
              <a:rPr lang="en-US" sz="1400" dirty="0"/>
              <a:t>is taken by written ballot. You must vote for each position for which there </a:t>
            </a:r>
            <a:r>
              <a:rPr lang="en-US" sz="1400" dirty="0" smtClean="0"/>
              <a:t>is </a:t>
            </a:r>
            <a:r>
              <a:rPr lang="en-US" sz="1400" dirty="0"/>
              <a:t>more than one nominee. Then, you can vote on the remainder of the slate. </a:t>
            </a:r>
            <a:r>
              <a:rPr lang="en-US" sz="1400" dirty="0" smtClean="0"/>
              <a:t>(</a:t>
            </a:r>
            <a:r>
              <a:rPr lang="en-US" sz="1400" dirty="0"/>
              <a:t>For example: there is a nomination from the floor for the position of recording </a:t>
            </a:r>
            <a:r>
              <a:rPr lang="en-US" sz="1400" dirty="0" smtClean="0"/>
              <a:t>secretary</a:t>
            </a:r>
            <a:r>
              <a:rPr lang="en-US" sz="1400" dirty="0"/>
              <a:t>. You must have a vote for the position of recording secretary (either </a:t>
            </a:r>
            <a:r>
              <a:rPr lang="en-US" sz="1400" dirty="0" smtClean="0"/>
              <a:t>open </a:t>
            </a:r>
            <a:r>
              <a:rPr lang="en-US" sz="1400" dirty="0"/>
              <a:t>or closed) and then vote on the remainder of the slate.)</a:t>
            </a:r>
          </a:p>
          <a:p>
            <a:endParaRPr lang="en-US" sz="1200" dirty="0"/>
          </a:p>
        </p:txBody>
      </p:sp>
    </p:spTree>
    <p:extLst>
      <p:ext uri="{BB962C8B-B14F-4D97-AF65-F5344CB8AC3E}">
        <p14:creationId xmlns:p14="http://schemas.microsoft.com/office/powerpoint/2010/main" val="1779639298"/>
      </p:ext>
    </p:extLst>
  </p:cSld>
  <p:clrMapOvr>
    <a:masterClrMapping/>
  </p:clrMapOvr>
</p:sld>
</file>

<file path=ppt/theme/theme1.xml><?xml version="1.0" encoding="utf-8"?>
<a:theme xmlns:a="http://schemas.openxmlformats.org/drawingml/2006/main" name="Office Theme">
  <a:themeElements>
    <a:clrScheme name="BCPS">
      <a:dk1>
        <a:sysClr val="windowText" lastClr="000000"/>
      </a:dk1>
      <a:lt1>
        <a:sysClr val="window" lastClr="FFFFFF"/>
      </a:lt1>
      <a:dk2>
        <a:srgbClr val="00377B"/>
      </a:dk2>
      <a:lt2>
        <a:srgbClr val="D5D2C8"/>
      </a:lt2>
      <a:accent1>
        <a:srgbClr val="0093D0"/>
      </a:accent1>
      <a:accent2>
        <a:srgbClr val="F26323"/>
      </a:accent2>
      <a:accent3>
        <a:srgbClr val="36B77A"/>
      </a:accent3>
      <a:accent4>
        <a:srgbClr val="6A2C91"/>
      </a:accent4>
      <a:accent5>
        <a:srgbClr val="C7E1F5"/>
      </a:accent5>
      <a:accent6>
        <a:srgbClr val="F79646"/>
      </a:accent6>
      <a:hlink>
        <a:srgbClr val="0000FF"/>
      </a:hlink>
      <a:folHlink>
        <a:srgbClr val="800080"/>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15968</TotalTime>
  <Words>5248</Words>
  <Application>Microsoft Office PowerPoint</Application>
  <PresentationFormat>On-screen Show (4:3)</PresentationFormat>
  <Paragraphs>1002</Paragraphs>
  <Slides>87</Slides>
  <Notes>32</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87</vt:i4>
      </vt:variant>
    </vt:vector>
  </HeadingPairs>
  <TitlesOfParts>
    <vt:vector size="107" baseType="lpstr">
      <vt:lpstr>ＭＳ Ｐゴシック</vt:lpstr>
      <vt:lpstr>ＭＳ Ｐゴシック</vt:lpstr>
      <vt:lpstr>AntiqueOliNorDReg</vt:lpstr>
      <vt:lpstr>Arial</vt:lpstr>
      <vt:lpstr>Arial Black</vt:lpstr>
      <vt:lpstr>Arial Narrow</vt:lpstr>
      <vt:lpstr>Arial Narrow Bold</vt:lpstr>
      <vt:lpstr>Bell MT</vt:lpstr>
      <vt:lpstr>Berlin Sans FB Demi</vt:lpstr>
      <vt:lpstr>Calibri</vt:lpstr>
      <vt:lpstr>Cambria</vt:lpstr>
      <vt:lpstr>Century Gothic</vt:lpstr>
      <vt:lpstr>Copperplate Gothic Bold</vt:lpstr>
      <vt:lpstr>Gulim</vt:lpstr>
      <vt:lpstr>Helvetica</vt:lpstr>
      <vt:lpstr>MS Mincho</vt:lpstr>
      <vt:lpstr>Times New Roman</vt:lpstr>
      <vt:lpstr>Tw Cen MT Condensed Extra Bold</vt:lpstr>
      <vt:lpstr>Wingdings</vt:lpstr>
      <vt:lpstr>Office Theme</vt:lpstr>
      <vt:lpstr>PowerPoint Presentation</vt:lpstr>
      <vt:lpstr>URGENT REMINDER: ASSIST STAKEHOLDER SURVEY</vt:lpstr>
      <vt:lpstr>URGENT REMINDER:  VAL-ED SURVEY</vt:lpstr>
      <vt:lpstr>AGENDA</vt:lpstr>
      <vt:lpstr>OFFICE OF SERVICE QUALITY </vt:lpstr>
      <vt:lpstr>DATES/ DEADLINES FOR 2017-2018</vt:lpstr>
      <vt:lpstr>SCHOOL IMPROVEMENT PLANNING</vt:lpstr>
      <vt:lpstr>SIP AND SAF SBBC POLICY</vt:lpstr>
      <vt:lpstr> SAC &amp; SAF ELECTION PROCEDURES</vt:lpstr>
      <vt:lpstr>In the event there is no nominating committee formed then: Send out memo to school parent population (or otherwise advertise to your entire community) a notice that SAF elections will be held at the May meeting of the school year that Nominations will be taken from the floor.   Anyone can nominate a candidate, even the candidate themselves, from the floor. You can have either an open or closed ballot election. An open ballot is typically taken by a show of hands; a closed ballot is taken by written ballot. You must vote for each position for which there is a nominee.    SAC &amp; SAF ELECTION PROCEDURES</vt:lpstr>
      <vt:lpstr>SAC BYLAW REVIEW</vt:lpstr>
      <vt:lpstr>OFFICE OF SERVICE QUALITY </vt:lpstr>
      <vt:lpstr>STRUCTURE</vt:lpstr>
      <vt:lpstr>DATA</vt:lpstr>
      <vt:lpstr>GOALS</vt:lpstr>
      <vt:lpstr>TIERS &amp; STRATEGIES</vt:lpstr>
      <vt:lpstr>TIERS &amp; STRATEGIES</vt:lpstr>
      <vt:lpstr>TIER 1 EXAMPLES</vt:lpstr>
      <vt:lpstr>TIER 2 EXAMPLES</vt:lpstr>
      <vt:lpstr>TIER 3 EXAMPLES</vt:lpstr>
      <vt:lpstr> OFFICE OF SERVICE QUALITY </vt:lpstr>
      <vt:lpstr>FACE PLAN (FAMILY AND COMMUNITY ENGAGEMENT) </vt:lpstr>
      <vt:lpstr> PARENT ENGAGEMENT CONFERENCE FEEDBACK</vt:lpstr>
      <vt:lpstr>CARE- Challenge, Achieve, Reward, and Engage  </vt:lpstr>
      <vt:lpstr> ACADEMIC PROGRAMS </vt:lpstr>
      <vt:lpstr> TECHNOLOGY PROGRAMS</vt:lpstr>
      <vt:lpstr> PHYSICAL FITNESS PROGRAMS</vt:lpstr>
      <vt:lpstr> OFFICE OF SERVICE QUALITY </vt:lpstr>
      <vt:lpstr>PowerPoint Presentation</vt:lpstr>
      <vt:lpstr>OUR VISION of MTSS</vt:lpstr>
      <vt:lpstr>CRITICAL COMPONENTS OF MTSS</vt:lpstr>
      <vt:lpstr>THE BIG PICTURE</vt:lpstr>
      <vt:lpstr>SAM Self-Assessment of Multi-Tiered System of Supports Instrument Overview </vt:lpstr>
      <vt:lpstr>ELEMENTS &amp; SCORING RUBRIC</vt:lpstr>
      <vt:lpstr>SAM REPORT</vt:lpstr>
      <vt:lpstr>ADMINISTRATION PROCEDURES</vt:lpstr>
      <vt:lpstr>ADMINISTRATION TIMELINE</vt:lpstr>
      <vt:lpstr>SAM PROBLEM SOLVING: STEP #1 </vt:lpstr>
      <vt:lpstr>SAM PROBLEM SOLVING: STEP #1 </vt:lpstr>
      <vt:lpstr>SAM PROBLEM SOLVING: STEP #2 </vt:lpstr>
      <vt:lpstr>SAM PROBLEM SOLVING: STEP #3 </vt:lpstr>
      <vt:lpstr>SAM PROBLEM SOLVING: STEP #3 </vt:lpstr>
      <vt:lpstr>SAM PROBLEM SOLVING: STEP #4 </vt:lpstr>
      <vt:lpstr>RESOURCES AND SUPPORT</vt:lpstr>
      <vt:lpstr> OFFICE OF SERVICE QUALITY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PRE-SCHOOL TRANSITION</vt:lpstr>
      <vt:lpstr> PARENT INVOLVEMENT ACTION PLAN</vt:lpstr>
      <vt:lpstr>PARENT INVOLVEMENT ACTION PLAN</vt:lpstr>
      <vt:lpstr>PARENT INVOLVEMENT ACTION PLAN</vt:lpstr>
      <vt:lpstr>  SUGGESTIONS FOR BEST PRACTICES</vt:lpstr>
      <vt:lpstr>PowerPoint Presentation</vt:lpstr>
      <vt:lpstr>NEED HELP?  CONTACT US!</vt:lpstr>
      <vt:lpstr> OFFICE OF SERVICE QUALITY </vt:lpstr>
      <vt:lpstr>CIMS 101   Continuous Improvement Management System</vt:lpstr>
      <vt:lpstr>What is CIMS? CIM S</vt:lpstr>
      <vt:lpstr>What can CIMS do?</vt:lpstr>
      <vt:lpstr>CIMS Resources </vt:lpstr>
      <vt:lpstr>Logging In</vt:lpstr>
      <vt:lpstr>Individual Accounts for All</vt:lpstr>
      <vt:lpstr>Clean Up Access Permissions</vt:lpstr>
      <vt:lpstr>Four Levels of CIMS Support</vt:lpstr>
      <vt:lpstr>Four Levels of CIMS Support</vt:lpstr>
      <vt:lpstr>CIMS Level 1 Support: Guidance Tab</vt:lpstr>
      <vt:lpstr>Four Levels of CIMS Support</vt:lpstr>
      <vt:lpstr>PowerPoint Presentation</vt:lpstr>
      <vt:lpstr>Four Levels of CIMS Support</vt:lpstr>
      <vt:lpstr>CIMS Level 3 Support: Toolkit - eLearning</vt:lpstr>
      <vt:lpstr>CIMS Level 3 Support: Toolkit - Documents</vt:lpstr>
      <vt:lpstr>Four Levels of CIMS Support</vt:lpstr>
      <vt:lpstr>CIMS Level 4 Support: Messaging Intercom </vt:lpstr>
      <vt:lpstr>PowerPoint Presentation</vt:lpstr>
      <vt:lpstr>PowerPoint Presentation</vt:lpstr>
      <vt:lpstr>PowerPoint Presentation</vt:lpstr>
      <vt:lpstr>“Do We Have To?”</vt:lpstr>
      <vt:lpstr>PowerPoint Presentation</vt:lpstr>
      <vt:lpstr>Contact Info:</vt:lpstr>
      <vt:lpstr>Thank you!</vt:lpstr>
      <vt:lpstr>     SIP TRAINING 2017-18 SIP TRAINING 2017-18  SIP TRAINING 2017-18</vt:lpstr>
    </vt:vector>
  </TitlesOfParts>
  <Company>Nancy Nord Design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Nancy Nord</dc:creator>
  <cp:lastModifiedBy>Donna R. Boruch</cp:lastModifiedBy>
  <cp:revision>551</cp:revision>
  <cp:lastPrinted>2017-04-25T14:06:05Z</cp:lastPrinted>
  <dcterms:created xsi:type="dcterms:W3CDTF">2014-12-19T16:36:55Z</dcterms:created>
  <dcterms:modified xsi:type="dcterms:W3CDTF">2017-04-28T20:54:27Z</dcterms:modified>
</cp:coreProperties>
</file>