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0" r:id="rId2"/>
    <p:sldId id="326" r:id="rId3"/>
    <p:sldId id="340" r:id="rId4"/>
    <p:sldId id="321" r:id="rId5"/>
    <p:sldId id="328" r:id="rId6"/>
    <p:sldId id="329" r:id="rId7"/>
    <p:sldId id="330" r:id="rId8"/>
    <p:sldId id="337" r:id="rId9"/>
    <p:sldId id="350" r:id="rId10"/>
    <p:sldId id="342" r:id="rId11"/>
    <p:sldId id="346" r:id="rId12"/>
    <p:sldId id="339" r:id="rId13"/>
    <p:sldId id="336" r:id="rId14"/>
    <p:sldId id="351" r:id="rId15"/>
    <p:sldId id="338" r:id="rId16"/>
    <p:sldId id="344" r:id="rId17"/>
    <p:sldId id="349" r:id="rId18"/>
    <p:sldId id="347" r:id="rId19"/>
    <p:sldId id="341" r:id="rId20"/>
    <p:sldId id="327" r:id="rId21"/>
    <p:sldId id="332" r:id="rId22"/>
    <p:sldId id="333" r:id="rId23"/>
    <p:sldId id="334" r:id="rId24"/>
    <p:sldId id="343" r:id="rId25"/>
    <p:sldId id="335" r:id="rId26"/>
    <p:sldId id="345" r:id="rId27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26"/>
            <p14:sldId id="340"/>
            <p14:sldId id="321"/>
            <p14:sldId id="328"/>
            <p14:sldId id="329"/>
            <p14:sldId id="330"/>
            <p14:sldId id="337"/>
            <p14:sldId id="350"/>
            <p14:sldId id="342"/>
            <p14:sldId id="346"/>
            <p14:sldId id="339"/>
            <p14:sldId id="336"/>
            <p14:sldId id="351"/>
            <p14:sldId id="338"/>
            <p14:sldId id="344"/>
            <p14:sldId id="349"/>
            <p14:sldId id="347"/>
            <p14:sldId id="341"/>
            <p14:sldId id="327"/>
            <p14:sldId id="332"/>
            <p14:sldId id="333"/>
            <p14:sldId id="334"/>
            <p14:sldId id="343"/>
            <p14:sldId id="335"/>
            <p14:sldId id="3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92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pos="5646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EC9"/>
    <a:srgbClr val="ECF1F8"/>
    <a:srgbClr val="70B75E"/>
    <a:srgbClr val="FFCF01"/>
    <a:srgbClr val="6A2C91"/>
    <a:srgbClr val="2EAFA4"/>
    <a:srgbClr val="F15D22"/>
    <a:srgbClr val="FFE794"/>
    <a:srgbClr val="0095D3"/>
    <a:srgbClr val="00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6980" autoAdjust="0"/>
  </p:normalViewPr>
  <p:slideViewPr>
    <p:cSldViewPr snapToGrid="0" showGuides="1">
      <p:cViewPr varScale="1">
        <p:scale>
          <a:sx n="76" d="100"/>
          <a:sy n="76" d="100"/>
        </p:scale>
        <p:origin x="-2248" y="-96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3952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2/24/17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2/24/17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82600" y="304800"/>
            <a:ext cx="8153400" cy="1820333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5D2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95267" y="2127243"/>
            <a:ext cx="6764879" cy="290505"/>
          </a:xfrm>
          <a:prstGeom prst="rect">
            <a:avLst/>
          </a:prstGeom>
          <a:solidFill>
            <a:srgbClr val="CDC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6108700"/>
            <a:ext cx="2628900" cy="431800"/>
          </a:xfrm>
          <a:prstGeom prst="rect">
            <a:avLst/>
          </a:prstGeom>
          <a:gradFill flip="none" rotWithShape="1">
            <a:gsLst>
              <a:gs pos="0">
                <a:srgbClr val="0095D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73800" y="6108700"/>
            <a:ext cx="2628900" cy="43180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54" y="5857544"/>
            <a:ext cx="2248154" cy="657556"/>
          </a:xfrm>
          <a:prstGeom prst="rect">
            <a:avLst/>
          </a:prstGeom>
        </p:spPr>
      </p:pic>
      <p:pic>
        <p:nvPicPr>
          <p:cNvPr id="5" name="Picture 4" descr="mayors-davie18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382794"/>
            <a:ext cx="2743200" cy="1664208"/>
          </a:xfrm>
          <a:prstGeom prst="rect">
            <a:avLst/>
          </a:prstGeom>
        </p:spPr>
      </p:pic>
      <p:pic>
        <p:nvPicPr>
          <p:cNvPr id="6" name="Picture 5" descr="High _1280 (3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6" y="382837"/>
            <a:ext cx="2572071" cy="1666095"/>
          </a:xfrm>
          <a:prstGeom prst="rect">
            <a:avLst/>
          </a:prstGeom>
        </p:spPr>
      </p:pic>
      <p:pic>
        <p:nvPicPr>
          <p:cNvPr id="7" name="Picture 6" descr="Middle 1519 (1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3" y="381641"/>
            <a:ext cx="2627816" cy="166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1700" y="6267450"/>
            <a:ext cx="1524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0000" y="6254750"/>
            <a:ext cx="5448300" cy="365125"/>
          </a:xfrm>
          <a:prstGeom prst="rect">
            <a:avLst/>
          </a:prstGeom>
        </p:spPr>
        <p:txBody>
          <a:bodyPr anchor="t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9900" y="6216650"/>
            <a:ext cx="749300" cy="365125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974419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37953" y="6209771"/>
            <a:ext cx="478126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24" y="6242972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3840" y="6209402"/>
            <a:ext cx="8253883" cy="48304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PS apple 2016 2c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" y="6159499"/>
            <a:ext cx="533325" cy="56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yyne.Hogan@browardschools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broward.k12.fl.us/sbbcpolicies/index.as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Tyyne.Hogan@browardschools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://www.broward.k12.fl.us/ospa/initiatives.asp?initiative_id=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advanc-ed.org/systems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dvanc-ed.org/survey/public/85303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-ed.org/survey/public/6563635" TargetMode="External"/><Relationship Id="rId4" Type="http://schemas.openxmlformats.org/officeDocument/2006/relationships/hyperlink" Target="http://www.advanc-ed.org/survey/public/2612735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dvanc-ed.org/survey/public/485213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dvanc-ed.org/survey/public/041326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0" y="2458298"/>
            <a:ext cx="9144000" cy="335370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4800" b="1" spc="-20" dirty="0">
                <a:solidFill>
                  <a:srgbClr val="0095D3"/>
                </a:solidFill>
                <a:latin typeface="Arial Black"/>
                <a:cs typeface="Arial Black"/>
              </a:rPr>
              <a:t>SCHOOL IMPROVEMENT TRAINING – QUARTER </a:t>
            </a:r>
            <a:r>
              <a:rPr lang="en-US" sz="4800" b="1" spc="-20" dirty="0" smtClean="0">
                <a:solidFill>
                  <a:srgbClr val="0095D3"/>
                </a:solidFill>
                <a:latin typeface="Arial Black"/>
                <a:cs typeface="Arial Black"/>
              </a:rPr>
              <a:t>3</a:t>
            </a:r>
          </a:p>
          <a:p>
            <a:pPr marL="0" indent="0" algn="ctr">
              <a:buNone/>
            </a:pPr>
            <a:endParaRPr lang="en-US" sz="1000" b="1" spc="-20" dirty="0">
              <a:solidFill>
                <a:srgbClr val="9BBB59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b="1" spc="-20" dirty="0" smtClean="0">
                <a:solidFill>
                  <a:srgbClr val="F15D22"/>
                </a:solidFill>
                <a:latin typeface="Arial Black"/>
                <a:cs typeface="Arial Black"/>
              </a:rPr>
              <a:t>FEBRUARY </a:t>
            </a:r>
            <a:r>
              <a:rPr lang="en-US" b="1" spc="-20" dirty="0">
                <a:solidFill>
                  <a:srgbClr val="F15D22"/>
                </a:solidFill>
                <a:latin typeface="Arial Black"/>
                <a:cs typeface="Arial Black"/>
              </a:rPr>
              <a:t>27 – MARCH 3, </a:t>
            </a:r>
            <a:r>
              <a:rPr lang="en-US" b="1" spc="-20" dirty="0" smtClean="0">
                <a:solidFill>
                  <a:srgbClr val="F15D22"/>
                </a:solidFill>
                <a:latin typeface="Arial Black"/>
                <a:cs typeface="Arial Black"/>
              </a:rPr>
              <a:t>2017</a:t>
            </a:r>
            <a:endParaRPr lang="en-US" b="1" spc="-20" dirty="0">
              <a:solidFill>
                <a:srgbClr val="F15D22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5974" y="2083855"/>
            <a:ext cx="7066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 smtClean="0">
                <a:latin typeface="Copperplate Gothic Bold"/>
                <a:cs typeface="Copperplate Gothic Bold"/>
              </a:rPr>
              <a:t>Office of Service Quality</a:t>
            </a:r>
            <a:endParaRPr lang="en-US" sz="2000" b="1" dirty="0"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62" y="519492"/>
            <a:ext cx="8217297" cy="5268284"/>
          </a:xfrm>
        </p:spPr>
        <p:txBody>
          <a:bodyPr/>
          <a:lstStyle/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2. FACE PLAN</a:t>
            </a: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5637" y="6479205"/>
            <a:ext cx="4756469" cy="150625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98082" y="3979333"/>
            <a:ext cx="649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If   you   have   any   questions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or   concerns, please   contact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  <a:hlinkClick r:id="rId2"/>
              </a:rPr>
              <a:t>Nadia.Clarke@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  <a:hlinkClick r:id="rId2"/>
              </a:rPr>
              <a:t>browardschools.com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  or at 754-321-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1599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8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38667"/>
            <a:ext cx="8646583" cy="836083"/>
          </a:xfrm>
        </p:spPr>
        <p:txBody>
          <a:bodyPr/>
          <a:lstStyle/>
          <a:p>
            <a:pPr algn="ctr"/>
            <a:r>
              <a:rPr lang="en-US" sz="4400" dirty="0"/>
              <a:t>FACE PLAN</a:t>
            </a:r>
            <a:br>
              <a:rPr lang="en-US" sz="4400" dirty="0"/>
            </a:br>
            <a:r>
              <a:rPr lang="en-US" sz="2000" dirty="0" smtClean="0"/>
              <a:t>(FAMILY </a:t>
            </a:r>
            <a:r>
              <a:rPr lang="en-US" sz="2000" dirty="0"/>
              <a:t>AND COMMUNITY </a:t>
            </a:r>
            <a:r>
              <a:rPr lang="en-US" sz="2000" dirty="0" smtClean="0"/>
              <a:t>ENGAGEMENT)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QUALITY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6917" y="1322917"/>
            <a:ext cx="2688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1.  Reminder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...all FACE Plan docs are available on OSPA Central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2.0.</a:t>
            </a:r>
            <a:endParaRPr lang="en-US" sz="28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068" y="1688345"/>
            <a:ext cx="372273" cy="4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6167" y="1333499"/>
            <a:ext cx="2778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2.  Cultural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Ambassador interviews should be with adults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,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not students.</a:t>
            </a:r>
            <a:endParaRPr lang="en-US" sz="28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748" y="1333500"/>
            <a:ext cx="2730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3.  Connect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with School Social Workers for community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resources.</a:t>
            </a:r>
            <a:endParaRPr lang="en-US" sz="28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3043" y="6782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915" y="3788833"/>
            <a:ext cx="2688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4.  FACE is a great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opportunity to engage your SAF Chair!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000" y="3820583"/>
            <a:ext cx="2635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5. Continue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b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uilding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on your current activities for next school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year.</a:t>
            </a:r>
            <a:endParaRPr lang="en-US" sz="28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749" y="3873500"/>
            <a:ext cx="2518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6.  What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is working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well &amp; what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are your challenges?</a:t>
            </a:r>
          </a:p>
        </p:txBody>
      </p:sp>
    </p:spTree>
    <p:extLst>
      <p:ext uri="{BB962C8B-B14F-4D97-AF65-F5344CB8AC3E}">
        <p14:creationId xmlns:p14="http://schemas.microsoft.com/office/powerpoint/2010/main" val="89767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62" y="519492"/>
            <a:ext cx="8217297" cy="5268284"/>
          </a:xfrm>
        </p:spPr>
        <p:txBody>
          <a:bodyPr/>
          <a:lstStyle/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>
                <a:solidFill>
                  <a:schemeClr val="accent2"/>
                </a:solidFill>
                <a:latin typeface="Arial Black"/>
                <a:cs typeface="Arial Black"/>
              </a:rPr>
              <a:t>3</a:t>
            </a:r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. SIP AND SAF</a:t>
            </a: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 UPDATES</a:t>
            </a:r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050" y="6291611"/>
            <a:ext cx="4770899" cy="294928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22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749" y="1024552"/>
            <a:ext cx="8747251" cy="4992884"/>
          </a:xfrm>
        </p:spPr>
        <p:txBody>
          <a:bodyPr/>
          <a:lstStyle/>
          <a:p>
            <a:r>
              <a:rPr lang="en-US" sz="2000" b="1" u="sng" dirty="0">
                <a:solidFill>
                  <a:schemeClr val="bg1"/>
                </a:solidFill>
                <a:latin typeface="Arial Narrow"/>
                <a:cs typeface="Arial Narrow"/>
              </a:rPr>
              <a:t>SAC/SIP:  SBBC POLICY 1403 SCHOOL ACCOUNTABILITY AND IMPROVEMENT: </a:t>
            </a:r>
          </a:p>
          <a:p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Each school has a School Advisory Council (SAC) to facilitate the development and monitor progress </a:t>
            </a:r>
            <a:endParaRPr lang="en-US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the annual School Improvement Plan. Agendas and minutes reflect annual needs assessment, SIP monitoring 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nd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allocation of Accountability Funds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</a:p>
          <a:p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/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SAF: 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SBBC</a:t>
            </a:r>
            <a:r>
              <a:rPr lang="en-US" sz="2000" b="1" u="sng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PO</a:t>
            </a:r>
            <a:r>
              <a:rPr lang="en-US" sz="2000" b="1" u="sng" spc="-15" dirty="0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CY</a:t>
            </a:r>
            <a:r>
              <a:rPr lang="en-US" sz="2000" b="1" u="sng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1.3</a:t>
            </a:r>
            <a:r>
              <a:rPr lang="en-US" sz="2000" b="1" u="sng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OO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lang="en-US" sz="2000" b="1" u="sng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ADV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RY</a:t>
            </a:r>
            <a:r>
              <a:rPr lang="en-US" sz="2000" b="1" u="sng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000" b="1" u="sng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lang="en-US" sz="2000" b="1" u="sng" spc="-10" dirty="0">
                <a:solidFill>
                  <a:srgbClr val="FFFFFF"/>
                </a:solidFill>
                <a:latin typeface="Arial Narrow"/>
                <a:cs typeface="Arial Narrow"/>
              </a:rPr>
              <a:t>RUM:</a:t>
            </a:r>
            <a:r>
              <a:rPr lang="en-US" sz="2000" b="1" u="sng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endParaRPr lang="en-US" sz="2000" b="1" u="sng" spc="8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/>
            <a:r>
              <a:rPr lang="en-US" spc="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very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hool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shall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ave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hool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iso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ry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lang="en-US" spc="-1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(S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F)</a:t>
            </a:r>
            <a:r>
              <a:rPr lang="en-US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shall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fos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ter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pc="-1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te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endParaRPr lang="en-US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/>
            <a:r>
              <a:rPr lang="en-US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mm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uni</a:t>
            </a:r>
            <a:r>
              <a:rPr lang="en-US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ati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on b</a:t>
            </a:r>
            <a:r>
              <a:rPr lang="en-US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etwee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n </a:t>
            </a:r>
            <a:r>
              <a:rPr lang="en-US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take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hold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er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hool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Are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lang="en-US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iso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ry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Coun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il.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shall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rec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pc="-15" dirty="0">
                <a:solidFill>
                  <a:srgbClr val="FFFFFF"/>
                </a:solidFill>
                <a:latin typeface="Arial Narrow"/>
                <a:cs typeface="Arial Narrow"/>
              </a:rPr>
              <a:t>mme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nd</a:t>
            </a:r>
            <a:r>
              <a:rPr lang="en-US" spc="15" dirty="0">
                <a:solidFill>
                  <a:srgbClr val="FFFFFF"/>
                </a:solidFill>
                <a:latin typeface="Arial Narrow"/>
                <a:cs typeface="Arial Narrow"/>
              </a:rPr>
              <a:t>ati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ons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cer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ns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tere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sts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lang="en-US" spc="-1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Are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iso</a:t>
            </a:r>
            <a:r>
              <a:rPr lang="en-US" spc="-10" dirty="0">
                <a:solidFill>
                  <a:srgbClr val="FFFFFF"/>
                </a:solidFill>
                <a:latin typeface="Arial Narrow"/>
                <a:cs typeface="Arial Narrow"/>
              </a:rPr>
              <a:t>ry</a:t>
            </a:r>
            <a:r>
              <a:rPr lang="en-US" spc="-5" dirty="0">
                <a:solidFill>
                  <a:srgbClr val="FFFFFF"/>
                </a:solidFill>
                <a:latin typeface="Arial Narrow"/>
                <a:cs typeface="Arial Narrow"/>
              </a:rPr>
              <a:t> Council</a:t>
            </a:r>
            <a:r>
              <a:rPr lang="en-US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</a:p>
          <a:p>
            <a:pPr marL="12700"/>
            <a:endParaRPr lang="en-US" sz="1400" spc="-5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80400"/>
              </a:lnSpc>
            </a:pP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Both policies can be viewed at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: 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  <a:hlinkClick r:id="rId2"/>
              </a:rPr>
              <a:t>http://www.broward.k12.fl.us/sbbcpolicies/index.asp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781" y="0"/>
            <a:ext cx="9005099" cy="1125563"/>
          </a:xfrm>
        </p:spPr>
        <p:txBody>
          <a:bodyPr/>
          <a:lstStyle/>
          <a:p>
            <a:r>
              <a:rPr lang="en-US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SIP AND SAF SBBC POLICY</a:t>
            </a:r>
            <a:endParaRPr lang="en-US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/>
              <a:cs typeface="Arial Black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101" y="6378193"/>
            <a:ext cx="4792118" cy="229514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9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950" y="332216"/>
            <a:ext cx="7341145" cy="954088"/>
          </a:xfrm>
        </p:spPr>
        <p:txBody>
          <a:bodyPr/>
          <a:lstStyle/>
          <a:p>
            <a:pPr algn="ctr"/>
            <a:r>
              <a:rPr lang="en-US" sz="4400" dirty="0" smtClean="0"/>
              <a:t>SAC BYLAW REVIEW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101" y="6333675"/>
            <a:ext cx="4792118" cy="274032"/>
          </a:xfrm>
        </p:spPr>
        <p:txBody>
          <a:bodyPr/>
          <a:lstStyle/>
          <a:p>
            <a:r>
              <a:rPr lang="en-US" sz="1800" dirty="0"/>
              <a:t>OFFICE OF SERVICE QUALITY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8613" y="1704578"/>
            <a:ext cx="788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" name="Picture 9" descr="Screen Shot 2017-02-24 at 2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6" y="1370347"/>
            <a:ext cx="8638551" cy="3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6378" y="1058208"/>
            <a:ext cx="8222070" cy="4786354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en-US" sz="4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All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documentation must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be</a:t>
            </a:r>
          </a:p>
          <a:p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completed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by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April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27, 2017.  </a:t>
            </a:r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Remember</a:t>
            </a:r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faculty must vote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to continue</a:t>
            </a:r>
          </a:p>
          <a:p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waiver each year.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900" y="375188"/>
            <a:ext cx="8687612" cy="937969"/>
          </a:xfrm>
        </p:spPr>
        <p:txBody>
          <a:bodyPr/>
          <a:lstStyle/>
          <a:p>
            <a:r>
              <a:rPr lang="en-US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CONTINUATION WAIVERS</a:t>
            </a:r>
            <a:endParaRPr lang="en-US" sz="4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101" y="6320471"/>
            <a:ext cx="4792118" cy="287236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62" y="519492"/>
            <a:ext cx="8217297" cy="5268284"/>
          </a:xfrm>
        </p:spPr>
        <p:txBody>
          <a:bodyPr/>
          <a:lstStyle/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4. BEHAVIOR</a:t>
            </a: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583" y="4751917"/>
            <a:ext cx="839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Upload Completed Behavior Plan to the 2017-2018 SIP Template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048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584" y="264583"/>
            <a:ext cx="8706380" cy="687917"/>
          </a:xfrm>
        </p:spPr>
        <p:txBody>
          <a:bodyPr/>
          <a:lstStyle/>
          <a:p>
            <a:r>
              <a:rPr lang="en-US" sz="2800" dirty="0"/>
              <a:t>SCHOOL –WIDE POSITIVE BEHAVIOR PLAN (SPBP)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332" y="1428751"/>
            <a:ext cx="8763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THE FOLLOWING INFORMATION WAS SENT TO PRINCIPALS VIA PIVOT JANUARY 17, 2017</a:t>
            </a:r>
          </a:p>
          <a:p>
            <a:pPr algn="just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n-US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ACTION </a:t>
            </a:r>
            <a:r>
              <a:rPr lang="en-US" b="1" dirty="0">
                <a:solidFill>
                  <a:schemeClr val="accent2"/>
                </a:solidFill>
                <a:latin typeface="Arial Narrow"/>
                <a:cs typeface="Arial Narrow"/>
              </a:rPr>
              <a:t>1: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Before January 30, 2017 and using their own Personnel Identification Number, the principal is to sign in and watch the “School-Wide Positive Behavior Plan (SPBP) Brainshark for Principals”, found at http://www.browardprevention.org/mtssrti/rtib/ School-Wide Positive Behavior Plan. </a:t>
            </a: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  <a:latin typeface="Arial Narrow Bold"/>
              <a:cs typeface="Arial Narrow Bold"/>
            </a:endParaRP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The principal is to download the SPBP template from the School Improvement Plan (SIP), Best Practice #2, for their SPBP team. </a:t>
            </a:r>
          </a:p>
          <a:p>
            <a:pPr algn="just"/>
            <a:endParaRPr lang="en-US" b="1" dirty="0">
              <a:solidFill>
                <a:schemeClr val="accent5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n-US" b="1" dirty="0">
                <a:solidFill>
                  <a:schemeClr val="accent2"/>
                </a:solidFill>
                <a:latin typeface="Arial Narrow"/>
                <a:cs typeface="Arial Narrow"/>
              </a:rPr>
              <a:t>ACTION 2: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Between January 17, 2017 and April 28, 2017, the SPBP team is to complete the SPBP template. </a:t>
            </a: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The SPBP needs to be shared with all stakeholders (students, staff, parents/caregivers, community, etc.) and be available to all school guests, District visitors, and substitute teachers. Faculty who are part of the bargaining unit are to vote on the SPBP. </a:t>
            </a:r>
          </a:p>
        </p:txBody>
      </p:sp>
    </p:spTree>
    <p:extLst>
      <p:ext uri="{BB962C8B-B14F-4D97-AF65-F5344CB8AC3E}">
        <p14:creationId xmlns:p14="http://schemas.microsoft.com/office/powerpoint/2010/main" val="169867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584" y="264584"/>
            <a:ext cx="8706380" cy="730249"/>
          </a:xfrm>
        </p:spPr>
        <p:txBody>
          <a:bodyPr/>
          <a:lstStyle/>
          <a:p>
            <a:r>
              <a:rPr lang="en-US" sz="2800" dirty="0"/>
              <a:t>SCHOOL –WIDE POSITIVE BEHAVIOR PLAN (SPBP)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94833" y="6297083"/>
            <a:ext cx="4724385" cy="310624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" y="1174750"/>
            <a:ext cx="875241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rial Narrow Bold"/>
                <a:cs typeface="Arial Narrow Bold"/>
              </a:rPr>
              <a:t>ACTION 3: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Before May 1, 2017, all schools must upload their completed SPBP template as part of the SIP, Best Practice #2, in OSPA Central V2.0.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Arial Narrow Bold"/>
              <a:cs typeface="Arial Narrow Bold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Arial Narrow Bold"/>
                <a:cs typeface="Arial Narrow Bold"/>
              </a:rPr>
              <a:t>RATIONALE</a:t>
            </a:r>
            <a:r>
              <a:rPr lang="en-US" b="1" dirty="0">
                <a:solidFill>
                  <a:schemeClr val="accent2"/>
                </a:solidFill>
                <a:latin typeface="Arial Narrow Bold"/>
                <a:cs typeface="Arial Narrow Bold"/>
              </a:rPr>
              <a:t>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In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our continuing efforts to address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schoolwide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behaviors and improve school climate,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School-Wide Positive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Behavior Plan remains an important component of the School Improvement Plan.  The template aligns with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District’s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focus  on  Response  to  Intervention  (RtI)  and  reflects  the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essential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items  of  effective  Positive  Behavior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Intervention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and Support (PBIS).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Arial Narrow Bold"/>
              <a:cs typeface="Arial Narrow Bold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Article  11-3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of  the  Collective  Bargaining Agreement  indicates  that  contractually,  every  school  must  have  a  Discipline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Committee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working in conjunction with the School Advisory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Committee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.  It is this team who creates the SPBP.  Please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refer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to Article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11-3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for more detailed information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 Narrow Bold"/>
              <a:cs typeface="Arial Narrow Bold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Every plan will be reviewed and rated by a District team.  Individual feedback will be provided to the principal and their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assigned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cadre director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by June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30, 2017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 Bold"/>
                <a:cs typeface="Arial Narrow Bold"/>
              </a:rPr>
              <a:t>.</a:t>
            </a:r>
          </a:p>
          <a:p>
            <a:endParaRPr lang="en-US" dirty="0">
              <a:latin typeface="Arial Narrow Bold"/>
              <a:cs typeface="Arial Narrow Bold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If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you   have   any   questions   or   concerns,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please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contact 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  <a:hlinkClick r:id="rId2"/>
              </a:rPr>
              <a:t>Tyyne.Hogan@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  <a:hlinkClick r:id="rId2"/>
              </a:rPr>
              <a:t>browardschools.com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 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Narrow Bold"/>
                <a:cs typeface="Arial Narrow Bold"/>
              </a:rPr>
              <a:t>754-321-1642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71605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62" y="519492"/>
            <a:ext cx="8217297" cy="5268284"/>
          </a:xfrm>
        </p:spPr>
        <p:txBody>
          <a:bodyPr/>
          <a:lstStyle/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>
                <a:solidFill>
                  <a:schemeClr val="accent2"/>
                </a:solidFill>
                <a:latin typeface="Arial Black"/>
                <a:cs typeface="Arial Black"/>
              </a:rPr>
              <a:t>5</a:t>
            </a:r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. MID-YEAR </a:t>
            </a:r>
          </a:p>
          <a:p>
            <a:pPr algn="ctr"/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REFLECTION</a:t>
            </a:r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169" y="6277180"/>
            <a:ext cx="4900781" cy="30936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3333" y="4677834"/>
            <a:ext cx="847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Upload Completed Mid-Year Reflection to SAC/SAF Upload Center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8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35102" y="6380767"/>
            <a:ext cx="4072459" cy="251949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7409" y="180199"/>
            <a:ext cx="7341145" cy="971550"/>
          </a:xfrm>
        </p:spPr>
        <p:txBody>
          <a:bodyPr/>
          <a:lstStyle/>
          <a:p>
            <a:pPr algn="ctr"/>
            <a:r>
              <a:rPr lang="en-US" sz="5400" dirty="0" smtClean="0"/>
              <a:t>AGENDA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55950" y="3733349"/>
            <a:ext cx="2897877" cy="2286833"/>
          </a:xfrm>
        </p:spPr>
        <p:txBody>
          <a:bodyPr/>
          <a:lstStyle/>
          <a:p>
            <a:pPr algn="ctr"/>
            <a:endParaRPr lang="en-US" sz="900" b="1" dirty="0" smtClean="0"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5.   MID-YEAR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SIP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 REFLECTION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62812" y="1286129"/>
            <a:ext cx="2828743" cy="2344335"/>
          </a:xfrm>
        </p:spPr>
        <p:txBody>
          <a:bodyPr/>
          <a:lstStyle/>
          <a:p>
            <a:pPr algn="ctr"/>
            <a:endParaRPr lang="en-US" sz="2400" b="1" dirty="0" smtClean="0"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1.  STAKEHOLDER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SURVEY &amp;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VAL-ED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SURVEY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33630" y="1260593"/>
            <a:ext cx="2894457" cy="2298719"/>
          </a:xfrm>
        </p:spPr>
        <p:txBody>
          <a:bodyPr/>
          <a:lstStyle/>
          <a:p>
            <a:pPr algn="ctr"/>
            <a:endParaRPr lang="en-US" sz="900" b="1" dirty="0" smtClean="0">
              <a:latin typeface="Arial"/>
              <a:cs typeface="Arial"/>
            </a:endParaRPr>
          </a:p>
          <a:p>
            <a:pPr marL="457200" indent="-457200" algn="ctr">
              <a:buAutoNum type="arabicPeriod" startAt="3"/>
            </a:pPr>
            <a:r>
              <a:rPr lang="en-US" sz="2400" b="1" dirty="0" smtClean="0">
                <a:latin typeface="Arial Narrow"/>
                <a:cs typeface="Arial Narrow"/>
              </a:rPr>
              <a:t>SAC AND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SAF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UPDATES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160889" y="1132418"/>
            <a:ext cx="2831336" cy="243299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400" spc="50" dirty="0">
              <a:ln w="11430"/>
              <a:solidFill>
                <a:srgbClr val="FF6600"/>
              </a:solidFill>
              <a:effectLst/>
              <a:latin typeface="Arial Narrow"/>
              <a:cs typeface="Arial Narrow"/>
            </a:endParaRPr>
          </a:p>
          <a:p>
            <a:r>
              <a:rPr lang="en-US" sz="2400" spc="50" dirty="0" smtClean="0">
                <a:ln w="11430"/>
                <a:solidFill>
                  <a:srgbClr val="FF6600"/>
                </a:solidFill>
                <a:effectLst/>
                <a:latin typeface="Arial Narrow"/>
                <a:cs typeface="Arial Narrow"/>
              </a:rPr>
              <a:t>2.  </a:t>
            </a:r>
            <a:r>
              <a:rPr lang="en-US" sz="2400" spc="50" smtClean="0">
                <a:ln w="11430"/>
                <a:solidFill>
                  <a:srgbClr val="FF6600"/>
                </a:solidFill>
                <a:effectLst/>
                <a:latin typeface="Arial Narrow"/>
                <a:cs typeface="Arial Narrow"/>
              </a:rPr>
              <a:t>FACE PLAN</a:t>
            </a:r>
            <a:endParaRPr lang="en-US" sz="2400" spc="50" dirty="0" smtClean="0">
              <a:ln w="11430"/>
              <a:solidFill>
                <a:srgbClr val="FF6600"/>
              </a:solidFill>
              <a:effectLst/>
              <a:latin typeface="Arial Narrow"/>
              <a:cs typeface="Arial Narrow"/>
            </a:endParaRPr>
          </a:p>
          <a:p>
            <a:endParaRPr lang="en-US" sz="1200" spc="50" dirty="0" smtClean="0">
              <a:ln w="11430"/>
              <a:solidFill>
                <a:srgbClr val="FF6600"/>
              </a:solidFill>
              <a:effectLst/>
              <a:latin typeface="Arial Narrow"/>
              <a:cs typeface="Arial Narrow"/>
            </a:endParaRPr>
          </a:p>
          <a:p>
            <a:r>
              <a:rPr lang="en-US" sz="1200" spc="50" dirty="0" smtClean="0">
                <a:ln w="11430"/>
                <a:solidFill>
                  <a:srgbClr val="FF6600"/>
                </a:solidFill>
                <a:effectLst/>
                <a:latin typeface="Arial Narrow"/>
                <a:cs typeface="Arial Narrow"/>
              </a:rPr>
              <a:t>(THE OFFICE OF PARENT AND COMMUNITY ENGAGEMENT)</a:t>
            </a:r>
            <a:endParaRPr lang="en-US" sz="1200" spc="50" dirty="0">
              <a:ln w="11430"/>
              <a:solidFill>
                <a:srgbClr val="FF6600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181424" y="3676061"/>
            <a:ext cx="2816843" cy="2129250"/>
          </a:xfrm>
        </p:spPr>
        <p:txBody>
          <a:bodyPr/>
          <a:lstStyle/>
          <a:p>
            <a:endParaRPr lang="en-US" dirty="0" smtClean="0">
              <a:solidFill>
                <a:srgbClr val="70B75E"/>
              </a:solidFill>
              <a:effectLst/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70B75E"/>
                </a:solidFill>
                <a:effectLst/>
                <a:latin typeface="Arial Narrow"/>
                <a:cs typeface="Arial Narrow"/>
              </a:rPr>
              <a:t>4.  BEHAVIOR </a:t>
            </a:r>
          </a:p>
          <a:p>
            <a:r>
              <a:rPr lang="en-US" sz="2400" dirty="0" smtClean="0">
                <a:solidFill>
                  <a:srgbClr val="70B75E"/>
                </a:solidFill>
                <a:effectLst/>
                <a:latin typeface="Arial Narrow"/>
                <a:cs typeface="Arial Narrow"/>
              </a:rPr>
              <a:t>PLAN</a:t>
            </a:r>
          </a:p>
          <a:p>
            <a:endParaRPr lang="en-US" sz="1400" dirty="0" smtClean="0">
              <a:solidFill>
                <a:srgbClr val="70B75E"/>
              </a:solidFill>
              <a:effectLst/>
              <a:latin typeface="Arial Narrow"/>
              <a:cs typeface="Arial Narrow"/>
            </a:endParaRPr>
          </a:p>
          <a:p>
            <a:r>
              <a:rPr lang="en-US" sz="1400" dirty="0" smtClean="0">
                <a:solidFill>
                  <a:srgbClr val="70B75E"/>
                </a:solidFill>
                <a:effectLst/>
                <a:latin typeface="Arial Narrow"/>
                <a:cs typeface="Arial Narrow"/>
              </a:rPr>
              <a:t>(THE OFFICE OF DIVERSITY, PREVENTION AND INTERVENTION)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187509" y="3733348"/>
            <a:ext cx="2794566" cy="2262925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0095D3"/>
                </a:solidFill>
                <a:effectLst/>
              </a:rPr>
              <a:t>6.  SHARING </a:t>
            </a:r>
          </a:p>
          <a:p>
            <a:r>
              <a:rPr lang="en-US" sz="2400" dirty="0" smtClean="0">
                <a:solidFill>
                  <a:srgbClr val="0095D3"/>
                </a:solidFill>
                <a:effectLst/>
              </a:rPr>
              <a:t>BEST </a:t>
            </a:r>
          </a:p>
          <a:p>
            <a:r>
              <a:rPr lang="en-US" sz="2400" dirty="0" smtClean="0">
                <a:solidFill>
                  <a:srgbClr val="0095D3"/>
                </a:solidFill>
                <a:effectLst/>
              </a:rPr>
              <a:t>PRACTICES</a:t>
            </a:r>
            <a:endParaRPr lang="en-US" sz="2400" dirty="0">
              <a:solidFill>
                <a:srgbClr val="0095D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5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24618" y="6378193"/>
            <a:ext cx="4199493" cy="296578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0070" y="1269912"/>
            <a:ext cx="2788729" cy="4758964"/>
          </a:xfrm>
        </p:spPr>
        <p:txBody>
          <a:bodyPr/>
          <a:lstStyle/>
          <a:p>
            <a:pPr algn="ctr"/>
            <a:endParaRPr lang="en-US" sz="2400" dirty="0" smtClean="0">
              <a:solidFill>
                <a:srgbClr val="0095D3"/>
              </a:solidFill>
              <a:latin typeface="Arial"/>
              <a:cs typeface="Arial"/>
            </a:endParaRP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rgbClr val="0095D3"/>
                </a:solidFill>
                <a:latin typeface="Arial Black"/>
                <a:cs typeface="Arial Black"/>
              </a:rPr>
              <a:t>Has</a:t>
            </a:r>
          </a:p>
          <a:p>
            <a:pPr algn="ctr"/>
            <a:r>
              <a:rPr lang="en-US" sz="3200" b="1" dirty="0" smtClean="0">
                <a:solidFill>
                  <a:srgbClr val="0095D3"/>
                </a:solidFill>
                <a:latin typeface="Arial Black"/>
                <a:cs typeface="Arial Black"/>
              </a:rPr>
              <a:t> your</a:t>
            </a:r>
          </a:p>
          <a:p>
            <a:pPr algn="ctr"/>
            <a:r>
              <a:rPr lang="en-US" sz="3200" b="1" dirty="0" smtClean="0">
                <a:solidFill>
                  <a:srgbClr val="0095D3"/>
                </a:solidFill>
                <a:latin typeface="Arial Black"/>
                <a:cs typeface="Arial Black"/>
              </a:rPr>
              <a:t> school</a:t>
            </a:r>
          </a:p>
          <a:p>
            <a:pPr algn="ctr"/>
            <a:r>
              <a:rPr lang="en-US" sz="3200" b="1" dirty="0" smtClean="0">
                <a:solidFill>
                  <a:srgbClr val="0095D3"/>
                </a:solidFill>
                <a:latin typeface="Arial Black"/>
                <a:cs typeface="Arial Black"/>
              </a:rPr>
              <a:t> made</a:t>
            </a:r>
            <a:endParaRPr lang="en-US" sz="3200" b="1" dirty="0">
              <a:solidFill>
                <a:srgbClr val="0095D3"/>
              </a:solidFill>
              <a:latin typeface="Arial Black"/>
              <a:cs typeface="Arial Black"/>
            </a:endParaRP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progress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towards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achieving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the goal?</a:t>
            </a:r>
          </a:p>
          <a:p>
            <a:pPr algn="ctr"/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 smtClean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 smtClean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 smtClean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926" y="254000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</a:t>
            </a:r>
            <a:r>
              <a:rPr lang="en-US" sz="4400" b="1" dirty="0" smtClean="0">
                <a:solidFill>
                  <a:schemeClr val="bg1"/>
                </a:solidFill>
              </a:rPr>
              <a:t>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11501" y="1195918"/>
            <a:ext cx="3005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UcPeriod"/>
            </a:pPr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How </a:t>
            </a:r>
            <a:r>
              <a:rPr lang="en-US" sz="2000" b="1" dirty="0">
                <a:solidFill>
                  <a:srgbClr val="FF6600"/>
                </a:solidFill>
                <a:latin typeface="Arial Narrow"/>
                <a:cs typeface="Arial Narrow"/>
              </a:rPr>
              <a:t>do the structures </a:t>
            </a:r>
            <a:endParaRPr lang="en-US" sz="2000" b="1" dirty="0" smtClean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&amp; </a:t>
            </a:r>
            <a:r>
              <a:rPr lang="en-US" sz="2000" b="1" dirty="0">
                <a:solidFill>
                  <a:srgbClr val="FF6600"/>
                </a:solidFill>
                <a:latin typeface="Arial Narrow"/>
                <a:cs typeface="Arial Narrow"/>
              </a:rPr>
              <a:t>systems </a:t>
            </a:r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in place at your school ensure all facets of the school culture create predictable environments and a school climate that supports your SIP goal</a:t>
            </a:r>
            <a:r>
              <a:rPr lang="en-US" sz="2000" b="1" dirty="0">
                <a:solidFill>
                  <a:srgbClr val="FF6600"/>
                </a:solidFill>
                <a:latin typeface="Arial Narrow"/>
                <a:cs typeface="Arial Narrow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7171" y="3779020"/>
            <a:ext cx="2673614" cy="215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59668" y="3788834"/>
            <a:ext cx="2709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 startAt="2"/>
            </a:pPr>
            <a:r>
              <a:rPr lang="en-US" sz="24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What </a:t>
            </a:r>
            <a:r>
              <a:rPr lang="en-US" sz="2400" b="1" dirty="0">
                <a:solidFill>
                  <a:srgbClr val="70B75E"/>
                </a:solidFill>
                <a:latin typeface="Arial Narrow"/>
                <a:cs typeface="Arial Narrow"/>
              </a:rPr>
              <a:t>are the </a:t>
            </a:r>
            <a:endParaRPr lang="en-US" sz="2400" b="1" dirty="0" smtClean="0">
              <a:solidFill>
                <a:srgbClr val="70B75E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gaps </a:t>
            </a:r>
            <a:r>
              <a:rPr lang="en-US" sz="2400" b="1" dirty="0">
                <a:solidFill>
                  <a:srgbClr val="70B75E"/>
                </a:solidFill>
                <a:latin typeface="Arial Narrow"/>
                <a:cs typeface="Arial Narrow"/>
              </a:rPr>
              <a:t>that exist between your </a:t>
            </a:r>
            <a:endParaRPr lang="en-US" sz="2400" b="1" dirty="0" smtClean="0">
              <a:solidFill>
                <a:srgbClr val="70B75E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current </a:t>
            </a:r>
            <a:r>
              <a:rPr lang="en-US" sz="2400" b="1" dirty="0">
                <a:solidFill>
                  <a:srgbClr val="70B75E"/>
                </a:solidFill>
                <a:latin typeface="Arial Narrow"/>
                <a:cs typeface="Arial Narrow"/>
              </a:rPr>
              <a:t>state and your desired state?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9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35250" y="3828830"/>
            <a:ext cx="2721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 startAt="3"/>
            </a:pPr>
            <a:r>
              <a:rPr lang="en-US" sz="24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How </a:t>
            </a:r>
            <a:r>
              <a:rPr lang="en-US" sz="2400" b="1" dirty="0">
                <a:solidFill>
                  <a:srgbClr val="0095D3"/>
                </a:solidFill>
                <a:latin typeface="Arial Narrow"/>
                <a:cs typeface="Arial Narrow"/>
              </a:rPr>
              <a:t>will you </a:t>
            </a:r>
            <a:endParaRPr lang="en-US" sz="2400" b="1" dirty="0" smtClean="0">
              <a:solidFill>
                <a:srgbClr val="0095D3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address </a:t>
            </a:r>
            <a:r>
              <a:rPr lang="en-US" sz="2400" b="1" dirty="0">
                <a:solidFill>
                  <a:srgbClr val="0095D3"/>
                </a:solidFill>
                <a:latin typeface="Arial Narrow"/>
                <a:cs typeface="Arial Narrow"/>
              </a:rPr>
              <a:t>them </a:t>
            </a:r>
            <a:endParaRPr lang="en-US" sz="2400" b="1" dirty="0" smtClean="0">
              <a:solidFill>
                <a:srgbClr val="0095D3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between </a:t>
            </a:r>
            <a:r>
              <a:rPr lang="en-US" sz="2400" b="1" dirty="0">
                <a:solidFill>
                  <a:srgbClr val="0095D3"/>
                </a:solidFill>
                <a:latin typeface="Arial Narrow"/>
                <a:cs typeface="Arial Narrow"/>
              </a:rPr>
              <a:t>now </a:t>
            </a:r>
            <a:endParaRPr lang="en-US" sz="2400" b="1" dirty="0" smtClean="0">
              <a:solidFill>
                <a:srgbClr val="0095D3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and </a:t>
            </a:r>
            <a:r>
              <a:rPr lang="en-US" sz="2400" b="1" dirty="0">
                <a:solidFill>
                  <a:srgbClr val="0095D3"/>
                </a:solidFill>
                <a:latin typeface="Arial Narrow"/>
                <a:cs typeface="Arial Narrow"/>
              </a:rPr>
              <a:t>the end of </a:t>
            </a:r>
            <a:endParaRPr lang="en-US" sz="2400" b="1" dirty="0" smtClean="0">
              <a:solidFill>
                <a:srgbClr val="0095D3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this </a:t>
            </a:r>
            <a:r>
              <a:rPr lang="en-US" sz="2400" b="1" dirty="0">
                <a:solidFill>
                  <a:srgbClr val="0095D3"/>
                </a:solidFill>
                <a:latin typeface="Arial Narrow"/>
                <a:cs typeface="Arial Narrow"/>
              </a:rPr>
              <a:t>school year?</a:t>
            </a:r>
          </a:p>
        </p:txBody>
      </p:sp>
    </p:spTree>
    <p:extLst>
      <p:ext uri="{BB962C8B-B14F-4D97-AF65-F5344CB8AC3E}">
        <p14:creationId xmlns:p14="http://schemas.microsoft.com/office/powerpoint/2010/main" val="77742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0070" y="1269912"/>
            <a:ext cx="2788729" cy="4758964"/>
          </a:xfrm>
        </p:spPr>
        <p:txBody>
          <a:bodyPr/>
          <a:lstStyle/>
          <a:p>
            <a:pPr algn="ctr"/>
            <a:endParaRPr lang="en-US" sz="1200" dirty="0" smtClean="0">
              <a:solidFill>
                <a:srgbClr val="0095D3"/>
              </a:solidFill>
              <a:latin typeface="Arial"/>
              <a:cs typeface="Arial"/>
            </a:endParaRPr>
          </a:p>
          <a:p>
            <a:pPr marL="342900" indent="-342900">
              <a:buAutoNum type="arabicPeriod" startAt="2"/>
            </a:pPr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 Have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alterable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barriers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been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eliminated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or</a:t>
            </a:r>
          </a:p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</a:t>
            </a:r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reduced? </a:t>
            </a:r>
            <a:endParaRPr lang="en-US" sz="2800" b="1" dirty="0" smtClean="0">
              <a:solidFill>
                <a:srgbClr val="00A5E3"/>
              </a:solidFill>
              <a:latin typeface="Arial Black"/>
              <a:cs typeface="Arial Black"/>
            </a:endParaRPr>
          </a:p>
          <a:p>
            <a:r>
              <a:rPr lang="en-US" sz="1200" b="1" dirty="0" smtClean="0">
                <a:solidFill>
                  <a:srgbClr val="00A5E3"/>
                </a:solidFill>
              </a:rPr>
              <a:t>(</a:t>
            </a:r>
            <a:r>
              <a:rPr lang="en-US" sz="1200" b="1" dirty="0">
                <a:solidFill>
                  <a:srgbClr val="00A5E3"/>
                </a:solidFill>
              </a:rPr>
              <a:t>Alterable barriers are in-house infrastructure mechanisms such as scheduling, class structures, teacher attendance, student attendance, staff development plan, etc.)</a:t>
            </a:r>
            <a:endParaRPr lang="en-US" sz="1200" dirty="0">
              <a:solidFill>
                <a:srgbClr val="00A5E3"/>
              </a:solidFill>
            </a:endParaRPr>
          </a:p>
          <a:p>
            <a:endParaRPr lang="en-US" sz="1200" i="1" dirty="0"/>
          </a:p>
          <a:p>
            <a:pPr algn="ctr"/>
            <a:r>
              <a:rPr lang="en-US" sz="2000" b="1" dirty="0" smtClean="0"/>
              <a:t>        </a:t>
            </a:r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926" y="254000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</a:t>
            </a:r>
            <a:r>
              <a:rPr lang="en-US" sz="4400" b="1" dirty="0" smtClean="0">
                <a:solidFill>
                  <a:schemeClr val="bg1"/>
                </a:solidFill>
              </a:rPr>
              <a:t>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9240" y="1269913"/>
            <a:ext cx="27500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Arial Narrow"/>
                <a:cs typeface="Arial Narrow"/>
              </a:rPr>
              <a:t>A.  What evidence do you see that a barrier has been reduced or eliminated?</a:t>
            </a:r>
          </a:p>
          <a:p>
            <a:pPr algn="ctr"/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338" y="3800187"/>
            <a:ext cx="2673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B75E"/>
                </a:solidFill>
                <a:latin typeface="Arial Narrow"/>
                <a:cs typeface="Arial Narrow"/>
              </a:rPr>
              <a:t>B.  What evidence do you have that the barriers are wide-reaching and will help you achieve your goal?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1636" y="3828830"/>
            <a:ext cx="212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 startAt="2"/>
            </a:pPr>
            <a:endParaRPr lang="en-US" b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9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35250" y="3828830"/>
            <a:ext cx="2721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5E3"/>
                </a:solidFill>
                <a:latin typeface="Arial Narrow"/>
                <a:cs typeface="Arial Narrow"/>
              </a:rPr>
              <a:t>D.  </a:t>
            </a:r>
            <a:r>
              <a:rPr lang="en-US" sz="2400" b="1" dirty="0">
                <a:solidFill>
                  <a:srgbClr val="00A5E3"/>
                </a:solidFill>
                <a:latin typeface="Arial Narrow"/>
                <a:cs typeface="Arial Narrow"/>
              </a:rPr>
              <a:t>Did you identify other barriers that could serve as effective re- entry points into the plan?</a:t>
            </a:r>
          </a:p>
          <a:p>
            <a:pPr marL="342900" indent="-342900" algn="ctr">
              <a:buAutoNum type="alphaUcPeriod" startAt="3"/>
            </a:pPr>
            <a:endParaRPr lang="en-US" sz="2400" b="1" dirty="0">
              <a:solidFill>
                <a:srgbClr val="00A5E3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9500" y="1322917"/>
            <a:ext cx="1052499" cy="13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1251" y="1248833"/>
            <a:ext cx="2762250" cy="237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/>
                <a:cs typeface="Arial Narrow"/>
              </a:rPr>
              <a:t>C.  If progress towards eliminating the barrier is not sufficient, where or what is the breakdown? </a:t>
            </a:r>
          </a:p>
        </p:txBody>
      </p:sp>
    </p:spTree>
    <p:extLst>
      <p:ext uri="{BB962C8B-B14F-4D97-AF65-F5344CB8AC3E}">
        <p14:creationId xmlns:p14="http://schemas.microsoft.com/office/powerpoint/2010/main" val="242332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7624" y="6363762"/>
            <a:ext cx="4072459" cy="311009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1082" y="1206501"/>
            <a:ext cx="2846918" cy="4847166"/>
          </a:xfrm>
        </p:spPr>
        <p:txBody>
          <a:bodyPr/>
          <a:lstStyle/>
          <a:p>
            <a:pPr algn="ctr"/>
            <a:endParaRPr lang="en-US" sz="2400" dirty="0" smtClean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endParaRPr lang="en-US" sz="2400" dirty="0" smtClean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</a:t>
            </a:r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3. Are your 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s</a:t>
            </a:r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trategies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being</a:t>
            </a:r>
          </a:p>
          <a:p>
            <a:pPr algn="ctr"/>
            <a:r>
              <a:rPr lang="en-US" sz="2600" b="1" dirty="0">
                <a:solidFill>
                  <a:srgbClr val="00A5E3"/>
                </a:solidFill>
                <a:latin typeface="Arial Black"/>
                <a:cs typeface="Arial Black"/>
              </a:rPr>
              <a:t>i</a:t>
            </a:r>
            <a:r>
              <a:rPr lang="en-US" sz="2600" b="1" dirty="0" smtClean="0">
                <a:solidFill>
                  <a:srgbClr val="00A5E3"/>
                </a:solidFill>
                <a:latin typeface="Arial Black"/>
                <a:cs typeface="Arial Black"/>
              </a:rPr>
              <a:t>mplemented</a:t>
            </a:r>
          </a:p>
          <a:p>
            <a:pPr algn="ctr"/>
            <a:r>
              <a:rPr lang="en-US" sz="2000" b="1" dirty="0" smtClean="0">
                <a:solidFill>
                  <a:srgbClr val="00A5E3"/>
                </a:solidFill>
                <a:latin typeface="Arial Black"/>
                <a:cs typeface="Arial Black"/>
              </a:rPr>
              <a:t> </a:t>
            </a:r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with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</a:t>
            </a:r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fidelity?</a:t>
            </a:r>
            <a:endParaRPr lang="en-US" sz="2800" dirty="0">
              <a:solidFill>
                <a:srgbClr val="00A5E3"/>
              </a:solidFill>
              <a:latin typeface="Arial Black"/>
              <a:cs typeface="Arial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 smtClean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 smtClean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 smtClean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926" y="254000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</a:t>
            </a:r>
            <a:r>
              <a:rPr lang="en-US" sz="4400" b="1" dirty="0" smtClean="0">
                <a:solidFill>
                  <a:schemeClr val="bg1"/>
                </a:solidFill>
              </a:rPr>
              <a:t>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5740" y="1269913"/>
            <a:ext cx="2822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 Narrow Bold"/>
                <a:cs typeface="Arial Narrow Bold"/>
              </a:rPr>
              <a:t>A</a:t>
            </a:r>
            <a:r>
              <a:rPr lang="en-US" sz="2400" b="1" dirty="0" smtClean="0">
                <a:solidFill>
                  <a:srgbClr val="FF6600"/>
                </a:solidFill>
                <a:latin typeface="Arial Narrow Bold"/>
                <a:cs typeface="Arial Narrow Bold"/>
              </a:rPr>
              <a:t>.  </a:t>
            </a:r>
            <a:r>
              <a:rPr lang="en-US" sz="2400" b="1" dirty="0">
                <a:solidFill>
                  <a:schemeClr val="accent2"/>
                </a:solidFill>
                <a:latin typeface="Arial Narrow"/>
                <a:cs typeface="Arial Narrow"/>
              </a:rPr>
              <a:t>Were decisions to continue, intensify, modify, or terminate strategies or action steps based on specific evidence?</a:t>
            </a:r>
          </a:p>
          <a:p>
            <a:pPr algn="ctr"/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338" y="3800187"/>
            <a:ext cx="2673614" cy="215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4500" y="4381500"/>
            <a:ext cx="799897" cy="48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3608915"/>
            <a:ext cx="2680885" cy="2387664"/>
          </a:xfrm>
          <a:prstGeom prst="rect">
            <a:avLst/>
          </a:prstGeom>
        </p:spPr>
      </p:pic>
      <p:pic>
        <p:nvPicPr>
          <p:cNvPr id="8" name="Picture 7" descr="ED00008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9" y="3962939"/>
            <a:ext cx="2714159" cy="22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82344" y="6407053"/>
            <a:ext cx="3997739" cy="267718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0069" y="1280583"/>
            <a:ext cx="2859097" cy="4748293"/>
          </a:xfrm>
        </p:spPr>
        <p:txBody>
          <a:bodyPr/>
          <a:lstStyle/>
          <a:p>
            <a:pPr algn="ctr"/>
            <a:endParaRPr lang="en-US" sz="4000" dirty="0" smtClean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endParaRPr lang="en-US" sz="2800" b="1" dirty="0" smtClean="0">
              <a:solidFill>
                <a:srgbClr val="00A5E3"/>
              </a:solidFill>
              <a:latin typeface="Arial Narrow"/>
              <a:cs typeface="Arial Narrow"/>
            </a:endParaRPr>
          </a:p>
          <a:p>
            <a:pPr algn="ctr"/>
            <a:endParaRPr lang="en-US" sz="2800" b="1" dirty="0" smtClean="0">
              <a:solidFill>
                <a:srgbClr val="00A5E3"/>
              </a:solidFill>
              <a:latin typeface="Arial Black"/>
              <a:cs typeface="Arial Black"/>
            </a:endParaRP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4. What 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are your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benchmarks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for</a:t>
            </a:r>
          </a:p>
          <a:p>
            <a:pPr algn="ctr"/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 success</a:t>
            </a:r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?</a:t>
            </a:r>
          </a:p>
          <a:p>
            <a:pPr algn="ctr"/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 smtClean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 smtClean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 smtClean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926" y="254000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</a:t>
            </a:r>
            <a:r>
              <a:rPr lang="en-US" sz="4400" b="1" dirty="0" smtClean="0">
                <a:solidFill>
                  <a:schemeClr val="bg1"/>
                </a:solidFill>
              </a:rPr>
              <a:t>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9240" y="1269913"/>
            <a:ext cx="27500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Arial Narrow"/>
                <a:cs typeface="Arial Narrow"/>
              </a:rPr>
              <a:t>A.  How will you progress towards your goal impact student achievement?</a:t>
            </a:r>
          </a:p>
          <a:p>
            <a:pPr algn="ctr"/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7917" y="4000500"/>
            <a:ext cx="2656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UcPeriod" startAt="2"/>
            </a:pPr>
            <a:r>
              <a:rPr lang="en-US" sz="28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What </a:t>
            </a:r>
            <a:r>
              <a:rPr lang="en-US" sz="2800" b="1" dirty="0">
                <a:solidFill>
                  <a:srgbClr val="70B75E"/>
                </a:solidFill>
                <a:latin typeface="Arial Narrow"/>
                <a:cs typeface="Arial Narrow"/>
              </a:rPr>
              <a:t>is </a:t>
            </a:r>
            <a:endParaRPr lang="en-US" sz="2800" b="1" dirty="0" smtClean="0">
              <a:solidFill>
                <a:srgbClr val="70B75E"/>
              </a:solidFill>
              <a:latin typeface="Arial Narrow"/>
              <a:cs typeface="Arial Narrow"/>
            </a:endParaRPr>
          </a:p>
          <a:p>
            <a:pPr algn="ctr"/>
            <a:r>
              <a:rPr lang="en-US" sz="28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your </a:t>
            </a:r>
            <a:r>
              <a:rPr lang="en-US" sz="2800" b="1" dirty="0">
                <a:solidFill>
                  <a:srgbClr val="70B75E"/>
                </a:solidFill>
                <a:latin typeface="Arial Narrow"/>
                <a:cs typeface="Arial Narrow"/>
              </a:rPr>
              <a:t>desired state?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1636" y="3828830"/>
            <a:ext cx="212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 startAt="2"/>
            </a:pPr>
            <a:endParaRPr lang="en-US" b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9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5833" y="3545417"/>
            <a:ext cx="27817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Arial Narrow"/>
                <a:cs typeface="Arial Narrow"/>
              </a:rPr>
              <a:t>C.  What gaps exist between your current state and your desired state? </a:t>
            </a:r>
          </a:p>
        </p:txBody>
      </p:sp>
    </p:spTree>
    <p:extLst>
      <p:ext uri="{BB962C8B-B14F-4D97-AF65-F5344CB8AC3E}">
        <p14:creationId xmlns:p14="http://schemas.microsoft.com/office/powerpoint/2010/main" val="242332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62" y="519492"/>
            <a:ext cx="8217297" cy="5268284"/>
          </a:xfrm>
        </p:spPr>
        <p:txBody>
          <a:bodyPr/>
          <a:lstStyle/>
          <a:p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>
                <a:solidFill>
                  <a:schemeClr val="accent2"/>
                </a:solidFill>
                <a:latin typeface="Arial Black"/>
                <a:cs typeface="Arial Black"/>
              </a:rPr>
              <a:t>6</a:t>
            </a:r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. SHARING</a:t>
            </a: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BEST</a:t>
            </a:r>
          </a:p>
          <a:p>
            <a:pPr algn="ctr"/>
            <a:endParaRPr lang="en-US" sz="72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7200" dirty="0" smtClean="0">
                <a:solidFill>
                  <a:schemeClr val="accent2"/>
                </a:solidFill>
                <a:latin typeface="Arial Black"/>
                <a:cs typeface="Arial Black"/>
              </a:rPr>
              <a:t>PRACTICES</a:t>
            </a:r>
            <a:endParaRPr lang="en-US" sz="72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419" y="6190599"/>
            <a:ext cx="4835531" cy="395941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048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4500" y="6332011"/>
            <a:ext cx="4564717" cy="243945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0250" y="508000"/>
            <a:ext cx="8043333" cy="611187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93750" y="211667"/>
            <a:ext cx="8350250" cy="133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SHARING BEST PRACTICES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7-02-08 at 3.3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" y="1587332"/>
            <a:ext cx="8932943" cy="3494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" y="5101167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SIP MID YEAR BEST PRACTICES ARE POSTED ON OUR WEBSITE</a:t>
            </a:r>
            <a:r>
              <a:rPr lang="en-US" dirty="0">
                <a:solidFill>
                  <a:srgbClr val="FF6600"/>
                </a:solidFill>
              </a:rPr>
              <a:t>:  </a:t>
            </a:r>
            <a:r>
              <a:rPr lang="en-US" dirty="0">
                <a:solidFill>
                  <a:srgbClr val="FF6600"/>
                </a:solidFill>
                <a:hlinkClick r:id="rId3"/>
              </a:rPr>
              <a:t>http://www.broward.k12.fl.us/ospa/initiatives.asp?initiative_id=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054" y="935846"/>
            <a:ext cx="8719805" cy="5715349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MAY 1-5, 2017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           </a:t>
            </a:r>
            <a:r>
              <a:rPr lang="en-US" sz="1200" dirty="0" smtClean="0">
                <a:solidFill>
                  <a:schemeClr val="bg1"/>
                </a:solidFill>
                <a:latin typeface="Arial Black"/>
                <a:cs typeface="Arial Black"/>
              </a:rPr>
              <a:t>        </a:t>
            </a:r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         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TENTATIVE AGENDA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• SIP 2017-2018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•  ATTENDANCE PLAN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•  TITLE I PLAN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•  ORGANIZING SAC &amp; SAF FOR NEW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YEAR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Questions? Call Donna Boruch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Coordinator of School Improvement  754-321-3850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/>
                <a:cs typeface="Arial Black"/>
              </a:rPr>
              <a:t>                                   </a:t>
            </a:r>
            <a:endParaRPr lang="en-US" sz="1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837" y="490630"/>
            <a:ext cx="8023775" cy="952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NEXT SIP TRAINING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69434" y="6402917"/>
            <a:ext cx="4792118" cy="300040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9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38030" y="649363"/>
            <a:ext cx="10924454" cy="5469084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 </a:t>
            </a:r>
          </a:p>
          <a:p>
            <a:pPr algn="ctr"/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 1. STAKEHOLDER</a:t>
            </a:r>
          </a:p>
          <a:p>
            <a:pPr algn="ctr"/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 SURVEYS </a:t>
            </a:r>
          </a:p>
          <a:p>
            <a:pPr algn="ctr"/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AND</a:t>
            </a:r>
          </a:p>
          <a:p>
            <a:pPr algn="ctr"/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 VAL-ED</a:t>
            </a:r>
          </a:p>
          <a:p>
            <a:pPr algn="ctr"/>
            <a:endParaRPr lang="en-US" sz="6600" dirty="0" smtClean="0">
              <a:solidFill>
                <a:schemeClr val="accent2"/>
              </a:solidFill>
              <a:latin typeface="Arial Black"/>
              <a:cs typeface="Arial Black"/>
            </a:endParaRPr>
          </a:p>
          <a:p>
            <a:pPr algn="ct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SURVEYS</a:t>
            </a:r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0" y="6434667"/>
            <a:ext cx="4603450" cy="285750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8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l"/>
            <a:endParaRPr lang="en-US" sz="2200" dirty="0" smtClean="0"/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75" y="276762"/>
            <a:ext cx="8970825" cy="71892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ASSIST STAKEHOLDER </a:t>
            </a:r>
            <a:r>
              <a:rPr lang="en-US" sz="3200" dirty="0" smtClean="0"/>
              <a:t>SURVEY: MARCH 6-31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582" y="1513418"/>
            <a:ext cx="87683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DIRECTIONS </a:t>
            </a:r>
            <a:r>
              <a:rPr lang="en-US" sz="2800" b="1" dirty="0" smtClean="0">
                <a:latin typeface="Arial"/>
                <a:cs typeface="Arial"/>
              </a:rPr>
              <a:t>SENT </a:t>
            </a:r>
            <a:r>
              <a:rPr lang="en-US" sz="2800" b="1" dirty="0">
                <a:latin typeface="Arial"/>
                <a:cs typeface="Arial"/>
              </a:rPr>
              <a:t>TO </a:t>
            </a:r>
            <a:r>
              <a:rPr lang="en-US" sz="2800" b="1" dirty="0" smtClean="0">
                <a:latin typeface="Arial"/>
                <a:cs typeface="Arial"/>
              </a:rPr>
              <a:t>PRINCIPALS ON FEB. 23</a:t>
            </a:r>
            <a:r>
              <a:rPr lang="en-US" sz="2800" b="1" baseline="30000" dirty="0" smtClean="0">
                <a:latin typeface="Arial"/>
                <a:cs typeface="Arial"/>
              </a:rPr>
              <a:t>RD</a:t>
            </a:r>
            <a:endParaRPr lang="en-US" sz="2800" b="1" dirty="0">
              <a:latin typeface="Arial"/>
              <a:cs typeface="Arial"/>
            </a:endParaRPr>
          </a:p>
          <a:p>
            <a:pPr algn="ctr"/>
            <a:endParaRPr lang="en-US" sz="10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GO </a:t>
            </a:r>
            <a:r>
              <a:rPr lang="en-US" sz="2000" dirty="0" smtClean="0">
                <a:latin typeface="Arial"/>
                <a:cs typeface="Arial"/>
              </a:rPr>
              <a:t>TO  </a:t>
            </a:r>
            <a:r>
              <a:rPr lang="en-US" sz="2000" dirty="0">
                <a:latin typeface="Arial"/>
                <a:cs typeface="Arial"/>
                <a:hlinkClick r:id="rId3"/>
              </a:rPr>
              <a:t>http://extranet.advanc-ed.org/</a:t>
            </a:r>
            <a:r>
              <a:rPr lang="en-US" sz="2000" dirty="0" smtClean="0">
                <a:latin typeface="Arial"/>
                <a:cs typeface="Arial"/>
                <a:hlinkClick r:id="rId3"/>
              </a:rPr>
              <a:t>systems</a:t>
            </a:r>
            <a:endParaRPr lang="en-US" sz="2000" dirty="0" smtClean="0">
              <a:latin typeface="Arial"/>
              <a:cs typeface="Arial"/>
            </a:endParaRPr>
          </a:p>
          <a:p>
            <a:pPr algn="ctr"/>
            <a:endParaRPr lang="en-US" sz="1000" dirty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</a:rPr>
              <a:t>TO DOWNLOAD DOCUMENTS ABOUT SURVEY ADMINISTRATION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 descr="Screen Shot 2017-02-24 at 12.23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6" y="3091636"/>
            <a:ext cx="8725488" cy="27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220" y="165099"/>
            <a:ext cx="8726743" cy="1007069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ASSIST </a:t>
            </a:r>
            <a:r>
              <a:rPr lang="en-US" sz="2000" dirty="0" smtClean="0"/>
              <a:t>STAKEHOLDER SURVEY: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/>
              <a:t>DIRECTIONS FOR STAFF SURVEY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/>
              <a:t>OFFICE OF SERVICE QUALITY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44311" y="1443030"/>
            <a:ext cx="87742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•  Web STAFF Survey Link: </a:t>
            </a:r>
            <a:r>
              <a:rPr lang="en-US" b="1" dirty="0">
                <a:hlinkClick r:id="rId2"/>
              </a:rPr>
              <a:t>http://www.advanc-ed.org/survey/public/</a:t>
            </a:r>
            <a:r>
              <a:rPr lang="en-US" b="1" dirty="0" smtClean="0">
                <a:hlinkClick r:id="rId2"/>
              </a:rPr>
              <a:t>8530367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sz="1600" dirty="0"/>
              <a:t>     </a:t>
            </a:r>
            <a:endParaRPr lang="en-US" sz="1600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survey is to be completed by INSTRUCTIONAL staff only</a:t>
            </a:r>
            <a:r>
              <a:rPr lang="en-US" b="1" dirty="0" smtClean="0"/>
              <a:t>. This includes APs, ESE Specialists, Academic Coaches, and Media Specialists</a:t>
            </a:r>
          </a:p>
          <a:p>
            <a:endParaRPr lang="en-US" sz="1600" dirty="0" smtClean="0"/>
          </a:p>
          <a:p>
            <a:r>
              <a:rPr lang="en-US" sz="1600" dirty="0"/>
              <a:t> </a:t>
            </a:r>
            <a:r>
              <a:rPr lang="en-US" b="1" dirty="0" smtClean="0"/>
              <a:t>•  </a:t>
            </a:r>
            <a:r>
              <a:rPr lang="en-US" b="1" dirty="0"/>
              <a:t>Web STAFF Survey </a:t>
            </a:r>
            <a:r>
              <a:rPr lang="en-US" b="1" dirty="0" smtClean="0"/>
              <a:t>Invitation: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for </a:t>
            </a:r>
            <a:r>
              <a:rPr lang="en-US" dirty="0" smtClean="0"/>
              <a:t>communication </a:t>
            </a:r>
            <a:r>
              <a:rPr lang="en-US" dirty="0"/>
              <a:t>to distribute the </a:t>
            </a:r>
            <a:r>
              <a:rPr lang="en-US" dirty="0" smtClean="0"/>
              <a:t>link information:</a:t>
            </a:r>
          </a:p>
          <a:p>
            <a:endParaRPr lang="en-US" dirty="0" smtClean="0"/>
          </a:p>
          <a:p>
            <a:pPr algn="just"/>
            <a:r>
              <a:rPr lang="en-US" sz="1600" i="1" dirty="0" smtClean="0"/>
              <a:t>In </a:t>
            </a:r>
            <a:r>
              <a:rPr lang="en-US" sz="1600" i="1" dirty="0"/>
              <a:t>an effort to improve System Practices, the Broward County School District is conducting a </a:t>
            </a:r>
            <a:r>
              <a:rPr lang="en-US" sz="1600" i="1" dirty="0" smtClean="0"/>
              <a:t>Staff Survey</a:t>
            </a:r>
            <a:r>
              <a:rPr lang="en-US" sz="1600" i="1" dirty="0"/>
              <a:t>.  We value your opinion and ask that you please take time to complete this survey. </a:t>
            </a:r>
            <a:r>
              <a:rPr lang="en-US" sz="1600" i="1" dirty="0" smtClean="0"/>
              <a:t> In </a:t>
            </a:r>
            <a:r>
              <a:rPr lang="en-US" sz="1600" i="1" dirty="0"/>
              <a:t>order </a:t>
            </a:r>
            <a:r>
              <a:rPr lang="en-US" sz="1600" i="1" dirty="0" smtClean="0"/>
              <a:t>to complete </a:t>
            </a:r>
            <a:r>
              <a:rPr lang="en-US" sz="1600" i="1" dirty="0"/>
              <a:t>the survey, go to: </a:t>
            </a:r>
            <a:r>
              <a:rPr lang="en-US" sz="1600" b="1" i="1" dirty="0">
                <a:hlinkClick r:id="rId2"/>
              </a:rPr>
              <a:t>http://www.advanc-ed.org/survey/public/</a:t>
            </a:r>
            <a:r>
              <a:rPr lang="en-US" sz="1600" b="1" i="1" dirty="0" smtClean="0">
                <a:hlinkClick r:id="rId2"/>
              </a:rPr>
              <a:t>8530367</a:t>
            </a:r>
            <a:r>
              <a:rPr lang="en-US" sz="1600" b="1" i="1" dirty="0"/>
              <a:t> 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Please </a:t>
            </a:r>
            <a:r>
              <a:rPr lang="en-US" sz="1600" i="1" dirty="0"/>
              <a:t>be </a:t>
            </a:r>
            <a:r>
              <a:rPr lang="en-US" sz="1600" i="1" dirty="0" smtClean="0"/>
              <a:t>assured </a:t>
            </a:r>
            <a:r>
              <a:rPr lang="en-US" sz="1600" i="1" dirty="0"/>
              <a:t>that your responses to this survey will be anonymous. Your honest opinion is appreciated.  </a:t>
            </a:r>
            <a:r>
              <a:rPr lang="en-US" sz="1600" i="1" dirty="0" smtClean="0"/>
              <a:t>Thank </a:t>
            </a:r>
            <a:r>
              <a:rPr lang="en-US" sz="1600" i="1" dirty="0"/>
              <a:t>you for your time and attention to this matter.</a:t>
            </a:r>
          </a:p>
          <a:p>
            <a:r>
              <a:rPr lang="en-US" sz="1600" dirty="0"/>
              <a:t> </a:t>
            </a:r>
          </a:p>
          <a:p>
            <a:r>
              <a:rPr lang="en-US" b="1" i="1" dirty="0"/>
              <a:t>• </a:t>
            </a:r>
            <a:r>
              <a:rPr lang="en-US" b="1" dirty="0"/>
              <a:t> Paper surveys will not be available for the staff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205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220" y="165099"/>
            <a:ext cx="8726743" cy="1007069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ASSIST </a:t>
            </a:r>
            <a:r>
              <a:rPr lang="en-US" sz="2000" dirty="0" smtClean="0"/>
              <a:t>STAKEHOLDER SURVEY: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/>
              <a:t>DIRECTIONS FOR STUDENT SURVEY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OFFICE OF SERVICE QUALITY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60502" y="1367529"/>
            <a:ext cx="8580260" cy="467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 </a:t>
            </a:r>
            <a:r>
              <a:rPr lang="en-US" b="1" dirty="0"/>
              <a:t>•  Web STUDENT Survey Links </a:t>
            </a:r>
            <a:r>
              <a:rPr lang="en-US" dirty="0"/>
              <a:t>– Please use with the appropriate grade le</a:t>
            </a:r>
            <a:r>
              <a:rPr lang="en-US" sz="1600" dirty="0"/>
              <a:t>vel:	</a:t>
            </a:r>
          </a:p>
          <a:p>
            <a:endParaRPr lang="en-US" sz="800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Early </a:t>
            </a:r>
            <a:r>
              <a:rPr lang="en-US" sz="1600" b="1" dirty="0"/>
              <a:t>Elementary (Grades K-2) </a:t>
            </a:r>
            <a:r>
              <a:rPr lang="en-US" sz="1600" b="1" dirty="0" smtClean="0"/>
              <a:t> </a:t>
            </a:r>
            <a:r>
              <a:rPr lang="en-US" sz="1600" b="1" dirty="0" smtClean="0">
                <a:hlinkClick r:id="rId2"/>
              </a:rPr>
              <a:t>http</a:t>
            </a:r>
            <a:r>
              <a:rPr lang="en-US" sz="1600" b="1" dirty="0">
                <a:hlinkClick r:id="rId2"/>
              </a:rPr>
              <a:t>://www.advanc-ed.org/survey/public/</a:t>
            </a:r>
            <a:r>
              <a:rPr lang="en-US" sz="1600" b="1" dirty="0" smtClean="0">
                <a:hlinkClick r:id="rId2"/>
              </a:rPr>
              <a:t>4852131</a:t>
            </a:r>
            <a:r>
              <a:rPr lang="en-US" sz="1600" b="1" dirty="0" smtClean="0"/>
              <a:t> 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r>
              <a:rPr lang="en-US" sz="1600" b="1" dirty="0" smtClean="0"/>
              <a:t>	Elementary </a:t>
            </a:r>
            <a:r>
              <a:rPr lang="en-US" sz="1600" b="1" dirty="0"/>
              <a:t>(Grades 3-</a:t>
            </a:r>
            <a:r>
              <a:rPr lang="en-US" sz="1600" b="1" dirty="0" smtClean="0"/>
              <a:t>5)  </a:t>
            </a:r>
            <a:r>
              <a:rPr lang="en-US" sz="1600" b="1" dirty="0" smtClean="0">
                <a:hlinkClick r:id="rId3"/>
              </a:rPr>
              <a:t>http</a:t>
            </a:r>
            <a:r>
              <a:rPr lang="en-US" sz="1600" b="1" dirty="0">
                <a:hlinkClick r:id="rId3"/>
              </a:rPr>
              <a:t>://www.advanc-ed.org/survey/public/</a:t>
            </a:r>
            <a:r>
              <a:rPr lang="en-US" sz="1600" b="1" dirty="0" smtClean="0">
                <a:hlinkClick r:id="rId3"/>
              </a:rPr>
              <a:t>6563635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sz="1600" dirty="0"/>
              <a:t>	</a:t>
            </a:r>
            <a:endParaRPr lang="en-US" sz="1600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Middle </a:t>
            </a:r>
            <a:r>
              <a:rPr lang="en-US" sz="1600" b="1" dirty="0"/>
              <a:t>&amp; High (Grades 6-12</a:t>
            </a:r>
            <a:r>
              <a:rPr lang="en-US" sz="1600" dirty="0" smtClean="0"/>
              <a:t>) </a:t>
            </a:r>
            <a:r>
              <a:rPr lang="en-US" sz="1600" b="1" dirty="0" smtClean="0">
                <a:hlinkClick r:id="rId4"/>
              </a:rPr>
              <a:t>http</a:t>
            </a:r>
            <a:r>
              <a:rPr lang="en-US" sz="1600" b="1" dirty="0">
                <a:hlinkClick r:id="rId4"/>
              </a:rPr>
              <a:t>://www.advanc-ed.org/survey/public/</a:t>
            </a:r>
            <a:r>
              <a:rPr lang="en-US" sz="1600" b="1" dirty="0" smtClean="0">
                <a:hlinkClick r:id="rId4"/>
              </a:rPr>
              <a:t>2612735</a:t>
            </a:r>
            <a:endParaRPr lang="en-US" sz="1600" b="1" dirty="0" smtClean="0"/>
          </a:p>
          <a:p>
            <a:endParaRPr lang="en-US" sz="1600" dirty="0"/>
          </a:p>
          <a:p>
            <a:r>
              <a:rPr lang="en-US" b="1" dirty="0"/>
              <a:t>•  Web STUDENT Survey Invitation </a:t>
            </a:r>
            <a:r>
              <a:rPr lang="en-US" sz="1600" dirty="0"/>
              <a:t>- use for any communication to distribute </a:t>
            </a:r>
            <a:r>
              <a:rPr lang="en-US" sz="1600" dirty="0" smtClean="0"/>
              <a:t>the appropriate link to your students:</a:t>
            </a:r>
            <a:endParaRPr lang="en-US" sz="1600" dirty="0"/>
          </a:p>
          <a:p>
            <a:r>
              <a:rPr lang="en-US" sz="800" dirty="0"/>
              <a:t>   	</a:t>
            </a:r>
            <a:endParaRPr lang="en-US" sz="800" dirty="0" smtClean="0"/>
          </a:p>
          <a:p>
            <a:pPr algn="just"/>
            <a:r>
              <a:rPr lang="en-US" sz="1600" i="1" dirty="0" smtClean="0"/>
              <a:t>In </a:t>
            </a:r>
            <a:r>
              <a:rPr lang="en-US" sz="1600" i="1" dirty="0"/>
              <a:t>an effort to improve System Practices, the Broward County School District is conducting a </a:t>
            </a:r>
            <a:r>
              <a:rPr lang="en-US" sz="1600" i="1" dirty="0" smtClean="0"/>
              <a:t>Student </a:t>
            </a:r>
            <a:r>
              <a:rPr lang="en-US" sz="1600" i="1" dirty="0"/>
              <a:t>Survey.  We value your opinion and ask that you please take time to complete this survey.  </a:t>
            </a:r>
            <a:r>
              <a:rPr lang="en-US" sz="1600" i="1" dirty="0" smtClean="0"/>
              <a:t>Please </a:t>
            </a:r>
            <a:r>
              <a:rPr lang="en-US" sz="1600" i="1" dirty="0"/>
              <a:t>be assured that your responses to this survey will be anonymous. Your honest opinion </a:t>
            </a:r>
            <a:r>
              <a:rPr lang="en-US" sz="1600" i="1" dirty="0" smtClean="0"/>
              <a:t>is appreciated</a:t>
            </a:r>
            <a:r>
              <a:rPr lang="en-US" sz="1600" i="1" dirty="0"/>
              <a:t>.  Thank you for your time and attention to this matter.</a:t>
            </a:r>
          </a:p>
          <a:p>
            <a:r>
              <a:rPr lang="en-US" b="1" dirty="0"/>
              <a:t>	</a:t>
            </a:r>
            <a:endParaRPr lang="en-US" dirty="0"/>
          </a:p>
          <a:p>
            <a:r>
              <a:rPr lang="en-US" b="1" i="1" dirty="0"/>
              <a:t>•  </a:t>
            </a:r>
            <a:r>
              <a:rPr lang="en-US" b="1" dirty="0"/>
              <a:t>Paper surveys will not be available for the students.</a:t>
            </a:r>
          </a:p>
        </p:txBody>
      </p:sp>
    </p:spTree>
    <p:extLst>
      <p:ext uri="{BB962C8B-B14F-4D97-AF65-F5344CB8AC3E}">
        <p14:creationId xmlns:p14="http://schemas.microsoft.com/office/powerpoint/2010/main" val="301767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220" y="165099"/>
            <a:ext cx="8726743" cy="1007069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ASSIST </a:t>
            </a:r>
            <a:r>
              <a:rPr lang="en-US" sz="2000" dirty="0" smtClean="0"/>
              <a:t>STAKEHOLDER SURVEY: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/>
              <a:t>DIRECTIONS FOR PARENT SURVEY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/>
              <a:t>OFFICE OF SERVICE QUALITY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11657" y="1136386"/>
            <a:ext cx="88112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•  </a:t>
            </a:r>
            <a:r>
              <a:rPr lang="en-US" b="1" dirty="0"/>
              <a:t>Web PARENT Survey Link: </a:t>
            </a:r>
            <a:r>
              <a:rPr lang="en-US" sz="1600" b="1" dirty="0">
                <a:hlinkClick r:id="rId2"/>
              </a:rPr>
              <a:t>http://www.advanc-ed.org/survey/public/</a:t>
            </a:r>
            <a:r>
              <a:rPr lang="en-US" sz="1600" b="1" dirty="0" smtClean="0">
                <a:hlinkClick r:id="rId2"/>
              </a:rPr>
              <a:t>0413263</a:t>
            </a:r>
            <a:r>
              <a:rPr lang="en-US" sz="1600" b="1" dirty="0" smtClean="0"/>
              <a:t>  </a:t>
            </a:r>
          </a:p>
          <a:p>
            <a:r>
              <a:rPr lang="en-US" sz="1600" dirty="0" smtClean="0"/>
              <a:t>Send </a:t>
            </a:r>
            <a:r>
              <a:rPr lang="en-US" sz="1600" dirty="0"/>
              <a:t>this link home to parents via Parent Link, flyer, email, etc. if your school chooses to use the web for </a:t>
            </a:r>
            <a:r>
              <a:rPr lang="en-US" sz="1600" dirty="0" smtClean="0"/>
              <a:t>the parent </a:t>
            </a:r>
            <a:r>
              <a:rPr lang="en-US" sz="1600" dirty="0"/>
              <a:t>survey.</a:t>
            </a:r>
          </a:p>
          <a:p>
            <a:pPr algn="just"/>
            <a:r>
              <a:rPr lang="en-US" sz="1600" dirty="0"/>
              <a:t> </a:t>
            </a:r>
          </a:p>
          <a:p>
            <a:pPr algn="just"/>
            <a:r>
              <a:rPr lang="en-US" b="1" dirty="0"/>
              <a:t>•  Web PARENT Survey </a:t>
            </a:r>
            <a:r>
              <a:rPr lang="en-US" b="1" dirty="0" smtClean="0"/>
              <a:t>Invitation: </a:t>
            </a:r>
            <a:r>
              <a:rPr lang="en-US" sz="1600" dirty="0" smtClean="0"/>
              <a:t>use </a:t>
            </a:r>
            <a:r>
              <a:rPr lang="en-US" sz="1600" dirty="0"/>
              <a:t>for any communication to distribute the link information</a:t>
            </a:r>
            <a:r>
              <a:rPr lang="en-US" sz="1600" dirty="0" smtClean="0"/>
              <a:t>: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algn="just"/>
            <a:r>
              <a:rPr lang="en-US" sz="1600" i="1" dirty="0" smtClean="0"/>
              <a:t>In </a:t>
            </a:r>
            <a:r>
              <a:rPr lang="en-US" sz="1600" i="1" dirty="0"/>
              <a:t>an effort to improve System Practices, Broward County School District is conducting a Parent Survey.  </a:t>
            </a:r>
            <a:r>
              <a:rPr lang="en-US" sz="1600" i="1" dirty="0" smtClean="0"/>
              <a:t>We value </a:t>
            </a:r>
            <a:r>
              <a:rPr lang="en-US" sz="1600" i="1" dirty="0"/>
              <a:t>your opinion and ask that you please take time to complete this survey. In order to complete the survey</a:t>
            </a:r>
            <a:r>
              <a:rPr lang="en-US" sz="1600" i="1" dirty="0" smtClean="0"/>
              <a:t>, go </a:t>
            </a:r>
            <a:r>
              <a:rPr lang="en-US" sz="1600" i="1" dirty="0"/>
              <a:t>to: </a:t>
            </a:r>
            <a:r>
              <a:rPr lang="en-US" sz="1600" b="1" i="1" dirty="0">
                <a:hlinkClick r:id="rId2"/>
              </a:rPr>
              <a:t>http://www.advanc-ed.org/survey/public/</a:t>
            </a:r>
            <a:r>
              <a:rPr lang="en-US" sz="1600" b="1" i="1" dirty="0" smtClean="0">
                <a:hlinkClick r:id="rId2"/>
              </a:rPr>
              <a:t>0413263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Please </a:t>
            </a:r>
            <a:r>
              <a:rPr lang="en-US" sz="1600" i="1" dirty="0"/>
              <a:t>be assured that your responses to this </a:t>
            </a:r>
            <a:r>
              <a:rPr lang="en-US" sz="1600" i="1" dirty="0" smtClean="0"/>
              <a:t>survey </a:t>
            </a:r>
            <a:r>
              <a:rPr lang="en-US" sz="1600" i="1" dirty="0"/>
              <a:t>will be anonymous. Your honest opinion is appreciated. </a:t>
            </a:r>
            <a:endParaRPr lang="en-US" sz="1600" i="1" dirty="0" smtClean="0"/>
          </a:p>
          <a:p>
            <a:pPr algn="just"/>
            <a:r>
              <a:rPr lang="en-US" sz="1600" i="1" dirty="0" smtClean="0"/>
              <a:t>Thank </a:t>
            </a:r>
            <a:r>
              <a:rPr lang="en-US" sz="1600" i="1" dirty="0"/>
              <a:t>you for your time and attention to this matter.</a:t>
            </a:r>
          </a:p>
          <a:p>
            <a:pPr algn="just"/>
            <a:r>
              <a:rPr lang="en-US" sz="1600" dirty="0"/>
              <a:t> </a:t>
            </a:r>
          </a:p>
          <a:p>
            <a:pPr algn="just"/>
            <a:r>
              <a:rPr lang="en-US" b="1" dirty="0"/>
              <a:t>•  Paper PARENT Survey:</a:t>
            </a:r>
          </a:p>
          <a:p>
            <a:pPr algn="just"/>
            <a:r>
              <a:rPr lang="en-US" sz="1600" dirty="0" smtClean="0"/>
              <a:t>Principals were emailed </a:t>
            </a:r>
            <a:r>
              <a:rPr lang="en-US" sz="1600" dirty="0"/>
              <a:t>a zip file with their school’s parent </a:t>
            </a:r>
            <a:r>
              <a:rPr lang="en-US" sz="1600" dirty="0" smtClean="0"/>
              <a:t>surveys in multiple languages and instructions for survey administration. Each </a:t>
            </a:r>
            <a:r>
              <a:rPr lang="en-US" sz="1600" dirty="0"/>
              <a:t>zip file contains uniquely </a:t>
            </a:r>
            <a:r>
              <a:rPr lang="en-US" sz="1600" dirty="0" smtClean="0"/>
              <a:t>identified </a:t>
            </a:r>
            <a:r>
              <a:rPr lang="en-US" sz="1600" dirty="0"/>
              <a:t>surveys for the noted school and should not be administered to other institutions. </a:t>
            </a:r>
            <a:r>
              <a:rPr lang="en-US" sz="1600" dirty="0" smtClean="0"/>
              <a:t> Schools are responsible for reproducing, distributing, and mailing paper surveys for processing.  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67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7624" y="6363762"/>
            <a:ext cx="4072459" cy="311010"/>
          </a:xfrm>
        </p:spPr>
        <p:txBody>
          <a:bodyPr/>
          <a:lstStyle/>
          <a:p>
            <a:r>
              <a:rPr lang="en-US" sz="1600" dirty="0"/>
              <a:t>OFFICE OF </a:t>
            </a:r>
            <a:r>
              <a:rPr lang="en-US" sz="1600" dirty="0" smtClean="0"/>
              <a:t>SERVICE </a:t>
            </a:r>
            <a:r>
              <a:rPr lang="en-US" sz="1600" dirty="0"/>
              <a:t>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8" y="254000"/>
            <a:ext cx="8727546" cy="865188"/>
          </a:xfrm>
        </p:spPr>
        <p:txBody>
          <a:bodyPr/>
          <a:lstStyle/>
          <a:p>
            <a:pPr algn="ctr"/>
            <a:r>
              <a:rPr lang="en-US" sz="4400" dirty="0" smtClean="0"/>
              <a:t>VAL-ED SURVEY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b="1" dirty="0" smtClean="0"/>
              <a:t>The </a:t>
            </a:r>
            <a:r>
              <a:rPr lang="en-US" sz="1800" b="1" dirty="0"/>
              <a:t>VAL-ED is an online survey all directors, </a:t>
            </a:r>
            <a:r>
              <a:rPr lang="en-US" sz="1800" b="1" dirty="0" smtClean="0"/>
              <a:t>principals </a:t>
            </a:r>
            <a:r>
              <a:rPr lang="en-US" sz="1800" b="1" dirty="0"/>
              <a:t>and teachers </a:t>
            </a:r>
            <a:r>
              <a:rPr lang="en-US" sz="1800" b="1" dirty="0" smtClean="0"/>
              <a:t>take </a:t>
            </a:r>
            <a:r>
              <a:rPr lang="en-US" sz="1800" b="1" dirty="0"/>
              <a:t>to rate the effectiveness of instructional leadership at each school site 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The </a:t>
            </a:r>
            <a:r>
              <a:rPr lang="en-US" sz="1800" b="1" dirty="0"/>
              <a:t>survey results will serve as a guide for professional development for cadre directors</a:t>
            </a:r>
          </a:p>
          <a:p>
            <a:endParaRPr lang="en-US" sz="1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64263" y="1226575"/>
            <a:ext cx="2826194" cy="234214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DIRECTIONS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WITH ACCESS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CODES </a:t>
            </a:r>
            <a:r>
              <a:rPr lang="en-US" sz="2800" b="1" dirty="0" smtClean="0">
                <a:solidFill>
                  <a:schemeClr val="bg1"/>
                </a:solidFill>
              </a:rPr>
              <a:t>WILL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BE SENT </a:t>
            </a:r>
            <a:r>
              <a:rPr lang="en-US" sz="2800" b="1" dirty="0" smtClean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PRINCIPALS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2232" y="1335233"/>
            <a:ext cx="2746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•  </a:t>
            </a:r>
            <a:r>
              <a:rPr lang="en-US" sz="1600" b="1" dirty="0"/>
              <a:t>Survey answers are completely anonymous and the online survey will take about 20-30 </a:t>
            </a:r>
            <a:r>
              <a:rPr lang="en-US" sz="1600" b="1" dirty="0" smtClean="0"/>
              <a:t>minutes</a:t>
            </a:r>
          </a:p>
          <a:p>
            <a:r>
              <a:rPr lang="en-US" sz="800" b="1" dirty="0"/>
              <a:t/>
            </a:r>
            <a:br>
              <a:rPr lang="en-US" sz="800" b="1" dirty="0"/>
            </a:br>
            <a:r>
              <a:rPr lang="en-US" sz="1600" b="1" dirty="0"/>
              <a:t>•   It is advised that the survey be completed in one sitting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9511" y="3799445"/>
            <a:ext cx="27463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•  Schools will receive a </a:t>
            </a:r>
            <a:r>
              <a:rPr lang="en-US" b="1" dirty="0" smtClean="0"/>
              <a:t>school survey </a:t>
            </a:r>
            <a:r>
              <a:rPr lang="en-US" b="1" dirty="0"/>
              <a:t>code and unique access codes to be randomly distributed </a:t>
            </a:r>
          </a:p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1124" y="3622005"/>
            <a:ext cx="32037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r>
              <a:rPr lang="en-US" b="1" dirty="0"/>
              <a:t>•  Ratings for each question are scored from 1 (lowest) to 5 (highest)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•  When a score for each item is given, an item from the “evidence” choices  needs to be indicated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57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3083" y="148167"/>
            <a:ext cx="6646334" cy="910166"/>
          </a:xfrm>
        </p:spPr>
        <p:txBody>
          <a:bodyPr/>
          <a:lstStyle/>
          <a:p>
            <a:r>
              <a:rPr lang="en-US" sz="4400" dirty="0"/>
              <a:t>VAL-ED SURVEY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17" y="6381749"/>
            <a:ext cx="4523302" cy="225957"/>
          </a:xfrm>
        </p:spPr>
        <p:txBody>
          <a:bodyPr/>
          <a:lstStyle/>
          <a:p>
            <a:r>
              <a:rPr lang="en-US" sz="1600" dirty="0"/>
              <a:t>OFFICE OF SERVICE QUALITY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32" y="1407583"/>
            <a:ext cx="9038168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2017 VAL-ED SURVEY WILL BE CONDUCTED 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 MARCH 20 - APRIL 7</a:t>
            </a:r>
          </a:p>
          <a:p>
            <a:pPr algn="ctr"/>
            <a:endParaRPr lang="en-US" sz="32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Arial Narrow Bold"/>
                <a:cs typeface="Arial Narrow Bold"/>
              </a:rPr>
              <a:t>PRINCIPALS WILL BE EMAILED DIRECTIONS THE </a:t>
            </a:r>
          </a:p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Arial Narrow Bold"/>
                <a:cs typeface="Arial Narrow Bold"/>
              </a:rPr>
              <a:t>WEEK OF MARCH 13</a:t>
            </a:r>
            <a:r>
              <a:rPr lang="en-US" sz="2800" b="1" baseline="30000" dirty="0" smtClean="0">
                <a:solidFill>
                  <a:srgbClr val="FF6600"/>
                </a:solidFill>
                <a:latin typeface="Arial Narrow Bold"/>
                <a:cs typeface="Arial Narrow Bold"/>
              </a:rPr>
              <a:t>TH</a:t>
            </a:r>
            <a:endParaRPr lang="en-US" sz="2800" b="1" dirty="0" smtClean="0">
              <a:solidFill>
                <a:srgbClr val="FF6600"/>
              </a:solidFill>
              <a:latin typeface="Arial Narrow Bold"/>
              <a:cs typeface="Arial Narrow Bold"/>
            </a:endParaRPr>
          </a:p>
          <a:p>
            <a:endParaRPr lang="en-US" sz="2800" b="1" dirty="0" smtClean="0">
              <a:solidFill>
                <a:schemeClr val="accent1"/>
              </a:solidFill>
              <a:latin typeface="Arial Narrow Bold"/>
              <a:cs typeface="Arial Narrow Bold"/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A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Best Practice for successful survey completion success </a:t>
            </a:r>
            <a:endParaRPr lang="en-US" sz="2800" b="1" dirty="0" smtClean="0">
              <a:solidFill>
                <a:schemeClr val="accent1"/>
              </a:solidFill>
              <a:latin typeface="Arial Narrow Bold"/>
              <a:cs typeface="Arial Narrow Bold"/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is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to have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all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instructional staff 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take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the survey </a:t>
            </a:r>
            <a:endParaRPr lang="en-US" sz="2800" b="1" dirty="0" smtClean="0">
              <a:solidFill>
                <a:schemeClr val="accent1"/>
              </a:solidFill>
              <a:latin typeface="Arial Narrow Bold"/>
              <a:cs typeface="Arial Narrow Bold"/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in </a:t>
            </a:r>
            <a:r>
              <a:rPr lang="en-US" sz="28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a group setting</a:t>
            </a:r>
            <a:r>
              <a:rPr lang="en-US" sz="2800" b="1" dirty="0" smtClean="0">
                <a:solidFill>
                  <a:schemeClr val="accent1"/>
                </a:solidFill>
                <a:latin typeface="Arial Narrow Bold"/>
                <a:cs typeface="Arial Narrow Bold"/>
              </a:rPr>
              <a:t>.</a:t>
            </a:r>
            <a:endParaRPr lang="en-US" sz="2800" b="1" dirty="0">
              <a:solidFill>
                <a:schemeClr val="accent1"/>
              </a:solidFill>
              <a:latin typeface="Arial Narrow Bold"/>
              <a:cs typeface="Arial Narrow Bold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 Narrow Bold"/>
                <a:cs typeface="Arial Narrow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38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14727</TotalTime>
  <Words>1495</Words>
  <Application>Microsoft Macintosh PowerPoint</Application>
  <PresentationFormat>On-screen Show (4:3)</PresentationFormat>
  <Paragraphs>349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AGENDA</vt:lpstr>
      <vt:lpstr>OFFICE OF SERVICE QUALITY </vt:lpstr>
      <vt:lpstr>ASSIST STAKEHOLDER SURVEY: MARCH 6-31</vt:lpstr>
      <vt:lpstr> ASSIST STAKEHOLDER SURVEY:   DIRECTIONS FOR STAFF SURVEY </vt:lpstr>
      <vt:lpstr> ASSIST STAKEHOLDER SURVEY:   DIRECTIONS FOR STUDENT SURVEY</vt:lpstr>
      <vt:lpstr> ASSIST STAKEHOLDER SURVEY:   DIRECTIONS FOR PARENT SURVEY</vt:lpstr>
      <vt:lpstr>VAL-ED SURVEY</vt:lpstr>
      <vt:lpstr>VAL-ED SURVEY</vt:lpstr>
      <vt:lpstr>OFFICE OF SERVICE QUALITY </vt:lpstr>
      <vt:lpstr>FACE PLAN (FAMILY AND COMMUNITY ENGAGEMENT) </vt:lpstr>
      <vt:lpstr> OFFICE OF SERVICE QUALITY </vt:lpstr>
      <vt:lpstr>SIP AND SAF SBBC POLICY</vt:lpstr>
      <vt:lpstr>SAC BYLAW REVIEW</vt:lpstr>
      <vt:lpstr>CONTINUATION WAIVERS</vt:lpstr>
      <vt:lpstr> OFFICE OF SERVICE QUALITY </vt:lpstr>
      <vt:lpstr>SCHOOL –WIDE POSITIVE BEHAVIOR PLAN (SPBP)</vt:lpstr>
      <vt:lpstr>SCHOOL –WIDE POSITIVE BEHAVIOR PLAN (SPBP)</vt:lpstr>
      <vt:lpstr> OFFICE OF SERVICE QUALITY </vt:lpstr>
      <vt:lpstr> </vt:lpstr>
      <vt:lpstr> </vt:lpstr>
      <vt:lpstr> </vt:lpstr>
      <vt:lpstr> </vt:lpstr>
      <vt:lpstr> OFFICE OF SERVICE QUALITY </vt:lpstr>
      <vt:lpstr>   </vt:lpstr>
      <vt:lpstr>NEXT SIP TRAINING</vt:lpstr>
    </vt:vector>
  </TitlesOfParts>
  <Company>Nancy Nord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Donna Boruch</cp:lastModifiedBy>
  <cp:revision>486</cp:revision>
  <cp:lastPrinted>2017-02-24T19:51:51Z</cp:lastPrinted>
  <dcterms:created xsi:type="dcterms:W3CDTF">2014-12-19T16:36:55Z</dcterms:created>
  <dcterms:modified xsi:type="dcterms:W3CDTF">2017-02-24T20:28:48Z</dcterms:modified>
</cp:coreProperties>
</file>