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7.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comments/comment1.xml" ContentType="application/vnd.openxmlformats-officedocument.presentationml.comments+xml"/>
  <Override PartName="/ppt/notesSlides/notesSlide56.xml" ContentType="application/vnd.openxmlformats-officedocument.presentationml.notesSlide+xml"/>
  <Override PartName="/ppt/comments/comment2.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 id="2147483691" r:id="rId3"/>
    <p:sldMasterId id="2147483703" r:id="rId4"/>
    <p:sldMasterId id="2147483706" r:id="rId5"/>
  </p:sldMasterIdLst>
  <p:notesMasterIdLst>
    <p:notesMasterId r:id="rId138"/>
  </p:notesMasterIdLst>
  <p:handoutMasterIdLst>
    <p:handoutMasterId r:id="rId139"/>
  </p:handoutMasterIdLst>
  <p:sldIdLst>
    <p:sldId id="320" r:id="rId6"/>
    <p:sldId id="438" r:id="rId7"/>
    <p:sldId id="439" r:id="rId8"/>
    <p:sldId id="326" r:id="rId9"/>
    <p:sldId id="387" r:id="rId10"/>
    <p:sldId id="441" r:id="rId11"/>
    <p:sldId id="505" r:id="rId12"/>
    <p:sldId id="506" r:id="rId13"/>
    <p:sldId id="500" r:id="rId14"/>
    <p:sldId id="443" r:id="rId15"/>
    <p:sldId id="444" r:id="rId16"/>
    <p:sldId id="445" r:id="rId17"/>
    <p:sldId id="486" r:id="rId18"/>
    <p:sldId id="487" r:id="rId19"/>
    <p:sldId id="503" r:id="rId20"/>
    <p:sldId id="488" r:id="rId21"/>
    <p:sldId id="489" r:id="rId22"/>
    <p:sldId id="501" r:id="rId23"/>
    <p:sldId id="502" r:id="rId24"/>
    <p:sldId id="493" r:id="rId25"/>
    <p:sldId id="494" r:id="rId26"/>
    <p:sldId id="342" r:id="rId27"/>
    <p:sldId id="353" r:id="rId28"/>
    <p:sldId id="421" r:id="rId29"/>
    <p:sldId id="355" r:id="rId30"/>
    <p:sldId id="356" r:id="rId31"/>
    <p:sldId id="357" r:id="rId32"/>
    <p:sldId id="358" r:id="rId33"/>
    <p:sldId id="359" r:id="rId34"/>
    <p:sldId id="360" r:id="rId35"/>
    <p:sldId id="422" r:id="rId36"/>
    <p:sldId id="339" r:id="rId37"/>
    <p:sldId id="425" r:id="rId38"/>
    <p:sldId id="426" r:id="rId39"/>
    <p:sldId id="427" r:id="rId40"/>
    <p:sldId id="428" r:id="rId41"/>
    <p:sldId id="430" r:id="rId42"/>
    <p:sldId id="429" r:id="rId43"/>
    <p:sldId id="431" r:id="rId44"/>
    <p:sldId id="432" r:id="rId45"/>
    <p:sldId id="433" r:id="rId46"/>
    <p:sldId id="434" r:id="rId47"/>
    <p:sldId id="435" r:id="rId48"/>
    <p:sldId id="436" r:id="rId49"/>
    <p:sldId id="437" r:id="rId50"/>
    <p:sldId id="344" r:id="rId51"/>
    <p:sldId id="588" r:id="rId52"/>
    <p:sldId id="589" r:id="rId53"/>
    <p:sldId id="590" r:id="rId54"/>
    <p:sldId id="591" r:id="rId55"/>
    <p:sldId id="592" r:id="rId56"/>
    <p:sldId id="593" r:id="rId57"/>
    <p:sldId id="594" r:id="rId58"/>
    <p:sldId id="595" r:id="rId59"/>
    <p:sldId id="596" r:id="rId60"/>
    <p:sldId id="597" r:id="rId61"/>
    <p:sldId id="598" r:id="rId62"/>
    <p:sldId id="599" r:id="rId63"/>
    <p:sldId id="600" r:id="rId64"/>
    <p:sldId id="601" r:id="rId65"/>
    <p:sldId id="602" r:id="rId66"/>
    <p:sldId id="603" r:id="rId67"/>
    <p:sldId id="604" r:id="rId68"/>
    <p:sldId id="605" r:id="rId69"/>
    <p:sldId id="606" r:id="rId70"/>
    <p:sldId id="341" r:id="rId71"/>
    <p:sldId id="509" r:id="rId72"/>
    <p:sldId id="612" r:id="rId73"/>
    <p:sldId id="511" r:id="rId74"/>
    <p:sldId id="512" r:id="rId75"/>
    <p:sldId id="613" r:id="rId76"/>
    <p:sldId id="513" r:id="rId77"/>
    <p:sldId id="514" r:id="rId78"/>
    <p:sldId id="515" r:id="rId79"/>
    <p:sldId id="516" r:id="rId80"/>
    <p:sldId id="517" r:id="rId81"/>
    <p:sldId id="518" r:id="rId82"/>
    <p:sldId id="519" r:id="rId83"/>
    <p:sldId id="520" r:id="rId84"/>
    <p:sldId id="521" r:id="rId85"/>
    <p:sldId id="522" r:id="rId86"/>
    <p:sldId id="523" r:id="rId87"/>
    <p:sldId id="524" r:id="rId88"/>
    <p:sldId id="447" r:id="rId89"/>
    <p:sldId id="540" r:id="rId90"/>
    <p:sldId id="541" r:id="rId91"/>
    <p:sldId id="542" r:id="rId92"/>
    <p:sldId id="543" r:id="rId93"/>
    <p:sldId id="544" r:id="rId94"/>
    <p:sldId id="545" r:id="rId95"/>
    <p:sldId id="546" r:id="rId96"/>
    <p:sldId id="547" r:id="rId97"/>
    <p:sldId id="548" r:id="rId98"/>
    <p:sldId id="549" r:id="rId99"/>
    <p:sldId id="550" r:id="rId100"/>
    <p:sldId id="551" r:id="rId101"/>
    <p:sldId id="552" r:id="rId102"/>
    <p:sldId id="553" r:id="rId103"/>
    <p:sldId id="554" r:id="rId104"/>
    <p:sldId id="555" r:id="rId105"/>
    <p:sldId id="556" r:id="rId106"/>
    <p:sldId id="557" r:id="rId107"/>
    <p:sldId id="558" r:id="rId108"/>
    <p:sldId id="559" r:id="rId109"/>
    <p:sldId id="560" r:id="rId110"/>
    <p:sldId id="579" r:id="rId111"/>
    <p:sldId id="580" r:id="rId112"/>
    <p:sldId id="561" r:id="rId113"/>
    <p:sldId id="577" r:id="rId114"/>
    <p:sldId id="578" r:id="rId115"/>
    <p:sldId id="611" r:id="rId116"/>
    <p:sldId id="562" r:id="rId117"/>
    <p:sldId id="563" r:id="rId118"/>
    <p:sldId id="564" r:id="rId119"/>
    <p:sldId id="566" r:id="rId120"/>
    <p:sldId id="565" r:id="rId121"/>
    <p:sldId id="567" r:id="rId122"/>
    <p:sldId id="568" r:id="rId123"/>
    <p:sldId id="569" r:id="rId124"/>
    <p:sldId id="570" r:id="rId125"/>
    <p:sldId id="572" r:id="rId126"/>
    <p:sldId id="573" r:id="rId127"/>
    <p:sldId id="574" r:id="rId128"/>
    <p:sldId id="575" r:id="rId129"/>
    <p:sldId id="576" r:id="rId130"/>
    <p:sldId id="581" r:id="rId131"/>
    <p:sldId id="582" r:id="rId132"/>
    <p:sldId id="583" r:id="rId133"/>
    <p:sldId id="584" r:id="rId134"/>
    <p:sldId id="586" r:id="rId135"/>
    <p:sldId id="587" r:id="rId136"/>
    <p:sldId id="345" r:id="rId1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663931-8896-5B40-85E0-E1224730F8B1}">
          <p14:sldIdLst>
            <p14:sldId id="320"/>
            <p14:sldId id="438"/>
            <p14:sldId id="439"/>
            <p14:sldId id="326"/>
            <p14:sldId id="387"/>
            <p14:sldId id="441"/>
            <p14:sldId id="505"/>
            <p14:sldId id="506"/>
            <p14:sldId id="500"/>
            <p14:sldId id="443"/>
            <p14:sldId id="444"/>
            <p14:sldId id="445"/>
            <p14:sldId id="486"/>
            <p14:sldId id="487"/>
            <p14:sldId id="503"/>
            <p14:sldId id="488"/>
            <p14:sldId id="489"/>
            <p14:sldId id="501"/>
            <p14:sldId id="502"/>
            <p14:sldId id="493"/>
            <p14:sldId id="494"/>
            <p14:sldId id="342"/>
            <p14:sldId id="353"/>
            <p14:sldId id="421"/>
            <p14:sldId id="355"/>
            <p14:sldId id="356"/>
            <p14:sldId id="357"/>
            <p14:sldId id="358"/>
            <p14:sldId id="359"/>
            <p14:sldId id="360"/>
            <p14:sldId id="422"/>
            <p14:sldId id="339"/>
            <p14:sldId id="425"/>
            <p14:sldId id="426"/>
            <p14:sldId id="427"/>
            <p14:sldId id="428"/>
            <p14:sldId id="430"/>
            <p14:sldId id="429"/>
            <p14:sldId id="431"/>
            <p14:sldId id="432"/>
            <p14:sldId id="433"/>
            <p14:sldId id="434"/>
            <p14:sldId id="435"/>
            <p14:sldId id="436"/>
            <p14:sldId id="437"/>
            <p14:sldId id="344"/>
            <p14:sldId id="588"/>
            <p14:sldId id="589"/>
            <p14:sldId id="590"/>
            <p14:sldId id="591"/>
            <p14:sldId id="592"/>
            <p14:sldId id="593"/>
            <p14:sldId id="594"/>
            <p14:sldId id="595"/>
            <p14:sldId id="596"/>
            <p14:sldId id="597"/>
            <p14:sldId id="598"/>
            <p14:sldId id="599"/>
            <p14:sldId id="600"/>
            <p14:sldId id="601"/>
            <p14:sldId id="602"/>
            <p14:sldId id="603"/>
            <p14:sldId id="604"/>
            <p14:sldId id="605"/>
            <p14:sldId id="606"/>
            <p14:sldId id="341"/>
            <p14:sldId id="509"/>
            <p14:sldId id="612"/>
            <p14:sldId id="511"/>
            <p14:sldId id="512"/>
            <p14:sldId id="613"/>
            <p14:sldId id="513"/>
            <p14:sldId id="514"/>
            <p14:sldId id="515"/>
            <p14:sldId id="516"/>
            <p14:sldId id="517"/>
            <p14:sldId id="518"/>
            <p14:sldId id="519"/>
            <p14:sldId id="520"/>
            <p14:sldId id="521"/>
            <p14:sldId id="522"/>
            <p14:sldId id="523"/>
            <p14:sldId id="524"/>
            <p14:sldId id="447"/>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79"/>
            <p14:sldId id="580"/>
            <p14:sldId id="561"/>
            <p14:sldId id="577"/>
            <p14:sldId id="578"/>
            <p14:sldId id="611"/>
            <p14:sldId id="562"/>
            <p14:sldId id="563"/>
            <p14:sldId id="564"/>
            <p14:sldId id="566"/>
            <p14:sldId id="565"/>
            <p14:sldId id="567"/>
            <p14:sldId id="568"/>
            <p14:sldId id="569"/>
            <p14:sldId id="570"/>
            <p14:sldId id="572"/>
            <p14:sldId id="573"/>
            <p14:sldId id="574"/>
            <p14:sldId id="575"/>
            <p14:sldId id="576"/>
            <p14:sldId id="581"/>
            <p14:sldId id="582"/>
            <p14:sldId id="583"/>
            <p14:sldId id="584"/>
            <p14:sldId id="586"/>
            <p14:sldId id="587"/>
            <p14:sldId id="345"/>
          </p14:sldIdLst>
        </p14:section>
      </p14:sectionLst>
    </p:ext>
    <p:ext uri="{EFAFB233-063F-42B5-8137-9DF3F51BA10A}">
      <p15:sldGuideLst xmlns:p15="http://schemas.microsoft.com/office/powerpoint/2012/main">
        <p15:guide id="1" orient="horz" pos="792">
          <p15:clr>
            <a:srgbClr val="A4A3A4"/>
          </p15:clr>
        </p15:guide>
        <p15:guide id="2" orient="horz" pos="104">
          <p15:clr>
            <a:srgbClr val="A4A3A4"/>
          </p15:clr>
        </p15:guide>
        <p15:guide id="3" pos="5646">
          <p15:clr>
            <a:srgbClr val="A4A3A4"/>
          </p15:clr>
        </p15:guide>
        <p15:guide id="4" pos="10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 Fer" initials="L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A5E3"/>
    <a:srgbClr val="F15D22"/>
    <a:srgbClr val="0095D3"/>
    <a:srgbClr val="CDCEC9"/>
    <a:srgbClr val="ECF1F8"/>
    <a:srgbClr val="70B75E"/>
    <a:srgbClr val="FFCF01"/>
    <a:srgbClr val="6A2C91"/>
    <a:srgbClr val="2EAFA4"/>
    <a:srgbClr val="FFE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96608" autoAdjust="0"/>
  </p:normalViewPr>
  <p:slideViewPr>
    <p:cSldViewPr snapToGrid="0" showGuides="1">
      <p:cViewPr>
        <p:scale>
          <a:sx n="48" d="100"/>
          <a:sy n="48" d="100"/>
        </p:scale>
        <p:origin x="652" y="44"/>
      </p:cViewPr>
      <p:guideLst>
        <p:guide orient="horz" pos="792"/>
        <p:guide orient="horz" pos="104"/>
        <p:guide pos="5646"/>
        <p:guide pos="102"/>
      </p:guideLst>
    </p:cSldViewPr>
  </p:slideViewPr>
  <p:outlineViewPr>
    <p:cViewPr>
      <p:scale>
        <a:sx n="33" d="100"/>
        <a:sy n="33" d="100"/>
      </p:scale>
      <p:origin x="0" y="8168"/>
    </p:cViewPr>
  </p:outlineViewPr>
  <p:notesTextViewPr>
    <p:cViewPr>
      <p:scale>
        <a:sx n="100" d="100"/>
        <a:sy n="100" d="100"/>
      </p:scale>
      <p:origin x="0" y="0"/>
    </p:cViewPr>
  </p:notesTextViewPr>
  <p:sorterViewPr>
    <p:cViewPr>
      <p:scale>
        <a:sx n="175" d="100"/>
        <a:sy n="175" d="100"/>
      </p:scale>
      <p:origin x="0" y="0"/>
    </p:cViewPr>
  </p:sorterViewPr>
  <p:notesViewPr>
    <p:cSldViewPr snapToGrid="0">
      <p:cViewPr varScale="1">
        <p:scale>
          <a:sx n="103" d="100"/>
          <a:sy n="103" d="100"/>
        </p:scale>
        <p:origin x="-3952" y="-10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handoutMaster" Target="handoutMasters/handoutMaster1.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commentAuthors" Target="commentAuthors.xml"/><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8-08T19:15:10.504" idx="1">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8-08T19:15:10.504"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62D1E-F000-4454-A8D8-E781D5FC68B8}" type="doc">
      <dgm:prSet loTypeId="urn:microsoft.com/office/officeart/2005/8/layout/pyramid1" loCatId="pyramid" qsTypeId="urn:microsoft.com/office/officeart/2005/8/quickstyle/3d5" qsCatId="3D" csTypeId="urn:microsoft.com/office/officeart/2005/8/colors/colorful2" csCatId="colorful" phldr="1"/>
      <dgm:spPr/>
    </dgm:pt>
    <dgm:pt modelId="{C5387C04-2392-426D-A815-D697DD4BBFCD}">
      <dgm:prSet phldrT="[Text]"/>
      <dgm:spPr/>
      <dgm:t>
        <a:bodyPr/>
        <a:lstStyle/>
        <a:p>
          <a:r>
            <a:rPr lang="en-US" dirty="0"/>
            <a:t>Tier 3</a:t>
          </a:r>
        </a:p>
      </dgm:t>
    </dgm:pt>
    <dgm:pt modelId="{7C7E76A0-E465-4433-A82D-E10AF38B0D00}" type="parTrans" cxnId="{5CD4AB18-62E3-46E7-967D-AD19DF9469A1}">
      <dgm:prSet/>
      <dgm:spPr/>
      <dgm:t>
        <a:bodyPr/>
        <a:lstStyle/>
        <a:p>
          <a:endParaRPr lang="en-US"/>
        </a:p>
      </dgm:t>
    </dgm:pt>
    <dgm:pt modelId="{4D9BF9A4-9C7F-4844-A269-FC0EEE215D68}" type="sibTrans" cxnId="{5CD4AB18-62E3-46E7-967D-AD19DF9469A1}">
      <dgm:prSet/>
      <dgm:spPr/>
      <dgm:t>
        <a:bodyPr/>
        <a:lstStyle/>
        <a:p>
          <a:endParaRPr lang="en-US"/>
        </a:p>
      </dgm:t>
    </dgm:pt>
    <dgm:pt modelId="{AF37C6B6-4B95-4451-8253-151F1D1E17AA}">
      <dgm:prSet phldrT="[Text]"/>
      <dgm:spPr/>
      <dgm:t>
        <a:bodyPr/>
        <a:lstStyle/>
        <a:p>
          <a:r>
            <a:rPr lang="en-US" dirty="0"/>
            <a:t>Tier 2</a:t>
          </a:r>
        </a:p>
      </dgm:t>
    </dgm:pt>
    <dgm:pt modelId="{33BD63BA-EE0E-4A64-8371-2E767B6874DD}" type="parTrans" cxnId="{641ACEE1-A6CD-4278-8F6B-1A91FD27ED6D}">
      <dgm:prSet/>
      <dgm:spPr/>
      <dgm:t>
        <a:bodyPr/>
        <a:lstStyle/>
        <a:p>
          <a:endParaRPr lang="en-US"/>
        </a:p>
      </dgm:t>
    </dgm:pt>
    <dgm:pt modelId="{169F6C1E-A443-4137-96C1-DEEA894EA54B}" type="sibTrans" cxnId="{641ACEE1-A6CD-4278-8F6B-1A91FD27ED6D}">
      <dgm:prSet/>
      <dgm:spPr/>
      <dgm:t>
        <a:bodyPr/>
        <a:lstStyle/>
        <a:p>
          <a:endParaRPr lang="en-US"/>
        </a:p>
      </dgm:t>
    </dgm:pt>
    <dgm:pt modelId="{82787D81-424D-4EB0-8B37-D3769A849FA8}">
      <dgm:prSet phldrT="[Text]"/>
      <dgm:spPr/>
      <dgm:t>
        <a:bodyPr/>
        <a:lstStyle/>
        <a:p>
          <a:r>
            <a:rPr lang="en-US" dirty="0"/>
            <a:t>Tier 1</a:t>
          </a:r>
        </a:p>
      </dgm:t>
    </dgm:pt>
    <dgm:pt modelId="{F9706F6E-7A08-4A5E-9785-BBD65A1E336E}" type="parTrans" cxnId="{90CFE2CB-F78F-438E-B14F-D90DFD7003C8}">
      <dgm:prSet/>
      <dgm:spPr/>
      <dgm:t>
        <a:bodyPr/>
        <a:lstStyle/>
        <a:p>
          <a:endParaRPr lang="en-US"/>
        </a:p>
      </dgm:t>
    </dgm:pt>
    <dgm:pt modelId="{B1283E74-26E2-43F4-A7C1-E459A9A3867B}" type="sibTrans" cxnId="{90CFE2CB-F78F-438E-B14F-D90DFD7003C8}">
      <dgm:prSet/>
      <dgm:spPr/>
      <dgm:t>
        <a:bodyPr/>
        <a:lstStyle/>
        <a:p>
          <a:endParaRPr lang="en-US"/>
        </a:p>
      </dgm:t>
    </dgm:pt>
    <dgm:pt modelId="{ADE02164-E6C1-4B29-9B3A-EF9C8B4FF643}" type="pres">
      <dgm:prSet presAssocID="{60562D1E-F000-4454-A8D8-E781D5FC68B8}" presName="Name0" presStyleCnt="0">
        <dgm:presLayoutVars>
          <dgm:dir/>
          <dgm:animLvl val="lvl"/>
          <dgm:resizeHandles val="exact"/>
        </dgm:presLayoutVars>
      </dgm:prSet>
      <dgm:spPr/>
    </dgm:pt>
    <dgm:pt modelId="{41A0D50E-33C6-4576-9687-05BC6C50D3C5}" type="pres">
      <dgm:prSet presAssocID="{C5387C04-2392-426D-A815-D697DD4BBFCD}" presName="Name8" presStyleCnt="0"/>
      <dgm:spPr/>
    </dgm:pt>
    <dgm:pt modelId="{8F6472B4-BABC-4E2E-AC85-BCA923C15A2E}" type="pres">
      <dgm:prSet presAssocID="{C5387C04-2392-426D-A815-D697DD4BBFCD}" presName="level" presStyleLbl="node1" presStyleIdx="0" presStyleCnt="3">
        <dgm:presLayoutVars>
          <dgm:chMax val="1"/>
          <dgm:bulletEnabled val="1"/>
        </dgm:presLayoutVars>
      </dgm:prSet>
      <dgm:spPr/>
    </dgm:pt>
    <dgm:pt modelId="{862AF625-7404-427B-A7A7-9C04800AA3EF}" type="pres">
      <dgm:prSet presAssocID="{C5387C04-2392-426D-A815-D697DD4BBFCD}" presName="levelTx" presStyleLbl="revTx" presStyleIdx="0" presStyleCnt="0">
        <dgm:presLayoutVars>
          <dgm:chMax val="1"/>
          <dgm:bulletEnabled val="1"/>
        </dgm:presLayoutVars>
      </dgm:prSet>
      <dgm:spPr/>
    </dgm:pt>
    <dgm:pt modelId="{25089F52-12A8-47D4-BC10-C2FAAA0ED843}" type="pres">
      <dgm:prSet presAssocID="{AF37C6B6-4B95-4451-8253-151F1D1E17AA}" presName="Name8" presStyleCnt="0"/>
      <dgm:spPr/>
    </dgm:pt>
    <dgm:pt modelId="{2269E7B2-BFE5-40C3-9F55-098F105C7665}" type="pres">
      <dgm:prSet presAssocID="{AF37C6B6-4B95-4451-8253-151F1D1E17AA}" presName="level" presStyleLbl="node1" presStyleIdx="1" presStyleCnt="3">
        <dgm:presLayoutVars>
          <dgm:chMax val="1"/>
          <dgm:bulletEnabled val="1"/>
        </dgm:presLayoutVars>
      </dgm:prSet>
      <dgm:spPr/>
    </dgm:pt>
    <dgm:pt modelId="{791B3351-5241-4FAA-B4EF-232B6C9FCCB8}" type="pres">
      <dgm:prSet presAssocID="{AF37C6B6-4B95-4451-8253-151F1D1E17AA}" presName="levelTx" presStyleLbl="revTx" presStyleIdx="0" presStyleCnt="0">
        <dgm:presLayoutVars>
          <dgm:chMax val="1"/>
          <dgm:bulletEnabled val="1"/>
        </dgm:presLayoutVars>
      </dgm:prSet>
      <dgm:spPr/>
    </dgm:pt>
    <dgm:pt modelId="{71B0CBA1-6C98-4DDB-8D42-18A76AB3A231}" type="pres">
      <dgm:prSet presAssocID="{82787D81-424D-4EB0-8B37-D3769A849FA8}" presName="Name8" presStyleCnt="0"/>
      <dgm:spPr/>
    </dgm:pt>
    <dgm:pt modelId="{9C2C70F8-755B-4E1E-8406-6F4220732AB9}" type="pres">
      <dgm:prSet presAssocID="{82787D81-424D-4EB0-8B37-D3769A849FA8}" presName="level" presStyleLbl="node1" presStyleIdx="2" presStyleCnt="3">
        <dgm:presLayoutVars>
          <dgm:chMax val="1"/>
          <dgm:bulletEnabled val="1"/>
        </dgm:presLayoutVars>
      </dgm:prSet>
      <dgm:spPr/>
    </dgm:pt>
    <dgm:pt modelId="{BC3B9BA5-E039-45EC-9E47-113EDE4B4102}" type="pres">
      <dgm:prSet presAssocID="{82787D81-424D-4EB0-8B37-D3769A849FA8}" presName="levelTx" presStyleLbl="revTx" presStyleIdx="0" presStyleCnt="0">
        <dgm:presLayoutVars>
          <dgm:chMax val="1"/>
          <dgm:bulletEnabled val="1"/>
        </dgm:presLayoutVars>
      </dgm:prSet>
      <dgm:spPr/>
    </dgm:pt>
  </dgm:ptLst>
  <dgm:cxnLst>
    <dgm:cxn modelId="{5CD4AB18-62E3-46E7-967D-AD19DF9469A1}" srcId="{60562D1E-F000-4454-A8D8-E781D5FC68B8}" destId="{C5387C04-2392-426D-A815-D697DD4BBFCD}" srcOrd="0" destOrd="0" parTransId="{7C7E76A0-E465-4433-A82D-E10AF38B0D00}" sibTransId="{4D9BF9A4-9C7F-4844-A269-FC0EEE215D68}"/>
    <dgm:cxn modelId="{BA510C28-1F3A-4D52-8CC3-607EC4B82469}" type="presOf" srcId="{C5387C04-2392-426D-A815-D697DD4BBFCD}" destId="{862AF625-7404-427B-A7A7-9C04800AA3EF}" srcOrd="1" destOrd="0" presId="urn:microsoft.com/office/officeart/2005/8/layout/pyramid1"/>
    <dgm:cxn modelId="{E47EEB2B-1C6D-4F0E-A27D-CCE922DFD226}" type="presOf" srcId="{82787D81-424D-4EB0-8B37-D3769A849FA8}" destId="{9C2C70F8-755B-4E1E-8406-6F4220732AB9}" srcOrd="0" destOrd="0" presId="urn:microsoft.com/office/officeart/2005/8/layout/pyramid1"/>
    <dgm:cxn modelId="{E657C533-FF19-447A-B950-B4383DE9D1DF}" type="presOf" srcId="{60562D1E-F000-4454-A8D8-E781D5FC68B8}" destId="{ADE02164-E6C1-4B29-9B3A-EF9C8B4FF643}" srcOrd="0" destOrd="0" presId="urn:microsoft.com/office/officeart/2005/8/layout/pyramid1"/>
    <dgm:cxn modelId="{F9D38A7D-95D9-441F-BD69-ADE86B28B2D8}" type="presOf" srcId="{C5387C04-2392-426D-A815-D697DD4BBFCD}" destId="{8F6472B4-BABC-4E2E-AC85-BCA923C15A2E}" srcOrd="0" destOrd="0" presId="urn:microsoft.com/office/officeart/2005/8/layout/pyramid1"/>
    <dgm:cxn modelId="{5F66B77D-7DD8-4BAC-8C52-80F83B6CA37D}" type="presOf" srcId="{82787D81-424D-4EB0-8B37-D3769A849FA8}" destId="{BC3B9BA5-E039-45EC-9E47-113EDE4B4102}" srcOrd="1" destOrd="0" presId="urn:microsoft.com/office/officeart/2005/8/layout/pyramid1"/>
    <dgm:cxn modelId="{90CFE2CB-F78F-438E-B14F-D90DFD7003C8}" srcId="{60562D1E-F000-4454-A8D8-E781D5FC68B8}" destId="{82787D81-424D-4EB0-8B37-D3769A849FA8}" srcOrd="2" destOrd="0" parTransId="{F9706F6E-7A08-4A5E-9785-BBD65A1E336E}" sibTransId="{B1283E74-26E2-43F4-A7C1-E459A9A3867B}"/>
    <dgm:cxn modelId="{641ACEE1-A6CD-4278-8F6B-1A91FD27ED6D}" srcId="{60562D1E-F000-4454-A8D8-E781D5FC68B8}" destId="{AF37C6B6-4B95-4451-8253-151F1D1E17AA}" srcOrd="1" destOrd="0" parTransId="{33BD63BA-EE0E-4A64-8371-2E767B6874DD}" sibTransId="{169F6C1E-A443-4137-96C1-DEEA894EA54B}"/>
    <dgm:cxn modelId="{EFEED2E2-2FBB-4AEE-9627-71396156DBE5}" type="presOf" srcId="{AF37C6B6-4B95-4451-8253-151F1D1E17AA}" destId="{2269E7B2-BFE5-40C3-9F55-098F105C7665}" srcOrd="0" destOrd="0" presId="urn:microsoft.com/office/officeart/2005/8/layout/pyramid1"/>
    <dgm:cxn modelId="{58DF58E4-2EAF-42A2-BE8F-FFABFE38A968}" type="presOf" srcId="{AF37C6B6-4B95-4451-8253-151F1D1E17AA}" destId="{791B3351-5241-4FAA-B4EF-232B6C9FCCB8}" srcOrd="1" destOrd="0" presId="urn:microsoft.com/office/officeart/2005/8/layout/pyramid1"/>
    <dgm:cxn modelId="{54D3A596-0F34-47FF-A453-8EAF4A0759FE}" type="presParOf" srcId="{ADE02164-E6C1-4B29-9B3A-EF9C8B4FF643}" destId="{41A0D50E-33C6-4576-9687-05BC6C50D3C5}" srcOrd="0" destOrd="0" presId="urn:microsoft.com/office/officeart/2005/8/layout/pyramid1"/>
    <dgm:cxn modelId="{3632EE05-CAAE-4D75-A426-57C3FA36992B}" type="presParOf" srcId="{41A0D50E-33C6-4576-9687-05BC6C50D3C5}" destId="{8F6472B4-BABC-4E2E-AC85-BCA923C15A2E}" srcOrd="0" destOrd="0" presId="urn:microsoft.com/office/officeart/2005/8/layout/pyramid1"/>
    <dgm:cxn modelId="{BDABE6D2-5A01-4C3B-B541-3671D523646C}" type="presParOf" srcId="{41A0D50E-33C6-4576-9687-05BC6C50D3C5}" destId="{862AF625-7404-427B-A7A7-9C04800AA3EF}" srcOrd="1" destOrd="0" presId="urn:microsoft.com/office/officeart/2005/8/layout/pyramid1"/>
    <dgm:cxn modelId="{AA2EE020-498B-48B1-B206-758C29886EDE}" type="presParOf" srcId="{ADE02164-E6C1-4B29-9B3A-EF9C8B4FF643}" destId="{25089F52-12A8-47D4-BC10-C2FAAA0ED843}" srcOrd="1" destOrd="0" presId="urn:microsoft.com/office/officeart/2005/8/layout/pyramid1"/>
    <dgm:cxn modelId="{0DADE109-9290-4774-963A-1F0B03E4A754}" type="presParOf" srcId="{25089F52-12A8-47D4-BC10-C2FAAA0ED843}" destId="{2269E7B2-BFE5-40C3-9F55-098F105C7665}" srcOrd="0" destOrd="0" presId="urn:microsoft.com/office/officeart/2005/8/layout/pyramid1"/>
    <dgm:cxn modelId="{48F164FB-A95E-4561-9448-A75B043E0B09}" type="presParOf" srcId="{25089F52-12A8-47D4-BC10-C2FAAA0ED843}" destId="{791B3351-5241-4FAA-B4EF-232B6C9FCCB8}" srcOrd="1" destOrd="0" presId="urn:microsoft.com/office/officeart/2005/8/layout/pyramid1"/>
    <dgm:cxn modelId="{D10CE3FD-8EA8-4F32-9D1B-45DF05FE6A1D}" type="presParOf" srcId="{ADE02164-E6C1-4B29-9B3A-EF9C8B4FF643}" destId="{71B0CBA1-6C98-4DDB-8D42-18A76AB3A231}" srcOrd="2" destOrd="0" presId="urn:microsoft.com/office/officeart/2005/8/layout/pyramid1"/>
    <dgm:cxn modelId="{856DAB78-DD8E-4261-9FE7-6FFC925AC9F8}" type="presParOf" srcId="{71B0CBA1-6C98-4DDB-8D42-18A76AB3A231}" destId="{9C2C70F8-755B-4E1E-8406-6F4220732AB9}" srcOrd="0" destOrd="0" presId="urn:microsoft.com/office/officeart/2005/8/layout/pyramid1"/>
    <dgm:cxn modelId="{59E2FE9C-8AE8-484E-B6F8-CAFAEEAB9E38}" type="presParOf" srcId="{71B0CBA1-6C98-4DDB-8D42-18A76AB3A231}" destId="{BC3B9BA5-E039-45EC-9E47-113EDE4B410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6B777C-044E-411A-92EA-FCC8A295B280}" type="doc">
      <dgm:prSet loTypeId="urn:microsoft.com/office/officeart/2008/layout/LinedList" loCatId="list" qsTypeId="urn:microsoft.com/office/officeart/2005/8/quickstyle/3d2" qsCatId="3D" csTypeId="urn:microsoft.com/office/officeart/2005/8/colors/accent1_2" csCatId="accent1" phldr="1"/>
      <dgm:spPr/>
      <dgm:t>
        <a:bodyPr/>
        <a:lstStyle/>
        <a:p>
          <a:endParaRPr lang="en-US"/>
        </a:p>
      </dgm:t>
    </dgm:pt>
    <dgm:pt modelId="{90D54491-C607-47EA-8644-A9219C5FAFBC}">
      <dgm:prSet custT="1"/>
      <dgm:spPr/>
      <dgm:t>
        <a:bodyPr/>
        <a:lstStyle/>
        <a:p>
          <a:pPr algn="ctr" rtl="0"/>
          <a:r>
            <a:rPr lang="en-US" sz="2100" b="1" dirty="0"/>
            <a:t>“Volunteer citizen advisory boards are an integral part of American local government.”   </a:t>
          </a:r>
        </a:p>
        <a:p>
          <a:pPr algn="r" rtl="0"/>
          <a:r>
            <a:rPr lang="en-US" sz="1400" dirty="0"/>
            <a:t>Municipal Research and Services Center</a:t>
          </a:r>
          <a:r>
            <a:rPr lang="en-US" sz="1400" b="1" dirty="0"/>
            <a:t>                              </a:t>
          </a:r>
          <a:endParaRPr lang="en-US" sz="1400" dirty="0"/>
        </a:p>
      </dgm:t>
    </dgm:pt>
    <dgm:pt modelId="{579F9F92-4EBC-4C2A-A59C-81380089A924}" type="parTrans" cxnId="{CDAE3B2B-DEF5-4E44-80BD-8291151107D9}">
      <dgm:prSet/>
      <dgm:spPr/>
      <dgm:t>
        <a:bodyPr/>
        <a:lstStyle/>
        <a:p>
          <a:endParaRPr lang="en-US"/>
        </a:p>
      </dgm:t>
    </dgm:pt>
    <dgm:pt modelId="{398D3143-ECC0-46F8-A186-8B2F905D1912}" type="sibTrans" cxnId="{CDAE3B2B-DEF5-4E44-80BD-8291151107D9}">
      <dgm:prSet/>
      <dgm:spPr/>
      <dgm:t>
        <a:bodyPr/>
        <a:lstStyle/>
        <a:p>
          <a:endParaRPr lang="en-US"/>
        </a:p>
      </dgm:t>
    </dgm:pt>
    <dgm:pt modelId="{BFEC15FC-8500-48E7-977E-72CA15E07DC7}">
      <dgm:prSet custT="1"/>
      <dgm:spPr/>
      <dgm:t>
        <a:bodyPr/>
        <a:lstStyle/>
        <a:p>
          <a:pPr rtl="0"/>
          <a:endParaRPr lang="en-US" sz="1500" dirty="0"/>
        </a:p>
        <a:p>
          <a:pPr rtl="0"/>
          <a:r>
            <a:rPr lang="en-US" sz="2000" dirty="0"/>
            <a:t>provide judicious advice from a stakeholders perspective</a:t>
          </a:r>
          <a:r>
            <a:rPr lang="en-US" sz="1500" dirty="0"/>
            <a:t> </a:t>
          </a:r>
        </a:p>
      </dgm:t>
    </dgm:pt>
    <dgm:pt modelId="{22DA32F7-728B-408E-8334-BF50CB745FBB}" type="parTrans" cxnId="{B6A80B8C-1A98-4460-BEB8-445820DFF644}">
      <dgm:prSet/>
      <dgm:spPr/>
      <dgm:t>
        <a:bodyPr/>
        <a:lstStyle/>
        <a:p>
          <a:endParaRPr lang="en-US"/>
        </a:p>
      </dgm:t>
    </dgm:pt>
    <dgm:pt modelId="{884603C4-C832-4A18-932B-180E7F26D1F7}" type="sibTrans" cxnId="{B6A80B8C-1A98-4460-BEB8-445820DFF644}">
      <dgm:prSet/>
      <dgm:spPr/>
      <dgm:t>
        <a:bodyPr/>
        <a:lstStyle/>
        <a:p>
          <a:endParaRPr lang="en-US"/>
        </a:p>
      </dgm:t>
    </dgm:pt>
    <dgm:pt modelId="{3466949B-47FC-4A38-B1DD-8A0419AE4F1F}">
      <dgm:prSet custT="1"/>
      <dgm:spPr/>
      <dgm:t>
        <a:bodyPr/>
        <a:lstStyle/>
        <a:p>
          <a:pPr rtl="0"/>
          <a:r>
            <a:rPr lang="en-US" sz="2000" dirty="0"/>
            <a:t>formulate, and forward well-developed, thoughtful recommendations to the legislative body</a:t>
          </a:r>
        </a:p>
      </dgm:t>
    </dgm:pt>
    <dgm:pt modelId="{64BB9C7C-4F23-4138-B51F-F184D9914822}" type="parTrans" cxnId="{90A716B9-DE83-4C63-A816-B2B586AACA20}">
      <dgm:prSet/>
      <dgm:spPr/>
      <dgm:t>
        <a:bodyPr/>
        <a:lstStyle/>
        <a:p>
          <a:endParaRPr lang="en-US"/>
        </a:p>
      </dgm:t>
    </dgm:pt>
    <dgm:pt modelId="{EEC95796-EB0C-4897-A888-C4F80C78940D}" type="sibTrans" cxnId="{90A716B9-DE83-4C63-A816-B2B586AACA20}">
      <dgm:prSet/>
      <dgm:spPr/>
      <dgm:t>
        <a:bodyPr/>
        <a:lstStyle/>
        <a:p>
          <a:endParaRPr lang="en-US"/>
        </a:p>
      </dgm:t>
    </dgm:pt>
    <dgm:pt modelId="{DA944EE7-F108-49BE-BDD8-0E3DA44FE8DD}">
      <dgm:prSet custT="1"/>
      <dgm:spPr/>
      <dgm:t>
        <a:bodyPr/>
        <a:lstStyle/>
        <a:p>
          <a:pPr rtl="0"/>
          <a:r>
            <a:rPr lang="en-US" sz="2000" dirty="0"/>
            <a:t>study  critical issues, taking public testimony, performing independent research</a:t>
          </a:r>
        </a:p>
      </dgm:t>
    </dgm:pt>
    <dgm:pt modelId="{EF79C762-4EC3-4091-A650-62A0D656F49A}" type="parTrans" cxnId="{F993D49F-AAC8-4026-9AD9-F0769847ABE9}">
      <dgm:prSet/>
      <dgm:spPr/>
      <dgm:t>
        <a:bodyPr/>
        <a:lstStyle/>
        <a:p>
          <a:endParaRPr lang="en-US"/>
        </a:p>
      </dgm:t>
    </dgm:pt>
    <dgm:pt modelId="{6AA5D3C0-4621-452E-9C07-73BE6C422D8D}" type="sibTrans" cxnId="{F993D49F-AAC8-4026-9AD9-F0769847ABE9}">
      <dgm:prSet/>
      <dgm:spPr/>
      <dgm:t>
        <a:bodyPr/>
        <a:lstStyle/>
        <a:p>
          <a:endParaRPr lang="en-US"/>
        </a:p>
      </dgm:t>
    </dgm:pt>
    <dgm:pt modelId="{935B3E6D-AC24-41FA-A55B-5619B062D8E2}">
      <dgm:prSet custT="1"/>
      <dgm:spPr/>
      <dgm:t>
        <a:bodyPr/>
        <a:lstStyle/>
        <a:p>
          <a:pPr algn="l" rtl="0">
            <a:spcAft>
              <a:spcPts val="0"/>
            </a:spcAft>
          </a:pPr>
          <a:r>
            <a:rPr lang="en-US" sz="2000" dirty="0"/>
            <a:t>Review staff reports and recommendations</a:t>
          </a:r>
        </a:p>
        <a:p>
          <a:pPr algn="l" rtl="0">
            <a:spcAft>
              <a:spcPts val="0"/>
            </a:spcAft>
          </a:pPr>
          <a:endParaRPr lang="en-US" sz="2000" dirty="0"/>
        </a:p>
        <a:p>
          <a:pPr algn="l">
            <a:spcAft>
              <a:spcPts val="0"/>
            </a:spcAft>
          </a:pPr>
          <a:r>
            <a:rPr lang="en-US" sz="2000" dirty="0"/>
            <a:t>Advice does not have to be accepted but it needs to be recognized if proper respect and consideration is given to the members.</a:t>
          </a:r>
        </a:p>
      </dgm:t>
    </dgm:pt>
    <dgm:pt modelId="{D96E3ECF-24A4-421A-A3F2-4C73DF654663}" type="parTrans" cxnId="{89E066A8-0735-4C4D-899E-39A7490CF866}">
      <dgm:prSet/>
      <dgm:spPr/>
      <dgm:t>
        <a:bodyPr/>
        <a:lstStyle/>
        <a:p>
          <a:endParaRPr lang="en-US"/>
        </a:p>
      </dgm:t>
    </dgm:pt>
    <dgm:pt modelId="{44A8CB6D-CBCC-430E-BC42-64355E9FCAD0}" type="sibTrans" cxnId="{89E066A8-0735-4C4D-899E-39A7490CF866}">
      <dgm:prSet/>
      <dgm:spPr/>
      <dgm:t>
        <a:bodyPr/>
        <a:lstStyle/>
        <a:p>
          <a:endParaRPr lang="en-US"/>
        </a:p>
      </dgm:t>
    </dgm:pt>
    <dgm:pt modelId="{6E9AD4E9-2704-40F3-93C2-5F738F9817EA}">
      <dgm:prSet/>
      <dgm:spPr/>
      <dgm:t>
        <a:bodyPr/>
        <a:lstStyle/>
        <a:p>
          <a:pPr rtl="0"/>
          <a:endParaRPr lang="en-US" dirty="0"/>
        </a:p>
      </dgm:t>
    </dgm:pt>
    <dgm:pt modelId="{B4C226EB-DC20-4AD2-90E7-4CC2A41EFBEB}" type="parTrans" cxnId="{D69D68BC-0BF3-4C6B-B61D-FE987FD70B10}">
      <dgm:prSet/>
      <dgm:spPr/>
      <dgm:t>
        <a:bodyPr/>
        <a:lstStyle/>
        <a:p>
          <a:endParaRPr lang="en-US"/>
        </a:p>
      </dgm:t>
    </dgm:pt>
    <dgm:pt modelId="{4A2974D5-7767-4C90-A33C-14E67BEF2F84}" type="sibTrans" cxnId="{D69D68BC-0BF3-4C6B-B61D-FE987FD70B10}">
      <dgm:prSet/>
      <dgm:spPr/>
      <dgm:t>
        <a:bodyPr/>
        <a:lstStyle/>
        <a:p>
          <a:endParaRPr lang="en-US"/>
        </a:p>
      </dgm:t>
    </dgm:pt>
    <dgm:pt modelId="{CA4681D4-A967-49C9-8EAB-A8B11B759B17}">
      <dgm:prSet/>
      <dgm:spPr/>
      <dgm:t>
        <a:bodyPr/>
        <a:lstStyle/>
        <a:p>
          <a:pPr rtl="0"/>
          <a:endParaRPr lang="en-US" dirty="0"/>
        </a:p>
      </dgm:t>
    </dgm:pt>
    <dgm:pt modelId="{AAD74B94-2813-42D3-9AA2-6464137A4FDD}" type="sibTrans" cxnId="{D30590EA-CE2F-4513-8465-A5D8910A89BC}">
      <dgm:prSet/>
      <dgm:spPr/>
      <dgm:t>
        <a:bodyPr/>
        <a:lstStyle/>
        <a:p>
          <a:endParaRPr lang="en-US"/>
        </a:p>
      </dgm:t>
    </dgm:pt>
    <dgm:pt modelId="{30616A09-C1F8-41D0-B076-4F07E18284A6}" type="parTrans" cxnId="{D30590EA-CE2F-4513-8465-A5D8910A89BC}">
      <dgm:prSet/>
      <dgm:spPr/>
      <dgm:t>
        <a:bodyPr/>
        <a:lstStyle/>
        <a:p>
          <a:endParaRPr lang="en-US"/>
        </a:p>
      </dgm:t>
    </dgm:pt>
    <dgm:pt modelId="{C25335ED-8AD5-4A56-8302-2931928068D3}" type="pres">
      <dgm:prSet presAssocID="{0A6B777C-044E-411A-92EA-FCC8A295B280}" presName="vert0" presStyleCnt="0">
        <dgm:presLayoutVars>
          <dgm:dir/>
          <dgm:animOne val="branch"/>
          <dgm:animLvl val="lvl"/>
        </dgm:presLayoutVars>
      </dgm:prSet>
      <dgm:spPr/>
    </dgm:pt>
    <dgm:pt modelId="{3F2C3F3C-D35D-4708-9719-E6E264ADBE42}" type="pres">
      <dgm:prSet presAssocID="{90D54491-C607-47EA-8644-A9219C5FAFBC}" presName="thickLine" presStyleLbl="alignNode1" presStyleIdx="0" presStyleCnt="3"/>
      <dgm:spPr/>
    </dgm:pt>
    <dgm:pt modelId="{9B9950AC-F766-4D06-9662-2CB24F5A8041}" type="pres">
      <dgm:prSet presAssocID="{90D54491-C607-47EA-8644-A9219C5FAFBC}" presName="horz1" presStyleCnt="0"/>
      <dgm:spPr/>
    </dgm:pt>
    <dgm:pt modelId="{74AF2E26-29EA-4FC2-BB39-AD309686F152}" type="pres">
      <dgm:prSet presAssocID="{90D54491-C607-47EA-8644-A9219C5FAFBC}" presName="tx1" presStyleLbl="revTx" presStyleIdx="0" presStyleCnt="7" custScaleX="500000" custScaleY="31158" custLinFactNeighborX="9259" custLinFactNeighborY="-2604"/>
      <dgm:spPr/>
    </dgm:pt>
    <dgm:pt modelId="{F6FA0A2E-FADA-4774-AD3C-3548CAF2A337}" type="pres">
      <dgm:prSet presAssocID="{90D54491-C607-47EA-8644-A9219C5FAFBC}" presName="vert1" presStyleCnt="0"/>
      <dgm:spPr/>
    </dgm:pt>
    <dgm:pt modelId="{A77F5BEB-5690-4119-980A-305343834A36}" type="pres">
      <dgm:prSet presAssocID="{CA4681D4-A967-49C9-8EAB-A8B11B759B17}" presName="thickLine" presStyleLbl="alignNode1" presStyleIdx="1" presStyleCnt="3"/>
      <dgm:spPr/>
    </dgm:pt>
    <dgm:pt modelId="{50BA35E0-B3EE-4189-8BDF-13B5B1FDB242}" type="pres">
      <dgm:prSet presAssocID="{CA4681D4-A967-49C9-8EAB-A8B11B759B17}" presName="horz1" presStyleCnt="0"/>
      <dgm:spPr/>
    </dgm:pt>
    <dgm:pt modelId="{FF1AAADF-1894-4B91-977D-5AEE1DB1E6EF}" type="pres">
      <dgm:prSet presAssocID="{CA4681D4-A967-49C9-8EAB-A8B11B759B17}" presName="tx1" presStyleLbl="revTx" presStyleIdx="1" presStyleCnt="7"/>
      <dgm:spPr/>
    </dgm:pt>
    <dgm:pt modelId="{4B91941E-A317-482D-B3D3-07AA0680D69D}" type="pres">
      <dgm:prSet presAssocID="{CA4681D4-A967-49C9-8EAB-A8B11B759B17}" presName="vert1" presStyleCnt="0"/>
      <dgm:spPr/>
    </dgm:pt>
    <dgm:pt modelId="{8F46C6D4-89E0-46C3-9803-E17B4CA196FF}" type="pres">
      <dgm:prSet presAssocID="{BFEC15FC-8500-48E7-977E-72CA15E07DC7}" presName="vertSpace2a" presStyleCnt="0"/>
      <dgm:spPr/>
    </dgm:pt>
    <dgm:pt modelId="{245806B1-A2FF-4CC9-BB60-CCF9081E2C9B}" type="pres">
      <dgm:prSet presAssocID="{BFEC15FC-8500-48E7-977E-72CA15E07DC7}" presName="horz2" presStyleCnt="0"/>
      <dgm:spPr/>
    </dgm:pt>
    <dgm:pt modelId="{D4EBBCC7-15DA-448D-87DD-AC080C460D24}" type="pres">
      <dgm:prSet presAssocID="{BFEC15FC-8500-48E7-977E-72CA15E07DC7}" presName="horzSpace2" presStyleCnt="0"/>
      <dgm:spPr/>
    </dgm:pt>
    <dgm:pt modelId="{088E0613-FC43-4981-B077-A668C1500F42}" type="pres">
      <dgm:prSet presAssocID="{BFEC15FC-8500-48E7-977E-72CA15E07DC7}" presName="tx2" presStyleLbl="revTx" presStyleIdx="2" presStyleCnt="7"/>
      <dgm:spPr/>
    </dgm:pt>
    <dgm:pt modelId="{B267F223-54B9-41FF-AAA1-09E0536F264D}" type="pres">
      <dgm:prSet presAssocID="{BFEC15FC-8500-48E7-977E-72CA15E07DC7}" presName="vert2" presStyleCnt="0"/>
      <dgm:spPr/>
    </dgm:pt>
    <dgm:pt modelId="{A3E8D0A0-C3BF-4DF1-B9EE-15C7B4750E4F}" type="pres">
      <dgm:prSet presAssocID="{BFEC15FC-8500-48E7-977E-72CA15E07DC7}" presName="thinLine2b" presStyleLbl="callout" presStyleIdx="0" presStyleCnt="4"/>
      <dgm:spPr/>
    </dgm:pt>
    <dgm:pt modelId="{83DE2A40-DBF0-45D5-83B5-3A65F0C5A159}" type="pres">
      <dgm:prSet presAssocID="{BFEC15FC-8500-48E7-977E-72CA15E07DC7}" presName="vertSpace2b" presStyleCnt="0"/>
      <dgm:spPr/>
    </dgm:pt>
    <dgm:pt modelId="{6C8A8098-5225-44F5-A7F0-B833780A1713}" type="pres">
      <dgm:prSet presAssocID="{3466949B-47FC-4A38-B1DD-8A0419AE4F1F}" presName="horz2" presStyleCnt="0"/>
      <dgm:spPr/>
    </dgm:pt>
    <dgm:pt modelId="{60326C78-0059-4C1D-82ED-40EA5FFAFCCB}" type="pres">
      <dgm:prSet presAssocID="{3466949B-47FC-4A38-B1DD-8A0419AE4F1F}" presName="horzSpace2" presStyleCnt="0"/>
      <dgm:spPr/>
    </dgm:pt>
    <dgm:pt modelId="{9B330DA2-E52C-44A0-8A5E-358D85A5A419}" type="pres">
      <dgm:prSet presAssocID="{3466949B-47FC-4A38-B1DD-8A0419AE4F1F}" presName="tx2" presStyleLbl="revTx" presStyleIdx="3" presStyleCnt="7"/>
      <dgm:spPr/>
    </dgm:pt>
    <dgm:pt modelId="{5BF80AA1-9B32-4B1B-948C-FA35CC2FFCF5}" type="pres">
      <dgm:prSet presAssocID="{3466949B-47FC-4A38-B1DD-8A0419AE4F1F}" presName="vert2" presStyleCnt="0"/>
      <dgm:spPr/>
    </dgm:pt>
    <dgm:pt modelId="{CEFEAD1C-EB26-4EF1-BEC4-934FF7DD2E3D}" type="pres">
      <dgm:prSet presAssocID="{3466949B-47FC-4A38-B1DD-8A0419AE4F1F}" presName="thinLine2b" presStyleLbl="callout" presStyleIdx="1" presStyleCnt="4"/>
      <dgm:spPr/>
    </dgm:pt>
    <dgm:pt modelId="{CB676037-59CA-45A8-A706-A5C4A7498AA2}" type="pres">
      <dgm:prSet presAssocID="{3466949B-47FC-4A38-B1DD-8A0419AE4F1F}" presName="vertSpace2b" presStyleCnt="0"/>
      <dgm:spPr/>
    </dgm:pt>
    <dgm:pt modelId="{AC05BEF2-0AE8-4619-8FC1-738B68DC417A}" type="pres">
      <dgm:prSet presAssocID="{DA944EE7-F108-49BE-BDD8-0E3DA44FE8DD}" presName="horz2" presStyleCnt="0"/>
      <dgm:spPr/>
    </dgm:pt>
    <dgm:pt modelId="{025C3147-749C-4123-A34F-148CB2699674}" type="pres">
      <dgm:prSet presAssocID="{DA944EE7-F108-49BE-BDD8-0E3DA44FE8DD}" presName="horzSpace2" presStyleCnt="0"/>
      <dgm:spPr/>
    </dgm:pt>
    <dgm:pt modelId="{647497B2-11A5-4D51-AE19-42A3C9316274}" type="pres">
      <dgm:prSet presAssocID="{DA944EE7-F108-49BE-BDD8-0E3DA44FE8DD}" presName="tx2" presStyleLbl="revTx" presStyleIdx="4" presStyleCnt="7"/>
      <dgm:spPr/>
    </dgm:pt>
    <dgm:pt modelId="{C4A37611-EEEE-4430-9D31-E0716C0DC0E2}" type="pres">
      <dgm:prSet presAssocID="{DA944EE7-F108-49BE-BDD8-0E3DA44FE8DD}" presName="vert2" presStyleCnt="0"/>
      <dgm:spPr/>
    </dgm:pt>
    <dgm:pt modelId="{90DDE14B-4C29-472E-86D9-A44FA47EC488}" type="pres">
      <dgm:prSet presAssocID="{DA944EE7-F108-49BE-BDD8-0E3DA44FE8DD}" presName="thinLine2b" presStyleLbl="callout" presStyleIdx="2" presStyleCnt="4"/>
      <dgm:spPr/>
    </dgm:pt>
    <dgm:pt modelId="{8C63A2CE-CAB5-4382-829B-0F0448D50B0A}" type="pres">
      <dgm:prSet presAssocID="{DA944EE7-F108-49BE-BDD8-0E3DA44FE8DD}" presName="vertSpace2b" presStyleCnt="0"/>
      <dgm:spPr/>
    </dgm:pt>
    <dgm:pt modelId="{769AC8D5-F7D1-4BDB-8A62-A3C5CB73BF4B}" type="pres">
      <dgm:prSet presAssocID="{935B3E6D-AC24-41FA-A55B-5619B062D8E2}" presName="horz2" presStyleCnt="0"/>
      <dgm:spPr/>
    </dgm:pt>
    <dgm:pt modelId="{020D0842-3C7B-41CB-AB62-11F6649C1BB6}" type="pres">
      <dgm:prSet presAssocID="{935B3E6D-AC24-41FA-A55B-5619B062D8E2}" presName="horzSpace2" presStyleCnt="0"/>
      <dgm:spPr/>
    </dgm:pt>
    <dgm:pt modelId="{976817D4-999B-4354-BB5A-298C5E797327}" type="pres">
      <dgm:prSet presAssocID="{935B3E6D-AC24-41FA-A55B-5619B062D8E2}" presName="tx2" presStyleLbl="revTx" presStyleIdx="5" presStyleCnt="7" custScaleY="44003"/>
      <dgm:spPr/>
    </dgm:pt>
    <dgm:pt modelId="{180210AD-1455-4410-BEFE-C196D2E2BA21}" type="pres">
      <dgm:prSet presAssocID="{935B3E6D-AC24-41FA-A55B-5619B062D8E2}" presName="vert2" presStyleCnt="0"/>
      <dgm:spPr/>
    </dgm:pt>
    <dgm:pt modelId="{AC94CAED-2BFC-4BC6-9F83-FFAA7E91F547}" type="pres">
      <dgm:prSet presAssocID="{935B3E6D-AC24-41FA-A55B-5619B062D8E2}" presName="thinLine2b" presStyleLbl="callout" presStyleIdx="3" presStyleCnt="4"/>
      <dgm:spPr/>
    </dgm:pt>
    <dgm:pt modelId="{FBFB2802-97CA-4656-B628-24D62FE42E53}" type="pres">
      <dgm:prSet presAssocID="{935B3E6D-AC24-41FA-A55B-5619B062D8E2}" presName="vertSpace2b" presStyleCnt="0"/>
      <dgm:spPr/>
    </dgm:pt>
    <dgm:pt modelId="{B7C6D78B-7C1F-4717-848E-2A3D279D4AE6}" type="pres">
      <dgm:prSet presAssocID="{6E9AD4E9-2704-40F3-93C2-5F738F9817EA}" presName="thickLine" presStyleLbl="alignNode1" presStyleIdx="2" presStyleCnt="3"/>
      <dgm:spPr/>
    </dgm:pt>
    <dgm:pt modelId="{C876CC92-EEFF-4F35-AAD9-F666624D9170}" type="pres">
      <dgm:prSet presAssocID="{6E9AD4E9-2704-40F3-93C2-5F738F9817EA}" presName="horz1" presStyleCnt="0"/>
      <dgm:spPr/>
    </dgm:pt>
    <dgm:pt modelId="{39D534A3-B30B-40A5-914C-B5E2EED4E0B7}" type="pres">
      <dgm:prSet presAssocID="{6E9AD4E9-2704-40F3-93C2-5F738F9817EA}" presName="tx1" presStyleLbl="revTx" presStyleIdx="6" presStyleCnt="7" custScaleX="500000" custScaleY="35297"/>
      <dgm:spPr/>
    </dgm:pt>
    <dgm:pt modelId="{7F66BB72-3477-4DA5-92A4-F843EA3AE6BF}" type="pres">
      <dgm:prSet presAssocID="{6E9AD4E9-2704-40F3-93C2-5F738F9817EA}" presName="vert1" presStyleCnt="0"/>
      <dgm:spPr/>
    </dgm:pt>
  </dgm:ptLst>
  <dgm:cxnLst>
    <dgm:cxn modelId="{CDAE3B2B-DEF5-4E44-80BD-8291151107D9}" srcId="{0A6B777C-044E-411A-92EA-FCC8A295B280}" destId="{90D54491-C607-47EA-8644-A9219C5FAFBC}" srcOrd="0" destOrd="0" parTransId="{579F9F92-4EBC-4C2A-A59C-81380089A924}" sibTransId="{398D3143-ECC0-46F8-A186-8B2F905D1912}"/>
    <dgm:cxn modelId="{BC738467-C769-47A1-9D45-4A9D56568700}" type="presOf" srcId="{3466949B-47FC-4A38-B1DD-8A0419AE4F1F}" destId="{9B330DA2-E52C-44A0-8A5E-358D85A5A419}" srcOrd="0" destOrd="0" presId="urn:microsoft.com/office/officeart/2008/layout/LinedList"/>
    <dgm:cxn modelId="{01D26E69-0640-4A71-8CA5-E5553AC0FA7A}" type="presOf" srcId="{BFEC15FC-8500-48E7-977E-72CA15E07DC7}" destId="{088E0613-FC43-4981-B077-A668C1500F42}" srcOrd="0" destOrd="0" presId="urn:microsoft.com/office/officeart/2008/layout/LinedList"/>
    <dgm:cxn modelId="{1A16844C-10FB-48B0-B9E7-A09C9DCA18E2}" type="presOf" srcId="{0A6B777C-044E-411A-92EA-FCC8A295B280}" destId="{C25335ED-8AD5-4A56-8302-2931928068D3}" srcOrd="0" destOrd="0" presId="urn:microsoft.com/office/officeart/2008/layout/LinedList"/>
    <dgm:cxn modelId="{05D24679-4AE0-4FC2-98F2-8A10E8384B80}" type="presOf" srcId="{90D54491-C607-47EA-8644-A9219C5FAFBC}" destId="{74AF2E26-29EA-4FC2-BB39-AD309686F152}" srcOrd="0" destOrd="0" presId="urn:microsoft.com/office/officeart/2008/layout/LinedList"/>
    <dgm:cxn modelId="{436F7D7C-D14B-4CD5-BE57-4E491833CAAC}" type="presOf" srcId="{6E9AD4E9-2704-40F3-93C2-5F738F9817EA}" destId="{39D534A3-B30B-40A5-914C-B5E2EED4E0B7}" srcOrd="0" destOrd="0" presId="urn:microsoft.com/office/officeart/2008/layout/LinedList"/>
    <dgm:cxn modelId="{A17E1283-1BEB-4CF4-A1B6-CE60F61801FF}" type="presOf" srcId="{DA944EE7-F108-49BE-BDD8-0E3DA44FE8DD}" destId="{647497B2-11A5-4D51-AE19-42A3C9316274}" srcOrd="0" destOrd="0" presId="urn:microsoft.com/office/officeart/2008/layout/LinedList"/>
    <dgm:cxn modelId="{B6A80B8C-1A98-4460-BEB8-445820DFF644}" srcId="{CA4681D4-A967-49C9-8EAB-A8B11B759B17}" destId="{BFEC15FC-8500-48E7-977E-72CA15E07DC7}" srcOrd="0" destOrd="0" parTransId="{22DA32F7-728B-408E-8334-BF50CB745FBB}" sibTransId="{884603C4-C832-4A18-932B-180E7F26D1F7}"/>
    <dgm:cxn modelId="{F993D49F-AAC8-4026-9AD9-F0769847ABE9}" srcId="{CA4681D4-A967-49C9-8EAB-A8B11B759B17}" destId="{DA944EE7-F108-49BE-BDD8-0E3DA44FE8DD}" srcOrd="2" destOrd="0" parTransId="{EF79C762-4EC3-4091-A650-62A0D656F49A}" sibTransId="{6AA5D3C0-4621-452E-9C07-73BE6C422D8D}"/>
    <dgm:cxn modelId="{89E066A8-0735-4C4D-899E-39A7490CF866}" srcId="{CA4681D4-A967-49C9-8EAB-A8B11B759B17}" destId="{935B3E6D-AC24-41FA-A55B-5619B062D8E2}" srcOrd="3" destOrd="0" parTransId="{D96E3ECF-24A4-421A-A3F2-4C73DF654663}" sibTransId="{44A8CB6D-CBCC-430E-BC42-64355E9FCAD0}"/>
    <dgm:cxn modelId="{90A716B9-DE83-4C63-A816-B2B586AACA20}" srcId="{CA4681D4-A967-49C9-8EAB-A8B11B759B17}" destId="{3466949B-47FC-4A38-B1DD-8A0419AE4F1F}" srcOrd="1" destOrd="0" parTransId="{64BB9C7C-4F23-4138-B51F-F184D9914822}" sibTransId="{EEC95796-EB0C-4897-A888-C4F80C78940D}"/>
    <dgm:cxn modelId="{D69D68BC-0BF3-4C6B-B61D-FE987FD70B10}" srcId="{0A6B777C-044E-411A-92EA-FCC8A295B280}" destId="{6E9AD4E9-2704-40F3-93C2-5F738F9817EA}" srcOrd="2" destOrd="0" parTransId="{B4C226EB-DC20-4AD2-90E7-4CC2A41EFBEB}" sibTransId="{4A2974D5-7767-4C90-A33C-14E67BEF2F84}"/>
    <dgm:cxn modelId="{D30590EA-CE2F-4513-8465-A5D8910A89BC}" srcId="{0A6B777C-044E-411A-92EA-FCC8A295B280}" destId="{CA4681D4-A967-49C9-8EAB-A8B11B759B17}" srcOrd="1" destOrd="0" parTransId="{30616A09-C1F8-41D0-B076-4F07E18284A6}" sibTransId="{AAD74B94-2813-42D3-9AA2-6464137A4FDD}"/>
    <dgm:cxn modelId="{5F8827ED-7ED7-4872-AD6C-E4F71E5BCB14}" type="presOf" srcId="{CA4681D4-A967-49C9-8EAB-A8B11B759B17}" destId="{FF1AAADF-1894-4B91-977D-5AEE1DB1E6EF}" srcOrd="0" destOrd="0" presId="urn:microsoft.com/office/officeart/2008/layout/LinedList"/>
    <dgm:cxn modelId="{3E8C71FC-6627-4591-9D05-44864C78C783}" type="presOf" srcId="{935B3E6D-AC24-41FA-A55B-5619B062D8E2}" destId="{976817D4-999B-4354-BB5A-298C5E797327}" srcOrd="0" destOrd="0" presId="urn:microsoft.com/office/officeart/2008/layout/LinedList"/>
    <dgm:cxn modelId="{2CA212C9-2822-447F-A974-4F6799B0A207}" type="presParOf" srcId="{C25335ED-8AD5-4A56-8302-2931928068D3}" destId="{3F2C3F3C-D35D-4708-9719-E6E264ADBE42}" srcOrd="0" destOrd="0" presId="urn:microsoft.com/office/officeart/2008/layout/LinedList"/>
    <dgm:cxn modelId="{CEEC4F8A-61E8-4B54-AB7C-431362D287E7}" type="presParOf" srcId="{C25335ED-8AD5-4A56-8302-2931928068D3}" destId="{9B9950AC-F766-4D06-9662-2CB24F5A8041}" srcOrd="1" destOrd="0" presId="urn:microsoft.com/office/officeart/2008/layout/LinedList"/>
    <dgm:cxn modelId="{42758035-BAF7-45D1-8F1A-FB35E7E659B9}" type="presParOf" srcId="{9B9950AC-F766-4D06-9662-2CB24F5A8041}" destId="{74AF2E26-29EA-4FC2-BB39-AD309686F152}" srcOrd="0" destOrd="0" presId="urn:microsoft.com/office/officeart/2008/layout/LinedList"/>
    <dgm:cxn modelId="{BDD66165-DD83-4D79-9AA0-2EDDE54BD7AD}" type="presParOf" srcId="{9B9950AC-F766-4D06-9662-2CB24F5A8041}" destId="{F6FA0A2E-FADA-4774-AD3C-3548CAF2A337}" srcOrd="1" destOrd="0" presId="urn:microsoft.com/office/officeart/2008/layout/LinedList"/>
    <dgm:cxn modelId="{201D08FA-30D1-4701-BE18-86F5912DCB5D}" type="presParOf" srcId="{C25335ED-8AD5-4A56-8302-2931928068D3}" destId="{A77F5BEB-5690-4119-980A-305343834A36}" srcOrd="2" destOrd="0" presId="urn:microsoft.com/office/officeart/2008/layout/LinedList"/>
    <dgm:cxn modelId="{BCA8EBC1-A998-4994-B7A9-C0A8AB51F80C}" type="presParOf" srcId="{C25335ED-8AD5-4A56-8302-2931928068D3}" destId="{50BA35E0-B3EE-4189-8BDF-13B5B1FDB242}" srcOrd="3" destOrd="0" presId="urn:microsoft.com/office/officeart/2008/layout/LinedList"/>
    <dgm:cxn modelId="{1F980D85-1215-457F-A78E-B1B949167327}" type="presParOf" srcId="{50BA35E0-B3EE-4189-8BDF-13B5B1FDB242}" destId="{FF1AAADF-1894-4B91-977D-5AEE1DB1E6EF}" srcOrd="0" destOrd="0" presId="urn:microsoft.com/office/officeart/2008/layout/LinedList"/>
    <dgm:cxn modelId="{8D5E27ED-E0E4-49C9-9009-28ACFB76DE83}" type="presParOf" srcId="{50BA35E0-B3EE-4189-8BDF-13B5B1FDB242}" destId="{4B91941E-A317-482D-B3D3-07AA0680D69D}" srcOrd="1" destOrd="0" presId="urn:microsoft.com/office/officeart/2008/layout/LinedList"/>
    <dgm:cxn modelId="{05AF55C7-74EC-4776-9BF6-AD3EC183B5FB}" type="presParOf" srcId="{4B91941E-A317-482D-B3D3-07AA0680D69D}" destId="{8F46C6D4-89E0-46C3-9803-E17B4CA196FF}" srcOrd="0" destOrd="0" presId="urn:microsoft.com/office/officeart/2008/layout/LinedList"/>
    <dgm:cxn modelId="{B3BA341C-D925-45FA-A750-B36CBF04B574}" type="presParOf" srcId="{4B91941E-A317-482D-B3D3-07AA0680D69D}" destId="{245806B1-A2FF-4CC9-BB60-CCF9081E2C9B}" srcOrd="1" destOrd="0" presId="urn:microsoft.com/office/officeart/2008/layout/LinedList"/>
    <dgm:cxn modelId="{E544EDCF-1970-45C4-B57C-9D7E8324AD9F}" type="presParOf" srcId="{245806B1-A2FF-4CC9-BB60-CCF9081E2C9B}" destId="{D4EBBCC7-15DA-448D-87DD-AC080C460D24}" srcOrd="0" destOrd="0" presId="urn:microsoft.com/office/officeart/2008/layout/LinedList"/>
    <dgm:cxn modelId="{7EDF4D3C-7B58-4684-956D-DE55D9A75DE4}" type="presParOf" srcId="{245806B1-A2FF-4CC9-BB60-CCF9081E2C9B}" destId="{088E0613-FC43-4981-B077-A668C1500F42}" srcOrd="1" destOrd="0" presId="urn:microsoft.com/office/officeart/2008/layout/LinedList"/>
    <dgm:cxn modelId="{EFFD409E-F266-4281-B816-D36A4BF1DE85}" type="presParOf" srcId="{245806B1-A2FF-4CC9-BB60-CCF9081E2C9B}" destId="{B267F223-54B9-41FF-AAA1-09E0536F264D}" srcOrd="2" destOrd="0" presId="urn:microsoft.com/office/officeart/2008/layout/LinedList"/>
    <dgm:cxn modelId="{89B17EA4-F069-45C7-82CD-0D8334C28935}" type="presParOf" srcId="{4B91941E-A317-482D-B3D3-07AA0680D69D}" destId="{A3E8D0A0-C3BF-4DF1-B9EE-15C7B4750E4F}" srcOrd="2" destOrd="0" presId="urn:microsoft.com/office/officeart/2008/layout/LinedList"/>
    <dgm:cxn modelId="{A42C50AE-781B-4CEF-AF4D-E0A022BA8CF2}" type="presParOf" srcId="{4B91941E-A317-482D-B3D3-07AA0680D69D}" destId="{83DE2A40-DBF0-45D5-83B5-3A65F0C5A159}" srcOrd="3" destOrd="0" presId="urn:microsoft.com/office/officeart/2008/layout/LinedList"/>
    <dgm:cxn modelId="{B9507FC2-6007-44A9-990E-EB55E87CF7BD}" type="presParOf" srcId="{4B91941E-A317-482D-B3D3-07AA0680D69D}" destId="{6C8A8098-5225-44F5-A7F0-B833780A1713}" srcOrd="4" destOrd="0" presId="urn:microsoft.com/office/officeart/2008/layout/LinedList"/>
    <dgm:cxn modelId="{BE0BE624-D29E-4FEF-A034-A6DDA5960C66}" type="presParOf" srcId="{6C8A8098-5225-44F5-A7F0-B833780A1713}" destId="{60326C78-0059-4C1D-82ED-40EA5FFAFCCB}" srcOrd="0" destOrd="0" presId="urn:microsoft.com/office/officeart/2008/layout/LinedList"/>
    <dgm:cxn modelId="{3AC837CA-B345-4FF0-83D3-74B2571CCA3E}" type="presParOf" srcId="{6C8A8098-5225-44F5-A7F0-B833780A1713}" destId="{9B330DA2-E52C-44A0-8A5E-358D85A5A419}" srcOrd="1" destOrd="0" presId="urn:microsoft.com/office/officeart/2008/layout/LinedList"/>
    <dgm:cxn modelId="{A9B45EC1-CF35-4CE7-A699-7294F1419A7D}" type="presParOf" srcId="{6C8A8098-5225-44F5-A7F0-B833780A1713}" destId="{5BF80AA1-9B32-4B1B-948C-FA35CC2FFCF5}" srcOrd="2" destOrd="0" presId="urn:microsoft.com/office/officeart/2008/layout/LinedList"/>
    <dgm:cxn modelId="{5ECC14B2-FDCF-4A43-B74E-B9D31B11069C}" type="presParOf" srcId="{4B91941E-A317-482D-B3D3-07AA0680D69D}" destId="{CEFEAD1C-EB26-4EF1-BEC4-934FF7DD2E3D}" srcOrd="5" destOrd="0" presId="urn:microsoft.com/office/officeart/2008/layout/LinedList"/>
    <dgm:cxn modelId="{FCC1BC66-58BC-4280-A208-5997BFCCFFBA}" type="presParOf" srcId="{4B91941E-A317-482D-B3D3-07AA0680D69D}" destId="{CB676037-59CA-45A8-A706-A5C4A7498AA2}" srcOrd="6" destOrd="0" presId="urn:microsoft.com/office/officeart/2008/layout/LinedList"/>
    <dgm:cxn modelId="{87E1E26C-5E2B-41BA-95FC-FD384C682133}" type="presParOf" srcId="{4B91941E-A317-482D-B3D3-07AA0680D69D}" destId="{AC05BEF2-0AE8-4619-8FC1-738B68DC417A}" srcOrd="7" destOrd="0" presId="urn:microsoft.com/office/officeart/2008/layout/LinedList"/>
    <dgm:cxn modelId="{3DAF3DDD-584F-49B6-B7E2-82D4E087CC15}" type="presParOf" srcId="{AC05BEF2-0AE8-4619-8FC1-738B68DC417A}" destId="{025C3147-749C-4123-A34F-148CB2699674}" srcOrd="0" destOrd="0" presId="urn:microsoft.com/office/officeart/2008/layout/LinedList"/>
    <dgm:cxn modelId="{141B6C5D-41AB-4A0B-89C2-11D3EAEB8585}" type="presParOf" srcId="{AC05BEF2-0AE8-4619-8FC1-738B68DC417A}" destId="{647497B2-11A5-4D51-AE19-42A3C9316274}" srcOrd="1" destOrd="0" presId="urn:microsoft.com/office/officeart/2008/layout/LinedList"/>
    <dgm:cxn modelId="{EBA5ADAF-38F1-4402-858B-37357D22AB46}" type="presParOf" srcId="{AC05BEF2-0AE8-4619-8FC1-738B68DC417A}" destId="{C4A37611-EEEE-4430-9D31-E0716C0DC0E2}" srcOrd="2" destOrd="0" presId="urn:microsoft.com/office/officeart/2008/layout/LinedList"/>
    <dgm:cxn modelId="{1F8E0B18-B563-4FDA-AB2A-ABBE9B887A3D}" type="presParOf" srcId="{4B91941E-A317-482D-B3D3-07AA0680D69D}" destId="{90DDE14B-4C29-472E-86D9-A44FA47EC488}" srcOrd="8" destOrd="0" presId="urn:microsoft.com/office/officeart/2008/layout/LinedList"/>
    <dgm:cxn modelId="{2667B10A-D422-4E9E-BE50-B97DF50BADA5}" type="presParOf" srcId="{4B91941E-A317-482D-B3D3-07AA0680D69D}" destId="{8C63A2CE-CAB5-4382-829B-0F0448D50B0A}" srcOrd="9" destOrd="0" presId="urn:microsoft.com/office/officeart/2008/layout/LinedList"/>
    <dgm:cxn modelId="{FA22F61E-17FA-48A6-8711-12CB56CA3835}" type="presParOf" srcId="{4B91941E-A317-482D-B3D3-07AA0680D69D}" destId="{769AC8D5-F7D1-4BDB-8A62-A3C5CB73BF4B}" srcOrd="10" destOrd="0" presId="urn:microsoft.com/office/officeart/2008/layout/LinedList"/>
    <dgm:cxn modelId="{42B496D9-D33F-4D94-B4F9-8BE8A4AD1335}" type="presParOf" srcId="{769AC8D5-F7D1-4BDB-8A62-A3C5CB73BF4B}" destId="{020D0842-3C7B-41CB-AB62-11F6649C1BB6}" srcOrd="0" destOrd="0" presId="urn:microsoft.com/office/officeart/2008/layout/LinedList"/>
    <dgm:cxn modelId="{3E6B8060-B484-4E5A-81D2-5E1313B9A485}" type="presParOf" srcId="{769AC8D5-F7D1-4BDB-8A62-A3C5CB73BF4B}" destId="{976817D4-999B-4354-BB5A-298C5E797327}" srcOrd="1" destOrd="0" presId="urn:microsoft.com/office/officeart/2008/layout/LinedList"/>
    <dgm:cxn modelId="{549B95F5-E011-4401-AA55-D7C218986360}" type="presParOf" srcId="{769AC8D5-F7D1-4BDB-8A62-A3C5CB73BF4B}" destId="{180210AD-1455-4410-BEFE-C196D2E2BA21}" srcOrd="2" destOrd="0" presId="urn:microsoft.com/office/officeart/2008/layout/LinedList"/>
    <dgm:cxn modelId="{F7A7B38B-D7EA-437C-8D1A-E89DF5B8E97A}" type="presParOf" srcId="{4B91941E-A317-482D-B3D3-07AA0680D69D}" destId="{AC94CAED-2BFC-4BC6-9F83-FFAA7E91F547}" srcOrd="11" destOrd="0" presId="urn:microsoft.com/office/officeart/2008/layout/LinedList"/>
    <dgm:cxn modelId="{88512165-DB04-48BD-8EB9-CD1B807C73D7}" type="presParOf" srcId="{4B91941E-A317-482D-B3D3-07AA0680D69D}" destId="{FBFB2802-97CA-4656-B628-24D62FE42E53}" srcOrd="12" destOrd="0" presId="urn:microsoft.com/office/officeart/2008/layout/LinedList"/>
    <dgm:cxn modelId="{9B3F2067-1F9D-4A0D-8728-5F25684A0D09}" type="presParOf" srcId="{C25335ED-8AD5-4A56-8302-2931928068D3}" destId="{B7C6D78B-7C1F-4717-848E-2A3D279D4AE6}" srcOrd="4" destOrd="0" presId="urn:microsoft.com/office/officeart/2008/layout/LinedList"/>
    <dgm:cxn modelId="{CB7EC6C5-293F-48DF-9266-1BAF51849100}" type="presParOf" srcId="{C25335ED-8AD5-4A56-8302-2931928068D3}" destId="{C876CC92-EEFF-4F35-AAD9-F666624D9170}" srcOrd="5" destOrd="0" presId="urn:microsoft.com/office/officeart/2008/layout/LinedList"/>
    <dgm:cxn modelId="{4A94625E-664D-4EE6-9C10-B8B638403F8A}" type="presParOf" srcId="{C876CC92-EEFF-4F35-AAD9-F666624D9170}" destId="{39D534A3-B30B-40A5-914C-B5E2EED4E0B7}" srcOrd="0" destOrd="0" presId="urn:microsoft.com/office/officeart/2008/layout/LinedList"/>
    <dgm:cxn modelId="{FF1C04FA-A58C-44A7-9C23-755969C3C03F}" type="presParOf" srcId="{C876CC92-EEFF-4F35-AAD9-F666624D9170}" destId="{7F66BB72-3477-4DA5-92A4-F843EA3AE6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472B4-BABC-4E2E-AC85-BCA923C15A2E}">
      <dsp:nvSpPr>
        <dsp:cNvPr id="0" name=""/>
        <dsp:cNvSpPr/>
      </dsp:nvSpPr>
      <dsp:spPr>
        <a:xfrm>
          <a:off x="940057" y="0"/>
          <a:ext cx="940057" cy="1586538"/>
        </a:xfrm>
        <a:prstGeom prst="trapezoid">
          <a:avLst>
            <a:gd name="adj" fmla="val 5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Tier 3</a:t>
          </a:r>
        </a:p>
      </dsp:txBody>
      <dsp:txXfrm>
        <a:off x="940057" y="0"/>
        <a:ext cx="940057" cy="1586538"/>
      </dsp:txXfrm>
    </dsp:sp>
    <dsp:sp modelId="{2269E7B2-BFE5-40C3-9F55-098F105C7665}">
      <dsp:nvSpPr>
        <dsp:cNvPr id="0" name=""/>
        <dsp:cNvSpPr/>
      </dsp:nvSpPr>
      <dsp:spPr>
        <a:xfrm>
          <a:off x="470028" y="1586538"/>
          <a:ext cx="1880114" cy="1586538"/>
        </a:xfrm>
        <a:prstGeom prst="trapezoid">
          <a:avLst>
            <a:gd name="adj" fmla="val 29626"/>
          </a:avLst>
        </a:prstGeom>
        <a:solidFill>
          <a:schemeClr val="accent2">
            <a:hueOff val="3992348"/>
            <a:satOff val="-17205"/>
            <a:lumOff val="-39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Tier 2</a:t>
          </a:r>
        </a:p>
      </dsp:txBody>
      <dsp:txXfrm>
        <a:off x="799048" y="1586538"/>
        <a:ext cx="1222074" cy="1586538"/>
      </dsp:txXfrm>
    </dsp:sp>
    <dsp:sp modelId="{9C2C70F8-755B-4E1E-8406-6F4220732AB9}">
      <dsp:nvSpPr>
        <dsp:cNvPr id="0" name=""/>
        <dsp:cNvSpPr/>
      </dsp:nvSpPr>
      <dsp:spPr>
        <a:xfrm>
          <a:off x="0" y="3173077"/>
          <a:ext cx="2820171" cy="1586538"/>
        </a:xfrm>
        <a:prstGeom prst="trapezoid">
          <a:avLst>
            <a:gd name="adj" fmla="val 29626"/>
          </a:avLst>
        </a:prstGeom>
        <a:solidFill>
          <a:schemeClr val="accent2">
            <a:hueOff val="7984696"/>
            <a:satOff val="-34411"/>
            <a:lumOff val="-784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Tier 1</a:t>
          </a:r>
        </a:p>
      </dsp:txBody>
      <dsp:txXfrm>
        <a:off x="493530" y="3173077"/>
        <a:ext cx="1833111" cy="1586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2C3F3C-D35D-4708-9719-E6E264ADBE42}">
      <dsp:nvSpPr>
        <dsp:cNvPr id="0" name=""/>
        <dsp:cNvSpPr/>
      </dsp:nvSpPr>
      <dsp:spPr>
        <a:xfrm>
          <a:off x="0" y="666"/>
          <a:ext cx="8229600" cy="0"/>
        </a:xfrm>
        <a:prstGeom prst="line">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AF2E26-29EA-4FC2-BB39-AD309686F152}">
      <dsp:nvSpPr>
        <dsp:cNvPr id="0" name=""/>
        <dsp:cNvSpPr/>
      </dsp:nvSpPr>
      <dsp:spPr>
        <a:xfrm>
          <a:off x="0" y="0"/>
          <a:ext cx="8229600" cy="8469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ctr" defTabSz="933450" rtl="0">
            <a:lnSpc>
              <a:spcPct val="90000"/>
            </a:lnSpc>
            <a:spcBef>
              <a:spcPct val="0"/>
            </a:spcBef>
            <a:spcAft>
              <a:spcPct val="35000"/>
            </a:spcAft>
            <a:buNone/>
          </a:pPr>
          <a:r>
            <a:rPr lang="en-US" sz="2100" b="1" kern="1200" dirty="0"/>
            <a:t>“Volunteer citizen advisory boards are an integral part of American local government.”   </a:t>
          </a:r>
        </a:p>
        <a:p>
          <a:pPr marL="0" lvl="0" indent="0" algn="r" defTabSz="933450" rtl="0">
            <a:lnSpc>
              <a:spcPct val="90000"/>
            </a:lnSpc>
            <a:spcBef>
              <a:spcPct val="0"/>
            </a:spcBef>
            <a:spcAft>
              <a:spcPct val="35000"/>
            </a:spcAft>
            <a:buNone/>
          </a:pPr>
          <a:r>
            <a:rPr lang="en-US" sz="1400" kern="1200" dirty="0"/>
            <a:t>Municipal Research and Services Center</a:t>
          </a:r>
          <a:r>
            <a:rPr lang="en-US" sz="1400" b="1" kern="1200" dirty="0"/>
            <a:t>                              </a:t>
          </a:r>
          <a:endParaRPr lang="en-US" sz="1400" kern="1200" dirty="0"/>
        </a:p>
      </dsp:txBody>
      <dsp:txXfrm>
        <a:off x="0" y="0"/>
        <a:ext cx="8229600" cy="846946"/>
      </dsp:txXfrm>
    </dsp:sp>
    <dsp:sp modelId="{A77F5BEB-5690-4119-980A-305343834A36}">
      <dsp:nvSpPr>
        <dsp:cNvPr id="0" name=""/>
        <dsp:cNvSpPr/>
      </dsp:nvSpPr>
      <dsp:spPr>
        <a:xfrm>
          <a:off x="0" y="847612"/>
          <a:ext cx="8229600" cy="0"/>
        </a:xfrm>
        <a:prstGeom prst="line">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F1AAADF-1894-4B91-977D-5AEE1DB1E6EF}">
      <dsp:nvSpPr>
        <dsp:cNvPr id="0" name=""/>
        <dsp:cNvSpPr/>
      </dsp:nvSpPr>
      <dsp:spPr>
        <a:xfrm>
          <a:off x="0" y="847612"/>
          <a:ext cx="1645920" cy="2718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rtl="0">
            <a:lnSpc>
              <a:spcPct val="90000"/>
            </a:lnSpc>
            <a:spcBef>
              <a:spcPct val="0"/>
            </a:spcBef>
            <a:spcAft>
              <a:spcPct val="35000"/>
            </a:spcAft>
            <a:buNone/>
          </a:pPr>
          <a:endParaRPr lang="en-US" sz="6500" kern="1200" dirty="0"/>
        </a:p>
      </dsp:txBody>
      <dsp:txXfrm>
        <a:off x="0" y="847612"/>
        <a:ext cx="1645920" cy="2718229"/>
      </dsp:txXfrm>
    </dsp:sp>
    <dsp:sp modelId="{088E0613-FC43-4981-B077-A668C1500F42}">
      <dsp:nvSpPr>
        <dsp:cNvPr id="0" name=""/>
        <dsp:cNvSpPr/>
      </dsp:nvSpPr>
      <dsp:spPr>
        <a:xfrm>
          <a:off x="1769364" y="884444"/>
          <a:ext cx="6460236" cy="736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rtl="0">
            <a:lnSpc>
              <a:spcPct val="90000"/>
            </a:lnSpc>
            <a:spcBef>
              <a:spcPct val="0"/>
            </a:spcBef>
            <a:spcAft>
              <a:spcPct val="35000"/>
            </a:spcAft>
            <a:buNone/>
          </a:pPr>
          <a:endParaRPr lang="en-US" sz="1500" kern="1200" dirty="0"/>
        </a:p>
        <a:p>
          <a:pPr marL="0" lvl="0" indent="0" algn="l" defTabSz="666750" rtl="0">
            <a:lnSpc>
              <a:spcPct val="90000"/>
            </a:lnSpc>
            <a:spcBef>
              <a:spcPct val="0"/>
            </a:spcBef>
            <a:spcAft>
              <a:spcPct val="35000"/>
            </a:spcAft>
            <a:buNone/>
          </a:pPr>
          <a:r>
            <a:rPr lang="en-US" sz="2000" kern="1200" dirty="0"/>
            <a:t>provide judicious advice from a stakeholders perspective</a:t>
          </a:r>
          <a:r>
            <a:rPr lang="en-US" sz="1500" kern="1200" dirty="0"/>
            <a:t> </a:t>
          </a:r>
        </a:p>
      </dsp:txBody>
      <dsp:txXfrm>
        <a:off x="1769364" y="884444"/>
        <a:ext cx="6460236" cy="736629"/>
      </dsp:txXfrm>
    </dsp:sp>
    <dsp:sp modelId="{A3E8D0A0-C3BF-4DF1-B9EE-15C7B4750E4F}">
      <dsp:nvSpPr>
        <dsp:cNvPr id="0" name=""/>
        <dsp:cNvSpPr/>
      </dsp:nvSpPr>
      <dsp:spPr>
        <a:xfrm>
          <a:off x="1645920" y="1621073"/>
          <a:ext cx="6583680" cy="0"/>
        </a:xfrm>
        <a:prstGeom prst="line">
          <a:avLst/>
        </a:prstGeom>
        <a:solidFill>
          <a:schemeClr val="accent1">
            <a:hueOff val="0"/>
            <a:satOff val="0"/>
            <a:lumOff val="0"/>
            <a:alphaOff val="0"/>
          </a:schemeClr>
        </a:solidFill>
        <a:ln w="42500" cap="flat"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B330DA2-E52C-44A0-8A5E-358D85A5A419}">
      <dsp:nvSpPr>
        <dsp:cNvPr id="0" name=""/>
        <dsp:cNvSpPr/>
      </dsp:nvSpPr>
      <dsp:spPr>
        <a:xfrm>
          <a:off x="1769364" y="1657905"/>
          <a:ext cx="6460236" cy="736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formulate, and forward well-developed, thoughtful recommendations to the legislative body</a:t>
          </a:r>
        </a:p>
      </dsp:txBody>
      <dsp:txXfrm>
        <a:off x="1769364" y="1657905"/>
        <a:ext cx="6460236" cy="736629"/>
      </dsp:txXfrm>
    </dsp:sp>
    <dsp:sp modelId="{CEFEAD1C-EB26-4EF1-BEC4-934FF7DD2E3D}">
      <dsp:nvSpPr>
        <dsp:cNvPr id="0" name=""/>
        <dsp:cNvSpPr/>
      </dsp:nvSpPr>
      <dsp:spPr>
        <a:xfrm>
          <a:off x="1645920" y="2394535"/>
          <a:ext cx="6583680" cy="0"/>
        </a:xfrm>
        <a:prstGeom prst="line">
          <a:avLst/>
        </a:prstGeom>
        <a:solidFill>
          <a:schemeClr val="accent1">
            <a:hueOff val="0"/>
            <a:satOff val="0"/>
            <a:lumOff val="0"/>
            <a:alphaOff val="0"/>
          </a:schemeClr>
        </a:solidFill>
        <a:ln w="42500" cap="flat"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647497B2-11A5-4D51-AE19-42A3C9316274}">
      <dsp:nvSpPr>
        <dsp:cNvPr id="0" name=""/>
        <dsp:cNvSpPr/>
      </dsp:nvSpPr>
      <dsp:spPr>
        <a:xfrm>
          <a:off x="1769364" y="2431366"/>
          <a:ext cx="6460236" cy="736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dirty="0"/>
            <a:t>study  critical issues, taking public testimony, performing independent research</a:t>
          </a:r>
        </a:p>
      </dsp:txBody>
      <dsp:txXfrm>
        <a:off x="1769364" y="2431366"/>
        <a:ext cx="6460236" cy="736629"/>
      </dsp:txXfrm>
    </dsp:sp>
    <dsp:sp modelId="{90DDE14B-4C29-472E-86D9-A44FA47EC488}">
      <dsp:nvSpPr>
        <dsp:cNvPr id="0" name=""/>
        <dsp:cNvSpPr/>
      </dsp:nvSpPr>
      <dsp:spPr>
        <a:xfrm>
          <a:off x="1645920" y="3167996"/>
          <a:ext cx="6583680" cy="0"/>
        </a:xfrm>
        <a:prstGeom prst="line">
          <a:avLst/>
        </a:prstGeom>
        <a:solidFill>
          <a:schemeClr val="accent1">
            <a:hueOff val="0"/>
            <a:satOff val="0"/>
            <a:lumOff val="0"/>
            <a:alphaOff val="0"/>
          </a:schemeClr>
        </a:solidFill>
        <a:ln w="42500" cap="flat"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976817D4-999B-4354-BB5A-298C5E797327}">
      <dsp:nvSpPr>
        <dsp:cNvPr id="0" name=""/>
        <dsp:cNvSpPr/>
      </dsp:nvSpPr>
      <dsp:spPr>
        <a:xfrm>
          <a:off x="1769364" y="3204827"/>
          <a:ext cx="6460236" cy="32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ts val="0"/>
            </a:spcAft>
            <a:buNone/>
          </a:pPr>
          <a:r>
            <a:rPr lang="en-US" sz="2000" kern="1200" dirty="0"/>
            <a:t>Review staff reports and recommendations</a:t>
          </a:r>
        </a:p>
        <a:p>
          <a:pPr marL="0" lvl="0" indent="0" algn="l" defTabSz="889000" rtl="0">
            <a:lnSpc>
              <a:spcPct val="90000"/>
            </a:lnSpc>
            <a:spcBef>
              <a:spcPct val="0"/>
            </a:spcBef>
            <a:spcAft>
              <a:spcPts val="0"/>
            </a:spcAft>
            <a:buNone/>
          </a:pPr>
          <a:endParaRPr lang="en-US" sz="2000" kern="1200" dirty="0"/>
        </a:p>
        <a:p>
          <a:pPr marL="0" lvl="0" indent="0" algn="l" defTabSz="889000">
            <a:lnSpc>
              <a:spcPct val="90000"/>
            </a:lnSpc>
            <a:spcBef>
              <a:spcPct val="0"/>
            </a:spcBef>
            <a:spcAft>
              <a:spcPts val="0"/>
            </a:spcAft>
            <a:buNone/>
          </a:pPr>
          <a:r>
            <a:rPr lang="en-US" sz="2000" kern="1200" dirty="0"/>
            <a:t>Advice does not have to be accepted but it needs to be recognized if proper respect and consideration is given to the members.</a:t>
          </a:r>
        </a:p>
      </dsp:txBody>
      <dsp:txXfrm>
        <a:off x="1769364" y="3204827"/>
        <a:ext cx="6460236" cy="324139"/>
      </dsp:txXfrm>
    </dsp:sp>
    <dsp:sp modelId="{AC94CAED-2BFC-4BC6-9F83-FFAA7E91F547}">
      <dsp:nvSpPr>
        <dsp:cNvPr id="0" name=""/>
        <dsp:cNvSpPr/>
      </dsp:nvSpPr>
      <dsp:spPr>
        <a:xfrm>
          <a:off x="1645920" y="3528966"/>
          <a:ext cx="6583680" cy="0"/>
        </a:xfrm>
        <a:prstGeom prst="line">
          <a:avLst/>
        </a:prstGeom>
        <a:solidFill>
          <a:schemeClr val="accent1">
            <a:hueOff val="0"/>
            <a:satOff val="0"/>
            <a:lumOff val="0"/>
            <a:alphaOff val="0"/>
          </a:schemeClr>
        </a:solidFill>
        <a:ln w="42500" cap="flat" cmpd="sng" algn="ctr">
          <a:solidFill>
            <a:schemeClr val="accent1">
              <a:tint val="50000"/>
              <a:hueOff val="0"/>
              <a:satOff val="0"/>
              <a:lumOff val="0"/>
              <a:alphaOff val="0"/>
            </a:schemeClr>
          </a:solidFill>
          <a:prstDash val="solid"/>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B7C6D78B-7C1F-4717-848E-2A3D279D4AE6}">
      <dsp:nvSpPr>
        <dsp:cNvPr id="0" name=""/>
        <dsp:cNvSpPr/>
      </dsp:nvSpPr>
      <dsp:spPr>
        <a:xfrm>
          <a:off x="0" y="3565842"/>
          <a:ext cx="8229600" cy="0"/>
        </a:xfrm>
        <a:prstGeom prst="line">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9D534A3-B30B-40A5-914C-B5E2EED4E0B7}">
      <dsp:nvSpPr>
        <dsp:cNvPr id="0" name=""/>
        <dsp:cNvSpPr/>
      </dsp:nvSpPr>
      <dsp:spPr>
        <a:xfrm>
          <a:off x="0" y="3565842"/>
          <a:ext cx="8229600" cy="95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rtl="0">
            <a:lnSpc>
              <a:spcPct val="90000"/>
            </a:lnSpc>
            <a:spcBef>
              <a:spcPct val="0"/>
            </a:spcBef>
            <a:spcAft>
              <a:spcPct val="35000"/>
            </a:spcAft>
            <a:buNone/>
          </a:pPr>
          <a:endParaRPr lang="en-US" sz="4400" kern="1200" dirty="0"/>
        </a:p>
      </dsp:txBody>
      <dsp:txXfrm>
        <a:off x="0" y="3565842"/>
        <a:ext cx="8229600" cy="95945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vl1pPr>
          </a:lstStyle>
          <a:p>
            <a:endParaRPr lang="en-US" dirty="0">
              <a:latin typeface="Century Gothic"/>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2473" tIns="46237" rIns="92473" bIns="46237" rtlCol="0"/>
          <a:lstStyle>
            <a:lvl1pPr algn="r">
              <a:defRPr sz="1200"/>
            </a:lvl1pPr>
          </a:lstStyle>
          <a:p>
            <a:fld id="{F7D890DF-6341-034B-A55B-E0156A5C55A2}" type="datetimeFigureOut">
              <a:rPr lang="en-US" smtClean="0">
                <a:latin typeface="Century Gothic"/>
              </a:rPr>
              <a:pPr/>
              <a:t>12/5/2017</a:t>
            </a:fld>
            <a:endParaRPr lang="en-US" dirty="0">
              <a:latin typeface="Century Gothic"/>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2473" tIns="46237" rIns="92473" bIns="46237" rtlCol="0" anchor="b"/>
          <a:lstStyle>
            <a:lvl1pPr algn="l">
              <a:defRPr sz="1200"/>
            </a:lvl1pPr>
          </a:lstStyle>
          <a:p>
            <a:endParaRPr lang="en-US" dirty="0">
              <a:latin typeface="Century Gothic"/>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473" tIns="46237" rIns="92473" bIns="46237" rtlCol="0" anchor="b"/>
          <a:lstStyle>
            <a:lvl1pPr algn="r">
              <a:defRPr sz="1200"/>
            </a:lvl1pPr>
          </a:lstStyle>
          <a:p>
            <a:fld id="{E22E8A27-D374-4C4D-8D75-1C4EFC7A5CE3}" type="slidenum">
              <a:rPr lang="en-US" smtClean="0">
                <a:latin typeface="Century Gothic"/>
              </a:rPr>
              <a:pPr/>
              <a:t>‹#›</a:t>
            </a:fld>
            <a:endParaRPr lang="en-US" dirty="0">
              <a:latin typeface="Century Gothic"/>
            </a:endParaRPr>
          </a:p>
        </p:txBody>
      </p:sp>
    </p:spTree>
    <p:extLst>
      <p:ext uri="{BB962C8B-B14F-4D97-AF65-F5344CB8AC3E}">
        <p14:creationId xmlns:p14="http://schemas.microsoft.com/office/powerpoint/2010/main" val="2433914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473" tIns="46237" rIns="92473" bIns="46237" rtlCol="0"/>
          <a:lstStyle>
            <a:lvl1pPr algn="r">
              <a:defRPr sz="1200">
                <a:latin typeface="Century Gothic"/>
              </a:defRPr>
            </a:lvl1pPr>
          </a:lstStyle>
          <a:p>
            <a:fld id="{C8C68BC8-B650-C542-ADD9-2422A66DB1F3}" type="datetimeFigureOut">
              <a:rPr lang="en-US" smtClean="0"/>
              <a:pPr/>
              <a:t>12/5/2017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473" tIns="46237" rIns="92473" bIns="4623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473" tIns="46237" rIns="92473" bIns="4623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473" tIns="46237" rIns="92473" bIns="46237"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473" tIns="46237" rIns="92473" bIns="46237" rtlCol="0" anchor="b"/>
          <a:lstStyle>
            <a:lvl1pPr algn="r">
              <a:defRPr sz="1200">
                <a:latin typeface="Century Gothic"/>
              </a:defRPr>
            </a:lvl1pPr>
          </a:lstStyle>
          <a:p>
            <a:fld id="{6240A377-4153-7D42-A67C-7146F61FF122}" type="slidenum">
              <a:rPr lang="en-US" smtClean="0"/>
              <a:pPr/>
              <a:t>‹#›</a:t>
            </a:fld>
            <a:endParaRPr lang="en-US" dirty="0"/>
          </a:p>
        </p:txBody>
      </p:sp>
    </p:spTree>
    <p:extLst>
      <p:ext uri="{BB962C8B-B14F-4D97-AF65-F5344CB8AC3E}">
        <p14:creationId xmlns:p14="http://schemas.microsoft.com/office/powerpoint/2010/main" val="13210912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app.brainshark.com/browardschools/committee_training?&amp;fb=1&amp;r3f1=&amp;nodesktopflash=1"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a:buFont typeface="Arial"/>
              <a:buChar char="•"/>
            </a:pPr>
            <a:r>
              <a:rPr lang="en-US" dirty="0"/>
              <a:t>WELCOME</a:t>
            </a:r>
          </a:p>
          <a:p>
            <a:pPr marL="173387" indent="-173387">
              <a:buFont typeface="Arial"/>
              <a:buChar char="•"/>
            </a:pPr>
            <a:r>
              <a:rPr lang="en-US" dirty="0"/>
              <a:t>INTRODUCTIONS</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a:t>
            </a:fld>
            <a:endParaRPr lang="en-US" dirty="0"/>
          </a:p>
        </p:txBody>
      </p:sp>
    </p:spTree>
    <p:extLst>
      <p:ext uri="{BB962C8B-B14F-4D97-AF65-F5344CB8AC3E}">
        <p14:creationId xmlns:p14="http://schemas.microsoft.com/office/powerpoint/2010/main" val="140507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29</a:t>
            </a:fld>
            <a:endParaRPr lang="en-US" dirty="0"/>
          </a:p>
        </p:txBody>
      </p:sp>
    </p:spTree>
    <p:extLst>
      <p:ext uri="{BB962C8B-B14F-4D97-AF65-F5344CB8AC3E}">
        <p14:creationId xmlns:p14="http://schemas.microsoft.com/office/powerpoint/2010/main" val="161414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30</a:t>
            </a:fld>
            <a:endParaRPr lang="en-US" dirty="0"/>
          </a:p>
        </p:txBody>
      </p:sp>
    </p:spTree>
    <p:extLst>
      <p:ext uri="{BB962C8B-B14F-4D97-AF65-F5344CB8AC3E}">
        <p14:creationId xmlns:p14="http://schemas.microsoft.com/office/powerpoint/2010/main" val="305853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92073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WELCOME</a:t>
            </a:r>
          </a:p>
          <a:p>
            <a:pPr marL="171450" indent="-171450">
              <a:buFont typeface="Arial"/>
              <a:buChar char="•"/>
            </a:pPr>
            <a:r>
              <a:rPr lang="en-US" dirty="0"/>
              <a:t>INTRODUCTIONS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53419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18733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04252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48B0E-DA17-47F8-A538-2F18DCE58B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50666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49</a:t>
            </a:fld>
            <a:endParaRPr lang="en-US" dirty="0"/>
          </a:p>
        </p:txBody>
      </p:sp>
    </p:spTree>
    <p:extLst>
      <p:ext uri="{BB962C8B-B14F-4D97-AF65-F5344CB8AC3E}">
        <p14:creationId xmlns:p14="http://schemas.microsoft.com/office/powerpoint/2010/main" val="285854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6429">
              <a:defRPr/>
            </a:pPr>
            <a:endParaRPr lang="en-US" dirty="0">
              <a:latin typeface="Calibri" charset="0"/>
            </a:endParaRPr>
          </a:p>
          <a:p>
            <a:pPr defTabSz="476429">
              <a:defRPr/>
            </a:pPr>
            <a:endParaRPr lang="en-US" u="sng" dirty="0">
              <a:latin typeface="Helvetica" panose="020B0504020202030204" pitchFamily="34" charset="0"/>
              <a:ea typeface="Gulim" panose="020B0600000101010101" pitchFamily="34" charset="-127"/>
            </a:endParaRPr>
          </a:p>
          <a:p>
            <a:endParaRPr lang="en-US" i="0" dirty="0"/>
          </a:p>
          <a:p>
            <a:pPr defTabSz="467544">
              <a:defRPr/>
            </a:pPr>
            <a:endParaRPr lang="en-US" dirty="0">
              <a:latin typeface="Franklin Gothic Book"/>
              <a:cs typeface="Franklin Gothic Book"/>
            </a:endParaRP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50</a:t>
            </a:fld>
            <a:endParaRPr lang="en-US" dirty="0"/>
          </a:p>
        </p:txBody>
      </p:sp>
    </p:spTree>
    <p:extLst>
      <p:ext uri="{BB962C8B-B14F-4D97-AF65-F5344CB8AC3E}">
        <p14:creationId xmlns:p14="http://schemas.microsoft.com/office/powerpoint/2010/main" val="78870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6072F40C-229C-BD40-9D33-7037C8DF16A3}" type="slidenum">
              <a:rPr lang="en-US" smtClean="0"/>
              <a:pPr/>
              <a:t>51</a:t>
            </a:fld>
            <a:endParaRPr lang="en-US" dirty="0"/>
          </a:p>
        </p:txBody>
      </p:sp>
    </p:spTree>
    <p:extLst>
      <p:ext uri="{BB962C8B-B14F-4D97-AF65-F5344CB8AC3E}">
        <p14:creationId xmlns:p14="http://schemas.microsoft.com/office/powerpoint/2010/main" val="77903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4</a:t>
            </a:fld>
            <a:endParaRPr lang="en-US" dirty="0"/>
          </a:p>
        </p:txBody>
      </p:sp>
    </p:spTree>
    <p:extLst>
      <p:ext uri="{BB962C8B-B14F-4D97-AF65-F5344CB8AC3E}">
        <p14:creationId xmlns:p14="http://schemas.microsoft.com/office/powerpoint/2010/main" val="191109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48B0E-DA17-47F8-A538-2F18DCE58B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98837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48B0E-DA17-47F8-A538-2F18DCE58B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942086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48B0E-DA17-47F8-A538-2F18DCE58B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24435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endParaRPr lang="en-US" dirty="0"/>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65</a:t>
            </a:fld>
            <a:endParaRPr lang="en-US" dirty="0"/>
          </a:p>
        </p:txBody>
      </p:sp>
    </p:spTree>
    <p:extLst>
      <p:ext uri="{BB962C8B-B14F-4D97-AF65-F5344CB8AC3E}">
        <p14:creationId xmlns:p14="http://schemas.microsoft.com/office/powerpoint/2010/main" val="3128636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WELCOME</a:t>
            </a:r>
          </a:p>
          <a:p>
            <a:pPr marL="171450" indent="-171450">
              <a:buFont typeface="Arial"/>
              <a:buChar char="•"/>
            </a:pPr>
            <a:r>
              <a:rPr lang="en-US" dirty="0"/>
              <a:t>INTRODUCTIONS</a:t>
            </a:r>
          </a:p>
        </p:txBody>
      </p:sp>
      <p:sp>
        <p:nvSpPr>
          <p:cNvPr id="4" name="Slide Number Placeholder 3"/>
          <p:cNvSpPr>
            <a:spLocks noGrp="1"/>
          </p:cNvSpPr>
          <p:nvPr>
            <p:ph type="sldNum" sz="quarter" idx="10"/>
          </p:nvPr>
        </p:nvSpPr>
        <p:spPr/>
        <p:txBody>
          <a:bodyPr/>
          <a:lstStyle/>
          <a:p>
            <a:fld id="{6240A377-4153-7D42-A67C-7146F61FF122}" type="slidenum">
              <a:rPr lang="en-US" smtClean="0"/>
              <a:pPr/>
              <a:t>67</a:t>
            </a:fld>
            <a:endParaRPr lang="en-US" dirty="0"/>
          </a:p>
        </p:txBody>
      </p:sp>
    </p:spTree>
    <p:extLst>
      <p:ext uri="{BB962C8B-B14F-4D97-AF65-F5344CB8AC3E}">
        <p14:creationId xmlns:p14="http://schemas.microsoft.com/office/powerpoint/2010/main" val="984482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80</a:t>
            </a:fld>
            <a:endParaRPr lang="en-US" dirty="0"/>
          </a:p>
        </p:txBody>
      </p:sp>
    </p:spTree>
    <p:extLst>
      <p:ext uri="{BB962C8B-B14F-4D97-AF65-F5344CB8AC3E}">
        <p14:creationId xmlns:p14="http://schemas.microsoft.com/office/powerpoint/2010/main" val="264361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F4AACE-AAEF-4261-91B7-1EE33ED8A332}" type="slidenum">
              <a:rPr lang="en-US" smtClean="0"/>
              <a:t>85</a:t>
            </a:fld>
            <a:endParaRPr lang="en-US" dirty="0"/>
          </a:p>
        </p:txBody>
      </p:sp>
    </p:spTree>
    <p:extLst>
      <p:ext uri="{BB962C8B-B14F-4D97-AF65-F5344CB8AC3E}">
        <p14:creationId xmlns:p14="http://schemas.microsoft.com/office/powerpoint/2010/main" val="30471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By the end of this presentation, you will know: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65687-1263-4282-8AAE-8D43B24A73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09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Every school</a:t>
            </a:r>
            <a:r>
              <a:rPr lang="en-US" baseline="0" dirty="0"/>
              <a:t> </a:t>
            </a:r>
            <a:r>
              <a:rPr lang="en-US" dirty="0"/>
              <a:t>has to complete a SPBP as a part of their SIP. Regardless</a:t>
            </a:r>
            <a:r>
              <a:rPr lang="en-US" baseline="0" dirty="0"/>
              <a:t> of level or type, schools need to chart out their academic curriculum programs to ensure that their students meet academic achievement, even if that curriculum needs to be differentiated or individualized. Similarly, * all schools need to have a  behavior blueprint, clearly indicating the critical elements of a comprehensive Tier 1 behavior plan.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1FCE1-10CF-F149-B5F8-110BACDBEE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627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Implementing MTSS district-wide</a:t>
            </a:r>
            <a:r>
              <a:rPr lang="en-US" baseline="0" dirty="0">
                <a:latin typeface="Arial" charset="0"/>
                <a:ea typeface="ＭＳ Ｐゴシック" charset="0"/>
                <a:cs typeface="ＭＳ Ｐゴシック" charset="0"/>
              </a:rPr>
              <a:t> in Broward is a mandate since the Every Student Succeeds Act of 2015. PBIS ensures that every school has a blue print of their behavior curriculum. </a:t>
            </a:r>
            <a:r>
              <a:rPr lang="en-US" sz="1200" dirty="0">
                <a:solidFill>
                  <a:prstClr val="black"/>
                </a:solidFill>
                <a:latin typeface="Arial"/>
                <a:cs typeface="Arial"/>
              </a:rPr>
              <a:t>All schools</a:t>
            </a:r>
            <a:r>
              <a:rPr lang="en-US" sz="1200" baseline="0" dirty="0">
                <a:solidFill>
                  <a:prstClr val="black"/>
                </a:solidFill>
                <a:latin typeface="Arial"/>
                <a:cs typeface="Arial"/>
              </a:rPr>
              <a:t> </a:t>
            </a:r>
            <a:r>
              <a:rPr lang="en-US" sz="1200" dirty="0">
                <a:solidFill>
                  <a:prstClr val="black"/>
                </a:solidFill>
                <a:latin typeface="Arial"/>
                <a:cs typeface="Arial"/>
              </a:rPr>
              <a:t>must have an SPBP submitted on the District’s template.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893BA-B29B-4243-9118-BB908044F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59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Schools will log on to SIP at this point in the training.</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21</a:t>
            </a:fld>
            <a:endParaRPr lang="en-US" dirty="0"/>
          </a:p>
        </p:txBody>
      </p:sp>
    </p:spTree>
    <p:extLst>
      <p:ext uri="{BB962C8B-B14F-4D97-AF65-F5344CB8AC3E}">
        <p14:creationId xmlns:p14="http://schemas.microsoft.com/office/powerpoint/2010/main" val="266499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To give you a better idea of how CHAMPs fits into our district initiatives, let’s look at a graphic organizer.</a:t>
            </a:r>
          </a:p>
          <a:p>
            <a:pPr defTabSz="931774">
              <a:defRPr/>
            </a:pPr>
            <a:r>
              <a:rPr lang="en-US" baseline="0" dirty="0"/>
              <a:t>Multiple Tiered Systems of Support or MTSS came about as a part of the Every Student Succeeds Act in December 2015, ensuring that all students are provided with the academic, behavioral, and social skills instruction needed to be successful. </a:t>
            </a:r>
          </a:p>
          <a:p>
            <a:pPr defTabSz="931774">
              <a:defRPr/>
            </a:pPr>
            <a:r>
              <a:rPr lang="en-US" dirty="0"/>
              <a:t>*Positive</a:t>
            </a:r>
            <a:r>
              <a:rPr lang="en-US" baseline="0" dirty="0"/>
              <a:t> Behavior Interventions and Supports</a:t>
            </a:r>
            <a:r>
              <a:rPr lang="en-US" dirty="0"/>
              <a:t> is the process of implementing multiple tiered systems of support around</a:t>
            </a:r>
            <a:r>
              <a:rPr lang="en-US" baseline="0" dirty="0"/>
              <a:t> behavior for all students. </a:t>
            </a:r>
          </a:p>
          <a:p>
            <a:pPr defTabSz="931774">
              <a:defRPr/>
            </a:pPr>
            <a:r>
              <a:rPr lang="en-US" baseline="0" dirty="0"/>
              <a:t>* Effective PBIS implementation involves 10 Critical Elements.</a:t>
            </a:r>
          </a:p>
          <a:p>
            <a:pPr marL="0" indent="0" defTabSz="931774">
              <a:buFontTx/>
              <a:buNone/>
              <a:defRPr/>
            </a:pPr>
            <a:r>
              <a:rPr lang="en-US" baseline="0" dirty="0"/>
              <a:t>* A school’s PBIS process is documented, monitored, and updated in the *School-wide Positive Behavior Plan, so each of the 10 Critical Elements are in the SPBP.</a:t>
            </a:r>
          </a:p>
          <a:p>
            <a:pPr marL="0" indent="0" defTabSz="931774">
              <a:buFontTx/>
              <a:buNone/>
              <a:defRPr/>
            </a:pPr>
            <a:r>
              <a:rPr lang="en-US" baseline="0" dirty="0"/>
              <a:t>*And finally, the SPBP is found in *Best Practice #2 of each school’s School Improvement Plan.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604-1C87-4F96-9787-AA6211D96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992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some members on your team may remember, there are 10 Critical Elements in PBIS and we</a:t>
            </a:r>
            <a:r>
              <a:rPr lang="en-US" baseline="0" dirty="0"/>
              <a:t> have been adding 1 to 2 elements each year until all 10 are included in the SPBP. This year we have added the last two elements, classroom management and Implementation planning. Now all 10 elements are represented in SPBP.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BDB8A-E1F6-334B-91C1-D3136CEAFC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37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729057" indent="-280406" defTabSz="914437">
              <a:defRPr sz="2400">
                <a:solidFill>
                  <a:schemeClr val="tx1"/>
                </a:solidFill>
                <a:latin typeface="Arial" charset="0"/>
                <a:ea typeface="ＭＳ Ｐゴシック" charset="0"/>
              </a:defRPr>
            </a:lvl2pPr>
            <a:lvl3pPr marL="1121626" indent="-224325" defTabSz="914437">
              <a:defRPr sz="2400">
                <a:solidFill>
                  <a:schemeClr val="tx1"/>
                </a:solidFill>
                <a:latin typeface="Arial" charset="0"/>
                <a:ea typeface="ＭＳ Ｐゴシック" charset="0"/>
              </a:defRPr>
            </a:lvl3pPr>
            <a:lvl4pPr marL="1570276" indent="-224325" defTabSz="914437">
              <a:defRPr sz="2400">
                <a:solidFill>
                  <a:schemeClr val="tx1"/>
                </a:solidFill>
                <a:latin typeface="Arial" charset="0"/>
                <a:ea typeface="ＭＳ Ｐゴシック" charset="0"/>
              </a:defRPr>
            </a:lvl4pPr>
            <a:lvl5pPr marL="2018927" indent="-224325" defTabSz="914437">
              <a:defRPr sz="2400">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75CB8494-6A63-FF4A-AA05-D3CE151D7DBB}"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37" rtl="0" eaLnBrk="1" fontAlgn="auto" latinLnBrk="0" hangingPunct="1">
                <a:lnSpc>
                  <a:spcPct val="100000"/>
                </a:lnSpc>
                <a:spcBef>
                  <a:spcPts val="0"/>
                </a:spcBef>
                <a:spcAft>
                  <a:spcPts val="0"/>
                </a:spcAft>
                <a:buClrTx/>
                <a:buSzTx/>
                <a:buFontTx/>
                <a:buNone/>
                <a:tabLst/>
                <a:defRPr/>
              </a:pPr>
              <a:t>91</a:t>
            </a:fld>
            <a:endParaRPr kumimoji="0" lang="en-US" sz="12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867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nchor="b"/>
          <a:lstStyle>
            <a:lvl1pPr defTabSz="466725">
              <a:defRPr sz="2400">
                <a:solidFill>
                  <a:schemeClr val="tx1"/>
                </a:solidFill>
                <a:latin typeface="Arial" charset="0"/>
                <a:ea typeface="ＭＳ Ｐゴシック" charset="0"/>
                <a:cs typeface="ＭＳ Ｐゴシック" charset="0"/>
              </a:defRPr>
            </a:lvl1pPr>
            <a:lvl2pPr marL="742950" indent="-285750" defTabSz="466725">
              <a:defRPr sz="2400">
                <a:solidFill>
                  <a:schemeClr val="tx1"/>
                </a:solidFill>
                <a:latin typeface="Arial" charset="0"/>
                <a:ea typeface="ＭＳ Ｐゴシック" charset="0"/>
              </a:defRPr>
            </a:lvl2pPr>
            <a:lvl3pPr marL="1143000" indent="-228600" defTabSz="466725">
              <a:defRPr sz="2400">
                <a:solidFill>
                  <a:schemeClr val="tx1"/>
                </a:solidFill>
                <a:latin typeface="Arial" charset="0"/>
                <a:ea typeface="ＭＳ Ｐゴシック" charset="0"/>
              </a:defRPr>
            </a:lvl3pPr>
            <a:lvl4pPr marL="1600200" indent="-228600" defTabSz="466725">
              <a:defRPr sz="2400">
                <a:solidFill>
                  <a:schemeClr val="tx1"/>
                </a:solidFill>
                <a:latin typeface="Arial" charset="0"/>
                <a:ea typeface="ＭＳ Ｐゴシック" charset="0"/>
              </a:defRPr>
            </a:lvl4pPr>
            <a:lvl5pPr marL="2057400" indent="-228600" defTabSz="466725">
              <a:defRPr sz="2400">
                <a:solidFill>
                  <a:schemeClr val="tx1"/>
                </a:solidFill>
                <a:latin typeface="Arial" charset="0"/>
                <a:ea typeface="ＭＳ Ｐゴシック" charset="0"/>
              </a:defRPr>
            </a:lvl5pPr>
            <a:lvl6pPr marL="2514600" indent="-228600" defTabSz="4667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667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667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667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66725" rtl="0" eaLnBrk="1" fontAlgn="auto" latinLnBrk="0" hangingPunct="1">
              <a:lnSpc>
                <a:spcPct val="100000"/>
              </a:lnSpc>
              <a:spcBef>
                <a:spcPct val="20000"/>
              </a:spcBef>
              <a:spcAft>
                <a:spcPts val="0"/>
              </a:spcAft>
              <a:buClrTx/>
              <a:buSzTx/>
              <a:buFontTx/>
              <a:buNone/>
              <a:tabLst/>
              <a:defRPr/>
            </a:pPr>
            <a:fld id="{D540664E-E930-B64B-826E-8C6441E28B7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66725" rtl="0" eaLnBrk="1" fontAlgn="auto" latinLnBrk="0" hangingPunct="1">
                <a:lnSpc>
                  <a:spcPct val="100000"/>
                </a:lnSpc>
                <a:spcBef>
                  <a:spcPct val="20000"/>
                </a:spcBef>
                <a:spcAft>
                  <a:spcPts val="0"/>
                </a:spcAft>
                <a:buClrTx/>
                <a:buSzTx/>
                <a:buFontTx/>
                <a:buNone/>
                <a:tabLst/>
                <a:defRPr/>
              </a:pPr>
              <a:t>91</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45535">
              <a:spcBef>
                <a:spcPct val="0"/>
              </a:spcBef>
            </a:pPr>
            <a:r>
              <a:rPr lang="en-US" dirty="0">
                <a:latin typeface="Calibri" charset="0"/>
                <a:ea typeface="ＭＳ Ｐゴシック" charset="0"/>
                <a:cs typeface="ＭＳ Ｐゴシック" charset="0"/>
              </a:rPr>
              <a:t>Has</a:t>
            </a:r>
            <a:r>
              <a:rPr lang="en-US" baseline="0" dirty="0">
                <a:latin typeface="Calibri" charset="0"/>
                <a:ea typeface="ＭＳ Ｐゴシック" charset="0"/>
                <a:cs typeface="ＭＳ Ｐゴシック" charset="0"/>
              </a:rPr>
              <a:t> anyone seen this before? It has academics on one side and behavior on the other and it describes the 80, 15, 5 allocation of resources. We have been using the MTSS Triangle for at least 3 years now and I know you are tired of seeing it, so I’m going to talk about MTSS with a different graphic.</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43181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729057" indent="-280406" defTabSz="914437">
              <a:defRPr sz="2400">
                <a:solidFill>
                  <a:schemeClr val="tx1"/>
                </a:solidFill>
                <a:latin typeface="Arial" charset="0"/>
                <a:ea typeface="ＭＳ Ｐゴシック" charset="0"/>
              </a:defRPr>
            </a:lvl2pPr>
            <a:lvl3pPr marL="1121626" indent="-224325" defTabSz="914437">
              <a:defRPr sz="2400">
                <a:solidFill>
                  <a:schemeClr val="tx1"/>
                </a:solidFill>
                <a:latin typeface="Arial" charset="0"/>
                <a:ea typeface="ＭＳ Ｐゴシック" charset="0"/>
              </a:defRPr>
            </a:lvl3pPr>
            <a:lvl4pPr marL="1570276" indent="-224325" defTabSz="914437">
              <a:defRPr sz="2400">
                <a:solidFill>
                  <a:schemeClr val="tx1"/>
                </a:solidFill>
                <a:latin typeface="Arial" charset="0"/>
                <a:ea typeface="ＭＳ Ｐゴシック" charset="0"/>
              </a:defRPr>
            </a:lvl4pPr>
            <a:lvl5pPr marL="2018927" indent="-224325" defTabSz="914437">
              <a:defRPr sz="2400">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75CB8494-6A63-FF4A-AA05-D3CE151D7DBB}"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37" rtl="0" eaLnBrk="1" fontAlgn="auto" latinLnBrk="0" hangingPunct="1">
                <a:lnSpc>
                  <a:spcPct val="100000"/>
                </a:lnSpc>
                <a:spcBef>
                  <a:spcPts val="0"/>
                </a:spcBef>
                <a:spcAft>
                  <a:spcPts val="0"/>
                </a:spcAft>
                <a:buClrTx/>
                <a:buSzTx/>
                <a:buFontTx/>
                <a:buNone/>
                <a:tabLst/>
                <a:defRPr/>
              </a:pPr>
              <a:t>92</a:t>
            </a:fld>
            <a:endParaRPr kumimoji="0" lang="en-US" sz="12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867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nchor="b"/>
          <a:lstStyle>
            <a:lvl1pPr defTabSz="466725">
              <a:defRPr sz="2400">
                <a:solidFill>
                  <a:schemeClr val="tx1"/>
                </a:solidFill>
                <a:latin typeface="Arial" charset="0"/>
                <a:ea typeface="ＭＳ Ｐゴシック" charset="0"/>
                <a:cs typeface="ＭＳ Ｐゴシック" charset="0"/>
              </a:defRPr>
            </a:lvl1pPr>
            <a:lvl2pPr marL="742950" indent="-285750" defTabSz="466725">
              <a:defRPr sz="2400">
                <a:solidFill>
                  <a:schemeClr val="tx1"/>
                </a:solidFill>
                <a:latin typeface="Arial" charset="0"/>
                <a:ea typeface="ＭＳ Ｐゴシック" charset="0"/>
              </a:defRPr>
            </a:lvl2pPr>
            <a:lvl3pPr marL="1143000" indent="-228600" defTabSz="466725">
              <a:defRPr sz="2400">
                <a:solidFill>
                  <a:schemeClr val="tx1"/>
                </a:solidFill>
                <a:latin typeface="Arial" charset="0"/>
                <a:ea typeface="ＭＳ Ｐゴシック" charset="0"/>
              </a:defRPr>
            </a:lvl3pPr>
            <a:lvl4pPr marL="1600200" indent="-228600" defTabSz="466725">
              <a:defRPr sz="2400">
                <a:solidFill>
                  <a:schemeClr val="tx1"/>
                </a:solidFill>
                <a:latin typeface="Arial" charset="0"/>
                <a:ea typeface="ＭＳ Ｐゴシック" charset="0"/>
              </a:defRPr>
            </a:lvl4pPr>
            <a:lvl5pPr marL="2057400" indent="-228600" defTabSz="466725">
              <a:defRPr sz="2400">
                <a:solidFill>
                  <a:schemeClr val="tx1"/>
                </a:solidFill>
                <a:latin typeface="Arial" charset="0"/>
                <a:ea typeface="ＭＳ Ｐゴシック" charset="0"/>
              </a:defRPr>
            </a:lvl5pPr>
            <a:lvl6pPr marL="2514600" indent="-228600" defTabSz="4667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667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667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667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66725" rtl="0" eaLnBrk="1" fontAlgn="auto" latinLnBrk="0" hangingPunct="1">
              <a:lnSpc>
                <a:spcPct val="100000"/>
              </a:lnSpc>
              <a:spcBef>
                <a:spcPct val="20000"/>
              </a:spcBef>
              <a:spcAft>
                <a:spcPts val="0"/>
              </a:spcAft>
              <a:buClrTx/>
              <a:buSzTx/>
              <a:buFontTx/>
              <a:buNone/>
              <a:tabLst/>
              <a:defRPr/>
            </a:pPr>
            <a:fld id="{D540664E-E930-B64B-826E-8C6441E28B7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66725" rtl="0" eaLnBrk="1" fontAlgn="auto" latinLnBrk="0" hangingPunct="1">
                <a:lnSpc>
                  <a:spcPct val="100000"/>
                </a:lnSpc>
                <a:spcBef>
                  <a:spcPct val="20000"/>
                </a:spcBef>
                <a:spcAft>
                  <a:spcPts val="0"/>
                </a:spcAft>
                <a:buClrTx/>
                <a:buSzTx/>
                <a:buFontTx/>
                <a:buNone/>
                <a:tabLst/>
                <a:defRPr/>
              </a:pPr>
              <a:t>92</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45535">
              <a:spcBef>
                <a:spcPct val="0"/>
              </a:spcBef>
            </a:pPr>
            <a:r>
              <a:rPr lang="en-US" dirty="0">
                <a:latin typeface="Calibri" charset="0"/>
                <a:ea typeface="ＭＳ Ｐゴシック" charset="0"/>
                <a:cs typeface="ＭＳ Ｐゴシック" charset="0"/>
              </a:rPr>
              <a:t>How about this picture?</a:t>
            </a:r>
            <a:r>
              <a:rPr lang="en-US" baseline="0" dirty="0">
                <a:latin typeface="Calibri" charset="0"/>
                <a:ea typeface="ＭＳ Ｐゴシック" charset="0"/>
                <a:cs typeface="ＭＳ Ｐゴシック" charset="0"/>
              </a:rPr>
              <a:t> Much sweeter, but vital to the idea of MTSS. If we apply MTSS concepts to it, *here we have an academic swirl and a behavioral swirl – both intertwined with each other – and this is how our triangle should present, instead of on separate sides. You know that if your students have behavior issues then they impact academics and if there are academic issues, they often result in behavior problems. We need to stop seeing academics and behavior as separate, but as interconnected components.</a:t>
            </a:r>
          </a:p>
          <a:p>
            <a:pPr defTabSz="445535">
              <a:spcBef>
                <a:spcPct val="0"/>
              </a:spcBef>
            </a:pPr>
            <a:r>
              <a:rPr lang="en-US" baseline="0" dirty="0">
                <a:latin typeface="Calibri" charset="0"/>
                <a:ea typeface="ＭＳ Ｐゴシック" charset="0"/>
                <a:cs typeface="ＭＳ Ｐゴシック" charset="0"/>
              </a:rPr>
              <a:t>Also, the triangle indicates that successful implementation of MTSS means that 80% of students are successful at Tier 1, but fails to impress that *100% students – every student, every day – is in MTSS and thus, PBIS.</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758099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729057" indent="-280406" defTabSz="914437">
              <a:defRPr sz="2400">
                <a:solidFill>
                  <a:schemeClr val="tx1"/>
                </a:solidFill>
                <a:latin typeface="Arial" charset="0"/>
                <a:ea typeface="ＭＳ Ｐゴシック" charset="0"/>
              </a:defRPr>
            </a:lvl2pPr>
            <a:lvl3pPr marL="1121626" indent="-224325" defTabSz="914437">
              <a:defRPr sz="2400">
                <a:solidFill>
                  <a:schemeClr val="tx1"/>
                </a:solidFill>
                <a:latin typeface="Arial" charset="0"/>
                <a:ea typeface="ＭＳ Ｐゴシック" charset="0"/>
              </a:defRPr>
            </a:lvl3pPr>
            <a:lvl4pPr marL="1570276" indent="-224325" defTabSz="914437">
              <a:defRPr sz="2400">
                <a:solidFill>
                  <a:schemeClr val="tx1"/>
                </a:solidFill>
                <a:latin typeface="Arial" charset="0"/>
                <a:ea typeface="ＭＳ Ｐゴシック" charset="0"/>
              </a:defRPr>
            </a:lvl4pPr>
            <a:lvl5pPr marL="2018927" indent="-224325" defTabSz="914437">
              <a:defRPr sz="2400">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75CB8494-6A63-FF4A-AA05-D3CE151D7DBB}"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37" rtl="0" eaLnBrk="1" fontAlgn="auto" latinLnBrk="0" hangingPunct="1">
                <a:lnSpc>
                  <a:spcPct val="100000"/>
                </a:lnSpc>
                <a:spcBef>
                  <a:spcPts val="0"/>
                </a:spcBef>
                <a:spcAft>
                  <a:spcPts val="0"/>
                </a:spcAft>
                <a:buClrTx/>
                <a:buSzTx/>
                <a:buFontTx/>
                <a:buNone/>
                <a:tabLst/>
                <a:defRPr/>
              </a:pPr>
              <a:t>93</a:t>
            </a:fld>
            <a:endParaRPr kumimoji="0" lang="en-US" sz="12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867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nchor="b"/>
          <a:lstStyle>
            <a:lvl1pPr defTabSz="466725">
              <a:defRPr sz="2400">
                <a:solidFill>
                  <a:schemeClr val="tx1"/>
                </a:solidFill>
                <a:latin typeface="Arial" charset="0"/>
                <a:ea typeface="ＭＳ Ｐゴシック" charset="0"/>
                <a:cs typeface="ＭＳ Ｐゴシック" charset="0"/>
              </a:defRPr>
            </a:lvl1pPr>
            <a:lvl2pPr marL="742950" indent="-285750" defTabSz="466725">
              <a:defRPr sz="2400">
                <a:solidFill>
                  <a:schemeClr val="tx1"/>
                </a:solidFill>
                <a:latin typeface="Arial" charset="0"/>
                <a:ea typeface="ＭＳ Ｐゴシック" charset="0"/>
              </a:defRPr>
            </a:lvl2pPr>
            <a:lvl3pPr marL="1143000" indent="-228600" defTabSz="466725">
              <a:defRPr sz="2400">
                <a:solidFill>
                  <a:schemeClr val="tx1"/>
                </a:solidFill>
                <a:latin typeface="Arial" charset="0"/>
                <a:ea typeface="ＭＳ Ｐゴシック" charset="0"/>
              </a:defRPr>
            </a:lvl3pPr>
            <a:lvl4pPr marL="1600200" indent="-228600" defTabSz="466725">
              <a:defRPr sz="2400">
                <a:solidFill>
                  <a:schemeClr val="tx1"/>
                </a:solidFill>
                <a:latin typeface="Arial" charset="0"/>
                <a:ea typeface="ＭＳ Ｐゴシック" charset="0"/>
              </a:defRPr>
            </a:lvl4pPr>
            <a:lvl5pPr marL="2057400" indent="-228600" defTabSz="466725">
              <a:defRPr sz="2400">
                <a:solidFill>
                  <a:schemeClr val="tx1"/>
                </a:solidFill>
                <a:latin typeface="Arial" charset="0"/>
                <a:ea typeface="ＭＳ Ｐゴシック" charset="0"/>
              </a:defRPr>
            </a:lvl5pPr>
            <a:lvl6pPr marL="2514600" indent="-228600" defTabSz="4667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667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667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667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66725" rtl="0" eaLnBrk="1" fontAlgn="auto" latinLnBrk="0" hangingPunct="1">
              <a:lnSpc>
                <a:spcPct val="100000"/>
              </a:lnSpc>
              <a:spcBef>
                <a:spcPct val="20000"/>
              </a:spcBef>
              <a:spcAft>
                <a:spcPts val="0"/>
              </a:spcAft>
              <a:buClrTx/>
              <a:buSzTx/>
              <a:buFontTx/>
              <a:buNone/>
              <a:tabLst/>
              <a:defRPr/>
            </a:pPr>
            <a:fld id="{D540664E-E930-B64B-826E-8C6441E28B7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66725" rtl="0" eaLnBrk="1" fontAlgn="auto" latinLnBrk="0" hangingPunct="1">
                <a:lnSpc>
                  <a:spcPct val="100000"/>
                </a:lnSpc>
                <a:spcBef>
                  <a:spcPct val="20000"/>
                </a:spcBef>
                <a:spcAft>
                  <a:spcPts val="0"/>
                </a:spcAft>
                <a:buClrTx/>
                <a:buSzTx/>
                <a:buFontTx/>
                <a:buNone/>
                <a:tabLst/>
                <a:defRPr/>
              </a:pPr>
              <a:t>93</a:t>
            </a:fld>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45535">
              <a:spcBef>
                <a:spcPct val="0"/>
              </a:spcBef>
            </a:pPr>
            <a:r>
              <a:rPr lang="en-US" dirty="0">
                <a:latin typeface="Calibri" charset="0"/>
                <a:ea typeface="ＭＳ Ｐゴシック" charset="0"/>
                <a:cs typeface="ＭＳ Ｐゴシック" charset="0"/>
              </a:rPr>
              <a:t>The</a:t>
            </a:r>
            <a:r>
              <a:rPr lang="en-US" baseline="0" dirty="0">
                <a:latin typeface="Calibri" charset="0"/>
                <a:ea typeface="ＭＳ Ｐゴシック" charset="0"/>
                <a:cs typeface="ＭＳ Ｐゴシック" charset="0"/>
              </a:rPr>
              <a:t> yummy addition of the chocolate sauce represents the small percentage – no more than 15 percent – of students who may require Tier 2 or more targeted support. Chocolate sauce is more expensive than ice cream and so can only be applied sparingly at the top, similar to the resources that we can apply to our Tier 2 students.</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56380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37">
              <a:defRPr sz="2400">
                <a:solidFill>
                  <a:schemeClr val="tx1"/>
                </a:solidFill>
                <a:latin typeface="Arial" charset="0"/>
                <a:ea typeface="ＭＳ Ｐゴシック" charset="0"/>
                <a:cs typeface="ＭＳ Ｐゴシック" charset="0"/>
              </a:defRPr>
            </a:lvl1pPr>
            <a:lvl2pPr marL="729057" indent="-280406" defTabSz="914437">
              <a:defRPr sz="2400">
                <a:solidFill>
                  <a:schemeClr val="tx1"/>
                </a:solidFill>
                <a:latin typeface="Arial" charset="0"/>
                <a:ea typeface="ＭＳ Ｐゴシック" charset="0"/>
              </a:defRPr>
            </a:lvl2pPr>
            <a:lvl3pPr marL="1121626" indent="-224325" defTabSz="914437">
              <a:defRPr sz="2400">
                <a:solidFill>
                  <a:schemeClr val="tx1"/>
                </a:solidFill>
                <a:latin typeface="Arial" charset="0"/>
                <a:ea typeface="ＭＳ Ｐゴシック" charset="0"/>
              </a:defRPr>
            </a:lvl3pPr>
            <a:lvl4pPr marL="1570276" indent="-224325" defTabSz="914437">
              <a:defRPr sz="2400">
                <a:solidFill>
                  <a:schemeClr val="tx1"/>
                </a:solidFill>
                <a:latin typeface="Arial" charset="0"/>
                <a:ea typeface="ＭＳ Ｐゴシック" charset="0"/>
              </a:defRPr>
            </a:lvl4pPr>
            <a:lvl5pPr marL="2018927" indent="-224325" defTabSz="914437">
              <a:defRPr sz="2400">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2400">
                <a:solidFill>
                  <a:schemeClr val="tx1"/>
                </a:solidFill>
                <a:latin typeface="Arial" charset="0"/>
                <a:ea typeface="ＭＳ Ｐゴシック" charset="0"/>
              </a:defRPr>
            </a:lvl9pPr>
          </a:lstStyle>
          <a:p>
            <a:fld id="{75CB8494-6A63-FF4A-AA05-D3CE151D7DBB}" type="slidenum">
              <a:rPr lang="en-US" sz="1200" b="1">
                <a:solidFill>
                  <a:srgbClr val="000000"/>
                </a:solidFill>
                <a:latin typeface="Times New Roman" charset="0"/>
              </a:rPr>
              <a:pPr/>
              <a:t>94</a:t>
            </a:fld>
            <a:endParaRPr lang="en-US" sz="1200" b="1" dirty="0">
              <a:solidFill>
                <a:srgbClr val="000000"/>
              </a:solidFill>
              <a:latin typeface="Times New Roman" charset="0"/>
            </a:endParaRPr>
          </a:p>
        </p:txBody>
      </p:sp>
      <p:sp>
        <p:nvSpPr>
          <p:cNvPr id="2867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4" tIns="45707" rIns="91414" bIns="45707" anchor="b"/>
          <a:lstStyle>
            <a:lvl1pPr defTabSz="466725">
              <a:defRPr sz="2400">
                <a:solidFill>
                  <a:schemeClr val="tx1"/>
                </a:solidFill>
                <a:latin typeface="Arial" charset="0"/>
                <a:ea typeface="ＭＳ Ｐゴシック" charset="0"/>
                <a:cs typeface="ＭＳ Ｐゴシック" charset="0"/>
              </a:defRPr>
            </a:lvl1pPr>
            <a:lvl2pPr marL="742950" indent="-285750" defTabSz="466725">
              <a:defRPr sz="2400">
                <a:solidFill>
                  <a:schemeClr val="tx1"/>
                </a:solidFill>
                <a:latin typeface="Arial" charset="0"/>
                <a:ea typeface="ＭＳ Ｐゴシック" charset="0"/>
              </a:defRPr>
            </a:lvl2pPr>
            <a:lvl3pPr marL="1143000" indent="-228600" defTabSz="466725">
              <a:defRPr sz="2400">
                <a:solidFill>
                  <a:schemeClr val="tx1"/>
                </a:solidFill>
                <a:latin typeface="Arial" charset="0"/>
                <a:ea typeface="ＭＳ Ｐゴシック" charset="0"/>
              </a:defRPr>
            </a:lvl3pPr>
            <a:lvl4pPr marL="1600200" indent="-228600" defTabSz="466725">
              <a:defRPr sz="2400">
                <a:solidFill>
                  <a:schemeClr val="tx1"/>
                </a:solidFill>
                <a:latin typeface="Arial" charset="0"/>
                <a:ea typeface="ＭＳ Ｐゴシック" charset="0"/>
              </a:defRPr>
            </a:lvl4pPr>
            <a:lvl5pPr marL="2057400" indent="-228600" defTabSz="466725">
              <a:defRPr sz="2400">
                <a:solidFill>
                  <a:schemeClr val="tx1"/>
                </a:solidFill>
                <a:latin typeface="Arial" charset="0"/>
                <a:ea typeface="ＭＳ Ｐゴシック" charset="0"/>
              </a:defRPr>
            </a:lvl5pPr>
            <a:lvl6pPr marL="2514600" indent="-228600" defTabSz="4667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667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667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66725"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fld id="{D540664E-E930-B64B-826E-8C6441E28B79}" type="slidenum">
              <a:rPr lang="en-US" sz="1200" b="1">
                <a:solidFill>
                  <a:srgbClr val="000000"/>
                </a:solidFill>
              </a:rPr>
              <a:pPr algn="r">
                <a:spcBef>
                  <a:spcPct val="20000"/>
                </a:spcBef>
              </a:pPr>
              <a:t>94</a:t>
            </a:fld>
            <a:endParaRPr lang="en-US" sz="1200" b="1" dirty="0">
              <a:solidFill>
                <a:srgbClr val="000000"/>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445535">
              <a:spcBef>
                <a:spcPct val="0"/>
              </a:spcBef>
            </a:pPr>
            <a:r>
              <a:rPr lang="en-US" dirty="0">
                <a:latin typeface="Calibri" charset="0"/>
                <a:ea typeface="ＭＳ Ｐゴシック" charset="0"/>
                <a:cs typeface="ＭＳ Ｐゴシック" charset="0"/>
              </a:rPr>
              <a:t>And</a:t>
            </a:r>
            <a:r>
              <a:rPr lang="en-US" baseline="0" dirty="0">
                <a:latin typeface="Calibri" charset="0"/>
                <a:ea typeface="ＭＳ Ｐゴシック" charset="0"/>
                <a:cs typeface="ＭＳ Ｐゴシック" charset="0"/>
              </a:rPr>
              <a:t> finally, the cherry on the top. Your ice cream only gets one cherry because it is the *most expensive part of the sundae. Similarly, in MTSS providing *intensive resources for students who need Tier 3 support is expensive to the school in personnel and time. Therefore, a maximum of only 5% of students at your school can be provided with these services. This drives the importance of a strong Tier 1 or core behavior curriculum for all students school-wide.</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87738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a:t>
            </a:r>
            <a:r>
              <a:rPr lang="en-US" baseline="0" dirty="0"/>
              <a:t> positive outcomes of implementing PBIS are well documented in our state and nationally. Consequently, the number of schools who implement PBIS have increased by 35% just since we did this presentation last year. Implementing PBIS through your SPBP builds a positive environment for all stakeholders emphasizing the use of preventative teaching and reinforcement strategies. *And because behavior and academics are so inter-twined, the effects of having a positive school climate impacts student academic achievement.</a:t>
            </a:r>
          </a:p>
          <a:p>
            <a:r>
              <a:rPr lang="en-US" baseline="0" dirty="0"/>
              <a:t>Of course, for this impact, *PBIS has to be implemented effectively and consistently.</a:t>
            </a:r>
            <a:endParaRPr lang="en-US" dirty="0"/>
          </a:p>
        </p:txBody>
      </p:sp>
      <p:sp>
        <p:nvSpPr>
          <p:cNvPr id="4" name="Slide Number Placeholder 3"/>
          <p:cNvSpPr>
            <a:spLocks noGrp="1"/>
          </p:cNvSpPr>
          <p:nvPr>
            <p:ph type="sldNum" sz="quarter" idx="10"/>
          </p:nvPr>
        </p:nvSpPr>
        <p:spPr/>
        <p:txBody>
          <a:bodyPr/>
          <a:lstStyle/>
          <a:p>
            <a:fld id="{1ECEECCA-CF05-8049-9360-43012168BFA2}"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1668903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SPBP template is in the same location as it was last year – in OSPA.  We have requested that the Principal download it, but anyone with access can also download it. This is the same site where you will upload your completed template. Once your SPBP is scored in May, your review and score will also be uploaded here by the district team. These directions have been provided to Principals and are also on your handout</a:t>
            </a:r>
            <a:endParaRPr lang="en-US" dirty="0"/>
          </a:p>
        </p:txBody>
      </p:sp>
      <p:sp>
        <p:nvSpPr>
          <p:cNvPr id="4" name="Slide Number Placeholder 3"/>
          <p:cNvSpPr>
            <a:spLocks noGrp="1"/>
          </p:cNvSpPr>
          <p:nvPr>
            <p:ph type="sldNum" sz="quarter" idx="10"/>
          </p:nvPr>
        </p:nvSpPr>
        <p:spPr/>
        <p:txBody>
          <a:bodyPr/>
          <a:lstStyle/>
          <a:p>
            <a:fld id="{5CF4AACE-AAEF-4261-91B7-1EE33ED8A332}" type="slidenum">
              <a:rPr lang="en-US" smtClean="0"/>
              <a:t>96</a:t>
            </a:fld>
            <a:endParaRPr lang="en-US" dirty="0"/>
          </a:p>
        </p:txBody>
      </p:sp>
    </p:spTree>
    <p:extLst>
      <p:ext uri="{BB962C8B-B14F-4D97-AF65-F5344CB8AC3E}">
        <p14:creationId xmlns:p14="http://schemas.microsoft.com/office/powerpoint/2010/main" val="208587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present for you! This year, the template</a:t>
            </a:r>
            <a:r>
              <a:rPr lang="en-US" baseline="0" dirty="0"/>
              <a:t> is 40% shorter. About 8 of the pages were Classroom Behavior Plans that are not going to be included in the template. That doesn’t mean you don’t need to do them, it just means that you don’t need to submit them. You will need to maintain copies of your behavior curriculum, just like your academic curriculum, at the school.</a:t>
            </a:r>
          </a:p>
          <a:p>
            <a:r>
              <a:rPr lang="en-US" baseline="0" dirty="0"/>
              <a:t>The new template contains all 10 Critical Elements including the two new ones – Classroom Management and the Implementation Plan and is 11 pages – one page for each Critical Element, plus a Discipline Flow Chart. This will not change from now on.</a:t>
            </a:r>
          </a:p>
          <a:p>
            <a:r>
              <a:rPr lang="en-US" baseline="0" dirty="0"/>
              <a:t>You will know that you are working on the correct template because all of the title boxes will have pink shading.</a:t>
            </a:r>
            <a:endParaRPr lang="en-US" dirty="0"/>
          </a:p>
        </p:txBody>
      </p:sp>
      <p:sp>
        <p:nvSpPr>
          <p:cNvPr id="4" name="Slide Number Placeholder 3"/>
          <p:cNvSpPr>
            <a:spLocks noGrp="1"/>
          </p:cNvSpPr>
          <p:nvPr>
            <p:ph type="sldNum" sz="quarter" idx="10"/>
          </p:nvPr>
        </p:nvSpPr>
        <p:spPr/>
        <p:txBody>
          <a:bodyPr/>
          <a:lstStyle/>
          <a:p>
            <a:fld id="{5CF4AACE-AAEF-4261-91B7-1EE33ED8A332}" type="slidenum">
              <a:rPr lang="en-US" smtClean="0"/>
              <a:t>97</a:t>
            </a:fld>
            <a:endParaRPr lang="en-US" dirty="0"/>
          </a:p>
        </p:txBody>
      </p:sp>
    </p:spTree>
    <p:extLst>
      <p:ext uri="{BB962C8B-B14F-4D97-AF65-F5344CB8AC3E}">
        <p14:creationId xmlns:p14="http://schemas.microsoft.com/office/powerpoint/2010/main" val="2258591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Okay, so how does your school attack this initiative? Let’s look at the next steps for your school. </a:t>
            </a:r>
          </a:p>
          <a:p>
            <a:r>
              <a:rPr lang="en-US" baseline="0" dirty="0"/>
              <a:t>First, your school needs to have a team to address the SPBP.  This team may be a current team from the school or you may create one. Members of the team must represent all of the major stakeholders in the school, including:</a:t>
            </a:r>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3112448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23</a:t>
            </a:fld>
            <a:endParaRPr lang="en-US" dirty="0"/>
          </a:p>
        </p:txBody>
      </p:sp>
    </p:spTree>
    <p:extLst>
      <p:ext uri="{BB962C8B-B14F-4D97-AF65-F5344CB8AC3E}">
        <p14:creationId xmlns:p14="http://schemas.microsoft.com/office/powerpoint/2010/main" val="3594086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This team meets at least quarterly to discuss Tier 1 data. After analyzing behavior data and developing the plan, the team shares plan details, such as school-wide expectations, location-specific rules, and behavior lesson plans with their respective stakeholders for feedback. I’ve provided you with a handout that details the implementation timeline for an effective team. The final SPBP for the new year is voted on by faculty</a:t>
            </a:r>
            <a:r>
              <a:rPr lang="en-US" dirty="0"/>
              <a:t> then submitted by April 30th.</a:t>
            </a:r>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39617967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a:t>
            </a:r>
            <a:r>
              <a:rPr lang="en-US" baseline="0" dirty="0"/>
              <a:t> team has many supports and resources to help them with the initiative. The Broward website contains all of the Brainsharks needed to complete the SPBP along with Additional Items such as samples.</a:t>
            </a:r>
          </a:p>
          <a:p>
            <a:r>
              <a:rPr lang="en-US" baseline="0" dirty="0"/>
              <a:t>The state website is full of PBIS resources for you to apply to your SPBP if you need more.</a:t>
            </a:r>
          </a:p>
          <a:p>
            <a:r>
              <a:rPr lang="en-US" baseline="0" dirty="0"/>
              <a:t>And then, there’s always me! Please feel free to email me at any time with your questions.</a:t>
            </a:r>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1973472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Step 4 is an optional but very</a:t>
            </a:r>
            <a:r>
              <a:rPr lang="en-US" baseline="0" dirty="0"/>
              <a:t> helpful step for teams. Last year 56 schools earned bonus points for submitting a pre-Survey. This year, we have made it easier and more cost effective, by using survey monkey instead of paper and pencil surveys. Just have your staff complete the online survey by using this link. Then, when you know you have at least 50% staff surveys completed, email me to request your analysis report. Your team will be able to use this report information to develop the content of your SPBP. To earn your bonus points, all of this must be completed by April 1 2018.</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608637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All</a:t>
            </a:r>
            <a:r>
              <a:rPr lang="en-US" baseline="0" dirty="0"/>
              <a:t> of the materials and resources for completing the SPBP are opened up January 15</a:t>
            </a:r>
            <a:r>
              <a:rPr lang="en-US" baseline="30000" dirty="0"/>
              <a:t>th</a:t>
            </a:r>
            <a:r>
              <a:rPr lang="en-US" baseline="0" dirty="0"/>
              <a:t> each year. This year, we are providing 3 webinars on different days and at different times to maximize the opportunity for schools to attend one for further SPBP support. These dates are also on the back of your handout.</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2221425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*You have</a:t>
            </a:r>
            <a:r>
              <a:rPr lang="en-US" baseline="0" dirty="0"/>
              <a:t> the information you need to start working on your SPBP today. We all know testing is coming up and none of us has extra time to devote to the SPBP then. Start working on it as soon as possible.</a:t>
            </a:r>
          </a:p>
          <a:p>
            <a:pPr marL="0" indent="0">
              <a:buFont typeface="Arial" panose="020B0604020202020204" pitchFamily="34" charset="0"/>
              <a:buNone/>
            </a:pPr>
            <a:r>
              <a:rPr lang="en-US" baseline="0" dirty="0"/>
              <a:t>*Ask staff for their input before you even start working on it. Attached</a:t>
            </a:r>
            <a:r>
              <a:rPr lang="en-US" dirty="0"/>
              <a:t> is an anonymous staff survey you can use. </a:t>
            </a:r>
            <a:r>
              <a:rPr lang="en-US" baseline="0" dirty="0"/>
              <a:t>Not only will this help your team to create a staff friendly SPBP and increase staff buy in,</a:t>
            </a:r>
            <a:r>
              <a:rPr lang="en-US" dirty="0"/>
              <a:t> but you can also earn bonus points!</a:t>
            </a:r>
            <a:endParaRPr lang="en-US" baseline="0" dirty="0"/>
          </a:p>
          <a:p>
            <a:pPr marL="0" indent="0">
              <a:buFont typeface="Arial" panose="020B0604020202020204" pitchFamily="34" charset="0"/>
              <a:buNone/>
            </a:pPr>
            <a:r>
              <a:rPr lang="en-US" baseline="0" dirty="0"/>
              <a:t>*This is not a project for one person. Ensure that you have a variety of representation on your team and especially an administrator who can support the implementation of your plan.</a:t>
            </a:r>
          </a:p>
          <a:p>
            <a:pPr marL="0" indent="0">
              <a:buFont typeface="Arial" panose="020B0604020202020204" pitchFamily="34" charset="0"/>
              <a:buNone/>
            </a:pPr>
            <a:r>
              <a:rPr lang="en-US" baseline="0" dirty="0"/>
              <a:t>*Explain to staff the reasoning and purpose behind the SPBP; provide a rationale for the time and effort they will spend</a:t>
            </a:r>
          </a:p>
          <a:p>
            <a:pPr marL="0" indent="0">
              <a:buFont typeface="Arial" panose="020B0604020202020204" pitchFamily="34" charset="0"/>
              <a:buNone/>
            </a:pPr>
            <a:r>
              <a:rPr lang="en-US" baseline="0" dirty="0"/>
              <a:t>*Give them some background information such as the RtI:B Brainshark</a:t>
            </a:r>
          </a:p>
          <a:p>
            <a:pPr marL="0" indent="0">
              <a:buFont typeface="Arial" panose="020B0604020202020204" pitchFamily="34" charset="0"/>
              <a:buNone/>
            </a:pPr>
            <a:r>
              <a:rPr lang="en-US" baseline="0" dirty="0"/>
              <a:t>*Ask them for feedback along the way so you don’t get surprised by a vote that doesn’t pass</a:t>
            </a:r>
          </a:p>
          <a:p>
            <a:pPr marL="0" indent="0">
              <a:buFont typeface="Arial" panose="020B0604020202020204" pitchFamily="34" charset="0"/>
              <a:buNone/>
            </a:pPr>
            <a:r>
              <a:rPr lang="en-US" baseline="0" dirty="0"/>
              <a:t>*Hold that vote early so you can get suggestions from staff and modify the SPBP as needed</a:t>
            </a:r>
          </a:p>
          <a:p>
            <a:pPr marL="0" indent="0">
              <a:buFont typeface="Arial" panose="020B0604020202020204" pitchFamily="34" charset="0"/>
              <a:buNone/>
            </a:pPr>
            <a:r>
              <a:rPr lang="en-US" baseline="0" dirty="0"/>
              <a:t>And finally, * ask for help! If you are unsure of what you are supposed to do, please email me!</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2065474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will be around here for a while longer if anyone has any further questions. Otherwise, feel free to contact me, Tyyne Hogan, if you have any more questions or are interested in becoming a certified PBIS school.</a:t>
            </a:r>
            <a:endParaRPr lang="en-US" dirty="0"/>
          </a:p>
          <a:p>
            <a:endParaRPr lang="en-US" dirty="0"/>
          </a:p>
        </p:txBody>
      </p:sp>
      <p:sp>
        <p:nvSpPr>
          <p:cNvPr id="4" name="Slide Number Placeholder 3"/>
          <p:cNvSpPr>
            <a:spLocks noGrp="1"/>
          </p:cNvSpPr>
          <p:nvPr>
            <p:ph type="sldNum" sz="quarter" idx="10"/>
          </p:nvPr>
        </p:nvSpPr>
        <p:spPr/>
        <p:txBody>
          <a:bodyPr/>
          <a:lstStyle/>
          <a:p>
            <a:fld id="{1ECEECCA-CF05-8049-9360-43012168BFA2}"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640150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Linda – I am currently the Facilities Task Force Chair and have been a part of District Advisory Council for the past 20 years.  I served as South Area Advisory Chair and Technical Advisory Chair.  My kids are grown, but they were the reason I got involved.</a:t>
            </a:r>
          </a:p>
          <a:p>
            <a:r>
              <a:rPr lang="en-US" b="0" dirty="0"/>
              <a:t>You are now part of a team that advocates for children, our schools and our community stakeholders.</a:t>
            </a:r>
          </a:p>
          <a:p>
            <a:r>
              <a:rPr lang="en-US" b="0" dirty="0"/>
              <a:t>Advisory</a:t>
            </a:r>
            <a:r>
              <a:rPr lang="en-US" b="0" baseline="0" dirty="0"/>
              <a:t> was at the forefront in advocating for discontinuing using social security numbers, we advocated for defibrillators and online lunch payment, access to </a:t>
            </a:r>
            <a:r>
              <a:rPr lang="en-US" dirty="0"/>
              <a:t>Pinnacle for grades K-3 and Nurses</a:t>
            </a:r>
            <a:r>
              <a:rPr lang="en-US" baseline="0" dirty="0"/>
              <a:t> </a:t>
            </a:r>
            <a:r>
              <a:rPr lang="en-US" dirty="0"/>
              <a:t>shared amongst schools.</a:t>
            </a:r>
          </a:p>
          <a:p>
            <a:endParaRPr lang="en-US" dirty="0"/>
          </a:p>
          <a:p>
            <a:r>
              <a:rPr lang="en-US" dirty="0"/>
              <a:t>These</a:t>
            </a:r>
            <a:r>
              <a:rPr lang="en-US" baseline="0" dirty="0"/>
              <a:t> are just a few changes the Advisory process was able to advocate for.</a:t>
            </a:r>
          </a:p>
          <a:p>
            <a:endParaRPr lang="en-US" baseline="0" dirty="0"/>
          </a:p>
          <a:p>
            <a:r>
              <a:rPr lang="en-US" baseline="0" dirty="0"/>
              <a:t>Before we delve into who we are we need to review the Organization rules.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48667-4F01-42C4-89BE-36FC6BF010A9}"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745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Linda</a:t>
            </a:r>
          </a:p>
          <a:p>
            <a:r>
              <a:rPr lang="en-US" dirty="0"/>
              <a:t>Just a quick overview - Policy 1.7 is the School</a:t>
            </a:r>
            <a:r>
              <a:rPr lang="en-US" baseline="0" dirty="0"/>
              <a:t> Boards governing policy.  It lays the ground rules for all committees and advisory policies.</a:t>
            </a:r>
          </a:p>
          <a:p>
            <a:r>
              <a:rPr lang="en-US" baseline="0" dirty="0"/>
              <a:t>Policy 1.2 governs District Advisory Council; Policy 1.21 governs Area Advisory Council; and Policy 1.3 governs School Advisory Forums</a:t>
            </a:r>
          </a:p>
          <a:p>
            <a:endParaRPr lang="en-US" sz="3100" b="1" i="1" u="sng" dirty="0">
              <a:solidFill>
                <a:schemeClr val="accent4">
                  <a:lumMod val="50000"/>
                </a:schemeClr>
              </a:solidFill>
            </a:endParaRPr>
          </a:p>
          <a:p>
            <a:r>
              <a:rPr lang="en-US" b="1" i="1" u="sng" dirty="0">
                <a:solidFill>
                  <a:schemeClr val="accent4">
                    <a:lumMod val="50000"/>
                  </a:schemeClr>
                </a:solidFill>
              </a:rPr>
              <a:t>Sunshine Law </a:t>
            </a:r>
            <a:r>
              <a:rPr lang="en-US" dirty="0">
                <a:solidFill>
                  <a:schemeClr val="accent4">
                    <a:lumMod val="50000"/>
                  </a:schemeClr>
                </a:solidFill>
              </a:rPr>
              <a:t> </a:t>
            </a:r>
            <a:r>
              <a:rPr lang="en-US" dirty="0"/>
              <a:t>mandates that meetings of governmental agencies and departments be open to the public at large  (this prevents decisions being made behind closed doors)</a:t>
            </a:r>
          </a:p>
          <a:p>
            <a:endParaRPr lang="en-US" dirty="0"/>
          </a:p>
          <a:p>
            <a:r>
              <a:rPr lang="en-US" b="1" i="1" dirty="0">
                <a:solidFill>
                  <a:schemeClr val="accent4">
                    <a:lumMod val="50000"/>
                  </a:schemeClr>
                </a:solidFill>
              </a:rPr>
              <a:t> </a:t>
            </a:r>
            <a:r>
              <a:rPr lang="en-US" b="1" i="1" u="sng" dirty="0">
                <a:solidFill>
                  <a:schemeClr val="accent4">
                    <a:lumMod val="50000"/>
                  </a:schemeClr>
                </a:solidFill>
              </a:rPr>
              <a:t>By Laws </a:t>
            </a:r>
            <a:r>
              <a:rPr lang="en-US" b="1" i="1" dirty="0">
                <a:solidFill>
                  <a:schemeClr val="accent4">
                    <a:lumMod val="50000"/>
                  </a:schemeClr>
                </a:solidFill>
              </a:rPr>
              <a:t> </a:t>
            </a:r>
            <a:r>
              <a:rPr lang="en-US" dirty="0">
                <a:solidFill>
                  <a:schemeClr val="accent4">
                    <a:lumMod val="50000"/>
                  </a:schemeClr>
                </a:solidFill>
              </a:rPr>
              <a:t>d</a:t>
            </a:r>
            <a:r>
              <a:rPr lang="en-US" dirty="0"/>
              <a:t>efine the primary characteristics of the organization and how it operates </a:t>
            </a:r>
          </a:p>
          <a:p>
            <a:endParaRPr lang="en-US" dirty="0"/>
          </a:p>
          <a:p>
            <a:r>
              <a:rPr lang="en-US" b="1" i="1" u="sng" dirty="0">
                <a:solidFill>
                  <a:schemeClr val="accent4">
                    <a:lumMod val="50000"/>
                  </a:schemeClr>
                </a:solidFill>
              </a:rPr>
              <a:t>Robert’s Rules of Order</a:t>
            </a:r>
            <a:r>
              <a:rPr lang="en-US" dirty="0"/>
              <a:t> is a set of rules for conduct at meetings, that allows everyone to be heard and to make decisions without confusion.</a:t>
            </a:r>
          </a:p>
          <a:p>
            <a:endParaRPr lang="en-US" dirty="0"/>
          </a:p>
          <a:p>
            <a:r>
              <a:rPr lang="en-US" dirty="0"/>
              <a:t>A reminder for those that do sit on other district committees…  you need to take the </a:t>
            </a:r>
            <a:r>
              <a:rPr lang="en-US" dirty="0">
                <a:hlinkClick r:id="rId3"/>
              </a:rPr>
              <a:t>On Line Committee Training</a:t>
            </a:r>
            <a:endParaRPr lang="en-US" dirty="0"/>
          </a:p>
          <a:p>
            <a:pPr algn="ctr"/>
            <a:r>
              <a:rPr lang="en-US" dirty="0"/>
              <a:t>The Training for Members of  School District Appointed Committees, Councils, and Task Forces is mandatory.</a:t>
            </a:r>
            <a:r>
              <a:rPr lang="en-US" b="1" dirty="0"/>
              <a:t>	</a:t>
            </a:r>
          </a:p>
          <a:p>
            <a:pPr algn="ctr"/>
            <a:endParaRPr lang="en-US" b="1" dirty="0"/>
          </a:p>
          <a:p>
            <a:r>
              <a:rPr lang="en-US" dirty="0"/>
              <a:t>It is also a good way for SAF chairs to become more familiar with each of these areas.  It’s about 45 minutes for those who are taking the training for the first time.  10 minutes if you are a repeat customer.</a:t>
            </a:r>
          </a:p>
          <a:p>
            <a:endParaRPr lang="en-US" dirty="0"/>
          </a:p>
        </p:txBody>
      </p:sp>
      <p:sp>
        <p:nvSpPr>
          <p:cNvPr id="4" name="Slide Number Placeholder 3"/>
          <p:cNvSpPr>
            <a:spLocks noGrp="1"/>
          </p:cNvSpPr>
          <p:nvPr>
            <p:ph type="sldNum" sz="quarter" idx="10"/>
          </p:nvPr>
        </p:nvSpPr>
        <p:spPr/>
        <p:txBody>
          <a:bodyPr/>
          <a:lstStyle/>
          <a:p>
            <a:fld id="{CBC16808-B6E5-401D-B613-729095E63388}" type="slidenum">
              <a:rPr lang="en-US" smtClean="0"/>
              <a:t>114</a:t>
            </a:fld>
            <a:endParaRPr lang="en-US" dirty="0"/>
          </a:p>
        </p:txBody>
      </p:sp>
    </p:spTree>
    <p:extLst>
      <p:ext uri="{BB962C8B-B14F-4D97-AF65-F5344CB8AC3E}">
        <p14:creationId xmlns:p14="http://schemas.microsoft.com/office/powerpoint/2010/main" val="2218511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Linda</a:t>
            </a:r>
          </a:p>
          <a:p>
            <a:pPr algn="ctr"/>
            <a:r>
              <a:rPr lang="en-US" dirty="0"/>
              <a:t> As an elected SAF Chair we </a:t>
            </a:r>
            <a:r>
              <a:rPr lang="en-US" u="sng" dirty="0"/>
              <a:t>facilitate</a:t>
            </a:r>
            <a:r>
              <a:rPr lang="en-US" dirty="0"/>
              <a:t> the group and do not claim to represent every parent or community member at  our school; we simply provide a means by which the community can discuss concerns at your school that  are not addressed by the School Advisory Council  (SAC).  </a:t>
            </a:r>
          </a:p>
          <a:p>
            <a:pPr algn="ctr"/>
            <a:r>
              <a:rPr lang="en-US" sz="1000" dirty="0"/>
              <a:t>The SAC writes the School Improvement Plan and monitors its progress.</a:t>
            </a:r>
          </a:p>
          <a:p>
            <a:endParaRPr lang="en-US" dirty="0"/>
          </a:p>
        </p:txBody>
      </p:sp>
      <p:sp>
        <p:nvSpPr>
          <p:cNvPr id="4" name="Slide Number Placeholder 3"/>
          <p:cNvSpPr>
            <a:spLocks noGrp="1"/>
          </p:cNvSpPr>
          <p:nvPr>
            <p:ph type="sldNum" sz="quarter" idx="10"/>
          </p:nvPr>
        </p:nvSpPr>
        <p:spPr/>
        <p:txBody>
          <a:bodyPr/>
          <a:lstStyle/>
          <a:p>
            <a:fld id="{2AE48667-4F01-42C4-89BE-36FC6BF010A9}" type="slidenum">
              <a:rPr lang="en-US" smtClean="0"/>
              <a:t>115</a:t>
            </a:fld>
            <a:endParaRPr lang="en-US" dirty="0"/>
          </a:p>
        </p:txBody>
      </p:sp>
    </p:spTree>
    <p:extLst>
      <p:ext uri="{BB962C8B-B14F-4D97-AF65-F5344CB8AC3E}">
        <p14:creationId xmlns:p14="http://schemas.microsoft.com/office/powerpoint/2010/main" val="3402064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r>
              <a:rPr lang="en-US" dirty="0"/>
              <a:t>Who we are is defined by School Board Policy 1.3.  </a:t>
            </a:r>
          </a:p>
          <a:p>
            <a:pPr defTabSz="895564">
              <a:defRPr/>
            </a:pPr>
            <a:r>
              <a:rPr lang="en-US" dirty="0"/>
              <a:t>Every school shall</a:t>
            </a:r>
            <a:r>
              <a:rPr lang="en-US" baseline="0" dirty="0"/>
              <a:t> have a School Advisory Forum, otherwise known as SAF,  </a:t>
            </a:r>
            <a:r>
              <a:rPr lang="en-US" dirty="0">
                <a:solidFill>
                  <a:srgbClr val="000000"/>
                </a:solidFill>
              </a:rPr>
              <a:t>that shall foster and promote communication between its stakeholders, the school, and the Area Advisory Council.</a:t>
            </a:r>
          </a:p>
          <a:p>
            <a:endParaRPr lang="en-US" baseline="0" dirty="0"/>
          </a:p>
          <a:p>
            <a:endParaRPr lang="en-US" dirty="0"/>
          </a:p>
          <a:p>
            <a:r>
              <a:rPr lang="en-US" dirty="0"/>
              <a:t>Please note… The Chair and/or Vice chair </a:t>
            </a:r>
            <a:r>
              <a:rPr lang="en-US" b="1" u="sng" dirty="0"/>
              <a:t>shall be a parent or custodial</a:t>
            </a:r>
            <a:r>
              <a:rPr lang="en-US" b="1" u="sng" baseline="0" dirty="0"/>
              <a:t> guardian </a:t>
            </a:r>
            <a:r>
              <a:rPr lang="en-US" baseline="0" dirty="0"/>
              <a:t>of a student </a:t>
            </a:r>
            <a:r>
              <a:rPr lang="en-US" b="1" u="sng" baseline="0" dirty="0"/>
              <a:t>who will be enrolled and attending the school.  </a:t>
            </a:r>
            <a:endParaRPr lang="en-US" b="0" u="none" baseline="0" dirty="0"/>
          </a:p>
          <a:p>
            <a:endParaRPr lang="en-US" b="0" u="none" baseline="0" dirty="0"/>
          </a:p>
          <a:p>
            <a:r>
              <a:rPr lang="en-US" b="0" u="none" baseline="0" dirty="0"/>
              <a:t>In other words, any incoming parent into their enrolled school,  can be an officer of the School Advisory Forum.  The </a:t>
            </a:r>
            <a:r>
              <a:rPr lang="en-US" b="1" u="sng" baseline="0" dirty="0"/>
              <a:t>Chair cannot </a:t>
            </a:r>
            <a:r>
              <a:rPr lang="en-US" b="0" u="none" baseline="0" dirty="0"/>
              <a:t>be </a:t>
            </a:r>
            <a:r>
              <a:rPr lang="en-US" dirty="0"/>
              <a:t>a  Broward County Public School employee at the school </a:t>
            </a:r>
            <a:r>
              <a:rPr lang="en-US" b="1" u="sng" dirty="0"/>
              <a:t>where they are employed</a:t>
            </a:r>
            <a:r>
              <a:rPr lang="en-US" dirty="0"/>
              <a:t>.</a:t>
            </a:r>
          </a:p>
        </p:txBody>
      </p:sp>
      <p:sp>
        <p:nvSpPr>
          <p:cNvPr id="4" name="Slide Number Placeholder 3"/>
          <p:cNvSpPr>
            <a:spLocks noGrp="1"/>
          </p:cNvSpPr>
          <p:nvPr>
            <p:ph type="sldNum" sz="quarter" idx="10"/>
          </p:nvPr>
        </p:nvSpPr>
        <p:spPr/>
        <p:txBody>
          <a:bodyPr/>
          <a:lstStyle/>
          <a:p>
            <a:fld id="{2B771B1D-663D-4CC7-8185-50DE7DC57187}" type="slidenum">
              <a:rPr lang="en-US" smtClean="0"/>
              <a:t>116</a:t>
            </a:fld>
            <a:endParaRPr lang="en-US" dirty="0"/>
          </a:p>
        </p:txBody>
      </p:sp>
    </p:spTree>
    <p:extLst>
      <p:ext uri="{BB962C8B-B14F-4D97-AF65-F5344CB8AC3E}">
        <p14:creationId xmlns:p14="http://schemas.microsoft.com/office/powerpoint/2010/main" val="215661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43759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r>
              <a:rPr lang="en-US" dirty="0"/>
              <a:t>Who is our Membership?</a:t>
            </a:r>
          </a:p>
          <a:p>
            <a:r>
              <a:rPr lang="en-US" dirty="0"/>
              <a:t>The Membership </a:t>
            </a:r>
            <a:r>
              <a:rPr lang="en-US" baseline="0" dirty="0"/>
              <a:t>is those stakeholders who are representative of your school community.</a:t>
            </a:r>
          </a:p>
          <a:p>
            <a:r>
              <a:rPr lang="en-US" baseline="0" dirty="0"/>
              <a:t>Publix is a business partner for the school even though they are located outside of the borders of your school, but they are still a member of SAF.</a:t>
            </a:r>
          </a:p>
          <a:p>
            <a:r>
              <a:rPr lang="en-US" baseline="0" dirty="0"/>
              <a:t>The parents of a child who has been reassigned to the school is a member of SAF.  </a:t>
            </a:r>
          </a:p>
          <a:p>
            <a:pPr defTabSz="895564">
              <a:defRPr/>
            </a:pPr>
            <a:r>
              <a:rPr lang="en-US" baseline="0" dirty="0"/>
              <a:t>The person or business living outside of your school boundary, that has no affiliation with your school is </a:t>
            </a:r>
            <a:r>
              <a:rPr lang="en-US" b="1" baseline="0" dirty="0"/>
              <a:t>NOT a Member. </a:t>
            </a:r>
            <a:r>
              <a:rPr lang="en-US" b="0" baseline="0" dirty="0"/>
              <a:t>This does not apply to elected officers  that do not live within the school boundary</a:t>
            </a:r>
            <a:r>
              <a:rPr lang="en-US" b="1" baseline="0" dirty="0"/>
              <a:t>.(provide example)  Mayor of your city who does not live within the school boundaries is a member of saf</a:t>
            </a:r>
          </a:p>
          <a:p>
            <a:pPr defTabSz="895564">
              <a:defRPr/>
            </a:pPr>
            <a:endParaRPr lang="en-US" b="0" baseline="0" dirty="0"/>
          </a:p>
          <a:p>
            <a:pPr defTabSz="895564">
              <a:defRPr/>
            </a:pPr>
            <a:r>
              <a:rPr lang="en-US" b="0" baseline="0" dirty="0"/>
              <a:t>Again if needed, you should refer to your By Laws and Policy in the event membership is questioned.</a:t>
            </a:r>
            <a:endParaRPr lang="en-US" b="1" dirty="0"/>
          </a:p>
        </p:txBody>
      </p:sp>
      <p:sp>
        <p:nvSpPr>
          <p:cNvPr id="4" name="Slide Number Placeholder 3"/>
          <p:cNvSpPr>
            <a:spLocks noGrp="1"/>
          </p:cNvSpPr>
          <p:nvPr>
            <p:ph type="sldNum" sz="quarter" idx="10"/>
          </p:nvPr>
        </p:nvSpPr>
        <p:spPr/>
        <p:txBody>
          <a:bodyPr/>
          <a:lstStyle/>
          <a:p>
            <a:fld id="{2B771B1D-663D-4CC7-8185-50DE7DC57187}" type="slidenum">
              <a:rPr lang="en-US" smtClean="0"/>
              <a:t>117</a:t>
            </a:fld>
            <a:endParaRPr lang="en-US" dirty="0"/>
          </a:p>
        </p:txBody>
      </p:sp>
    </p:spTree>
    <p:extLst>
      <p:ext uri="{BB962C8B-B14F-4D97-AF65-F5344CB8AC3E}">
        <p14:creationId xmlns:p14="http://schemas.microsoft.com/office/powerpoint/2010/main" val="2060037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r>
              <a:rPr lang="en-US" dirty="0"/>
              <a:t>There are certain</a:t>
            </a:r>
            <a:r>
              <a:rPr lang="en-US" baseline="0" dirty="0"/>
              <a:t> Florida State laws we need to follow.</a:t>
            </a:r>
            <a:endParaRPr lang="en-US" dirty="0"/>
          </a:p>
          <a:p>
            <a:r>
              <a:rPr lang="en-US" dirty="0"/>
              <a:t>Advisory</a:t>
            </a:r>
            <a:r>
              <a:rPr lang="en-US" baseline="0" dirty="0"/>
              <a:t> Boards are subject to the Sunshine Law.</a:t>
            </a:r>
          </a:p>
          <a:p>
            <a:pPr lvl="0" fontAlgn="base"/>
            <a:r>
              <a:rPr lang="en-US" dirty="0"/>
              <a:t>	Meetings must be open to the public</a:t>
            </a:r>
          </a:p>
          <a:p>
            <a:pPr lvl="0" fontAlgn="base"/>
            <a:r>
              <a:rPr lang="en-US" dirty="0"/>
              <a:t>	Public access to all meetings</a:t>
            </a:r>
          </a:p>
          <a:p>
            <a:pPr lvl="0" fontAlgn="base"/>
            <a:r>
              <a:rPr lang="en-US" dirty="0"/>
              <a:t>	Public notice of meetings required</a:t>
            </a:r>
          </a:p>
          <a:p>
            <a:pPr lvl="0" fontAlgn="base"/>
            <a:r>
              <a:rPr lang="en-US" dirty="0"/>
              <a:t>	Official minutes must be recorded</a:t>
            </a:r>
          </a:p>
          <a:p>
            <a:pPr lvl="0" fontAlgn="base"/>
            <a:r>
              <a:rPr lang="en-US" dirty="0"/>
              <a:t>	Place of meeting must be easily accessible</a:t>
            </a:r>
          </a:p>
        </p:txBody>
      </p:sp>
      <p:sp>
        <p:nvSpPr>
          <p:cNvPr id="4" name="Slide Number Placeholder 3"/>
          <p:cNvSpPr>
            <a:spLocks noGrp="1"/>
          </p:cNvSpPr>
          <p:nvPr>
            <p:ph type="sldNum" sz="quarter" idx="10"/>
          </p:nvPr>
        </p:nvSpPr>
        <p:spPr/>
        <p:txBody>
          <a:bodyPr/>
          <a:lstStyle/>
          <a:p>
            <a:fld id="{2B771B1D-663D-4CC7-8185-50DE7DC57187}" type="slidenum">
              <a:rPr lang="en-US" smtClean="0"/>
              <a:t>118</a:t>
            </a:fld>
            <a:endParaRPr lang="en-US" dirty="0"/>
          </a:p>
        </p:txBody>
      </p:sp>
    </p:spTree>
    <p:extLst>
      <p:ext uri="{BB962C8B-B14F-4D97-AF65-F5344CB8AC3E}">
        <p14:creationId xmlns:p14="http://schemas.microsoft.com/office/powerpoint/2010/main" val="2128298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4">
              <a:defRPr/>
            </a:pPr>
            <a:r>
              <a:rPr lang="en-US" dirty="0"/>
              <a:t>Linda</a:t>
            </a:r>
          </a:p>
          <a:p>
            <a:pPr defTabSz="895564">
              <a:defRPr/>
            </a:pPr>
            <a:r>
              <a:rPr lang="en-US" dirty="0"/>
              <a:t>By Laws set the tone for the Forum and outlines how it operates.  It is also a requirement of Policy 1.3 that governs School Advisory Forums.</a:t>
            </a:r>
          </a:p>
          <a:p>
            <a:pPr defTabSz="895564">
              <a:defRPr/>
            </a:pPr>
            <a:r>
              <a:rPr lang="en-US" dirty="0"/>
              <a:t>If your SAF does not have by laws they should be voted on in September.  If your school does have by laws then they need to be reviewed and voted on by September, the latest October. We will get to Roberts Rules of Order and Florida Sunshine Law in a few minutes.</a:t>
            </a:r>
          </a:p>
          <a:p>
            <a:pPr defTabSz="895564">
              <a:defRPr/>
            </a:pPr>
            <a:endParaRPr lang="en-US" dirty="0"/>
          </a:p>
          <a:p>
            <a:pPr defTabSz="895564">
              <a:defRPr/>
            </a:pPr>
            <a:r>
              <a:rPr lang="en-US" i="1" dirty="0"/>
              <a:t>Note:  Show the information available on the OSPA website and where the by-laws are located. (Click on link for access to bylaws template on the OSPA website).</a:t>
            </a:r>
          </a:p>
          <a:p>
            <a:endParaRPr lang="en-US" dirty="0"/>
          </a:p>
        </p:txBody>
      </p:sp>
      <p:sp>
        <p:nvSpPr>
          <p:cNvPr id="4" name="Slide Number Placeholder 3"/>
          <p:cNvSpPr>
            <a:spLocks noGrp="1"/>
          </p:cNvSpPr>
          <p:nvPr>
            <p:ph type="sldNum" sz="quarter" idx="10"/>
          </p:nvPr>
        </p:nvSpPr>
        <p:spPr/>
        <p:txBody>
          <a:bodyPr/>
          <a:lstStyle/>
          <a:p>
            <a:fld id="{2B771B1D-663D-4CC7-8185-50DE7DC57187}" type="slidenum">
              <a:rPr lang="en-US" smtClean="0"/>
              <a:t>119</a:t>
            </a:fld>
            <a:endParaRPr lang="en-US" dirty="0"/>
          </a:p>
        </p:txBody>
      </p:sp>
    </p:spTree>
    <p:extLst>
      <p:ext uri="{BB962C8B-B14F-4D97-AF65-F5344CB8AC3E}">
        <p14:creationId xmlns:p14="http://schemas.microsoft.com/office/powerpoint/2010/main" val="4024612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4">
              <a:defRPr/>
            </a:pPr>
            <a:r>
              <a:rPr lang="en-US" dirty="0"/>
              <a:t>Linda</a:t>
            </a:r>
          </a:p>
          <a:p>
            <a:pPr defTabSz="895564">
              <a:defRPr/>
            </a:pPr>
            <a:r>
              <a:rPr lang="en-US" dirty="0"/>
              <a:t>Robert s Rules of Order are guidelines on how to run a meeting, developed in the late 1870’s, based on parliamentary procedure. It is detailed in its coverage of what to do in any given circumstance. It is unlikely that you will need to know all details, but should have an idea of the basic way a meeting will unfold. </a:t>
            </a:r>
          </a:p>
          <a:p>
            <a:endParaRPr lang="en-US" dirty="0"/>
          </a:p>
        </p:txBody>
      </p:sp>
      <p:sp>
        <p:nvSpPr>
          <p:cNvPr id="4" name="Slide Number Placeholder 3"/>
          <p:cNvSpPr>
            <a:spLocks noGrp="1"/>
          </p:cNvSpPr>
          <p:nvPr>
            <p:ph type="sldNum" sz="quarter" idx="10"/>
          </p:nvPr>
        </p:nvSpPr>
        <p:spPr/>
        <p:txBody>
          <a:bodyPr/>
          <a:lstStyle/>
          <a:p>
            <a:fld id="{2B771B1D-663D-4CC7-8185-50DE7DC57187}" type="slidenum">
              <a:rPr lang="en-US" smtClean="0"/>
              <a:t>120</a:t>
            </a:fld>
            <a:endParaRPr lang="en-US" dirty="0"/>
          </a:p>
        </p:txBody>
      </p:sp>
    </p:spTree>
    <p:extLst>
      <p:ext uri="{BB962C8B-B14F-4D97-AF65-F5344CB8AC3E}">
        <p14:creationId xmlns:p14="http://schemas.microsoft.com/office/powerpoint/2010/main" val="306210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4">
              <a:defRPr/>
            </a:pPr>
            <a:r>
              <a:rPr lang="en-US" b="0" dirty="0"/>
              <a:t>Janet</a:t>
            </a:r>
          </a:p>
          <a:p>
            <a:pPr defTabSz="895564">
              <a:defRPr/>
            </a:pPr>
            <a:r>
              <a:rPr lang="en-US" b="0" dirty="0"/>
              <a:t>Another one of the benefits of an advisory group is that it is</a:t>
            </a:r>
            <a:r>
              <a:rPr lang="en-US" b="0" baseline="0" dirty="0"/>
              <a:t> </a:t>
            </a:r>
            <a:r>
              <a:rPr lang="en-US" b="1" dirty="0"/>
              <a:t>made up of persons of wide-ranging interests and expertise who want to participate.</a:t>
            </a:r>
          </a:p>
          <a:p>
            <a:pPr defTabSz="895564">
              <a:defRPr/>
            </a:pPr>
            <a:endParaRPr lang="en-US" dirty="0"/>
          </a:p>
          <a:p>
            <a:pPr defTabSz="895564">
              <a:defRPr/>
            </a:pPr>
            <a:r>
              <a:rPr lang="en-US" dirty="0"/>
              <a:t>But the groups needs to know what their Roles &amp; Expectations of the Advisory committee is.</a:t>
            </a:r>
          </a:p>
          <a:p>
            <a:pPr defTabSz="895564">
              <a:defRPr/>
            </a:pPr>
            <a:r>
              <a:rPr lang="en-US" b="0" dirty="0"/>
              <a:t>These will help to prepare the advisory body to discuss, analyze, formulate, and forward well-developed, thoughtful recommendations.</a:t>
            </a:r>
          </a:p>
          <a:p>
            <a:pPr defTabSz="895564">
              <a:defRPr/>
            </a:pPr>
            <a:r>
              <a:rPr lang="en-US" dirty="0">
                <a:solidFill>
                  <a:schemeClr val="tx1"/>
                </a:solidFill>
              </a:rPr>
              <a:t> </a:t>
            </a:r>
          </a:p>
          <a:p>
            <a:endParaRPr lang="en-US" dirty="0"/>
          </a:p>
        </p:txBody>
      </p:sp>
      <p:sp>
        <p:nvSpPr>
          <p:cNvPr id="4" name="Slide Number Placeholder 3"/>
          <p:cNvSpPr>
            <a:spLocks noGrp="1"/>
          </p:cNvSpPr>
          <p:nvPr>
            <p:ph type="sldNum" sz="quarter" idx="10"/>
          </p:nvPr>
        </p:nvSpPr>
        <p:spPr/>
        <p:txBody>
          <a:bodyPr/>
          <a:lstStyle/>
          <a:p>
            <a:fld id="{CBC16808-B6E5-401D-B613-729095E63388}" type="slidenum">
              <a:rPr lang="en-US" smtClean="0"/>
              <a:t>121</a:t>
            </a:fld>
            <a:endParaRPr lang="en-US" dirty="0"/>
          </a:p>
        </p:txBody>
      </p:sp>
    </p:spTree>
    <p:extLst>
      <p:ext uri="{BB962C8B-B14F-4D97-AF65-F5344CB8AC3E}">
        <p14:creationId xmlns:p14="http://schemas.microsoft.com/office/powerpoint/2010/main" val="38348859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shy away from informing your principal</a:t>
            </a:r>
            <a:r>
              <a:rPr lang="en-US" baseline="0" dirty="0"/>
              <a:t> on matters that the concern the school.  Sometimes the principal is aware, than again sometimes not.</a:t>
            </a:r>
          </a:p>
          <a:p>
            <a:endParaRPr lang="en-US" baseline="0" dirty="0"/>
          </a:p>
          <a:p>
            <a:r>
              <a:rPr lang="en-US" baseline="0" dirty="0"/>
              <a:t>The SAF chair does not need to be a Yes-Man.  But be professional.  Work together as a team on issues.</a:t>
            </a:r>
          </a:p>
          <a:p>
            <a:endParaRPr lang="en-US" baseline="0" dirty="0"/>
          </a:p>
          <a:p>
            <a:r>
              <a:rPr lang="en-US" baseline="0" dirty="0"/>
              <a:t>It is important to build relationships</a:t>
            </a:r>
            <a:endParaRPr lang="en-US" dirty="0"/>
          </a:p>
        </p:txBody>
      </p:sp>
      <p:sp>
        <p:nvSpPr>
          <p:cNvPr id="4" name="Slide Number Placeholder 3"/>
          <p:cNvSpPr>
            <a:spLocks noGrp="1"/>
          </p:cNvSpPr>
          <p:nvPr>
            <p:ph type="sldNum" sz="quarter" idx="10"/>
          </p:nvPr>
        </p:nvSpPr>
        <p:spPr/>
        <p:txBody>
          <a:bodyPr/>
          <a:lstStyle/>
          <a:p>
            <a:fld id="{2B771B1D-663D-4CC7-8185-50DE7DC57187}" type="slidenum">
              <a:rPr lang="en-US" smtClean="0"/>
              <a:t>122</a:t>
            </a:fld>
            <a:endParaRPr lang="en-US" dirty="0"/>
          </a:p>
        </p:txBody>
      </p:sp>
    </p:spTree>
    <p:extLst>
      <p:ext uri="{BB962C8B-B14F-4D97-AF65-F5344CB8AC3E}">
        <p14:creationId xmlns:p14="http://schemas.microsoft.com/office/powerpoint/2010/main" val="17970618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shy away from informing your principal</a:t>
            </a:r>
            <a:r>
              <a:rPr lang="en-US" baseline="0" dirty="0"/>
              <a:t> on matters that the concern the school.  Sometimes the principal is aware, than again sometimes not.</a:t>
            </a:r>
          </a:p>
          <a:p>
            <a:endParaRPr lang="en-US" baseline="0" dirty="0"/>
          </a:p>
          <a:p>
            <a:r>
              <a:rPr lang="en-US" baseline="0" dirty="0"/>
              <a:t>The SAF chair does not need to be a Yes-Man.  But be professional.  Work together as a team on issues.</a:t>
            </a:r>
          </a:p>
          <a:p>
            <a:endParaRPr lang="en-US" baseline="0" dirty="0"/>
          </a:p>
          <a:p>
            <a:r>
              <a:rPr lang="en-US" baseline="0" dirty="0"/>
              <a:t>It is important to build relationships</a:t>
            </a:r>
            <a:endParaRPr lang="en-US" dirty="0"/>
          </a:p>
        </p:txBody>
      </p:sp>
      <p:sp>
        <p:nvSpPr>
          <p:cNvPr id="4" name="Slide Number Placeholder 3"/>
          <p:cNvSpPr>
            <a:spLocks noGrp="1"/>
          </p:cNvSpPr>
          <p:nvPr>
            <p:ph type="sldNum" sz="quarter" idx="10"/>
          </p:nvPr>
        </p:nvSpPr>
        <p:spPr/>
        <p:txBody>
          <a:bodyPr/>
          <a:lstStyle/>
          <a:p>
            <a:fld id="{2B771B1D-663D-4CC7-8185-50DE7DC57187}" type="slidenum">
              <a:rPr lang="en-US" smtClean="0"/>
              <a:t>123</a:t>
            </a:fld>
            <a:endParaRPr lang="en-US" dirty="0"/>
          </a:p>
        </p:txBody>
      </p:sp>
    </p:spTree>
    <p:extLst>
      <p:ext uri="{BB962C8B-B14F-4D97-AF65-F5344CB8AC3E}">
        <p14:creationId xmlns:p14="http://schemas.microsoft.com/office/powerpoint/2010/main" val="3924781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64">
              <a:defRPr/>
            </a:pPr>
            <a:r>
              <a:rPr lang="en-US" b="0" dirty="0"/>
              <a:t>Janet</a:t>
            </a:r>
          </a:p>
          <a:p>
            <a:endParaRPr lang="en-US" dirty="0"/>
          </a:p>
          <a:p>
            <a:r>
              <a:rPr lang="en-US" dirty="0"/>
              <a:t>In addressing parent/Community concerns, SAF chairs need to help solve problems with a positive outcome.</a:t>
            </a:r>
          </a:p>
          <a:p>
            <a:endParaRPr lang="en-US" dirty="0"/>
          </a:p>
          <a:p>
            <a:pPr defTabSz="895564">
              <a:defRPr/>
            </a:pPr>
            <a:r>
              <a:rPr lang="en-US" dirty="0"/>
              <a:t>As for the second point, you can work worth Office of Family and Community Engagement (FACE) to develop community activities.</a:t>
            </a:r>
          </a:p>
          <a:p>
            <a:endParaRPr lang="en-US" dirty="0"/>
          </a:p>
        </p:txBody>
      </p:sp>
      <p:sp>
        <p:nvSpPr>
          <p:cNvPr id="4" name="Slide Number Placeholder 3"/>
          <p:cNvSpPr>
            <a:spLocks noGrp="1"/>
          </p:cNvSpPr>
          <p:nvPr>
            <p:ph type="sldNum" sz="quarter" idx="10"/>
          </p:nvPr>
        </p:nvSpPr>
        <p:spPr/>
        <p:txBody>
          <a:bodyPr/>
          <a:lstStyle/>
          <a:p>
            <a:fld id="{2B771B1D-663D-4CC7-8185-50DE7DC57187}" type="slidenum">
              <a:rPr lang="en-US" smtClean="0"/>
              <a:t>124</a:t>
            </a:fld>
            <a:endParaRPr lang="en-US" dirty="0"/>
          </a:p>
        </p:txBody>
      </p:sp>
    </p:spTree>
    <p:extLst>
      <p:ext uri="{BB962C8B-B14F-4D97-AF65-F5344CB8AC3E}">
        <p14:creationId xmlns:p14="http://schemas.microsoft.com/office/powerpoint/2010/main" val="459493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 School Advisory Forum chair need to be supportive of the school?  YES,</a:t>
            </a:r>
            <a:r>
              <a:rPr lang="en-US" baseline="0" dirty="0"/>
              <a:t> if there is an issue at your school you need to help find a positive solution.</a:t>
            </a:r>
          </a:p>
          <a:p>
            <a:endParaRPr lang="en-US" dirty="0"/>
          </a:p>
        </p:txBody>
      </p:sp>
      <p:sp>
        <p:nvSpPr>
          <p:cNvPr id="4" name="Slide Number Placeholder 3"/>
          <p:cNvSpPr>
            <a:spLocks noGrp="1"/>
          </p:cNvSpPr>
          <p:nvPr>
            <p:ph type="sldNum" sz="quarter" idx="10"/>
          </p:nvPr>
        </p:nvSpPr>
        <p:spPr/>
        <p:txBody>
          <a:bodyPr/>
          <a:lstStyle/>
          <a:p>
            <a:fld id="{2B771B1D-663D-4CC7-8185-50DE7DC57187}" type="slidenum">
              <a:rPr lang="en-US" smtClean="0"/>
              <a:t>125</a:t>
            </a:fld>
            <a:endParaRPr lang="en-US" dirty="0"/>
          </a:p>
        </p:txBody>
      </p:sp>
    </p:spTree>
    <p:extLst>
      <p:ext uri="{BB962C8B-B14F-4D97-AF65-F5344CB8AC3E}">
        <p14:creationId xmlns:p14="http://schemas.microsoft.com/office/powerpoint/2010/main" val="3541305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25</a:t>
            </a:fld>
            <a:endParaRPr lang="en-US" dirty="0"/>
          </a:p>
        </p:txBody>
      </p:sp>
    </p:spTree>
    <p:extLst>
      <p:ext uri="{BB962C8B-B14F-4D97-AF65-F5344CB8AC3E}">
        <p14:creationId xmlns:p14="http://schemas.microsoft.com/office/powerpoint/2010/main" val="110121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26</a:t>
            </a:fld>
            <a:endParaRPr lang="en-US" dirty="0"/>
          </a:p>
        </p:txBody>
      </p:sp>
    </p:spTree>
    <p:extLst>
      <p:ext uri="{BB962C8B-B14F-4D97-AF65-F5344CB8AC3E}">
        <p14:creationId xmlns:p14="http://schemas.microsoft.com/office/powerpoint/2010/main" val="2362537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27</a:t>
            </a:fld>
            <a:endParaRPr lang="en-US" dirty="0"/>
          </a:p>
        </p:txBody>
      </p:sp>
    </p:spTree>
    <p:extLst>
      <p:ext uri="{BB962C8B-B14F-4D97-AF65-F5344CB8AC3E}">
        <p14:creationId xmlns:p14="http://schemas.microsoft.com/office/powerpoint/2010/main" val="1251582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28</a:t>
            </a:fld>
            <a:endParaRPr lang="en-US" dirty="0"/>
          </a:p>
        </p:txBody>
      </p:sp>
    </p:spTree>
    <p:extLst>
      <p:ext uri="{BB962C8B-B14F-4D97-AF65-F5344CB8AC3E}">
        <p14:creationId xmlns:p14="http://schemas.microsoft.com/office/powerpoint/2010/main" val="2585364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D22"/>
              </a:solidFill>
            </a:endParaRPr>
          </a:p>
        </p:txBody>
      </p:sp>
      <p:sp>
        <p:nvSpPr>
          <p:cNvPr id="3" name="Rectangle 2"/>
          <p:cNvSpPr/>
          <p:nvPr userDrawn="1"/>
        </p:nvSpPr>
        <p:spPr>
          <a:xfrm>
            <a:off x="1195267" y="2127243"/>
            <a:ext cx="6764879" cy="290505"/>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pic>
        <p:nvPicPr>
          <p:cNvPr id="18" name="Picture 17"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2"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285645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255781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38308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12/5/2017</a:t>
            </a:fld>
            <a:endParaRPr lang="en-US" dirty="0"/>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56960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6"/>
          <p:cNvGrpSpPr>
            <a:grpSpLocks/>
          </p:cNvGrpSpPr>
          <p:nvPr/>
        </p:nvGrpSpPr>
        <p:grpSpPr bwMode="auto">
          <a:xfrm>
            <a:off x="3962400" y="5973763"/>
            <a:ext cx="4692650" cy="601662"/>
            <a:chOff x="3962400" y="5973400"/>
            <a:chExt cx="4693147" cy="601899"/>
          </a:xfrm>
        </p:grpSpPr>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05673" y="5973400"/>
              <a:ext cx="1114055" cy="60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15200" y="6172272"/>
              <a:ext cx="1340347" cy="20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62400" y="6086807"/>
              <a:ext cx="1447800" cy="3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
            <a:ext cx="48196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66999" y="3590925"/>
            <a:ext cx="5827713" cy="1362075"/>
          </a:xfrm>
          <a:prstGeom prst="rect">
            <a:avLst/>
          </a:prstGeom>
        </p:spPr>
        <p:txBody>
          <a:bodyPr anchor="t"/>
          <a:lstStyle>
            <a:lvl1pPr algn="r">
              <a:defRPr sz="4000" b="0" cap="small" baseline="0"/>
            </a:lvl1pPr>
          </a:lstStyle>
          <a:p>
            <a:r>
              <a:rPr lang="en-US"/>
              <a:t>Click to edit Master title style</a:t>
            </a:r>
            <a:endParaRPr lang="en-US" dirty="0"/>
          </a:p>
        </p:txBody>
      </p:sp>
      <p:sp>
        <p:nvSpPr>
          <p:cNvPr id="3" name="Text Placeholder 2"/>
          <p:cNvSpPr>
            <a:spLocks noGrp="1"/>
          </p:cNvSpPr>
          <p:nvPr>
            <p:ph type="body" idx="1"/>
          </p:nvPr>
        </p:nvSpPr>
        <p:spPr>
          <a:xfrm>
            <a:off x="2666999" y="2090738"/>
            <a:ext cx="5827713" cy="1500187"/>
          </a:xfrm>
          <a:prstGeom prst="rect">
            <a:avLst/>
          </a:prstGeom>
        </p:spPr>
        <p:txBody>
          <a:bodyPr anchor="b"/>
          <a:lstStyle>
            <a:lvl1pPr marL="0" indent="0" algn="r">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DD9FCA5-C327-487E-9089-EA219FAC4438}" type="datetimeFigureOut">
              <a:rPr lang="en-US" altLang="en-US"/>
              <a:pPr>
                <a:defRPr/>
              </a:pPr>
              <a:t>12/5/2017</a:t>
            </a:fld>
            <a:endParaRPr lang="en-US" altLang="en-US" dirty="0"/>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95DB0A-D14F-42DB-9273-170FA498F178}" type="slidenum">
              <a:rPr lang="en-US" altLang="en-US"/>
              <a:pPr>
                <a:defRPr/>
              </a:pPr>
              <a:t>‹#›</a:t>
            </a:fld>
            <a:endParaRPr lang="en-US" altLang="en-US" dirty="0"/>
          </a:p>
        </p:txBody>
      </p:sp>
    </p:spTree>
    <p:extLst>
      <p:ext uri="{BB962C8B-B14F-4D97-AF65-F5344CB8AC3E}">
        <p14:creationId xmlns:p14="http://schemas.microsoft.com/office/powerpoint/2010/main" val="1917208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D22"/>
              </a:solidFill>
            </a:endParaRPr>
          </a:p>
        </p:txBody>
      </p:sp>
      <p:sp>
        <p:nvSpPr>
          <p:cNvPr id="3" name="Rectangle 2"/>
          <p:cNvSpPr/>
          <p:nvPr userDrawn="1"/>
        </p:nvSpPr>
        <p:spPr>
          <a:xfrm>
            <a:off x="1195267" y="2127243"/>
            <a:ext cx="6764879" cy="704857"/>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extLst>
      <p:ext uri="{BB962C8B-B14F-4D97-AF65-F5344CB8AC3E}">
        <p14:creationId xmlns:p14="http://schemas.microsoft.com/office/powerpoint/2010/main" val="3820607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936815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Tree>
    <p:extLst>
      <p:ext uri="{BB962C8B-B14F-4D97-AF65-F5344CB8AC3E}">
        <p14:creationId xmlns:p14="http://schemas.microsoft.com/office/powerpoint/2010/main" val="2630393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dirty="0"/>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851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63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dirty="0"/>
              <a:t>Insert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2272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80747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dirty="0"/>
          </a:p>
        </p:txBody>
      </p:sp>
    </p:spTree>
    <p:extLst>
      <p:ext uri="{BB962C8B-B14F-4D97-AF65-F5344CB8AC3E}">
        <p14:creationId xmlns:p14="http://schemas.microsoft.com/office/powerpoint/2010/main" val="3352314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501902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pic>
        <p:nvPicPr>
          <p:cNvPr id="18" name="Picture 17" descr="Identity Marker_blue screen.png"/>
          <p:cNvPicPr>
            <a:picLocks noChangeAspect="1"/>
          </p:cNvPicPr>
          <p:nvPr userDrawn="1"/>
        </p:nvPicPr>
        <p:blipFill rotWithShape="1">
          <a:blip r:embed="rId3">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Tree>
    <p:extLst>
      <p:ext uri="{BB962C8B-B14F-4D97-AF65-F5344CB8AC3E}">
        <p14:creationId xmlns:p14="http://schemas.microsoft.com/office/powerpoint/2010/main" val="42844060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2848847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1951762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12/5/2017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96670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1529378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5992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952888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3228218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4253132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3913137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3651190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889981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3710343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309554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452CF8-FDFE-4E00-88B4-95FBE4106F78}" type="datetimeFigureOut">
              <a:rPr lang="en-US" smtClean="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6EB67-2D9D-46DC-BB1D-6B2E59031A5F}" type="slidenum">
              <a:rPr lang="en-US" smtClean="0"/>
              <a:t>‹#›</a:t>
            </a:fld>
            <a:endParaRPr lang="en-US" dirty="0"/>
          </a:p>
        </p:txBody>
      </p:sp>
    </p:spTree>
    <p:extLst>
      <p:ext uri="{BB962C8B-B14F-4D97-AF65-F5344CB8AC3E}">
        <p14:creationId xmlns:p14="http://schemas.microsoft.com/office/powerpoint/2010/main" val="134989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14"/>
          <p:cNvSpPr>
            <a:spLocks noGrp="1"/>
          </p:cNvSpPr>
          <p:nvPr>
            <p:ph type="title"/>
          </p:nvPr>
        </p:nvSpPr>
        <p:spPr>
          <a:xfrm>
            <a:off x="1556716" y="314054"/>
            <a:ext cx="7130084" cy="887547"/>
          </a:xfrm>
          <a:prstGeom prst="rect">
            <a:avLst/>
          </a:prstGeom>
        </p:spPr>
        <p:txBody>
          <a:bodyPr vert="horz" anchor="ctr" anchorCtr="0"/>
          <a:lstStyle>
            <a:lvl1pPr>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0111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dirty="0"/>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94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9/27/2017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250402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9/27/2017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3704966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9/27/2017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350527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9/27/2017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115311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9/27/2017</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4024660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dirty="0"/>
              <a:t>9/27/2017</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34870127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9/27/2017</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122496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9/27/2017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172834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9/27/2017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225650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9/27/2017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2692729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9/27/2017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3902D7-7A46-4DD8-ABD7-EC0B1CAD2E48}" type="slidenum">
              <a:rPr lang="en-US" smtClean="0"/>
              <a:t>‹#›</a:t>
            </a:fld>
            <a:endParaRPr lang="en-US" dirty="0"/>
          </a:p>
        </p:txBody>
      </p:sp>
    </p:spTree>
    <p:extLst>
      <p:ext uri="{BB962C8B-B14F-4D97-AF65-F5344CB8AC3E}">
        <p14:creationId xmlns:p14="http://schemas.microsoft.com/office/powerpoint/2010/main" val="1749247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1701070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7"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629095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7"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dirty="0"/>
          </a:p>
        </p:txBody>
      </p:sp>
      <p:sp>
        <p:nvSpPr>
          <p:cNvPr id="5"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dirty="0"/>
              <a:t>Click to edit Master title style</a:t>
            </a:r>
          </a:p>
        </p:txBody>
      </p:sp>
    </p:spTree>
    <p:extLst>
      <p:ext uri="{BB962C8B-B14F-4D97-AF65-F5344CB8AC3E}">
        <p14:creationId xmlns:p14="http://schemas.microsoft.com/office/powerpoint/2010/main" val="312924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3.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CPS apple 2016 2c.pdf"/>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67" r:id="rId5"/>
    <p:sldLayoutId id="2147483662" r:id="rId6"/>
    <p:sldLayoutId id="2147483661" r:id="rId7"/>
    <p:sldLayoutId id="2147483664" r:id="rId8"/>
    <p:sldLayoutId id="2147483668" r:id="rId9"/>
    <p:sldLayoutId id="2147483671" r:id="rId10"/>
    <p:sldLayoutId id="2147483669" r:id="rId11"/>
    <p:sldLayoutId id="2147483672" r:id="rId12"/>
    <p:sldLayoutId id="2147483675" r:id="rId13"/>
    <p:sldLayoutId id="2147483720"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CPS apple 2016 2c.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extLst>
      <p:ext uri="{BB962C8B-B14F-4D97-AF65-F5344CB8AC3E}">
        <p14:creationId xmlns:p14="http://schemas.microsoft.com/office/powerpoint/2010/main" val="35254135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452CF8-FDFE-4E00-88B4-95FBE4106F78}" type="datetimeFigureOut">
              <a:rPr lang="en-US" smtClean="0"/>
              <a:t>12/5/2017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6EB67-2D9D-46DC-BB1D-6B2E59031A5F}" type="slidenum">
              <a:rPr lang="en-US" smtClean="0"/>
              <a:t>‹#›</a:t>
            </a:fld>
            <a:endParaRPr lang="en-US" dirty="0"/>
          </a:p>
        </p:txBody>
      </p:sp>
    </p:spTree>
    <p:extLst>
      <p:ext uri="{BB962C8B-B14F-4D97-AF65-F5344CB8AC3E}">
        <p14:creationId xmlns:p14="http://schemas.microsoft.com/office/powerpoint/2010/main" val="15763574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038822"/>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9/27/2017</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902D7-7A46-4DD8-ABD7-EC0B1CAD2E48}" type="slidenum">
              <a:rPr lang="en-US" smtClean="0"/>
              <a:t>‹#›</a:t>
            </a:fld>
            <a:endParaRPr lang="en-US" dirty="0"/>
          </a:p>
        </p:txBody>
      </p:sp>
    </p:spTree>
    <p:extLst>
      <p:ext uri="{BB962C8B-B14F-4D97-AF65-F5344CB8AC3E}">
        <p14:creationId xmlns:p14="http://schemas.microsoft.com/office/powerpoint/2010/main" val="74583385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flpbs.fmhi.usf.edu/" TargetMode="External"/><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hyperlink" Target="http://www.browardprevention.org/mtssrti/rtib/"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hyperlink" Target="http://browardschools.adobeconnect.com/spbp1/" TargetMode="External"/><Relationship Id="rId2" Type="http://schemas.openxmlformats.org/officeDocument/2006/relationships/notesSlide" Target="../notesSlides/notesSlide43.xml"/><Relationship Id="rId1" Type="http://schemas.openxmlformats.org/officeDocument/2006/relationships/slideLayout" Target="../slideLayouts/slideLayout40.xml"/><Relationship Id="rId6" Type="http://schemas.openxmlformats.org/officeDocument/2006/relationships/image" Target="../media/image86.jpeg"/><Relationship Id="rId5" Type="http://schemas.openxmlformats.org/officeDocument/2006/relationships/hyperlink" Target="http://browardschools.adobeconnect.com/spbp3/" TargetMode="External"/><Relationship Id="rId4" Type="http://schemas.openxmlformats.org/officeDocument/2006/relationships/hyperlink" Target="http://browardschools.adobeconnect.com/spbp2/"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hyperlink" Target="mailto:tyyne.hogan@browardschools.com" TargetMode="External"/><Relationship Id="rId5" Type="http://schemas.openxmlformats.org/officeDocument/2006/relationships/image" Target="../media/image89.jpeg"/><Relationship Id="rId4" Type="http://schemas.openxmlformats.org/officeDocument/2006/relationships/hyperlink" Target="http://www.browardprevention.org/"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www.fldoe.org/accountability/accountability-reporting/accountability-rules.stml" TargetMode="External"/><Relationship Id="rId2" Type="http://schemas.openxmlformats.org/officeDocument/2006/relationships/hyperlink" Target="http://www.broward.k12.fl.us/ospa/initiatives.asp?initiative_id=6"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myschoolbucks.com/ver2/login/getmain?requestAction=home" TargetMode="External"/><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91.jpg"/></Relationships>
</file>

<file path=ppt/slides/_rels/slide114.xml.rels><?xml version="1.0" encoding="UTF-8" standalone="yes"?>
<Relationships xmlns="http://schemas.openxmlformats.org/package/2006/relationships"><Relationship Id="rId3" Type="http://schemas.openxmlformats.org/officeDocument/2006/relationships/hyperlink" Target="http://www.broward.k12.fl.us/sbbcpolicies/" TargetMode="External"/><Relationship Id="rId2" Type="http://schemas.openxmlformats.org/officeDocument/2006/relationships/notesSlide" Target="../notesSlides/notesSlide47.xml"/><Relationship Id="rId1" Type="http://schemas.openxmlformats.org/officeDocument/2006/relationships/slideLayout" Target="../slideLayouts/slideLayout42.xml"/><Relationship Id="rId5" Type="http://schemas.openxmlformats.org/officeDocument/2006/relationships/image" Target="../media/image92.png"/><Relationship Id="rId4" Type="http://schemas.openxmlformats.org/officeDocument/2006/relationships/hyperlink" Target="http://app.brainshark.com/browardschools/committee_training?&amp;fb=1&amp;r3f1=&amp;nodesktopflash=1"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1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3" Type="http://schemas.openxmlformats.org/officeDocument/2006/relationships/hyperlink" Target="http://www.broward.k12.fl.us/ospa/initiatives.asp?initiative_id=15" TargetMode="External"/><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3.xml"/><Relationship Id="rId1" Type="http://schemas.openxmlformats.org/officeDocument/2006/relationships/slideLayout" Target="../slideLayouts/slideLayout42.xml"/><Relationship Id="rId4" Type="http://schemas.openxmlformats.org/officeDocument/2006/relationships/image" Target="../media/image92.png"/></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1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4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4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hyperlink" Target="http://www.broward.k12.fl.us/ospa/initiatives.asp?initiative_id=3" TargetMode="Externa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hyperlink" Target="http://www.broward.k12.fl.us/sbbcpolicies/index.asp"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hyperlink" Target="http://www.broward.k12.fl.us/ospa/initiatives.asp?initiative_id=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broward.k12.fl.us/ospa/select_school.asp"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broward.k12.fl.us/ospa/initiatives.asp?initiative_id=3"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mailto:adrienne.Dixson@browardschools.com" TargetMode="External"/><Relationship Id="rId2" Type="http://schemas.openxmlformats.org/officeDocument/2006/relationships/hyperlink" Target="http://pdportal.florida-ese.org/"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browardcountyschools.sharepoint.com/sites/Intranet/Academics/SS/DPI/Pages/default.aspx" TargetMode="Externa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hyperlink" Target="http://www.broward.k12.fl.us/ospa/ospa-central2/login.asp"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5.tiff"/></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hyperlink" Target="http://www.broward.k12.fl.us/sbbcpolicies/index.asp" TargetMode="Externa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0.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0.xml"/><Relationship Id="rId1" Type="http://schemas.openxmlformats.org/officeDocument/2006/relationships/tags" Target="../tags/tag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0.xml"/><Relationship Id="rId1" Type="http://schemas.openxmlformats.org/officeDocument/2006/relationships/tags" Target="../tags/tag3.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84.png"/><Relationship Id="rId2" Type="http://schemas.openxmlformats.org/officeDocument/2006/relationships/slideLayout" Target="../slideLayouts/slideLayout40.xml"/><Relationship Id="rId1" Type="http://schemas.openxmlformats.org/officeDocument/2006/relationships/tags" Target="../tags/tag4.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hyperlink" Target="http://browardschools.com/" TargetMode="External"/><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0" y="2458298"/>
            <a:ext cx="9144000" cy="3353704"/>
          </a:xfrm>
          <a:prstGeom prst="rect">
            <a:avLst/>
          </a:prstGeom>
        </p:spPr>
        <p:txBody>
          <a:bodyPr anchor="ctr"/>
          <a:lstStyle/>
          <a:p>
            <a:pPr marL="0" indent="0" algn="ctr">
              <a:buNone/>
            </a:pPr>
            <a:r>
              <a:rPr lang="en-US" sz="4800" b="1" spc="-20" dirty="0">
                <a:solidFill>
                  <a:srgbClr val="0095D3"/>
                </a:solidFill>
                <a:latin typeface="Arial Black"/>
                <a:cs typeface="Arial Black"/>
              </a:rPr>
              <a:t>2017-2018</a:t>
            </a:r>
          </a:p>
          <a:p>
            <a:pPr marL="0" indent="0" algn="ctr">
              <a:buNone/>
            </a:pPr>
            <a:r>
              <a:rPr lang="en-US" sz="4800" b="1" spc="-20" dirty="0">
                <a:solidFill>
                  <a:srgbClr val="0095D3"/>
                </a:solidFill>
                <a:latin typeface="Arial Black"/>
                <a:cs typeface="Arial Black"/>
              </a:rPr>
              <a:t>SCHOOL IMPROVEMENT TRAINING – QUARTER 2</a:t>
            </a:r>
          </a:p>
          <a:p>
            <a:pPr marL="0" indent="0" algn="ctr">
              <a:buNone/>
            </a:pPr>
            <a:endParaRPr lang="en-US" sz="1000" b="1" spc="-20" dirty="0">
              <a:solidFill>
                <a:srgbClr val="9BBB59"/>
              </a:solidFill>
              <a:latin typeface="Arial Black"/>
              <a:cs typeface="Arial Black"/>
            </a:endParaRPr>
          </a:p>
        </p:txBody>
      </p:sp>
      <p:sp>
        <p:nvSpPr>
          <p:cNvPr id="2" name="TextBox 1"/>
          <p:cNvSpPr txBox="1"/>
          <p:nvPr/>
        </p:nvSpPr>
        <p:spPr>
          <a:xfrm>
            <a:off x="1234350" y="2058188"/>
            <a:ext cx="7066096" cy="400110"/>
          </a:xfrm>
          <a:prstGeom prst="rect">
            <a:avLst/>
          </a:prstGeom>
          <a:noFill/>
        </p:spPr>
        <p:txBody>
          <a:bodyPr wrap="square" rtlCol="0" anchor="t">
            <a:spAutoFit/>
          </a:bodyPr>
          <a:lstStyle/>
          <a:p>
            <a:pPr algn="ctr"/>
            <a:r>
              <a:rPr lang="en-US" sz="2000" b="1" dirty="0">
                <a:solidFill>
                  <a:srgbClr val="F15D22"/>
                </a:solidFill>
                <a:latin typeface="Castellar" panose="020A0402060406010301" pitchFamily="18" charset="0"/>
                <a:cs typeface="Copperplate Gothic Bold"/>
              </a:rPr>
              <a:t>Office of Service Quality</a:t>
            </a:r>
          </a:p>
        </p:txBody>
      </p:sp>
    </p:spTree>
    <p:extLst>
      <p:ext uri="{BB962C8B-B14F-4D97-AF65-F5344CB8AC3E}">
        <p14:creationId xmlns:p14="http://schemas.microsoft.com/office/powerpoint/2010/main" val="221776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B05923-1C7E-47B4-893B-F6CCAEEDBCED}"/>
              </a:ext>
            </a:extLst>
          </p:cNvPr>
          <p:cNvSpPr>
            <a:spLocks noGrp="1"/>
          </p:cNvSpPr>
          <p:nvPr>
            <p:ph type="sldNum" sz="quarter" idx="12"/>
          </p:nvPr>
        </p:nvSpPr>
        <p:spPr/>
        <p:txBody>
          <a:bodyPr/>
          <a:lstStyle/>
          <a:p>
            <a:fld id="{9A47194C-3E5A-854F-B5AE-A6634FC20B3C}" type="slidenum">
              <a:rPr lang="en-US" smtClean="0"/>
              <a:pPr/>
              <a:t>10</a:t>
            </a:fld>
            <a:endParaRPr lang="en-US" dirty="0"/>
          </a:p>
        </p:txBody>
      </p:sp>
      <p:sp>
        <p:nvSpPr>
          <p:cNvPr id="4" name="Title 3">
            <a:extLst>
              <a:ext uri="{FF2B5EF4-FFF2-40B4-BE49-F238E27FC236}">
                <a16:creationId xmlns:a16="http://schemas.microsoft.com/office/drawing/2014/main" id="{1B8CB67E-18B8-4E1F-BD9F-308F5C641F80}"/>
              </a:ext>
            </a:extLst>
          </p:cNvPr>
          <p:cNvSpPr>
            <a:spLocks noGrp="1"/>
          </p:cNvSpPr>
          <p:nvPr>
            <p:ph type="title"/>
          </p:nvPr>
        </p:nvSpPr>
        <p:spPr>
          <a:xfrm>
            <a:off x="469140" y="1143528"/>
            <a:ext cx="8493885" cy="202144"/>
          </a:xfrm>
        </p:spPr>
        <p:txBody>
          <a:bodyPr/>
          <a:lstStyle/>
          <a:p>
            <a:pPr algn="ctr"/>
            <a:br>
              <a:rPr lang="en-US" sz="4400" spc="-5" dirty="0">
                <a:latin typeface="Calibri"/>
                <a:cs typeface="Calibri"/>
              </a:rPr>
            </a:br>
            <a:br>
              <a:rPr lang="en-US" sz="4400" spc="-5" dirty="0">
                <a:latin typeface="Calibri"/>
                <a:cs typeface="Calibri"/>
              </a:rPr>
            </a:br>
            <a:br>
              <a:rPr lang="en-US" sz="4400" spc="-5" dirty="0">
                <a:latin typeface="Calibri"/>
                <a:cs typeface="Calibri"/>
              </a:rPr>
            </a:br>
            <a:br>
              <a:rPr lang="en-US" sz="4400" spc="-5" dirty="0">
                <a:latin typeface="Calibri"/>
                <a:cs typeface="Calibri"/>
              </a:rPr>
            </a:br>
            <a:br>
              <a:rPr lang="en-US" sz="4400" spc="-5" dirty="0">
                <a:latin typeface="Calibri"/>
                <a:cs typeface="Calibri"/>
              </a:rPr>
            </a:br>
            <a:r>
              <a:rPr lang="en-US" sz="4400" spc="-5" dirty="0">
                <a:latin typeface="Calibri"/>
                <a:cs typeface="Calibri"/>
              </a:rPr>
              <a:t>P</a:t>
            </a:r>
            <a:r>
              <a:rPr lang="en-US" sz="4400" spc="-45" dirty="0">
                <a:latin typeface="Calibri"/>
                <a:cs typeface="Calibri"/>
              </a:rPr>
              <a:t>U</a:t>
            </a:r>
            <a:r>
              <a:rPr lang="en-US" sz="4400" dirty="0">
                <a:latin typeface="Calibri"/>
                <a:cs typeface="Calibri"/>
              </a:rPr>
              <a:t>R</a:t>
            </a:r>
            <a:r>
              <a:rPr lang="en-US" sz="4400" spc="-5" dirty="0">
                <a:latin typeface="Calibri"/>
                <a:cs typeface="Calibri"/>
              </a:rPr>
              <a:t>P</a:t>
            </a:r>
            <a:r>
              <a:rPr lang="en-US" sz="4400" dirty="0">
                <a:latin typeface="Calibri"/>
                <a:cs typeface="Calibri"/>
              </a:rPr>
              <a:t>O</a:t>
            </a:r>
            <a:r>
              <a:rPr lang="en-US" sz="4400" spc="-30" dirty="0">
                <a:latin typeface="Calibri"/>
                <a:cs typeface="Calibri"/>
              </a:rPr>
              <a:t>SE</a:t>
            </a:r>
            <a:r>
              <a:rPr lang="en-US" sz="4400" dirty="0">
                <a:latin typeface="Calibri"/>
                <a:cs typeface="Calibri"/>
              </a:rPr>
              <a:t> O</a:t>
            </a:r>
            <a:r>
              <a:rPr lang="en-US" sz="4400" spc="-25" dirty="0">
                <a:latin typeface="Calibri"/>
                <a:cs typeface="Calibri"/>
              </a:rPr>
              <a:t>F</a:t>
            </a:r>
            <a:r>
              <a:rPr lang="en-US" sz="4400" dirty="0">
                <a:latin typeface="Calibri"/>
                <a:cs typeface="Calibri"/>
              </a:rPr>
              <a:t> </a:t>
            </a:r>
            <a:r>
              <a:rPr lang="en-US" sz="4400" spc="-30" dirty="0">
                <a:latin typeface="Calibri"/>
                <a:cs typeface="Calibri"/>
              </a:rPr>
              <a:t>S</a:t>
            </a:r>
            <a:r>
              <a:rPr lang="en-US" sz="4400" dirty="0">
                <a:latin typeface="Calibri"/>
                <a:cs typeface="Calibri"/>
              </a:rPr>
              <a:t>AC</a:t>
            </a:r>
            <a:br>
              <a:rPr lang="en-US" dirty="0">
                <a:latin typeface="Calibri"/>
                <a:cs typeface="Calibri"/>
              </a:rPr>
            </a:br>
            <a:endParaRPr lang="en-US" dirty="0"/>
          </a:p>
        </p:txBody>
      </p:sp>
      <p:sp>
        <p:nvSpPr>
          <p:cNvPr id="6" name="Rectangle 5">
            <a:extLst>
              <a:ext uri="{FF2B5EF4-FFF2-40B4-BE49-F238E27FC236}">
                <a16:creationId xmlns:a16="http://schemas.microsoft.com/office/drawing/2014/main" id="{A0B7DD42-CC15-4982-8D94-74D50288F2E8}"/>
              </a:ext>
            </a:extLst>
          </p:cNvPr>
          <p:cNvSpPr/>
          <p:nvPr/>
        </p:nvSpPr>
        <p:spPr>
          <a:xfrm>
            <a:off x="469140" y="1446744"/>
            <a:ext cx="8400222" cy="3952364"/>
          </a:xfrm>
          <a:prstGeom prst="rect">
            <a:avLst/>
          </a:prstGeom>
        </p:spPr>
        <p:txBody>
          <a:bodyPr wrap="square">
            <a:spAutoFit/>
          </a:bodyPr>
          <a:lstStyle/>
          <a:p>
            <a:pPr marL="12700" marR="5080">
              <a:lnSpc>
                <a:spcPts val="4300"/>
              </a:lnSpc>
            </a:pPr>
            <a:r>
              <a:rPr lang="en-US" sz="4400" b="1" spc="-15" dirty="0">
                <a:solidFill>
                  <a:srgbClr val="0095D3"/>
                </a:solidFill>
                <a:latin typeface="Arial"/>
                <a:cs typeface="Arial"/>
              </a:rPr>
              <a:t>•  Facilitate the development</a:t>
            </a:r>
          </a:p>
          <a:p>
            <a:pPr marL="12700" marR="5080">
              <a:lnSpc>
                <a:spcPts val="4300"/>
              </a:lnSpc>
            </a:pPr>
            <a:r>
              <a:rPr lang="en-US" sz="4400" b="1" spc="-15" dirty="0">
                <a:solidFill>
                  <a:srgbClr val="0095D3"/>
                </a:solidFill>
                <a:latin typeface="Arial"/>
                <a:cs typeface="Arial"/>
              </a:rPr>
              <a:t>   of the School Improvement</a:t>
            </a:r>
          </a:p>
          <a:p>
            <a:pPr marL="12700" marR="5080">
              <a:lnSpc>
                <a:spcPts val="4300"/>
              </a:lnSpc>
            </a:pPr>
            <a:r>
              <a:rPr lang="en-US" sz="4400" b="1" spc="-15" dirty="0">
                <a:solidFill>
                  <a:srgbClr val="0095D3"/>
                </a:solidFill>
                <a:latin typeface="Arial"/>
                <a:cs typeface="Arial"/>
              </a:rPr>
              <a:t>   Plan (SIP)</a:t>
            </a:r>
          </a:p>
          <a:p>
            <a:pPr marL="12700" marR="5080">
              <a:lnSpc>
                <a:spcPts val="4300"/>
              </a:lnSpc>
            </a:pPr>
            <a:endParaRPr lang="en-US" sz="4400" b="1" spc="-5" dirty="0">
              <a:solidFill>
                <a:srgbClr val="0095D3"/>
              </a:solidFill>
              <a:latin typeface="Arial"/>
              <a:cs typeface="Arial"/>
            </a:endParaRPr>
          </a:p>
          <a:p>
            <a:pPr marL="12700" marR="5080">
              <a:lnSpc>
                <a:spcPts val="4300"/>
              </a:lnSpc>
            </a:pPr>
            <a:r>
              <a:rPr lang="en-US" sz="4400" b="1" spc="-5" dirty="0">
                <a:solidFill>
                  <a:srgbClr val="0095D3"/>
                </a:solidFill>
                <a:latin typeface="Arial"/>
                <a:cs typeface="Arial"/>
              </a:rPr>
              <a:t>•  Monitor progress of the SIP </a:t>
            </a:r>
          </a:p>
          <a:p>
            <a:pPr marL="12700" marR="5080">
              <a:lnSpc>
                <a:spcPts val="4300"/>
              </a:lnSpc>
            </a:pPr>
            <a:r>
              <a:rPr lang="en-US" sz="4400" b="1" spc="-5" dirty="0">
                <a:solidFill>
                  <a:srgbClr val="0095D3"/>
                </a:solidFill>
                <a:latin typeface="Arial"/>
                <a:cs typeface="Arial"/>
              </a:rPr>
              <a:t>   and make modifications as</a:t>
            </a:r>
          </a:p>
          <a:p>
            <a:pPr marL="12700" marR="5080">
              <a:lnSpc>
                <a:spcPts val="4300"/>
              </a:lnSpc>
            </a:pPr>
            <a:r>
              <a:rPr lang="en-US" sz="4400" b="1" spc="-5" dirty="0">
                <a:solidFill>
                  <a:srgbClr val="0095D3"/>
                </a:solidFill>
                <a:latin typeface="Arial"/>
                <a:cs typeface="Arial"/>
              </a:rPr>
              <a:t>   needed</a:t>
            </a:r>
            <a:endParaRPr lang="en-US" sz="4400" b="1" spc="-15" dirty="0">
              <a:solidFill>
                <a:srgbClr val="0095D3"/>
              </a:solidFill>
              <a:latin typeface="Arial"/>
              <a:cs typeface="Arial"/>
            </a:endParaRPr>
          </a:p>
        </p:txBody>
      </p:sp>
      <p:sp>
        <p:nvSpPr>
          <p:cNvPr id="7" name="Text Placeholder 4">
            <a:extLst>
              <a:ext uri="{FF2B5EF4-FFF2-40B4-BE49-F238E27FC236}">
                <a16:creationId xmlns:a16="http://schemas.microsoft.com/office/drawing/2014/main" id="{E3F08994-67A2-418E-8FB1-0479F6FBB7D7}"/>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5065989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143" y="4310746"/>
            <a:ext cx="8251091" cy="1785104"/>
          </a:xfrm>
          <a:prstGeom prst="rect">
            <a:avLst/>
          </a:prstGeom>
        </p:spPr>
        <p:txBody>
          <a:bodyPr wrap="square" anchor="ctr">
            <a:spAutoFit/>
          </a:bodyPr>
          <a:lstStyle/>
          <a:p>
            <a:pPr defTabSz="457189">
              <a:defRPr/>
            </a:pPr>
            <a:r>
              <a:rPr lang="en-US" sz="2800" dirty="0">
                <a:solidFill>
                  <a:srgbClr val="26BDC4"/>
                </a:solidFill>
                <a:latin typeface="Arial"/>
                <a:cs typeface="Arial"/>
                <a:sym typeface="Gill Sans" charset="0"/>
              </a:rPr>
              <a:t>State website</a:t>
            </a:r>
            <a:r>
              <a:rPr lang="en-US" sz="2800" dirty="0">
                <a:solidFill>
                  <a:srgbClr val="26BDC4"/>
                </a:solidFill>
                <a:latin typeface="Arial"/>
                <a:cs typeface="Arial"/>
              </a:rPr>
              <a:t>:</a:t>
            </a:r>
          </a:p>
          <a:p>
            <a:pPr defTabSz="457189">
              <a:defRPr/>
            </a:pPr>
            <a:r>
              <a:rPr lang="en-US" sz="2000" dirty="0">
                <a:solidFill>
                  <a:srgbClr val="26BDC4"/>
                </a:solidFill>
                <a:latin typeface="Arial"/>
                <a:cs typeface="Arial"/>
                <a:hlinkClick r:id="rId3"/>
              </a:rPr>
              <a:t>http://flpbs.fmhi.usf.edu/</a:t>
            </a:r>
            <a:endParaRPr lang="en-US" sz="2000" dirty="0">
              <a:solidFill>
                <a:srgbClr val="26BDC4"/>
              </a:solidFill>
              <a:latin typeface="Arial"/>
              <a:cs typeface="Arial"/>
            </a:endParaRPr>
          </a:p>
          <a:p>
            <a:pPr marL="914400" lvl="1" indent="-457200" defTabSz="457189">
              <a:buFont typeface="Arial" panose="020B0604020202020204" pitchFamily="34" charset="0"/>
              <a:buChar char="•"/>
              <a:defRPr/>
            </a:pPr>
            <a:r>
              <a:rPr lang="en-US" sz="2000" dirty="0">
                <a:latin typeface="Arial"/>
                <a:cs typeface="Arial"/>
              </a:rPr>
              <a:t>PBIS information, forms, webinars, etc.</a:t>
            </a:r>
          </a:p>
          <a:p>
            <a:pPr defTabSz="457189">
              <a:lnSpc>
                <a:spcPct val="150000"/>
              </a:lnSpc>
              <a:defRPr/>
            </a:pPr>
            <a:endParaRPr lang="en-US" sz="2800" dirty="0">
              <a:solidFill>
                <a:srgbClr val="26BDC4"/>
              </a:solidFill>
              <a:latin typeface="Arial"/>
              <a:cs typeface="Arial"/>
            </a:endParaRPr>
          </a:p>
        </p:txBody>
      </p:sp>
      <p:sp>
        <p:nvSpPr>
          <p:cNvPr id="9" name="Rectangle 8"/>
          <p:cNvSpPr/>
          <p:nvPr/>
        </p:nvSpPr>
        <p:spPr>
          <a:xfrm>
            <a:off x="318143" y="1509980"/>
            <a:ext cx="9545782" cy="2677656"/>
          </a:xfrm>
          <a:prstGeom prst="rect">
            <a:avLst/>
          </a:prstGeom>
        </p:spPr>
        <p:txBody>
          <a:bodyPr wrap="square" anchor="ctr">
            <a:spAutoFit/>
          </a:bodyPr>
          <a:lstStyle/>
          <a:p>
            <a:pPr defTabSz="457189">
              <a:defRPr/>
            </a:pPr>
            <a:r>
              <a:rPr lang="en-US" sz="2800" dirty="0">
                <a:solidFill>
                  <a:srgbClr val="26BDC4"/>
                </a:solidFill>
                <a:latin typeface="Arial"/>
                <a:cs typeface="Arial"/>
                <a:sym typeface="Gill Sans" charset="0"/>
              </a:rPr>
              <a:t>Broward website</a:t>
            </a:r>
            <a:r>
              <a:rPr lang="en-US" sz="2800" dirty="0">
                <a:solidFill>
                  <a:srgbClr val="26BDC4"/>
                </a:solidFill>
                <a:latin typeface="Arial"/>
                <a:cs typeface="Arial"/>
              </a:rPr>
              <a:t>:</a:t>
            </a:r>
          </a:p>
          <a:p>
            <a:pPr defTabSz="457189">
              <a:defRPr/>
            </a:pPr>
            <a:r>
              <a:rPr lang="en-US" sz="2000" dirty="0">
                <a:solidFill>
                  <a:srgbClr val="7F1542"/>
                </a:solidFill>
                <a:latin typeface="Arial"/>
                <a:cs typeface="Arial"/>
                <a:hlinkClick r:id="rId4"/>
              </a:rPr>
              <a:t>http://www.browardprevention.org/mtssrti/rtib/</a:t>
            </a:r>
            <a:endParaRPr lang="en-US" sz="2000" dirty="0">
              <a:solidFill>
                <a:srgbClr val="7F1542"/>
              </a:solidFill>
              <a:latin typeface="Arial"/>
              <a:cs typeface="Arial"/>
            </a:endParaRPr>
          </a:p>
          <a:p>
            <a:pPr defTabSz="457189">
              <a:defRPr/>
            </a:pPr>
            <a:endParaRPr lang="en-US" sz="2000" dirty="0">
              <a:latin typeface="Arial"/>
              <a:cs typeface="Arial"/>
            </a:endParaRPr>
          </a:p>
          <a:p>
            <a:pPr marL="914400" lvl="1" indent="-457200" defTabSz="457189">
              <a:buFont typeface="Wingdings" panose="05000000000000000000" pitchFamily="2" charset="2"/>
              <a:buChar char="ü"/>
              <a:defRPr/>
            </a:pPr>
            <a:r>
              <a:rPr lang="en-US" sz="2000" dirty="0">
                <a:solidFill>
                  <a:srgbClr val="EF5224"/>
                </a:solidFill>
                <a:latin typeface="Arial"/>
                <a:cs typeface="Arial"/>
              </a:rPr>
              <a:t>Principal Brainshark</a:t>
            </a:r>
          </a:p>
          <a:p>
            <a:pPr marL="914400" lvl="1" indent="-457200" defTabSz="457189">
              <a:buFont typeface="Wingdings" panose="05000000000000000000" pitchFamily="2" charset="2"/>
              <a:buChar char="ü"/>
              <a:defRPr/>
            </a:pPr>
            <a:r>
              <a:rPr lang="en-US" sz="2000" dirty="0">
                <a:solidFill>
                  <a:srgbClr val="EF5224"/>
                </a:solidFill>
                <a:latin typeface="Arial"/>
                <a:cs typeface="Arial"/>
              </a:rPr>
              <a:t>Team Overview Brainshark</a:t>
            </a:r>
          </a:p>
          <a:p>
            <a:pPr marL="800100" lvl="1" indent="-342900" defTabSz="457189">
              <a:buFont typeface="Arial" panose="020B0604020202020204" pitchFamily="34" charset="0"/>
              <a:buChar char="•"/>
              <a:defRPr/>
            </a:pPr>
            <a:r>
              <a:rPr lang="en-US" sz="2000" dirty="0">
                <a:latin typeface="Arial"/>
                <a:cs typeface="Arial"/>
              </a:rPr>
              <a:t>	Team mini “how to” Brainsharks</a:t>
            </a:r>
          </a:p>
          <a:p>
            <a:pPr marL="800100" lvl="1" indent="-342900" defTabSz="457189">
              <a:buFont typeface="Arial" panose="020B0604020202020204" pitchFamily="34" charset="0"/>
              <a:buChar char="•"/>
              <a:defRPr/>
            </a:pPr>
            <a:r>
              <a:rPr lang="en-US" sz="2000" dirty="0">
                <a:latin typeface="Arial"/>
                <a:cs typeface="Arial"/>
              </a:rPr>
              <a:t>  SPBP Lesson Plan and flow chart samples</a:t>
            </a:r>
          </a:p>
          <a:p>
            <a:pPr marL="800100" lvl="1" indent="-342900" defTabSz="457189">
              <a:buFont typeface="Arial" panose="020B0604020202020204" pitchFamily="34" charset="0"/>
              <a:buChar char="•"/>
              <a:defRPr/>
            </a:pPr>
            <a:r>
              <a:rPr lang="en-US" sz="2000" dirty="0">
                <a:latin typeface="Arial"/>
                <a:cs typeface="Arial"/>
              </a:rPr>
              <a:t>	In-depth 10 Critical Element Brainsharks and resources</a:t>
            </a:r>
          </a:p>
        </p:txBody>
      </p:sp>
      <p:sp>
        <p:nvSpPr>
          <p:cNvPr id="4" name="TextBox 3"/>
          <p:cNvSpPr txBox="1"/>
          <p:nvPr/>
        </p:nvSpPr>
        <p:spPr>
          <a:xfrm>
            <a:off x="318143" y="5749529"/>
            <a:ext cx="5413405" cy="523220"/>
          </a:xfrm>
          <a:prstGeom prst="rect">
            <a:avLst/>
          </a:prstGeom>
          <a:noFill/>
        </p:spPr>
        <p:txBody>
          <a:bodyPr wrap="none" rtlCol="0">
            <a:spAutoFit/>
          </a:bodyPr>
          <a:lstStyle/>
          <a:p>
            <a:r>
              <a:rPr lang="en-US" sz="2800" dirty="0">
                <a:solidFill>
                  <a:srgbClr val="26BDC4"/>
                </a:solidFill>
              </a:rPr>
              <a:t>Tyyne.Hogan@browardschools.com</a:t>
            </a:r>
          </a:p>
        </p:txBody>
      </p:sp>
      <p:sp>
        <p:nvSpPr>
          <p:cNvPr id="15" name="TextBox 14"/>
          <p:cNvSpPr txBox="1"/>
          <p:nvPr/>
        </p:nvSpPr>
        <p:spPr>
          <a:xfrm>
            <a:off x="1733550" y="414757"/>
            <a:ext cx="5775940"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3: Use your resources</a:t>
            </a:r>
          </a:p>
        </p:txBody>
      </p:sp>
    </p:spTree>
    <p:extLst>
      <p:ext uri="{BB962C8B-B14F-4D97-AF65-F5344CB8AC3E}">
        <p14:creationId xmlns:p14="http://schemas.microsoft.com/office/powerpoint/2010/main" val="40317260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69589" y="1786521"/>
            <a:ext cx="8145464" cy="1107996"/>
          </a:xfrm>
          <a:prstGeom prst="rect">
            <a:avLst/>
          </a:prstGeom>
          <a:noFill/>
        </p:spPr>
        <p:txBody>
          <a:bodyPr wrap="square" rtlCol="0">
            <a:spAutoFit/>
          </a:bodyPr>
          <a:lstStyle/>
          <a:p>
            <a:pPr>
              <a:lnSpc>
                <a:spcPct val="150000"/>
              </a:lnSpc>
            </a:pPr>
            <a:r>
              <a:rPr lang="en-US" sz="2000" dirty="0">
                <a:solidFill>
                  <a:prstClr val="black"/>
                </a:solidFill>
                <a:latin typeface="Arial" panose="020B0604020202020204" pitchFamily="34" charset="0"/>
                <a:cs typeface="Arial" panose="020B0604020202020204" pitchFamily="34" charset="0"/>
              </a:rPr>
              <a:t>1. Provide ALL school employees with this Surveymonkey link:</a:t>
            </a:r>
          </a:p>
          <a:p>
            <a:pPr>
              <a:lnSpc>
                <a:spcPct val="150000"/>
              </a:lnSpc>
            </a:pPr>
            <a:r>
              <a:rPr lang="en-US" sz="2400" dirty="0">
                <a:solidFill>
                  <a:srgbClr val="EF5224"/>
                </a:solidFill>
                <a:latin typeface="Arial" panose="020B0604020202020204" pitchFamily="34" charset="0"/>
                <a:cs typeface="Arial" panose="020B0604020202020204" pitchFamily="34" charset="0"/>
              </a:rPr>
              <a:t>   </a:t>
            </a:r>
            <a:r>
              <a:rPr lang="en-US" sz="2400" dirty="0">
                <a:solidFill>
                  <a:srgbClr val="7F1542"/>
                </a:solidFill>
                <a:latin typeface="Arial" panose="020B0604020202020204" pitchFamily="34" charset="0"/>
                <a:cs typeface="Arial" panose="020B0604020202020204" pitchFamily="34" charset="0"/>
              </a:rPr>
              <a:t>https://www.surveymonkey.com/r/preSPBP18</a:t>
            </a:r>
            <a:endParaRPr lang="en-US" sz="2400" b="1" dirty="0">
              <a:solidFill>
                <a:srgbClr val="7F1542"/>
              </a:solidFill>
              <a:latin typeface="Arial" panose="020B0604020202020204" pitchFamily="34" charset="0"/>
              <a:cs typeface="Arial" panose="020B0604020202020204" pitchFamily="34" charset="0"/>
            </a:endParaRPr>
          </a:p>
        </p:txBody>
      </p:sp>
      <p:sp>
        <p:nvSpPr>
          <p:cNvPr id="4" name="TextBox 3"/>
          <p:cNvSpPr txBox="1"/>
          <p:nvPr/>
        </p:nvSpPr>
        <p:spPr>
          <a:xfrm>
            <a:off x="1041279" y="4979206"/>
            <a:ext cx="7809473" cy="147732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2000" dirty="0">
                <a:solidFill>
                  <a:srgbClr val="7F1542"/>
                </a:solidFill>
                <a:latin typeface="Arial" panose="020B0604020202020204" pitchFamily="34" charset="0"/>
                <a:cs typeface="Arial" panose="020B0604020202020204" pitchFamily="34" charset="0"/>
              </a:rPr>
              <a:t>Must have a minimum of </a:t>
            </a:r>
            <a:r>
              <a:rPr lang="en-US" sz="2000" b="1" dirty="0">
                <a:solidFill>
                  <a:srgbClr val="EF5224"/>
                </a:solidFill>
                <a:latin typeface="Arial" panose="020B0604020202020204" pitchFamily="34" charset="0"/>
                <a:cs typeface="Arial" panose="020B0604020202020204" pitchFamily="34" charset="0"/>
              </a:rPr>
              <a:t>50%</a:t>
            </a:r>
            <a:r>
              <a:rPr lang="en-US" sz="2000" dirty="0">
                <a:solidFill>
                  <a:srgbClr val="EF5224"/>
                </a:solidFill>
                <a:latin typeface="Arial" panose="020B0604020202020204" pitchFamily="34" charset="0"/>
                <a:cs typeface="Arial" panose="020B0604020202020204" pitchFamily="34" charset="0"/>
              </a:rPr>
              <a:t> </a:t>
            </a:r>
            <a:r>
              <a:rPr lang="en-US" sz="2000" dirty="0">
                <a:solidFill>
                  <a:srgbClr val="7F1542"/>
                </a:solidFill>
                <a:latin typeface="Arial" panose="020B0604020202020204" pitchFamily="34" charset="0"/>
                <a:cs typeface="Arial" panose="020B0604020202020204" pitchFamily="34" charset="0"/>
              </a:rPr>
              <a:t>of your staff complete the survey</a:t>
            </a:r>
          </a:p>
          <a:p>
            <a:pPr marL="457200" indent="-457200">
              <a:lnSpc>
                <a:spcPct val="150000"/>
              </a:lnSpc>
              <a:buFont typeface="Wingdings" panose="05000000000000000000" pitchFamily="2" charset="2"/>
              <a:buChar char="ü"/>
            </a:pPr>
            <a:r>
              <a:rPr lang="en-US" sz="2000" dirty="0">
                <a:solidFill>
                  <a:srgbClr val="7F1542"/>
                </a:solidFill>
                <a:latin typeface="Arial" panose="020B0604020202020204" pitchFamily="34" charset="0"/>
                <a:cs typeface="Arial" panose="020B0604020202020204" pitchFamily="34" charset="0"/>
              </a:rPr>
              <a:t>Must have requested and received analysis report </a:t>
            </a:r>
          </a:p>
          <a:p>
            <a:pPr marL="457200" indent="-457200">
              <a:lnSpc>
                <a:spcPct val="150000"/>
              </a:lnSpc>
              <a:buFont typeface="Wingdings" panose="05000000000000000000" pitchFamily="2" charset="2"/>
              <a:buChar char="ü"/>
            </a:pPr>
            <a:r>
              <a:rPr lang="en-US" sz="2000" dirty="0">
                <a:solidFill>
                  <a:srgbClr val="7F1542"/>
                </a:solidFill>
                <a:latin typeface="Arial" panose="020B0604020202020204" pitchFamily="34" charset="0"/>
                <a:cs typeface="Arial" panose="020B0604020202020204" pitchFamily="34" charset="0"/>
              </a:rPr>
              <a:t>All steps must be completed </a:t>
            </a:r>
            <a:r>
              <a:rPr lang="en-US" sz="2000" u="sng" dirty="0">
                <a:solidFill>
                  <a:srgbClr val="7F1542"/>
                </a:solidFill>
                <a:latin typeface="Arial" panose="020B0604020202020204" pitchFamily="34" charset="0"/>
                <a:cs typeface="Arial" panose="020B0604020202020204" pitchFamily="34" charset="0"/>
              </a:rPr>
              <a:t>before April 1, 2018</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5142362"/>
            <a:ext cx="729343" cy="1094015"/>
          </a:xfrm>
          <a:prstGeom prst="rect">
            <a:avLst/>
          </a:prstGeom>
        </p:spPr>
      </p:pic>
      <p:sp>
        <p:nvSpPr>
          <p:cNvPr id="9" name="TextBox 8"/>
          <p:cNvSpPr txBox="1"/>
          <p:nvPr/>
        </p:nvSpPr>
        <p:spPr>
          <a:xfrm>
            <a:off x="369589" y="1290248"/>
            <a:ext cx="3408305" cy="523220"/>
          </a:xfrm>
          <a:prstGeom prst="rect">
            <a:avLst/>
          </a:prstGeom>
          <a:noFill/>
        </p:spPr>
        <p:txBody>
          <a:bodyPr wrap="none" rtlCol="0">
            <a:spAutoFit/>
          </a:bodyPr>
          <a:lstStyle/>
          <a:p>
            <a:r>
              <a:rPr lang="en-US" sz="2800" dirty="0">
                <a:solidFill>
                  <a:srgbClr val="1F9BA1"/>
                </a:solidFill>
              </a:rPr>
              <a:t>To earn bonus points:</a:t>
            </a:r>
          </a:p>
        </p:txBody>
      </p:sp>
      <p:sp>
        <p:nvSpPr>
          <p:cNvPr id="5" name="TextBox 4"/>
          <p:cNvSpPr txBox="1"/>
          <p:nvPr/>
        </p:nvSpPr>
        <p:spPr>
          <a:xfrm rot="2060574">
            <a:off x="7528166" y="1586466"/>
            <a:ext cx="1271043" cy="400110"/>
          </a:xfrm>
          <a:prstGeom prst="rect">
            <a:avLst/>
          </a:prstGeom>
          <a:noFill/>
          <a:ln w="3175">
            <a:solidFill>
              <a:srgbClr val="7F1542"/>
            </a:solidFill>
          </a:ln>
        </p:spPr>
        <p:txBody>
          <a:bodyPr wrap="square" rtlCol="0">
            <a:spAutoFit/>
          </a:bodyPr>
          <a:lstStyle/>
          <a:p>
            <a:pPr algn="ctr"/>
            <a:r>
              <a:rPr lang="en-US" sz="2000" dirty="0">
                <a:solidFill>
                  <a:srgbClr val="7F1542"/>
                </a:solidFill>
              </a:rPr>
              <a:t>OPTIONAL</a:t>
            </a:r>
          </a:p>
        </p:txBody>
      </p:sp>
      <p:sp>
        <p:nvSpPr>
          <p:cNvPr id="2" name="TextBox 1"/>
          <p:cNvSpPr txBox="1"/>
          <p:nvPr/>
        </p:nvSpPr>
        <p:spPr>
          <a:xfrm>
            <a:off x="369589" y="2999717"/>
            <a:ext cx="8572027" cy="1631216"/>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2. Once ALL (&gt;50% of staff) of your surveys are completed, </a:t>
            </a:r>
          </a:p>
          <a:p>
            <a:r>
              <a:rPr lang="en-US" sz="2000" dirty="0">
                <a:solidFill>
                  <a:srgbClr val="EF5224"/>
                </a:solidFill>
                <a:latin typeface="Arial" panose="020B0604020202020204" pitchFamily="34" charset="0"/>
                <a:cs typeface="Arial" panose="020B0604020202020204" pitchFamily="34" charset="0"/>
              </a:rPr>
              <a:t>    email </a:t>
            </a:r>
            <a:r>
              <a:rPr lang="en-US" sz="2000" dirty="0">
                <a:latin typeface="Arial" panose="020B0604020202020204" pitchFamily="34" charset="0"/>
                <a:cs typeface="Arial" panose="020B0604020202020204" pitchFamily="34" charset="0"/>
              </a:rPr>
              <a:t>Tyyne.Hogan@browardschools.com to request an analysis report.</a:t>
            </a:r>
          </a:p>
          <a:p>
            <a:r>
              <a:rPr lang="en-US" sz="2000" dirty="0">
                <a:latin typeface="Arial" panose="020B0604020202020204" pitchFamily="34" charset="0"/>
                <a:cs typeface="Arial" panose="020B0604020202020204" pitchFamily="34" charset="0"/>
              </a:rPr>
              <a:t>		</a:t>
            </a:r>
            <a:r>
              <a:rPr lang="en-US" sz="2000" dirty="0">
                <a:solidFill>
                  <a:srgbClr val="EF5224"/>
                </a:solidFill>
                <a:latin typeface="Arial" panose="020B0604020202020204" pitchFamily="34" charset="0"/>
                <a:cs typeface="Arial" panose="020B0604020202020204" pitchFamily="34" charset="0"/>
              </a:rPr>
              <a:t>include:  </a:t>
            </a:r>
            <a:r>
              <a:rPr lang="en-US" sz="2000" b="1" dirty="0">
                <a:solidFill>
                  <a:srgbClr val="EF5224"/>
                </a:solidFill>
                <a:latin typeface="Arial" panose="020B0604020202020204" pitchFamily="34" charset="0"/>
                <a:cs typeface="Arial" panose="020B0604020202020204" pitchFamily="34" charset="0"/>
              </a:rPr>
              <a:t>school name</a:t>
            </a:r>
          </a:p>
          <a:p>
            <a:r>
              <a:rPr lang="en-US" sz="2000" b="1" dirty="0">
                <a:solidFill>
                  <a:srgbClr val="EF5224"/>
                </a:solidFill>
                <a:latin typeface="Arial" panose="020B0604020202020204" pitchFamily="34" charset="0"/>
                <a:cs typeface="Arial" panose="020B0604020202020204" pitchFamily="34" charset="0"/>
              </a:rPr>
              <a:t>			 contact person</a:t>
            </a:r>
          </a:p>
          <a:p>
            <a:r>
              <a:rPr lang="en-US" sz="2000" dirty="0">
                <a:solidFill>
                  <a:srgbClr val="EF5224"/>
                </a:solidFill>
                <a:latin typeface="Arial" panose="020B0604020202020204" pitchFamily="34" charset="0"/>
                <a:cs typeface="Arial" panose="020B0604020202020204" pitchFamily="34" charset="0"/>
              </a:rPr>
              <a:t>			</a:t>
            </a:r>
            <a:r>
              <a:rPr lang="en-US" sz="2000" b="1" dirty="0">
                <a:solidFill>
                  <a:srgbClr val="EF5224"/>
                </a:solidFill>
                <a:latin typeface="Arial" panose="020B0604020202020204" pitchFamily="34" charset="0"/>
                <a:cs typeface="Arial" panose="020B0604020202020204" pitchFamily="34" charset="0"/>
              </a:rPr>
              <a:t> # of full time employees at school</a:t>
            </a:r>
          </a:p>
        </p:txBody>
      </p:sp>
      <p:sp>
        <p:nvSpPr>
          <p:cNvPr id="17" name="TextBox 16"/>
          <p:cNvSpPr txBox="1"/>
          <p:nvPr/>
        </p:nvSpPr>
        <p:spPr>
          <a:xfrm>
            <a:off x="1733550" y="414757"/>
            <a:ext cx="6485750"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4: Send out a staff survey</a:t>
            </a:r>
          </a:p>
        </p:txBody>
      </p:sp>
    </p:spTree>
    <p:extLst>
      <p:ext uri="{BB962C8B-B14F-4D97-AF65-F5344CB8AC3E}">
        <p14:creationId xmlns:p14="http://schemas.microsoft.com/office/powerpoint/2010/main" val="31901585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601897" y="1896757"/>
            <a:ext cx="5427320" cy="2323713"/>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Principal memo in PIVOT released</a:t>
            </a:r>
          </a:p>
          <a:p>
            <a:pPr marL="342900" indent="-3429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New SPBP Template available</a:t>
            </a:r>
          </a:p>
          <a:p>
            <a:pPr marL="342900" indent="-3429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SPBP for Principals Brainshark available</a:t>
            </a:r>
          </a:p>
          <a:p>
            <a:pPr marL="342900" indent="-3429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SPBP Team Overview Brainshark available</a:t>
            </a:r>
          </a:p>
          <a:p>
            <a:pPr marL="342900" indent="-3429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Mini “how to” Brainsharks available </a:t>
            </a:r>
          </a:p>
          <a:p>
            <a:pPr marL="342900" indent="-342900">
              <a:spcBef>
                <a:spcPts val="6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“Additional items” available</a:t>
            </a:r>
          </a:p>
        </p:txBody>
      </p:sp>
      <p:sp>
        <p:nvSpPr>
          <p:cNvPr id="17" name="TextBox 16"/>
          <p:cNvSpPr txBox="1"/>
          <p:nvPr/>
        </p:nvSpPr>
        <p:spPr>
          <a:xfrm>
            <a:off x="180702" y="4613758"/>
            <a:ext cx="9015353" cy="2339102"/>
          </a:xfrm>
          <a:prstGeom prst="rect">
            <a:avLst/>
          </a:prstGeom>
          <a:noFill/>
        </p:spPr>
        <p:txBody>
          <a:bodyPr wrap="none" rtlCol="0">
            <a:spAutoFit/>
          </a:bodyPr>
          <a:lstStyle/>
          <a:p>
            <a:pPr>
              <a:lnSpc>
                <a:spcPct val="150000"/>
              </a:lnSpc>
              <a:spcBef>
                <a:spcPts val="600"/>
              </a:spcBef>
            </a:pPr>
            <a:r>
              <a:rPr lang="en-US" sz="2400" b="1" u="sng" dirty="0">
                <a:solidFill>
                  <a:srgbClr val="7F1542"/>
                </a:solidFill>
                <a:latin typeface="Arial" panose="020B0604020202020204" pitchFamily="34" charset="0"/>
                <a:cs typeface="Arial" panose="020B0604020202020204" pitchFamily="34" charset="0"/>
              </a:rPr>
              <a:t>Webinars:</a:t>
            </a:r>
            <a:endParaRPr lang="en-US" sz="2400" dirty="0">
              <a:solidFill>
                <a:srgbClr val="7F1542"/>
              </a:solidFill>
              <a:latin typeface="Arial" panose="020B0604020202020204" pitchFamily="34" charset="0"/>
              <a:cs typeface="Arial" panose="020B0604020202020204" pitchFamily="34" charset="0"/>
            </a:endParaRPr>
          </a:p>
          <a:p>
            <a:pPr>
              <a:spcBef>
                <a:spcPts val="600"/>
              </a:spcBef>
            </a:pPr>
            <a:r>
              <a:rPr lang="en-US" sz="2000" dirty="0">
                <a:sym typeface="Symbol" panose="05050102010706020507" pitchFamily="18" charset="2"/>
              </a:rPr>
              <a:t> </a:t>
            </a:r>
            <a:r>
              <a:rPr lang="en-US" sz="2000" dirty="0">
                <a:solidFill>
                  <a:srgbClr val="EF5224"/>
                </a:solidFill>
              </a:rPr>
              <a:t>January 30, 2018 at 9:00am </a:t>
            </a:r>
            <a:r>
              <a:rPr lang="en-US" sz="2000" dirty="0"/>
              <a:t>at: </a:t>
            </a:r>
            <a:r>
              <a:rPr lang="en-US" sz="2000" u="sng" dirty="0">
                <a:hlinkClick r:id="rId3"/>
              </a:rPr>
              <a:t>http://browardschools.adobeconnect.com/spbp1/</a:t>
            </a:r>
            <a:endParaRPr lang="en-US" sz="2000" dirty="0"/>
          </a:p>
          <a:p>
            <a:pPr>
              <a:spcBef>
                <a:spcPts val="600"/>
              </a:spcBef>
            </a:pPr>
            <a:r>
              <a:rPr lang="en-US" sz="2000" dirty="0">
                <a:sym typeface="Symbol" panose="05050102010706020507" pitchFamily="18" charset="2"/>
              </a:rPr>
              <a:t></a:t>
            </a:r>
            <a:r>
              <a:rPr lang="en-US" sz="2000" dirty="0"/>
              <a:t> </a:t>
            </a:r>
            <a:r>
              <a:rPr lang="en-US" sz="2000" dirty="0">
                <a:solidFill>
                  <a:srgbClr val="EF5224"/>
                </a:solidFill>
              </a:rPr>
              <a:t>February 15, 2018 at 1:00pm</a:t>
            </a:r>
            <a:r>
              <a:rPr lang="en-US" sz="2000" dirty="0"/>
              <a:t> at: </a:t>
            </a:r>
            <a:r>
              <a:rPr lang="en-US" sz="2000" u="sng" dirty="0">
                <a:hlinkClick r:id="rId4"/>
              </a:rPr>
              <a:t>http://browardschools.adobeconnect.com/spbp2/</a:t>
            </a:r>
            <a:endParaRPr lang="en-US" sz="2000" dirty="0"/>
          </a:p>
          <a:p>
            <a:pPr>
              <a:spcBef>
                <a:spcPts val="600"/>
              </a:spcBef>
            </a:pPr>
            <a:r>
              <a:rPr lang="en-US" sz="2000" dirty="0">
                <a:sym typeface="Symbol" panose="05050102010706020507" pitchFamily="18" charset="2"/>
              </a:rPr>
              <a:t></a:t>
            </a:r>
            <a:r>
              <a:rPr lang="en-US" sz="2000" dirty="0"/>
              <a:t> </a:t>
            </a:r>
            <a:r>
              <a:rPr lang="en-US" sz="2000" dirty="0">
                <a:solidFill>
                  <a:srgbClr val="EF5224"/>
                </a:solidFill>
              </a:rPr>
              <a:t>March 14, 2018 at 3:00pm </a:t>
            </a:r>
            <a:r>
              <a:rPr lang="en-US" sz="2000" dirty="0"/>
              <a:t>at: </a:t>
            </a:r>
            <a:r>
              <a:rPr lang="en-US" sz="2000" u="sng" dirty="0">
                <a:hlinkClick r:id="rId5"/>
              </a:rPr>
              <a:t>http://browardschools.adobeconnect.com/spbp3/</a:t>
            </a:r>
            <a:endParaRPr lang="en-US" sz="2000" dirty="0"/>
          </a:p>
          <a:p>
            <a:pPr>
              <a:lnSpc>
                <a:spcPct val="150000"/>
              </a:lnSpc>
              <a:spcBef>
                <a:spcPts val="600"/>
              </a:spcBef>
            </a:pPr>
            <a:endParaRPr lang="en-US" sz="2000" dirty="0">
              <a:solidFill>
                <a:prstClr val="black"/>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2926" y="4021008"/>
            <a:ext cx="729343" cy="1094015"/>
          </a:xfrm>
          <a:prstGeom prst="rect">
            <a:avLst/>
          </a:prstGeom>
        </p:spPr>
      </p:pic>
      <p:sp>
        <p:nvSpPr>
          <p:cNvPr id="2" name="TextBox 1"/>
          <p:cNvSpPr txBox="1"/>
          <p:nvPr/>
        </p:nvSpPr>
        <p:spPr>
          <a:xfrm>
            <a:off x="443934" y="1778945"/>
            <a:ext cx="2157963" cy="577850"/>
          </a:xfrm>
          <a:prstGeom prst="rect">
            <a:avLst/>
          </a:prstGeom>
          <a:noFill/>
        </p:spPr>
        <p:txBody>
          <a:bodyPr wrap="none" rtlCol="0">
            <a:spAutoFit/>
          </a:bodyPr>
          <a:lstStyle/>
          <a:p>
            <a:pPr>
              <a:lnSpc>
                <a:spcPct val="150000"/>
              </a:lnSpc>
            </a:pPr>
            <a:r>
              <a:rPr lang="en-US" sz="2400" b="1" u="sng" dirty="0">
                <a:solidFill>
                  <a:srgbClr val="7F1542"/>
                </a:solidFill>
                <a:latin typeface="Arial" panose="020B0604020202020204" pitchFamily="34" charset="0"/>
                <a:cs typeface="Arial" panose="020B0604020202020204" pitchFamily="34" charset="0"/>
              </a:rPr>
              <a:t>January 15</a:t>
            </a:r>
            <a:r>
              <a:rPr lang="en-US" sz="2400" b="1" u="sng" baseline="30000" dirty="0">
                <a:solidFill>
                  <a:srgbClr val="7F1542"/>
                </a:solidFill>
                <a:latin typeface="Arial" panose="020B0604020202020204" pitchFamily="34" charset="0"/>
                <a:cs typeface="Arial" panose="020B0604020202020204" pitchFamily="34" charset="0"/>
              </a:rPr>
              <a:t>th</a:t>
            </a:r>
            <a:r>
              <a:rPr lang="en-US" sz="2400" dirty="0">
                <a:solidFill>
                  <a:srgbClr val="7F1542"/>
                </a:solidFill>
                <a:latin typeface="Arial" panose="020B0604020202020204" pitchFamily="34" charset="0"/>
                <a:cs typeface="Arial" panose="020B0604020202020204" pitchFamily="34" charset="0"/>
              </a:rPr>
              <a:t>: </a:t>
            </a:r>
          </a:p>
        </p:txBody>
      </p:sp>
      <p:sp>
        <p:nvSpPr>
          <p:cNvPr id="20" name="TextBox 19"/>
          <p:cNvSpPr txBox="1"/>
          <p:nvPr/>
        </p:nvSpPr>
        <p:spPr>
          <a:xfrm>
            <a:off x="1733550" y="414757"/>
            <a:ext cx="6186309"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5: Seek district supports</a:t>
            </a:r>
          </a:p>
        </p:txBody>
      </p:sp>
    </p:spTree>
    <p:extLst>
      <p:ext uri="{BB962C8B-B14F-4D97-AF65-F5344CB8AC3E}">
        <p14:creationId xmlns:p14="http://schemas.microsoft.com/office/powerpoint/2010/main" val="15076729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041279" y="2477411"/>
            <a:ext cx="7891006" cy="4247317"/>
          </a:xfrm>
          <a:prstGeom prst="rect">
            <a:avLst/>
          </a:prstGeom>
          <a:noFill/>
        </p:spPr>
        <p:txBody>
          <a:bodyPr wrap="none" rtlCol="0">
            <a:spAutoFit/>
          </a:bodyPr>
          <a:lstStyle/>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Don’t wait to start working on your SPBP</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Complete a pre-SPBP survey with staff </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Make it a multi-disciplinary team project</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Explain to staff how it will provide a consistent </a:t>
            </a:r>
          </a:p>
          <a:p>
            <a:pPr>
              <a:spcAft>
                <a:spcPts val="600"/>
              </a:spcAft>
            </a:pPr>
            <a:r>
              <a:rPr lang="en-US" sz="2000" dirty="0">
                <a:solidFill>
                  <a:prstClr val="black"/>
                </a:solidFill>
                <a:latin typeface="Arial" panose="020B0604020202020204" pitchFamily="34" charset="0"/>
                <a:cs typeface="Arial" panose="020B0604020202020204" pitchFamily="34" charset="0"/>
              </a:rPr>
              <a:t>     language across the school and will benefit them</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Play the PBIS 101 Brainshark for staff at a meeting</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Obtain stakeholder’s feedback on updates</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Hold your vote </a:t>
            </a:r>
            <a:r>
              <a:rPr lang="en-US" sz="2000" i="1" dirty="0">
                <a:solidFill>
                  <a:prstClr val="black"/>
                </a:solidFill>
                <a:latin typeface="Arial" panose="020B0604020202020204" pitchFamily="34" charset="0"/>
                <a:cs typeface="Arial" panose="020B0604020202020204" pitchFamily="34" charset="0"/>
              </a:rPr>
              <a:t>early</a:t>
            </a:r>
            <a:r>
              <a:rPr lang="en-US" sz="2000" dirty="0">
                <a:solidFill>
                  <a:prstClr val="black"/>
                </a:solidFill>
                <a:latin typeface="Arial" panose="020B0604020202020204" pitchFamily="34" charset="0"/>
                <a:cs typeface="Arial" panose="020B0604020202020204" pitchFamily="34" charset="0"/>
              </a:rPr>
              <a:t> to be able to make any needed</a:t>
            </a:r>
          </a:p>
          <a:p>
            <a:pPr>
              <a:spcAft>
                <a:spcPts val="600"/>
              </a:spcAft>
            </a:pPr>
            <a:r>
              <a:rPr lang="en-US" sz="2000" dirty="0">
                <a:solidFill>
                  <a:prstClr val="black"/>
                </a:solidFill>
                <a:latin typeface="Arial" panose="020B0604020202020204" pitchFamily="34" charset="0"/>
                <a:cs typeface="Arial" panose="020B0604020202020204" pitchFamily="34" charset="0"/>
              </a:rPr>
              <a:t>     changes before the deadline</a:t>
            </a:r>
          </a:p>
          <a:p>
            <a:pPr marL="342900" indent="-3429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Become a PBIS school </a:t>
            </a:r>
            <a:r>
              <a:rPr lang="en-US" dirty="0">
                <a:solidFill>
                  <a:schemeClr val="bg1">
                    <a:lumMod val="50000"/>
                  </a:schemeClr>
                </a:solidFill>
                <a:latin typeface="Arial" panose="020B0604020202020204" pitchFamily="34" charset="0"/>
                <a:cs typeface="Arial" panose="020B0604020202020204" pitchFamily="34" charset="0"/>
              </a:rPr>
              <a:t>(contact Tyyne.Hogan@browardschools.com)</a:t>
            </a:r>
          </a:p>
          <a:p>
            <a:pPr marL="342891" indent="-342891">
              <a:spcAft>
                <a:spcPts val="600"/>
              </a:spcAft>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Ask for help! </a:t>
            </a:r>
            <a:r>
              <a:rPr lang="en-US" dirty="0">
                <a:solidFill>
                  <a:schemeClr val="bg1">
                    <a:lumMod val="50000"/>
                  </a:schemeClr>
                </a:solidFill>
                <a:latin typeface="Arial" panose="020B0604020202020204" pitchFamily="34" charset="0"/>
                <a:cs typeface="Arial" panose="020B0604020202020204" pitchFamily="34" charset="0"/>
              </a:rPr>
              <a:t>(contact Tyyne.Hogan@browardschools.com)</a:t>
            </a:r>
          </a:p>
        </p:txBody>
      </p:sp>
      <p:grpSp>
        <p:nvGrpSpPr>
          <p:cNvPr id="15" name="Group 14"/>
          <p:cNvGrpSpPr/>
          <p:nvPr/>
        </p:nvGrpSpPr>
        <p:grpSpPr>
          <a:xfrm>
            <a:off x="3510377" y="1066446"/>
            <a:ext cx="1971669" cy="1143432"/>
            <a:chOff x="4391999" y="1957945"/>
            <a:chExt cx="2446635" cy="1659455"/>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999" y="1957945"/>
              <a:ext cx="1585467" cy="1659455"/>
            </a:xfrm>
            <a:prstGeom prst="rect">
              <a:avLst/>
            </a:prstGeom>
          </p:spPr>
        </p:pic>
        <p:sp>
          <p:nvSpPr>
            <p:cNvPr id="17" name="TextBox 16"/>
            <p:cNvSpPr txBox="1"/>
            <p:nvPr/>
          </p:nvSpPr>
          <p:spPr>
            <a:xfrm>
              <a:off x="4970416" y="2641598"/>
              <a:ext cx="1868218" cy="938016"/>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BEST</a:t>
              </a:r>
              <a:r>
                <a:rPr lang="en-US" b="1" dirty="0">
                  <a:solidFill>
                    <a:srgbClr val="FF0000"/>
                  </a:solidFill>
                  <a:latin typeface="Arial" panose="020B0604020202020204" pitchFamily="34" charset="0"/>
                  <a:cs typeface="Arial" panose="020B0604020202020204" pitchFamily="34" charset="0"/>
                </a:rPr>
                <a:t> </a:t>
              </a:r>
            </a:p>
            <a:p>
              <a:r>
                <a:rPr lang="en-US" b="1" dirty="0">
                  <a:solidFill>
                    <a:schemeClr val="bg1"/>
                  </a:solidFill>
                  <a:latin typeface="Arial" panose="020B0604020202020204" pitchFamily="34" charset="0"/>
                  <a:cs typeface="Arial" panose="020B0604020202020204" pitchFamily="34" charset="0"/>
                </a:rPr>
                <a:t>PRAC</a:t>
              </a:r>
              <a:r>
                <a:rPr lang="en-US" dirty="0">
                  <a:latin typeface="Arial" panose="020B0604020202020204" pitchFamily="34" charset="0"/>
                  <a:cs typeface="Arial" panose="020B0604020202020204" pitchFamily="34" charset="0"/>
                </a:rPr>
                <a:t>TICES</a:t>
              </a:r>
            </a:p>
          </p:txBody>
        </p:sp>
      </p:grpSp>
      <p:sp>
        <p:nvSpPr>
          <p:cNvPr id="18" name="TextBox 17"/>
          <p:cNvSpPr txBox="1"/>
          <p:nvPr/>
        </p:nvSpPr>
        <p:spPr>
          <a:xfrm>
            <a:off x="1733550" y="414757"/>
            <a:ext cx="2800767"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Helpful Hints</a:t>
            </a:r>
          </a:p>
        </p:txBody>
      </p:sp>
    </p:spTree>
    <p:extLst>
      <p:ext uri="{BB962C8B-B14F-4D97-AF65-F5344CB8AC3E}">
        <p14:creationId xmlns:p14="http://schemas.microsoft.com/office/powerpoint/2010/main" val="27000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left)">
                                      <p:cBhvr>
                                        <p:cTn id="40" dur="500"/>
                                        <p:tgtEl>
                                          <p:spTgt spid="3">
                                            <p:txEl>
                                              <p:pRg st="7" end="7"/>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left)">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left)">
                                      <p:cBhvr>
                                        <p:cTn id="48" dur="5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wipe(left)">
                                      <p:cBhvr>
                                        <p:cTn id="5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7"/>
          <p:cNvGrpSpPr>
            <a:grpSpLocks/>
          </p:cNvGrpSpPr>
          <p:nvPr/>
        </p:nvGrpSpPr>
        <p:grpSpPr bwMode="auto">
          <a:xfrm>
            <a:off x="1783229" y="5686668"/>
            <a:ext cx="6274923" cy="725488"/>
            <a:chOff x="2658360" y="5162227"/>
            <a:chExt cx="4839417" cy="725766"/>
          </a:xfrm>
        </p:grpSpPr>
        <p:sp>
          <p:nvSpPr>
            <p:cNvPr id="4" name="TextBox 8"/>
            <p:cNvSpPr txBox="1">
              <a:spLocks noChangeArrowheads="1"/>
            </p:cNvSpPr>
            <p:nvPr/>
          </p:nvSpPr>
          <p:spPr bwMode="auto">
            <a:xfrm>
              <a:off x="3971764" y="5233386"/>
              <a:ext cx="3526013" cy="338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1F497D"/>
                  </a:solidFill>
                  <a:latin typeface="Times New Roman Bold" charset="0"/>
                  <a:cs typeface="Times New Roman Bold" charset="0"/>
                </a:rPr>
                <a:t>@ </a:t>
              </a:r>
              <a:r>
                <a:rPr lang="en-US" sz="1600" b="1" dirty="0">
                  <a:solidFill>
                    <a:srgbClr val="1F497D"/>
                  </a:solidFill>
                  <a:latin typeface="Times New Roman Bold" charset="0"/>
                  <a:cs typeface="Times New Roman Bold" charset="0"/>
                </a:rPr>
                <a:t>Broward, Prevention &amp; Intervention </a:t>
              </a:r>
            </a:p>
          </p:txBody>
        </p:sp>
        <p:sp>
          <p:nvSpPr>
            <p:cNvPr id="5" name="TextBox 9"/>
            <p:cNvSpPr txBox="1">
              <a:spLocks noChangeArrowheads="1"/>
            </p:cNvSpPr>
            <p:nvPr/>
          </p:nvSpPr>
          <p:spPr bwMode="auto">
            <a:xfrm>
              <a:off x="3943483" y="5512394"/>
              <a:ext cx="2868950" cy="338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0B0F0"/>
                  </a:solidFill>
                  <a:latin typeface="Times New Roman" charset="0"/>
                  <a:cs typeface="Times New Roman" charset="0"/>
                </a:rPr>
                <a:t> </a:t>
              </a:r>
              <a:r>
                <a:rPr lang="en-US" sz="1400" dirty="0">
                  <a:solidFill>
                    <a:prstClr val="black"/>
                  </a:solidFill>
                  <a:latin typeface="Times New Roman" charset="0"/>
                  <a:cs typeface="Times New Roman" charset="0"/>
                </a:rPr>
                <a:t>@ </a:t>
              </a:r>
              <a:r>
                <a:rPr lang="en-US" sz="1600" b="1" dirty="0">
                  <a:solidFill>
                    <a:prstClr val="black"/>
                  </a:solidFill>
                  <a:latin typeface="Times New Roman" charset="0"/>
                  <a:cs typeface="Times New Roman" charset="0"/>
                </a:rPr>
                <a:t>DiversityBCPS</a:t>
              </a:r>
            </a:p>
          </p:txBody>
        </p:sp>
        <p:pic>
          <p:nvPicPr>
            <p:cNvPr id="6" name="Picture 2" descr="http://www.hocktoberfest.com/wp-content/uploads/2012/10/Like_us_on_FB___Follow_us_on_Tw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8360" y="5162227"/>
              <a:ext cx="1392286" cy="725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TextBox 13"/>
          <p:cNvSpPr txBox="1">
            <a:spLocks noChangeArrowheads="1"/>
          </p:cNvSpPr>
          <p:nvPr/>
        </p:nvSpPr>
        <p:spPr bwMode="auto">
          <a:xfrm>
            <a:off x="1053115" y="2909844"/>
            <a:ext cx="7073852"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solidFill>
                  <a:srgbClr val="26BDC4"/>
                </a:solidFill>
                <a:latin typeface="Arial"/>
                <a:cs typeface="Arial"/>
              </a:rPr>
              <a:t>Diversity, Prevention &amp; Intervention</a:t>
            </a:r>
            <a:endParaRPr lang="en-US" sz="2800" dirty="0">
              <a:solidFill>
                <a:srgbClr val="26BDC4"/>
              </a:solidFill>
            </a:endParaRPr>
          </a:p>
          <a:p>
            <a:pPr algn="ctr"/>
            <a:r>
              <a:rPr lang="en-US" dirty="0">
                <a:solidFill>
                  <a:prstClr val="black"/>
                </a:solidFill>
              </a:rPr>
              <a:t>Lauderdale Manors Resource Center</a:t>
            </a:r>
          </a:p>
          <a:p>
            <a:pPr algn="ctr"/>
            <a:r>
              <a:rPr lang="en-US" dirty="0">
                <a:solidFill>
                  <a:prstClr val="black"/>
                </a:solidFill>
              </a:rPr>
              <a:t>754-321-1655</a:t>
            </a:r>
          </a:p>
          <a:p>
            <a:pPr algn="ctr"/>
            <a:endParaRPr lang="en-US" dirty="0">
              <a:solidFill>
                <a:prstClr val="black"/>
              </a:solidFill>
            </a:endParaRPr>
          </a:p>
          <a:p>
            <a:pPr algn="ctr"/>
            <a:r>
              <a:rPr lang="en-US" dirty="0">
                <a:solidFill>
                  <a:prstClr val="black"/>
                </a:solidFill>
              </a:rPr>
              <a:t>or visit our website at:</a:t>
            </a:r>
          </a:p>
          <a:p>
            <a:pPr algn="ctr"/>
            <a:r>
              <a:rPr lang="en-US" dirty="0">
                <a:solidFill>
                  <a:prstClr val="black"/>
                </a:solidFill>
                <a:hlinkClick r:id="rId4"/>
              </a:rPr>
              <a:t>www.browardprevention.org</a:t>
            </a:r>
            <a:endParaRPr lang="en-US" dirty="0">
              <a:solidFill>
                <a:prstClr val="black"/>
              </a:solidFill>
            </a:endParaRPr>
          </a:p>
          <a:p>
            <a:endParaRPr lang="en-US" dirty="0">
              <a:solidFill>
                <a:prstClr val="black"/>
              </a:solidFill>
            </a:endParaRPr>
          </a:p>
        </p:txBody>
      </p:sp>
      <p:pic>
        <p:nvPicPr>
          <p:cNvPr id="8" name="Picture 7" descr="DPI logo -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43" y="4041569"/>
            <a:ext cx="2036800" cy="1417171"/>
          </a:xfrm>
          <a:prstGeom prst="rect">
            <a:avLst/>
          </a:prstGeom>
        </p:spPr>
      </p:pic>
      <p:sp>
        <p:nvSpPr>
          <p:cNvPr id="10" name="TextBox 9"/>
          <p:cNvSpPr txBox="1"/>
          <p:nvPr/>
        </p:nvSpPr>
        <p:spPr>
          <a:xfrm>
            <a:off x="1296780" y="1527582"/>
            <a:ext cx="7047122" cy="830997"/>
          </a:xfrm>
          <a:prstGeom prst="rect">
            <a:avLst/>
          </a:prstGeom>
          <a:noFill/>
        </p:spPr>
        <p:txBody>
          <a:bodyPr wrap="none" rtlCol="0">
            <a:spAutoFit/>
          </a:bodyPr>
          <a:lstStyle/>
          <a:p>
            <a:r>
              <a:rPr lang="en-US" sz="2400" dirty="0">
                <a:solidFill>
                  <a:prstClr val="black"/>
                </a:solidFill>
                <a:latin typeface="Arial"/>
                <a:cs typeface="Arial"/>
              </a:rPr>
              <a:t>For more information on becoming a PBIS School,</a:t>
            </a:r>
          </a:p>
          <a:p>
            <a:r>
              <a:rPr lang="en-US" sz="2400" dirty="0">
                <a:solidFill>
                  <a:prstClr val="black"/>
                </a:solidFill>
                <a:latin typeface="Arial"/>
                <a:cs typeface="Arial"/>
              </a:rPr>
              <a:t>contact </a:t>
            </a:r>
            <a:r>
              <a:rPr lang="en-US" sz="2400" dirty="0">
                <a:solidFill>
                  <a:prstClr val="black"/>
                </a:solidFill>
                <a:latin typeface="Arial"/>
                <a:cs typeface="Arial"/>
                <a:hlinkClick r:id="rId6"/>
              </a:rPr>
              <a:t>tyyne.hogan@browardschools.com</a:t>
            </a:r>
            <a:endParaRPr lang="en-US" sz="2400" dirty="0">
              <a:solidFill>
                <a:prstClr val="black"/>
              </a:solidFill>
              <a:latin typeface="Arial"/>
              <a:cs typeface="Aria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2694" y="3776230"/>
            <a:ext cx="1769540" cy="1769540"/>
          </a:xfrm>
          <a:prstGeom prst="rect">
            <a:avLst/>
          </a:prstGeom>
        </p:spPr>
      </p:pic>
      <p:sp>
        <p:nvSpPr>
          <p:cNvPr id="15" name="TextBox 14"/>
          <p:cNvSpPr txBox="1"/>
          <p:nvPr/>
        </p:nvSpPr>
        <p:spPr>
          <a:xfrm>
            <a:off x="1733550" y="414757"/>
            <a:ext cx="1774845"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19879599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209" y="434897"/>
            <a:ext cx="8780153" cy="5631365"/>
          </a:xfrm>
        </p:spPr>
        <p:txBody>
          <a:bodyPr/>
          <a:lstStyle/>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3.  VAL-ED</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SURVEY</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TIMELINE &amp;</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PROCEDURES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a:xfrm>
            <a:off x="1206500" y="6434667"/>
            <a:ext cx="4603450" cy="285750"/>
          </a:xfrm>
        </p:spPr>
        <p:txBody>
          <a:bodyPr/>
          <a:lstStyle/>
          <a:p>
            <a:r>
              <a:rPr lang="en-US" sz="1600" dirty="0"/>
              <a:t>OFFICE OF SERVICE QUALITY</a:t>
            </a:r>
            <a:br>
              <a:rPr lang="en-US" dirty="0"/>
            </a:br>
            <a:endParaRPr lang="en-US" dirty="0"/>
          </a:p>
        </p:txBody>
      </p:sp>
    </p:spTree>
    <p:extLst>
      <p:ext uri="{BB962C8B-B14F-4D97-AF65-F5344CB8AC3E}">
        <p14:creationId xmlns:p14="http://schemas.microsoft.com/office/powerpoint/2010/main" val="40508886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106</a:t>
            </a:fld>
            <a:endParaRPr lang="en-US" dirty="0"/>
          </a:p>
        </p:txBody>
      </p:sp>
      <p:sp>
        <p:nvSpPr>
          <p:cNvPr id="3" name="Text Placeholder 2"/>
          <p:cNvSpPr>
            <a:spLocks noGrp="1"/>
          </p:cNvSpPr>
          <p:nvPr>
            <p:ph type="body" sz="quarter" idx="13"/>
          </p:nvPr>
        </p:nvSpPr>
        <p:spPr>
          <a:xfrm>
            <a:off x="1007624" y="6363762"/>
            <a:ext cx="4072459" cy="311010"/>
          </a:xfrm>
        </p:spPr>
        <p:txBody>
          <a:bodyPr/>
          <a:lstStyle/>
          <a:p>
            <a:r>
              <a:rPr lang="en-US" sz="1600" dirty="0"/>
              <a:t>OFFICE OF SERVICE QUALITY</a:t>
            </a:r>
          </a:p>
          <a:p>
            <a:endParaRPr lang="en-US" dirty="0"/>
          </a:p>
        </p:txBody>
      </p:sp>
      <p:sp>
        <p:nvSpPr>
          <p:cNvPr id="4" name="Title 3"/>
          <p:cNvSpPr>
            <a:spLocks noGrp="1"/>
          </p:cNvSpPr>
          <p:nvPr>
            <p:ph type="title"/>
          </p:nvPr>
        </p:nvSpPr>
        <p:spPr>
          <a:xfrm>
            <a:off x="243418" y="254000"/>
            <a:ext cx="8727546" cy="865188"/>
          </a:xfrm>
        </p:spPr>
        <p:txBody>
          <a:bodyPr/>
          <a:lstStyle/>
          <a:p>
            <a:pPr algn="ctr"/>
            <a:r>
              <a:rPr lang="en-US" sz="4400" dirty="0"/>
              <a:t>VAL-ED SURVEY</a:t>
            </a:r>
          </a:p>
        </p:txBody>
      </p:sp>
      <p:sp>
        <p:nvSpPr>
          <p:cNvPr id="5" name="Text Placeholder 4"/>
          <p:cNvSpPr>
            <a:spLocks noGrp="1"/>
          </p:cNvSpPr>
          <p:nvPr>
            <p:ph type="body" sz="quarter" idx="16"/>
          </p:nvPr>
        </p:nvSpPr>
        <p:spPr/>
        <p:txBody>
          <a:bodyPr/>
          <a:lstStyle/>
          <a:p>
            <a:r>
              <a:rPr lang="en-US" sz="1800" b="1" dirty="0"/>
              <a:t>The VAL-ED is an online survey all directors, principals and teachers take to rate the effectiveness of instructional leadership at each school site </a:t>
            </a:r>
          </a:p>
          <a:p>
            <a:endParaRPr lang="en-US" sz="1800" b="1" dirty="0"/>
          </a:p>
          <a:p>
            <a:r>
              <a:rPr lang="en-US" sz="1800" b="1" dirty="0"/>
              <a:t>The survey results will serve as a guide for professional development for cadre directors</a:t>
            </a:r>
          </a:p>
          <a:p>
            <a:endParaRPr lang="en-US" sz="1800" b="1" dirty="0"/>
          </a:p>
        </p:txBody>
      </p:sp>
      <p:sp>
        <p:nvSpPr>
          <p:cNvPr id="6" name="Text Placeholder 5"/>
          <p:cNvSpPr>
            <a:spLocks noGrp="1"/>
          </p:cNvSpPr>
          <p:nvPr>
            <p:ph type="body" sz="quarter" idx="17"/>
          </p:nvPr>
        </p:nvSpPr>
        <p:spPr>
          <a:xfrm>
            <a:off x="6164263" y="1226575"/>
            <a:ext cx="2826194" cy="2342145"/>
          </a:xfrm>
        </p:spPr>
        <p:txBody>
          <a:bodyPr/>
          <a:lstStyle/>
          <a:p>
            <a:pPr algn="ctr"/>
            <a:r>
              <a:rPr lang="en-US" sz="2800" b="1" dirty="0">
                <a:solidFill>
                  <a:schemeClr val="bg1"/>
                </a:solidFill>
              </a:rPr>
              <a:t>SPECIFIC</a:t>
            </a:r>
          </a:p>
          <a:p>
            <a:pPr algn="ctr"/>
            <a:r>
              <a:rPr lang="en-US" sz="2800" b="1" dirty="0">
                <a:solidFill>
                  <a:schemeClr val="bg1"/>
                </a:solidFill>
              </a:rPr>
              <a:t> DIRECTIONS</a:t>
            </a:r>
          </a:p>
          <a:p>
            <a:pPr algn="ctr"/>
            <a:r>
              <a:rPr lang="en-US" sz="2800" b="1" dirty="0">
                <a:solidFill>
                  <a:schemeClr val="bg1"/>
                </a:solidFill>
              </a:rPr>
              <a:t> WITH ACCESS</a:t>
            </a:r>
          </a:p>
          <a:p>
            <a:pPr algn="ctr"/>
            <a:r>
              <a:rPr lang="en-US" sz="2800" b="1" dirty="0">
                <a:solidFill>
                  <a:schemeClr val="bg1"/>
                </a:solidFill>
              </a:rPr>
              <a:t> CODES WILL</a:t>
            </a:r>
          </a:p>
          <a:p>
            <a:pPr algn="ctr"/>
            <a:r>
              <a:rPr lang="en-US" sz="2800" b="1" dirty="0">
                <a:solidFill>
                  <a:schemeClr val="bg1"/>
                </a:solidFill>
              </a:rPr>
              <a:t> BE SENT TO</a:t>
            </a:r>
          </a:p>
          <a:p>
            <a:pPr algn="ctr"/>
            <a:r>
              <a:rPr lang="en-US" sz="2800" b="1" dirty="0">
                <a:solidFill>
                  <a:schemeClr val="bg1"/>
                </a:solidFill>
              </a:rPr>
              <a:t> PRINCIPALS</a:t>
            </a:r>
          </a:p>
        </p:txBody>
      </p:sp>
      <p:sp>
        <p:nvSpPr>
          <p:cNvPr id="11" name="TextBox 10"/>
          <p:cNvSpPr txBox="1"/>
          <p:nvPr/>
        </p:nvSpPr>
        <p:spPr>
          <a:xfrm>
            <a:off x="3202232" y="1335233"/>
            <a:ext cx="2746321" cy="1938992"/>
          </a:xfrm>
          <a:prstGeom prst="rect">
            <a:avLst/>
          </a:prstGeom>
          <a:noFill/>
        </p:spPr>
        <p:txBody>
          <a:bodyPr wrap="square" rtlCol="0">
            <a:spAutoFit/>
          </a:bodyPr>
          <a:lstStyle/>
          <a:p>
            <a:r>
              <a:rPr lang="en-US" sz="1600" b="1" dirty="0"/>
              <a:t>•  Survey answers are completely anonymous and the online survey will take about 20-30 minutes</a:t>
            </a:r>
          </a:p>
          <a:p>
            <a:br>
              <a:rPr lang="en-US" sz="800" b="1" dirty="0"/>
            </a:br>
            <a:r>
              <a:rPr lang="en-US" sz="1600" b="1" dirty="0"/>
              <a:t>•   It is advised that the survey be completed in one sitting </a:t>
            </a:r>
          </a:p>
        </p:txBody>
      </p:sp>
      <p:sp>
        <p:nvSpPr>
          <p:cNvPr id="12" name="TextBox 11"/>
          <p:cNvSpPr txBox="1"/>
          <p:nvPr/>
        </p:nvSpPr>
        <p:spPr>
          <a:xfrm>
            <a:off x="3209511" y="3799445"/>
            <a:ext cx="2746321" cy="1600438"/>
          </a:xfrm>
          <a:prstGeom prst="rect">
            <a:avLst/>
          </a:prstGeom>
          <a:noFill/>
        </p:spPr>
        <p:txBody>
          <a:bodyPr wrap="square" rtlCol="0">
            <a:spAutoFit/>
          </a:bodyPr>
          <a:lstStyle/>
          <a:p>
            <a:r>
              <a:rPr lang="en-US" b="1" dirty="0"/>
              <a:t>•  Schools will receive a school survey code and unique access codes to be randomly distributed </a:t>
            </a:r>
          </a:p>
          <a:p>
            <a:pPr algn="ctr"/>
            <a:endParaRPr lang="en-US" sz="900" dirty="0"/>
          </a:p>
        </p:txBody>
      </p:sp>
      <p:sp>
        <p:nvSpPr>
          <p:cNvPr id="13" name="TextBox 12"/>
          <p:cNvSpPr txBox="1"/>
          <p:nvPr/>
        </p:nvSpPr>
        <p:spPr>
          <a:xfrm>
            <a:off x="6061124" y="3622005"/>
            <a:ext cx="3203738" cy="2877711"/>
          </a:xfrm>
          <a:prstGeom prst="rect">
            <a:avLst/>
          </a:prstGeom>
          <a:noFill/>
        </p:spPr>
        <p:txBody>
          <a:bodyPr wrap="square" rtlCol="0">
            <a:spAutoFit/>
          </a:bodyPr>
          <a:lstStyle/>
          <a:p>
            <a:pPr algn="ctr"/>
            <a:endParaRPr lang="en-US" sz="900" dirty="0"/>
          </a:p>
          <a:p>
            <a:r>
              <a:rPr lang="en-US" b="1" dirty="0"/>
              <a:t>•  Ratings for each question are scored from 1 (lowest) to 5 (highest)</a:t>
            </a:r>
            <a:br>
              <a:rPr lang="en-US" b="1" dirty="0"/>
            </a:br>
            <a:br>
              <a:rPr lang="en-US" b="1" dirty="0"/>
            </a:br>
            <a:r>
              <a:rPr lang="en-US" b="1" dirty="0"/>
              <a:t>•  When a score for each item is given, an item from the “evidence” choices  needs to be indicated </a:t>
            </a:r>
            <a:br>
              <a:rPr lang="en-US" sz="1400" dirty="0"/>
            </a:br>
            <a:br>
              <a:rPr lang="en-US" sz="1400" dirty="0"/>
            </a:br>
            <a:endParaRPr lang="en-US" sz="1400" dirty="0"/>
          </a:p>
        </p:txBody>
      </p:sp>
    </p:spTree>
    <p:extLst>
      <p:ext uri="{BB962C8B-B14F-4D97-AF65-F5344CB8AC3E}">
        <p14:creationId xmlns:p14="http://schemas.microsoft.com/office/powerpoint/2010/main" val="24857781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107</a:t>
            </a:fld>
            <a:endParaRPr lang="en-US" dirty="0"/>
          </a:p>
        </p:txBody>
      </p:sp>
      <p:sp>
        <p:nvSpPr>
          <p:cNvPr id="4" name="Title 3"/>
          <p:cNvSpPr>
            <a:spLocks noGrp="1"/>
          </p:cNvSpPr>
          <p:nvPr>
            <p:ph type="title"/>
          </p:nvPr>
        </p:nvSpPr>
        <p:spPr>
          <a:xfrm>
            <a:off x="2233083" y="148167"/>
            <a:ext cx="6646334" cy="910166"/>
          </a:xfrm>
        </p:spPr>
        <p:txBody>
          <a:bodyPr/>
          <a:lstStyle/>
          <a:p>
            <a:r>
              <a:rPr lang="en-US" sz="4400" dirty="0"/>
              <a:t>VAL-ED SURVEY</a:t>
            </a:r>
          </a:p>
        </p:txBody>
      </p:sp>
      <p:sp>
        <p:nvSpPr>
          <p:cNvPr id="5" name="Text Placeholder 4"/>
          <p:cNvSpPr>
            <a:spLocks noGrp="1"/>
          </p:cNvSpPr>
          <p:nvPr>
            <p:ph type="body" sz="quarter" idx="13"/>
          </p:nvPr>
        </p:nvSpPr>
        <p:spPr>
          <a:xfrm>
            <a:off x="1195917" y="6381749"/>
            <a:ext cx="4523302" cy="225957"/>
          </a:xfrm>
        </p:spPr>
        <p:txBody>
          <a:bodyPr/>
          <a:lstStyle/>
          <a:p>
            <a:r>
              <a:rPr lang="en-US" sz="1600" dirty="0"/>
              <a:t>OFFICE OF SERVICE QUALITY</a:t>
            </a:r>
          </a:p>
          <a:p>
            <a:endParaRPr lang="en-US" dirty="0"/>
          </a:p>
        </p:txBody>
      </p:sp>
      <p:sp>
        <p:nvSpPr>
          <p:cNvPr id="6" name="TextBox 5"/>
          <p:cNvSpPr txBox="1"/>
          <p:nvPr/>
        </p:nvSpPr>
        <p:spPr>
          <a:xfrm>
            <a:off x="105832" y="1407583"/>
            <a:ext cx="9038168" cy="4339650"/>
          </a:xfrm>
          <a:prstGeom prst="rect">
            <a:avLst/>
          </a:prstGeom>
          <a:noFill/>
        </p:spPr>
        <p:txBody>
          <a:bodyPr wrap="square" rtlCol="0">
            <a:spAutoFit/>
          </a:bodyPr>
          <a:lstStyle/>
          <a:p>
            <a:pPr algn="ctr"/>
            <a:r>
              <a:rPr lang="en-US" sz="3600" b="1" dirty="0">
                <a:solidFill>
                  <a:schemeClr val="accent1"/>
                </a:solidFill>
                <a:latin typeface="Arial Narrow Bold"/>
                <a:cs typeface="Arial Narrow Bold"/>
              </a:rPr>
              <a:t>2017-18 VAL-ED SURVEY WILL BE CONDUCTED</a:t>
            </a:r>
          </a:p>
          <a:p>
            <a:pPr algn="ctr"/>
            <a:r>
              <a:rPr lang="en-US" sz="3600" b="1" dirty="0">
                <a:solidFill>
                  <a:schemeClr val="accent1"/>
                </a:solidFill>
                <a:latin typeface="Arial Narrow Bold"/>
                <a:cs typeface="Arial Narrow Bold"/>
              </a:rPr>
              <a:t>JANUARY 8 – JANUARY 31 </a:t>
            </a:r>
          </a:p>
          <a:p>
            <a:pPr algn="ctr"/>
            <a:r>
              <a:rPr lang="en-US" sz="3600" b="1" dirty="0">
                <a:solidFill>
                  <a:schemeClr val="accent1"/>
                </a:solidFill>
                <a:latin typeface="Arial Narrow Bold"/>
                <a:cs typeface="Arial Narrow Bold"/>
              </a:rPr>
              <a:t> </a:t>
            </a:r>
            <a:endParaRPr lang="en-US" sz="3200" b="1" dirty="0">
              <a:solidFill>
                <a:schemeClr val="accent1"/>
              </a:solidFill>
              <a:latin typeface="Arial Narrow Bold"/>
              <a:cs typeface="Arial Narrow Bold"/>
            </a:endParaRPr>
          </a:p>
          <a:p>
            <a:pPr algn="ctr"/>
            <a:r>
              <a:rPr lang="en-US" sz="2800" b="1" dirty="0">
                <a:solidFill>
                  <a:srgbClr val="FF6600"/>
                </a:solidFill>
                <a:latin typeface="Arial Narrow Bold"/>
                <a:cs typeface="Arial Narrow Bold"/>
              </a:rPr>
              <a:t>PRINCIPALS WILL BE SENT DIRECTIONS VIA PIVOT</a:t>
            </a:r>
          </a:p>
          <a:p>
            <a:endParaRPr lang="en-US" sz="2800" b="1" dirty="0">
              <a:solidFill>
                <a:schemeClr val="accent1"/>
              </a:solidFill>
              <a:latin typeface="Arial Narrow Bold"/>
              <a:cs typeface="Arial Narrow Bold"/>
            </a:endParaRPr>
          </a:p>
          <a:p>
            <a:pPr algn="ctr"/>
            <a:r>
              <a:rPr lang="en-US" sz="2800" b="1" dirty="0">
                <a:solidFill>
                  <a:schemeClr val="accent1"/>
                </a:solidFill>
                <a:latin typeface="Arial Narrow Bold"/>
                <a:cs typeface="Arial Narrow Bold"/>
              </a:rPr>
              <a:t>A Best Practice for successful survey completion success </a:t>
            </a:r>
          </a:p>
          <a:p>
            <a:pPr algn="ctr"/>
            <a:r>
              <a:rPr lang="en-US" sz="2800" b="1" dirty="0">
                <a:solidFill>
                  <a:schemeClr val="accent1"/>
                </a:solidFill>
                <a:latin typeface="Arial Narrow Bold"/>
                <a:cs typeface="Arial Narrow Bold"/>
              </a:rPr>
              <a:t>is to have all instructional staff take the survey </a:t>
            </a:r>
          </a:p>
          <a:p>
            <a:pPr algn="ctr"/>
            <a:r>
              <a:rPr lang="en-US" sz="2800" b="1" dirty="0">
                <a:solidFill>
                  <a:schemeClr val="accent1"/>
                </a:solidFill>
                <a:latin typeface="Arial Narrow Bold"/>
                <a:cs typeface="Arial Narrow Bold"/>
              </a:rPr>
              <a:t>in a group setting.</a:t>
            </a:r>
          </a:p>
          <a:p>
            <a:r>
              <a:rPr lang="en-US" sz="2800" dirty="0">
                <a:solidFill>
                  <a:schemeClr val="accent1"/>
                </a:solidFill>
                <a:latin typeface="Arial Narrow Bold"/>
                <a:cs typeface="Arial Narrow Bold"/>
              </a:rPr>
              <a:t> </a:t>
            </a:r>
          </a:p>
        </p:txBody>
      </p:sp>
    </p:spTree>
    <p:extLst>
      <p:ext uri="{BB962C8B-B14F-4D97-AF65-F5344CB8AC3E}">
        <p14:creationId xmlns:p14="http://schemas.microsoft.com/office/powerpoint/2010/main" val="12838796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209" y="434897"/>
            <a:ext cx="8780153" cy="5631365"/>
          </a:xfrm>
        </p:spPr>
        <p:txBody>
          <a:bodyPr/>
          <a:lstStyle/>
          <a:p>
            <a:pPr algn="ctr"/>
            <a:endParaRPr lang="en-US" sz="6600" dirty="0">
              <a:solidFill>
                <a:schemeClr val="accent2"/>
              </a:solidFill>
              <a:latin typeface="Arial Black"/>
              <a:cs typeface="Arial Black"/>
            </a:endParaRP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4.  A+ SCHOOL</a:t>
            </a:r>
          </a:p>
          <a:p>
            <a:pPr algn="ctr"/>
            <a:r>
              <a:rPr lang="en-US" sz="6600" dirty="0">
                <a:solidFill>
                  <a:schemeClr val="accent2"/>
                </a:solidFill>
                <a:latin typeface="Arial Black"/>
                <a:cs typeface="Arial Black"/>
              </a:rPr>
              <a:t> </a:t>
            </a:r>
          </a:p>
          <a:p>
            <a:pPr algn="ctr"/>
            <a:r>
              <a:rPr lang="en-US" sz="6600" dirty="0">
                <a:solidFill>
                  <a:schemeClr val="accent2"/>
                </a:solidFill>
                <a:latin typeface="Arial Black"/>
                <a:cs typeface="Arial Black"/>
              </a:rPr>
              <a:t>RECOGNITION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FUNDS</a:t>
            </a:r>
            <a:endParaRPr lang="en-US" sz="14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a:xfrm>
            <a:off x="1206500" y="6434667"/>
            <a:ext cx="4603450" cy="285750"/>
          </a:xfrm>
        </p:spPr>
        <p:txBody>
          <a:bodyPr/>
          <a:lstStyle/>
          <a:p>
            <a:r>
              <a:rPr lang="en-US" sz="1600" dirty="0"/>
              <a:t>OFFICE OF SERVICE QUALITY</a:t>
            </a:r>
            <a:br>
              <a:rPr lang="en-US" dirty="0"/>
            </a:br>
            <a:endParaRPr lang="en-US" dirty="0"/>
          </a:p>
        </p:txBody>
      </p:sp>
    </p:spTree>
    <p:extLst>
      <p:ext uri="{BB962C8B-B14F-4D97-AF65-F5344CB8AC3E}">
        <p14:creationId xmlns:p14="http://schemas.microsoft.com/office/powerpoint/2010/main" val="24405184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DA553C-61E3-4424-9DE7-3197D2B39694}"/>
              </a:ext>
            </a:extLst>
          </p:cNvPr>
          <p:cNvSpPr>
            <a:spLocks noGrp="1"/>
          </p:cNvSpPr>
          <p:nvPr>
            <p:ph type="sldNum" sz="quarter" idx="12"/>
          </p:nvPr>
        </p:nvSpPr>
        <p:spPr/>
        <p:txBody>
          <a:bodyPr/>
          <a:lstStyle/>
          <a:p>
            <a:fld id="{9A47194C-3E5A-854F-B5AE-A6634FC20B3C}" type="slidenum">
              <a:rPr lang="en-US" smtClean="0"/>
              <a:pPr/>
              <a:t>109</a:t>
            </a:fld>
            <a:endParaRPr lang="en-US" dirty="0"/>
          </a:p>
        </p:txBody>
      </p:sp>
      <p:sp>
        <p:nvSpPr>
          <p:cNvPr id="4" name="Title 3">
            <a:extLst>
              <a:ext uri="{FF2B5EF4-FFF2-40B4-BE49-F238E27FC236}">
                <a16:creationId xmlns:a16="http://schemas.microsoft.com/office/drawing/2014/main" id="{310F73E0-BA5A-46AD-9CC4-BA4AA3E3B9BF}"/>
              </a:ext>
            </a:extLst>
          </p:cNvPr>
          <p:cNvSpPr>
            <a:spLocks noGrp="1"/>
          </p:cNvSpPr>
          <p:nvPr>
            <p:ph type="title"/>
          </p:nvPr>
        </p:nvSpPr>
        <p:spPr>
          <a:xfrm>
            <a:off x="454299" y="318052"/>
            <a:ext cx="8516664" cy="857605"/>
          </a:xfrm>
        </p:spPr>
        <p:txBody>
          <a:bodyPr/>
          <a:lstStyle/>
          <a:p>
            <a:pPr algn="ctr"/>
            <a:r>
              <a:rPr lang="en-US" sz="6600" spc="-30" dirty="0">
                <a:cs typeface="Calibri"/>
              </a:rPr>
              <a:t>A+ RULES</a:t>
            </a:r>
            <a:endParaRPr lang="en-US" sz="6600" dirty="0"/>
          </a:p>
        </p:txBody>
      </p:sp>
      <p:sp>
        <p:nvSpPr>
          <p:cNvPr id="7" name="Text Placeholder 4">
            <a:extLst>
              <a:ext uri="{FF2B5EF4-FFF2-40B4-BE49-F238E27FC236}">
                <a16:creationId xmlns:a16="http://schemas.microsoft.com/office/drawing/2014/main" id="{7F2C9ECE-2CD6-4487-A8A4-D490C6B80845}"/>
              </a:ext>
            </a:extLst>
          </p:cNvPr>
          <p:cNvSpPr>
            <a:spLocks noGrp="1"/>
          </p:cNvSpPr>
          <p:nvPr>
            <p:ph type="body" sz="quarter" idx="13"/>
          </p:nvPr>
        </p:nvSpPr>
        <p:spPr>
          <a:xfrm>
            <a:off x="1158108" y="6357386"/>
            <a:ext cx="4792118" cy="365124"/>
          </a:xfrm>
        </p:spPr>
        <p:txBody>
          <a:bodyPr/>
          <a:lstStyle/>
          <a:p>
            <a:r>
              <a:rPr lang="en-US" sz="1600" dirty="0"/>
              <a:t>OFFICE OF SERVICE QUALITY</a:t>
            </a:r>
          </a:p>
          <a:p>
            <a:endParaRPr lang="en-US" dirty="0"/>
          </a:p>
        </p:txBody>
      </p:sp>
      <p:sp>
        <p:nvSpPr>
          <p:cNvPr id="2" name="Rectangle 1">
            <a:extLst>
              <a:ext uri="{FF2B5EF4-FFF2-40B4-BE49-F238E27FC236}">
                <a16:creationId xmlns:a16="http://schemas.microsoft.com/office/drawing/2014/main" id="{4335BE02-3156-4995-98FF-14B30A6E693E}"/>
              </a:ext>
            </a:extLst>
          </p:cNvPr>
          <p:cNvSpPr/>
          <p:nvPr/>
        </p:nvSpPr>
        <p:spPr>
          <a:xfrm>
            <a:off x="258104" y="1175657"/>
            <a:ext cx="8516664" cy="4401205"/>
          </a:xfrm>
          <a:prstGeom prst="rect">
            <a:avLst/>
          </a:prstGeom>
        </p:spPr>
        <p:txBody>
          <a:bodyPr wrap="square">
            <a:spAutoFit/>
          </a:bodyPr>
          <a:lstStyle/>
          <a:p>
            <a:r>
              <a:rPr lang="en-US" sz="2000" b="1" dirty="0">
                <a:solidFill>
                  <a:schemeClr val="accent1"/>
                </a:solidFill>
              </a:rPr>
              <a:t>All schools that qualify for A+ Funds </a:t>
            </a:r>
            <a:r>
              <a:rPr lang="en-US" sz="2000" b="1" i="1" dirty="0">
                <a:solidFill>
                  <a:schemeClr val="accent1"/>
                </a:solidFill>
              </a:rPr>
              <a:t>Must complete the process by February 1,  as required by Florida Statute 1008.36:</a:t>
            </a:r>
          </a:p>
          <a:p>
            <a:endParaRPr lang="en-US" sz="2000" b="1" i="1" dirty="0">
              <a:solidFill>
                <a:schemeClr val="accent1"/>
              </a:solidFill>
            </a:endParaRPr>
          </a:p>
          <a:p>
            <a:pPr lvl="0" algn="just"/>
            <a:r>
              <a:rPr lang="en-US" sz="2000" dirty="0">
                <a:solidFill>
                  <a:schemeClr val="accent1"/>
                </a:solidFill>
              </a:rPr>
              <a:t>Schools that sustain high performance by receiving a school grade of "A;” or Schools that demonstrate exemplary improvement due to innovation and effort by improving at least one letter grade; or</a:t>
            </a:r>
          </a:p>
          <a:p>
            <a:pPr lvl="0" algn="just"/>
            <a:r>
              <a:rPr lang="en-US" sz="2000" dirty="0">
                <a:solidFill>
                  <a:schemeClr val="accent1"/>
                </a:solidFill>
              </a:rPr>
              <a:t>Schools that improve more than one letter grade and sustain the improvement the following school year; or Schools designated as Alternative Schools that receive a school improvement rating of “Improving” or improve at least one level.</a:t>
            </a:r>
          </a:p>
          <a:p>
            <a:endParaRPr lang="en-US" sz="2000" dirty="0">
              <a:solidFill>
                <a:schemeClr val="accent1"/>
              </a:solidFill>
            </a:endParaRPr>
          </a:p>
          <a:p>
            <a:r>
              <a:rPr lang="en-US" sz="2000" b="1" dirty="0">
                <a:solidFill>
                  <a:schemeClr val="accent1"/>
                </a:solidFill>
              </a:rPr>
              <a:t>Additional Information:  </a:t>
            </a:r>
            <a:r>
              <a:rPr lang="en-US" sz="2000" dirty="0">
                <a:solidFill>
                  <a:schemeClr val="accent1"/>
                </a:solidFill>
              </a:rPr>
              <a:t>Please be advised that this program is not governed by any collective bargaining agreement but is governed by Florida Statute</a:t>
            </a:r>
          </a:p>
        </p:txBody>
      </p:sp>
    </p:spTree>
    <p:extLst>
      <p:ext uri="{BB962C8B-B14F-4D97-AF65-F5344CB8AC3E}">
        <p14:creationId xmlns:p14="http://schemas.microsoft.com/office/powerpoint/2010/main" val="88002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DA553C-61E3-4424-9DE7-3197D2B39694}"/>
              </a:ext>
            </a:extLst>
          </p:cNvPr>
          <p:cNvSpPr>
            <a:spLocks noGrp="1"/>
          </p:cNvSpPr>
          <p:nvPr>
            <p:ph type="sldNum" sz="quarter" idx="12"/>
          </p:nvPr>
        </p:nvSpPr>
        <p:spPr/>
        <p:txBody>
          <a:bodyPr/>
          <a:lstStyle/>
          <a:p>
            <a:fld id="{9A47194C-3E5A-854F-B5AE-A6634FC20B3C}" type="slidenum">
              <a:rPr lang="en-US" smtClean="0"/>
              <a:pPr/>
              <a:t>11</a:t>
            </a:fld>
            <a:endParaRPr lang="en-US" dirty="0"/>
          </a:p>
        </p:txBody>
      </p:sp>
      <p:sp>
        <p:nvSpPr>
          <p:cNvPr id="4" name="Title 3">
            <a:extLst>
              <a:ext uri="{FF2B5EF4-FFF2-40B4-BE49-F238E27FC236}">
                <a16:creationId xmlns:a16="http://schemas.microsoft.com/office/drawing/2014/main" id="{310F73E0-BA5A-46AD-9CC4-BA4AA3E3B9BF}"/>
              </a:ext>
            </a:extLst>
          </p:cNvPr>
          <p:cNvSpPr>
            <a:spLocks noGrp="1"/>
          </p:cNvSpPr>
          <p:nvPr>
            <p:ph type="title"/>
          </p:nvPr>
        </p:nvSpPr>
        <p:spPr>
          <a:xfrm>
            <a:off x="2199861" y="318052"/>
            <a:ext cx="6771102" cy="1060174"/>
          </a:xfrm>
        </p:spPr>
        <p:txBody>
          <a:bodyPr/>
          <a:lstStyle/>
          <a:p>
            <a:r>
              <a:rPr lang="en-US" sz="4400" spc="-30" dirty="0">
                <a:cs typeface="Calibri"/>
              </a:rPr>
              <a:t>SAC MEMBERSHIP</a:t>
            </a:r>
            <a:br>
              <a:rPr lang="en-US" spc="-30" dirty="0">
                <a:cs typeface="Calibri"/>
              </a:rPr>
            </a:br>
            <a:endParaRPr lang="en-US" dirty="0"/>
          </a:p>
        </p:txBody>
      </p:sp>
      <p:sp>
        <p:nvSpPr>
          <p:cNvPr id="6" name="Rectangle 5">
            <a:extLst>
              <a:ext uri="{FF2B5EF4-FFF2-40B4-BE49-F238E27FC236}">
                <a16:creationId xmlns:a16="http://schemas.microsoft.com/office/drawing/2014/main" id="{C33DB991-3F25-4EC4-BBE1-3F1BD88F1895}"/>
              </a:ext>
            </a:extLst>
          </p:cNvPr>
          <p:cNvSpPr/>
          <p:nvPr/>
        </p:nvSpPr>
        <p:spPr>
          <a:xfrm>
            <a:off x="377989" y="1702676"/>
            <a:ext cx="8766011" cy="4023537"/>
          </a:xfrm>
          <a:prstGeom prst="rect">
            <a:avLst/>
          </a:prstGeom>
        </p:spPr>
        <p:txBody>
          <a:bodyPr wrap="square">
            <a:spAutoFit/>
          </a:bodyPr>
          <a:lstStyle/>
          <a:p>
            <a:pPr marL="12700" marR="376555">
              <a:lnSpc>
                <a:spcPct val="99400"/>
              </a:lnSpc>
            </a:pPr>
            <a:r>
              <a:rPr lang="en-US" sz="2400" b="1" spc="-10" dirty="0">
                <a:solidFill>
                  <a:schemeClr val="accent1"/>
                </a:solidFill>
                <a:latin typeface="Arial"/>
                <a:cs typeface="Arial"/>
              </a:rPr>
              <a:t>School Advisory C</a:t>
            </a:r>
            <a:r>
              <a:rPr lang="en-US" sz="2400" b="1" spc="-15" dirty="0">
                <a:solidFill>
                  <a:schemeClr val="accent1"/>
                </a:solidFill>
                <a:latin typeface="Arial"/>
                <a:cs typeface="Arial"/>
              </a:rPr>
              <a:t>oun</a:t>
            </a:r>
            <a:r>
              <a:rPr lang="en-US" sz="2400" b="1" spc="-5" dirty="0">
                <a:solidFill>
                  <a:schemeClr val="accent1"/>
                </a:solidFill>
                <a:latin typeface="Arial"/>
                <a:cs typeface="Arial"/>
              </a:rPr>
              <a:t>cil</a:t>
            </a:r>
            <a:r>
              <a:rPr lang="en-US" sz="2400" b="1" dirty="0">
                <a:solidFill>
                  <a:schemeClr val="accent1"/>
                </a:solidFill>
                <a:latin typeface="Arial"/>
                <a:cs typeface="Arial"/>
              </a:rPr>
              <a:t> </a:t>
            </a:r>
            <a:r>
              <a:rPr lang="en-US" sz="2400" b="1" spc="-5" dirty="0">
                <a:solidFill>
                  <a:schemeClr val="accent1"/>
                </a:solidFill>
                <a:latin typeface="Arial"/>
                <a:cs typeface="Arial"/>
              </a:rPr>
              <a:t>Member</a:t>
            </a:r>
            <a:r>
              <a:rPr lang="en-US" sz="2400" b="1" dirty="0">
                <a:solidFill>
                  <a:schemeClr val="accent1"/>
                </a:solidFill>
                <a:latin typeface="Arial"/>
                <a:cs typeface="Arial"/>
              </a:rPr>
              <a:t>s </a:t>
            </a:r>
            <a:r>
              <a:rPr lang="en-US" sz="2400" b="1" spc="-5" dirty="0">
                <a:solidFill>
                  <a:schemeClr val="accent1"/>
                </a:solidFill>
                <a:latin typeface="Arial"/>
                <a:cs typeface="Arial"/>
              </a:rPr>
              <a:t>represe</a:t>
            </a:r>
            <a:r>
              <a:rPr lang="en-US" sz="2400" b="1" dirty="0">
                <a:solidFill>
                  <a:schemeClr val="accent1"/>
                </a:solidFill>
                <a:latin typeface="Arial"/>
                <a:cs typeface="Arial"/>
              </a:rPr>
              <a:t>n</a:t>
            </a:r>
            <a:r>
              <a:rPr lang="en-US" sz="2400" b="1" spc="50" dirty="0">
                <a:solidFill>
                  <a:schemeClr val="accent1"/>
                </a:solidFill>
                <a:latin typeface="Arial"/>
                <a:cs typeface="Arial"/>
              </a:rPr>
              <a:t>tin</a:t>
            </a:r>
            <a:r>
              <a:rPr lang="en-US" sz="2400" b="1" dirty="0">
                <a:solidFill>
                  <a:schemeClr val="accent1"/>
                </a:solidFill>
                <a:latin typeface="Arial"/>
                <a:cs typeface="Arial"/>
              </a:rPr>
              <a:t>g </a:t>
            </a:r>
            <a:r>
              <a:rPr lang="en-US" sz="2400" b="1" spc="-15" dirty="0">
                <a:solidFill>
                  <a:schemeClr val="accent1"/>
                </a:solidFill>
                <a:latin typeface="Arial"/>
                <a:cs typeface="Arial"/>
              </a:rPr>
              <a:t>t</a:t>
            </a:r>
            <a:r>
              <a:rPr lang="en-US" sz="2400" b="1" spc="-5" dirty="0">
                <a:solidFill>
                  <a:schemeClr val="accent1"/>
                </a:solidFill>
                <a:latin typeface="Arial"/>
                <a:cs typeface="Arial"/>
              </a:rPr>
              <a:t>eachers</a:t>
            </a:r>
            <a:r>
              <a:rPr lang="en-US" sz="2400" b="1" dirty="0">
                <a:solidFill>
                  <a:schemeClr val="accent1"/>
                </a:solidFill>
                <a:latin typeface="Arial"/>
                <a:cs typeface="Arial"/>
              </a:rPr>
              <a:t>, </a:t>
            </a:r>
            <a:r>
              <a:rPr lang="en-US" sz="2400" b="1" spc="-5" dirty="0">
                <a:solidFill>
                  <a:schemeClr val="accent1"/>
                </a:solidFill>
                <a:latin typeface="Arial"/>
                <a:cs typeface="Arial"/>
              </a:rPr>
              <a:t>ed</a:t>
            </a:r>
            <a:r>
              <a:rPr lang="en-US" sz="2400" b="1" spc="-15" dirty="0">
                <a:solidFill>
                  <a:schemeClr val="accent1"/>
                </a:solidFill>
                <a:latin typeface="Arial"/>
                <a:cs typeface="Arial"/>
              </a:rPr>
              <a:t>u</a:t>
            </a:r>
            <a:r>
              <a:rPr lang="en-US" sz="2400" b="1" spc="-5" dirty="0">
                <a:solidFill>
                  <a:schemeClr val="accent1"/>
                </a:solidFill>
                <a:latin typeface="Arial"/>
                <a:cs typeface="Arial"/>
              </a:rPr>
              <a:t>ca</a:t>
            </a:r>
            <a:r>
              <a:rPr lang="en-US" sz="2400" b="1" spc="50" dirty="0">
                <a:solidFill>
                  <a:schemeClr val="accent1"/>
                </a:solidFill>
                <a:latin typeface="Arial"/>
                <a:cs typeface="Arial"/>
              </a:rPr>
              <a:t>tio</a:t>
            </a:r>
            <a:r>
              <a:rPr lang="en-US" sz="2400" b="1" spc="-10" dirty="0">
                <a:solidFill>
                  <a:schemeClr val="accent1"/>
                </a:solidFill>
                <a:latin typeface="Arial"/>
                <a:cs typeface="Arial"/>
              </a:rPr>
              <a:t>n</a:t>
            </a:r>
            <a:r>
              <a:rPr lang="en-US" sz="2400" b="1" dirty="0">
                <a:solidFill>
                  <a:schemeClr val="accent1"/>
                </a:solidFill>
                <a:latin typeface="Arial"/>
                <a:cs typeface="Arial"/>
              </a:rPr>
              <a:t> </a:t>
            </a:r>
            <a:r>
              <a:rPr lang="en-US" sz="2400" b="1" spc="-10" dirty="0">
                <a:solidFill>
                  <a:schemeClr val="accent1"/>
                </a:solidFill>
                <a:latin typeface="Arial"/>
                <a:cs typeface="Arial"/>
              </a:rPr>
              <a:t>s</a:t>
            </a:r>
            <a:r>
              <a:rPr lang="en-US" sz="2400" b="1" spc="-15" dirty="0">
                <a:solidFill>
                  <a:schemeClr val="accent1"/>
                </a:solidFill>
                <a:latin typeface="Arial"/>
                <a:cs typeface="Arial"/>
              </a:rPr>
              <a:t>uppo</a:t>
            </a:r>
            <a:r>
              <a:rPr lang="en-US" sz="2400" b="1" spc="-5" dirty="0">
                <a:solidFill>
                  <a:schemeClr val="accent1"/>
                </a:solidFill>
                <a:latin typeface="Arial"/>
                <a:cs typeface="Arial"/>
              </a:rPr>
              <a:t>r</a:t>
            </a:r>
            <a:r>
              <a:rPr lang="en-US" sz="2400" b="1" dirty="0">
                <a:solidFill>
                  <a:schemeClr val="accent1"/>
                </a:solidFill>
                <a:latin typeface="Arial"/>
                <a:cs typeface="Arial"/>
              </a:rPr>
              <a:t>t</a:t>
            </a:r>
            <a:r>
              <a:rPr lang="en-US" sz="2400" b="1" spc="-5" dirty="0">
                <a:solidFill>
                  <a:schemeClr val="accent1"/>
                </a:solidFill>
                <a:latin typeface="Arial"/>
                <a:cs typeface="Arial"/>
              </a:rPr>
              <a:t> emp</a:t>
            </a:r>
            <a:r>
              <a:rPr lang="en-US" sz="2400" b="1" spc="-15" dirty="0">
                <a:solidFill>
                  <a:schemeClr val="accent1"/>
                </a:solidFill>
                <a:latin typeface="Arial"/>
                <a:cs typeface="Arial"/>
              </a:rPr>
              <a:t>loy</a:t>
            </a:r>
            <a:r>
              <a:rPr lang="en-US" sz="2400" b="1" spc="-5" dirty="0">
                <a:solidFill>
                  <a:schemeClr val="accent1"/>
                </a:solidFill>
                <a:latin typeface="Arial"/>
                <a:cs typeface="Arial"/>
              </a:rPr>
              <a:t>ees</a:t>
            </a:r>
            <a:r>
              <a:rPr lang="en-US" sz="2400" b="1" dirty="0">
                <a:solidFill>
                  <a:schemeClr val="accent1"/>
                </a:solidFill>
                <a:latin typeface="Arial"/>
                <a:cs typeface="Arial"/>
              </a:rPr>
              <a:t>, </a:t>
            </a:r>
            <a:r>
              <a:rPr lang="en-US" sz="2400" b="1" spc="-10" dirty="0">
                <a:solidFill>
                  <a:schemeClr val="accent1"/>
                </a:solidFill>
                <a:latin typeface="Arial"/>
                <a:cs typeface="Arial"/>
              </a:rPr>
              <a:t>s</a:t>
            </a:r>
            <a:r>
              <a:rPr lang="en-US" sz="2400" b="1" spc="-15" dirty="0">
                <a:solidFill>
                  <a:schemeClr val="accent1"/>
                </a:solidFill>
                <a:latin typeface="Arial"/>
                <a:cs typeface="Arial"/>
              </a:rPr>
              <a:t>tud</a:t>
            </a:r>
            <a:r>
              <a:rPr lang="en-US" sz="2400" b="1" spc="-5" dirty="0">
                <a:solidFill>
                  <a:schemeClr val="accent1"/>
                </a:solidFill>
                <a:latin typeface="Arial"/>
                <a:cs typeface="Arial"/>
              </a:rPr>
              <a:t>en</a:t>
            </a:r>
            <a:r>
              <a:rPr lang="en-US" sz="2400" b="1" spc="-15" dirty="0">
                <a:solidFill>
                  <a:schemeClr val="accent1"/>
                </a:solidFill>
                <a:latin typeface="Arial"/>
                <a:cs typeface="Arial"/>
              </a:rPr>
              <a:t>t</a:t>
            </a:r>
            <a:r>
              <a:rPr lang="en-US" sz="2400" b="1" spc="-10" dirty="0">
                <a:solidFill>
                  <a:schemeClr val="accent1"/>
                </a:solidFill>
                <a:latin typeface="Arial"/>
                <a:cs typeface="Arial"/>
              </a:rPr>
              <a:t>s,</a:t>
            </a:r>
            <a:r>
              <a:rPr lang="en-US" sz="2400" b="1" spc="-5" dirty="0">
                <a:solidFill>
                  <a:schemeClr val="accent1"/>
                </a:solidFill>
                <a:latin typeface="Arial"/>
                <a:cs typeface="Arial"/>
              </a:rPr>
              <a:t> </a:t>
            </a:r>
            <a:r>
              <a:rPr lang="en-US" sz="2400" b="1" spc="-15" dirty="0">
                <a:solidFill>
                  <a:schemeClr val="accent1"/>
                </a:solidFill>
                <a:latin typeface="Arial"/>
                <a:cs typeface="Arial"/>
              </a:rPr>
              <a:t>an</a:t>
            </a:r>
            <a:r>
              <a:rPr lang="en-US" sz="2400" b="1" spc="-10" dirty="0">
                <a:solidFill>
                  <a:schemeClr val="accent1"/>
                </a:solidFill>
                <a:latin typeface="Arial"/>
                <a:cs typeface="Arial"/>
              </a:rPr>
              <a:t>d par</a:t>
            </a:r>
            <a:r>
              <a:rPr lang="en-US" sz="2400" b="1" dirty="0">
                <a:solidFill>
                  <a:schemeClr val="accent1"/>
                </a:solidFill>
                <a:latin typeface="Arial"/>
                <a:cs typeface="Arial"/>
              </a:rPr>
              <a:t>e</a:t>
            </a:r>
            <a:r>
              <a:rPr lang="en-US" sz="2400" b="1" spc="-10" dirty="0">
                <a:solidFill>
                  <a:schemeClr val="accent1"/>
                </a:solidFill>
                <a:latin typeface="Arial"/>
                <a:cs typeface="Arial"/>
              </a:rPr>
              <a:t>nts</a:t>
            </a:r>
            <a:r>
              <a:rPr lang="en-US" sz="2400" b="1" spc="-5" dirty="0">
                <a:solidFill>
                  <a:schemeClr val="accent1"/>
                </a:solidFill>
                <a:latin typeface="Arial"/>
                <a:cs typeface="Arial"/>
              </a:rPr>
              <a:t> </a:t>
            </a:r>
            <a:r>
              <a:rPr lang="en-US" sz="2400" b="1" spc="-15" dirty="0">
                <a:solidFill>
                  <a:schemeClr val="accent1"/>
                </a:solidFill>
                <a:latin typeface="Arial"/>
                <a:cs typeface="Arial"/>
              </a:rPr>
              <a:t>shal</a:t>
            </a:r>
            <a:r>
              <a:rPr lang="en-US" sz="2400" b="1" spc="-5" dirty="0">
                <a:solidFill>
                  <a:schemeClr val="accent1"/>
                </a:solidFill>
                <a:latin typeface="Arial"/>
                <a:cs typeface="Arial"/>
              </a:rPr>
              <a:t>l</a:t>
            </a:r>
            <a:r>
              <a:rPr lang="en-US" sz="2400" b="1" dirty="0">
                <a:solidFill>
                  <a:schemeClr val="accent1"/>
                </a:solidFill>
                <a:latin typeface="Arial"/>
                <a:cs typeface="Arial"/>
              </a:rPr>
              <a:t> be elec</a:t>
            </a:r>
            <a:r>
              <a:rPr lang="en-US" sz="2400" b="1" spc="-5" dirty="0">
                <a:solidFill>
                  <a:schemeClr val="accent1"/>
                </a:solidFill>
                <a:latin typeface="Arial"/>
                <a:cs typeface="Arial"/>
              </a:rPr>
              <a:t>t</a:t>
            </a:r>
            <a:r>
              <a:rPr lang="en-US" sz="2400" b="1" dirty="0">
                <a:solidFill>
                  <a:schemeClr val="accent1"/>
                </a:solidFill>
                <a:latin typeface="Arial"/>
                <a:cs typeface="Arial"/>
              </a:rPr>
              <a:t>e</a:t>
            </a:r>
            <a:r>
              <a:rPr lang="en-US" sz="2400" b="1" spc="-10" dirty="0">
                <a:solidFill>
                  <a:schemeClr val="accent1"/>
                </a:solidFill>
                <a:latin typeface="Arial"/>
                <a:cs typeface="Arial"/>
              </a:rPr>
              <a:t>d</a:t>
            </a:r>
            <a:r>
              <a:rPr lang="en-US" sz="2400" b="1" dirty="0">
                <a:solidFill>
                  <a:schemeClr val="accent1"/>
                </a:solidFill>
                <a:latin typeface="Arial"/>
                <a:cs typeface="Arial"/>
              </a:rPr>
              <a:t> </a:t>
            </a:r>
            <a:r>
              <a:rPr lang="en-US" sz="2400" b="1" spc="-10" dirty="0">
                <a:solidFill>
                  <a:schemeClr val="accent1"/>
                </a:solidFill>
                <a:latin typeface="Arial"/>
                <a:cs typeface="Arial"/>
              </a:rPr>
              <a:t>by</a:t>
            </a:r>
            <a:r>
              <a:rPr lang="en-US" sz="2400" b="1" dirty="0">
                <a:solidFill>
                  <a:schemeClr val="accent1"/>
                </a:solidFill>
                <a:latin typeface="Arial"/>
                <a:cs typeface="Arial"/>
              </a:rPr>
              <a:t> </a:t>
            </a:r>
            <a:r>
              <a:rPr lang="en-US" sz="2400" b="1" spc="-15" dirty="0">
                <a:solidFill>
                  <a:schemeClr val="accent1"/>
                </a:solidFill>
                <a:latin typeface="Arial"/>
                <a:cs typeface="Arial"/>
              </a:rPr>
              <a:t>th</a:t>
            </a:r>
            <a:r>
              <a:rPr lang="en-US" sz="2400" b="1" spc="-10" dirty="0">
                <a:solidFill>
                  <a:schemeClr val="accent1"/>
                </a:solidFill>
                <a:latin typeface="Arial"/>
                <a:cs typeface="Arial"/>
              </a:rPr>
              <a:t>e</a:t>
            </a:r>
            <a:r>
              <a:rPr lang="en-US" sz="2400" b="1" dirty="0">
                <a:solidFill>
                  <a:schemeClr val="accent1"/>
                </a:solidFill>
                <a:latin typeface="Arial"/>
                <a:cs typeface="Arial"/>
              </a:rPr>
              <a:t>ir re</a:t>
            </a:r>
            <a:r>
              <a:rPr lang="en-US" sz="2400" b="1" spc="-15" dirty="0">
                <a:solidFill>
                  <a:schemeClr val="accent1"/>
                </a:solidFill>
                <a:latin typeface="Arial"/>
                <a:cs typeface="Arial"/>
              </a:rPr>
              <a:t>sp</a:t>
            </a:r>
            <a:r>
              <a:rPr lang="en-US" sz="2400" b="1" spc="-10" dirty="0">
                <a:solidFill>
                  <a:schemeClr val="accent1"/>
                </a:solidFill>
                <a:latin typeface="Arial"/>
                <a:cs typeface="Arial"/>
              </a:rPr>
              <a:t>e</a:t>
            </a:r>
            <a:r>
              <a:rPr lang="en-US" sz="2400" b="1" dirty="0">
                <a:solidFill>
                  <a:schemeClr val="accent1"/>
                </a:solidFill>
                <a:latin typeface="Arial"/>
                <a:cs typeface="Arial"/>
              </a:rPr>
              <a:t>c</a:t>
            </a:r>
            <a:r>
              <a:rPr lang="en-US" sz="2400" b="1" spc="120" dirty="0">
                <a:solidFill>
                  <a:schemeClr val="accent1"/>
                </a:solidFill>
                <a:latin typeface="Arial"/>
                <a:cs typeface="Arial"/>
              </a:rPr>
              <a:t>ti</a:t>
            </a:r>
            <a:r>
              <a:rPr lang="en-US" sz="2400" b="1" dirty="0">
                <a:solidFill>
                  <a:schemeClr val="accent1"/>
                </a:solidFill>
                <a:latin typeface="Arial"/>
                <a:cs typeface="Arial"/>
              </a:rPr>
              <a:t>ve peer gr</a:t>
            </a:r>
            <a:r>
              <a:rPr lang="en-US" sz="2400" b="1" spc="-10" dirty="0">
                <a:solidFill>
                  <a:schemeClr val="accent1"/>
                </a:solidFill>
                <a:latin typeface="Arial"/>
                <a:cs typeface="Arial"/>
              </a:rPr>
              <a:t>oups</a:t>
            </a:r>
            <a:r>
              <a:rPr lang="en-US" sz="2400" b="1" spc="-5" dirty="0">
                <a:solidFill>
                  <a:schemeClr val="accent1"/>
                </a:solidFill>
                <a:latin typeface="Arial"/>
                <a:cs typeface="Arial"/>
              </a:rPr>
              <a:t> </a:t>
            </a:r>
            <a:r>
              <a:rPr lang="en-US" sz="2400" b="1" spc="-10" dirty="0">
                <a:solidFill>
                  <a:schemeClr val="accent1"/>
                </a:solidFill>
                <a:latin typeface="Arial"/>
                <a:cs typeface="Arial"/>
              </a:rPr>
              <a:t>at </a:t>
            </a:r>
            <a:r>
              <a:rPr lang="en-US" sz="2400" b="1" spc="-15" dirty="0">
                <a:solidFill>
                  <a:schemeClr val="accent1"/>
                </a:solidFill>
                <a:latin typeface="Arial"/>
                <a:cs typeface="Arial"/>
              </a:rPr>
              <a:t>th</a:t>
            </a:r>
            <a:r>
              <a:rPr lang="en-US" sz="2400" b="1" spc="-10" dirty="0">
                <a:solidFill>
                  <a:schemeClr val="accent1"/>
                </a:solidFill>
                <a:latin typeface="Arial"/>
                <a:cs typeface="Arial"/>
              </a:rPr>
              <a:t>e </a:t>
            </a:r>
            <a:r>
              <a:rPr lang="en-US" sz="2400" b="1" spc="-5" dirty="0">
                <a:solidFill>
                  <a:schemeClr val="accent1"/>
                </a:solidFill>
                <a:latin typeface="Arial"/>
                <a:cs typeface="Arial"/>
              </a:rPr>
              <a:t>s</a:t>
            </a:r>
            <a:r>
              <a:rPr lang="en-US" sz="2400" b="1" dirty="0">
                <a:solidFill>
                  <a:schemeClr val="accent1"/>
                </a:solidFill>
                <a:latin typeface="Arial"/>
                <a:cs typeface="Arial"/>
              </a:rPr>
              <a:t>c</a:t>
            </a:r>
            <a:r>
              <a:rPr lang="en-US" sz="2400" b="1" spc="-10" dirty="0">
                <a:solidFill>
                  <a:schemeClr val="accent1"/>
                </a:solidFill>
                <a:latin typeface="Arial"/>
                <a:cs typeface="Arial"/>
              </a:rPr>
              <a:t>hool</a:t>
            </a:r>
            <a:r>
              <a:rPr lang="en-US" sz="2400" b="1" spc="-5" dirty="0">
                <a:solidFill>
                  <a:schemeClr val="accent1"/>
                </a:solidFill>
                <a:latin typeface="Arial"/>
                <a:cs typeface="Arial"/>
              </a:rPr>
              <a:t> </a:t>
            </a:r>
            <a:r>
              <a:rPr lang="en-US" sz="2400" b="1" spc="-10" dirty="0">
                <a:solidFill>
                  <a:schemeClr val="accent1"/>
                </a:solidFill>
                <a:latin typeface="Arial"/>
                <a:cs typeface="Arial"/>
              </a:rPr>
              <a:t>in</a:t>
            </a:r>
            <a:r>
              <a:rPr lang="en-US" sz="2400" b="1" dirty="0">
                <a:solidFill>
                  <a:schemeClr val="accent1"/>
                </a:solidFill>
                <a:latin typeface="Arial"/>
                <a:cs typeface="Arial"/>
              </a:rPr>
              <a:t> </a:t>
            </a:r>
            <a:r>
              <a:rPr lang="en-US" sz="2400" b="1" spc="-10" dirty="0">
                <a:solidFill>
                  <a:schemeClr val="accent1"/>
                </a:solidFill>
                <a:latin typeface="Arial"/>
                <a:cs typeface="Arial"/>
              </a:rPr>
              <a:t>a</a:t>
            </a:r>
            <a:r>
              <a:rPr lang="en-US" sz="2400" b="1" dirty="0">
                <a:solidFill>
                  <a:schemeClr val="accent1"/>
                </a:solidFill>
                <a:latin typeface="Arial"/>
                <a:cs typeface="Arial"/>
              </a:rPr>
              <a:t> f</a:t>
            </a:r>
            <a:r>
              <a:rPr lang="en-US" sz="2400" b="1" spc="-10" dirty="0">
                <a:solidFill>
                  <a:schemeClr val="accent1"/>
                </a:solidFill>
                <a:latin typeface="Arial"/>
                <a:cs typeface="Arial"/>
              </a:rPr>
              <a:t>air</a:t>
            </a:r>
            <a:r>
              <a:rPr lang="en-US" sz="2400" b="1" dirty="0">
                <a:solidFill>
                  <a:schemeClr val="accent1"/>
                </a:solidFill>
                <a:latin typeface="Arial"/>
                <a:cs typeface="Arial"/>
              </a:rPr>
              <a:t> </a:t>
            </a:r>
            <a:r>
              <a:rPr lang="en-US" sz="2400" b="1" spc="-10" dirty="0">
                <a:solidFill>
                  <a:schemeClr val="accent1"/>
                </a:solidFill>
                <a:latin typeface="Arial"/>
                <a:cs typeface="Arial"/>
              </a:rPr>
              <a:t>and</a:t>
            </a:r>
            <a:r>
              <a:rPr lang="en-US" sz="2400" b="1" spc="-5" dirty="0">
                <a:solidFill>
                  <a:schemeClr val="accent1"/>
                </a:solidFill>
                <a:latin typeface="Arial"/>
                <a:cs typeface="Arial"/>
              </a:rPr>
              <a:t> </a:t>
            </a:r>
            <a:r>
              <a:rPr lang="en-US" sz="2400" b="1" dirty="0">
                <a:solidFill>
                  <a:schemeClr val="accent1"/>
                </a:solidFill>
                <a:latin typeface="Arial"/>
                <a:cs typeface="Arial"/>
              </a:rPr>
              <a:t>e</a:t>
            </a:r>
            <a:r>
              <a:rPr lang="en-US" sz="2400" b="1" spc="-5" dirty="0">
                <a:solidFill>
                  <a:schemeClr val="accent1"/>
                </a:solidFill>
                <a:latin typeface="Arial"/>
                <a:cs typeface="Arial"/>
              </a:rPr>
              <a:t>q</a:t>
            </a:r>
            <a:r>
              <a:rPr lang="en-US" sz="2400" b="1" spc="-15" dirty="0">
                <a:solidFill>
                  <a:schemeClr val="accent1"/>
                </a:solidFill>
                <a:latin typeface="Arial"/>
                <a:cs typeface="Arial"/>
              </a:rPr>
              <a:t>uitabl</a:t>
            </a:r>
            <a:r>
              <a:rPr lang="en-US" sz="2400" b="1" dirty="0">
                <a:solidFill>
                  <a:schemeClr val="accent1"/>
                </a:solidFill>
                <a:latin typeface="Arial"/>
                <a:cs typeface="Arial"/>
              </a:rPr>
              <a:t>e </a:t>
            </a:r>
            <a:r>
              <a:rPr lang="en-US" sz="2400" b="1" spc="-5" dirty="0">
                <a:solidFill>
                  <a:schemeClr val="accent1"/>
                </a:solidFill>
                <a:latin typeface="Arial"/>
                <a:cs typeface="Arial"/>
              </a:rPr>
              <a:t>ma</a:t>
            </a:r>
            <a:r>
              <a:rPr lang="en-US" sz="2400" b="1" spc="-15" dirty="0">
                <a:solidFill>
                  <a:schemeClr val="accent1"/>
                </a:solidFill>
                <a:latin typeface="Arial"/>
                <a:cs typeface="Arial"/>
              </a:rPr>
              <a:t>nn</a:t>
            </a:r>
            <a:r>
              <a:rPr lang="en-US" sz="2400" b="1" spc="-5" dirty="0">
                <a:solidFill>
                  <a:schemeClr val="accent1"/>
                </a:solidFill>
                <a:latin typeface="Arial"/>
                <a:cs typeface="Arial"/>
              </a:rPr>
              <a:t>e</a:t>
            </a:r>
            <a:r>
              <a:rPr lang="en-US" sz="2400" b="1" dirty="0">
                <a:solidFill>
                  <a:schemeClr val="accent1"/>
                </a:solidFill>
                <a:latin typeface="Arial"/>
                <a:cs typeface="Arial"/>
              </a:rPr>
              <a:t>r </a:t>
            </a:r>
            <a:r>
              <a:rPr lang="en-US" sz="2400" b="1" spc="-15" dirty="0">
                <a:solidFill>
                  <a:schemeClr val="accent1"/>
                </a:solidFill>
                <a:latin typeface="Arial"/>
                <a:cs typeface="Arial"/>
              </a:rPr>
              <a:t>a</a:t>
            </a:r>
            <a:r>
              <a:rPr lang="en-US" sz="2400" b="1" spc="-10" dirty="0">
                <a:solidFill>
                  <a:schemeClr val="accent1"/>
                </a:solidFill>
                <a:latin typeface="Arial"/>
                <a:cs typeface="Arial"/>
              </a:rPr>
              <a:t>s</a:t>
            </a:r>
            <a:r>
              <a:rPr lang="en-US" sz="2400" b="1" spc="-5" dirty="0">
                <a:solidFill>
                  <a:schemeClr val="accent1"/>
                </a:solidFill>
                <a:latin typeface="Arial"/>
                <a:cs typeface="Arial"/>
              </a:rPr>
              <a:t> </a:t>
            </a:r>
            <a:r>
              <a:rPr lang="en-US" sz="2400" b="1" dirty="0">
                <a:solidFill>
                  <a:schemeClr val="accent1"/>
                </a:solidFill>
                <a:latin typeface="Arial"/>
                <a:cs typeface="Arial"/>
              </a:rPr>
              <a:t>f</a:t>
            </a:r>
            <a:r>
              <a:rPr lang="en-US" sz="2400" b="1" spc="-5" dirty="0">
                <a:solidFill>
                  <a:schemeClr val="accent1"/>
                </a:solidFill>
                <a:latin typeface="Arial"/>
                <a:cs typeface="Arial"/>
              </a:rPr>
              <a:t>o</a:t>
            </a:r>
            <a:r>
              <a:rPr lang="en-US" sz="2400" b="1" spc="-15" dirty="0">
                <a:solidFill>
                  <a:schemeClr val="accent1"/>
                </a:solidFill>
                <a:latin typeface="Arial"/>
                <a:cs typeface="Arial"/>
              </a:rPr>
              <a:t>llo</a:t>
            </a:r>
            <a:r>
              <a:rPr lang="en-US" sz="2400" b="1" dirty="0">
                <a:solidFill>
                  <a:schemeClr val="accent1"/>
                </a:solidFill>
                <a:latin typeface="Arial"/>
                <a:cs typeface="Arial"/>
              </a:rPr>
              <a:t>w</a:t>
            </a:r>
            <a:r>
              <a:rPr lang="en-US" sz="2400" b="1" spc="-5" dirty="0">
                <a:solidFill>
                  <a:schemeClr val="accent1"/>
                </a:solidFill>
                <a:latin typeface="Arial"/>
                <a:cs typeface="Arial"/>
              </a:rPr>
              <a:t>s:</a:t>
            </a:r>
          </a:p>
          <a:p>
            <a:pPr marL="12700" marR="376555">
              <a:lnSpc>
                <a:spcPct val="99400"/>
              </a:lnSpc>
            </a:pPr>
            <a:endParaRPr lang="en-US" sz="2400" b="1" spc="-5" dirty="0">
              <a:solidFill>
                <a:schemeClr val="accent1"/>
              </a:solidFill>
              <a:latin typeface="Arial"/>
              <a:cs typeface="Arial"/>
            </a:endParaRPr>
          </a:p>
          <a:p>
            <a:pPr marL="92075">
              <a:lnSpc>
                <a:spcPct val="100000"/>
              </a:lnSpc>
              <a:spcBef>
                <a:spcPts val="365"/>
              </a:spcBef>
            </a:pPr>
            <a:r>
              <a:rPr lang="en-US" sz="2400" b="1" dirty="0">
                <a:solidFill>
                  <a:schemeClr val="accent1"/>
                </a:solidFill>
                <a:latin typeface="Arial"/>
                <a:cs typeface="Arial"/>
              </a:rPr>
              <a:t>		</a:t>
            </a:r>
            <a:r>
              <a:rPr lang="en-US" sz="2400" b="1" spc="-10" dirty="0">
                <a:solidFill>
                  <a:schemeClr val="accent1"/>
                </a:solidFill>
                <a:latin typeface="Arial"/>
                <a:cs typeface="Arial"/>
              </a:rPr>
              <a:t>1. </a:t>
            </a:r>
            <a:r>
              <a:rPr lang="en-US" sz="2400" b="1" u="sng" spc="-10" dirty="0">
                <a:solidFill>
                  <a:schemeClr val="accent2"/>
                </a:solidFill>
                <a:latin typeface="Arial"/>
                <a:cs typeface="Arial"/>
              </a:rPr>
              <a:t>Teachers</a:t>
            </a:r>
            <a:r>
              <a:rPr lang="en-US" sz="2400" b="1" spc="-10" dirty="0">
                <a:solidFill>
                  <a:schemeClr val="accent1"/>
                </a:solidFill>
                <a:latin typeface="Arial"/>
                <a:cs typeface="Arial"/>
              </a:rPr>
              <a:t> 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 by </a:t>
            </a:r>
            <a:r>
              <a:rPr lang="en-US" sz="2400" b="1" u="sng" spc="-10" dirty="0">
                <a:solidFill>
                  <a:schemeClr val="accent1"/>
                </a:solidFill>
                <a:latin typeface="Arial"/>
                <a:cs typeface="Arial"/>
              </a:rPr>
              <a:t>teachers</a:t>
            </a:r>
            <a:r>
              <a:rPr lang="en-US" sz="2400" b="1" spc="-10" dirty="0">
                <a:solidFill>
                  <a:schemeClr val="accent1"/>
                </a:solidFill>
                <a:latin typeface="Arial"/>
                <a:cs typeface="Arial"/>
              </a:rPr>
              <a:t>.</a:t>
            </a:r>
            <a:endParaRPr lang="en-US" sz="2400" b="1" dirty="0">
              <a:solidFill>
                <a:schemeClr val="accent1"/>
              </a:solidFill>
              <a:latin typeface="Arial"/>
              <a:cs typeface="Arial"/>
            </a:endParaRPr>
          </a:p>
          <a:p>
            <a:pPr marL="92075">
              <a:lnSpc>
                <a:spcPct val="100000"/>
              </a:lnSpc>
              <a:spcBef>
                <a:spcPts val="380"/>
              </a:spcBef>
            </a:pPr>
            <a:r>
              <a:rPr lang="en-US" sz="2400" b="1" spc="-10" dirty="0">
                <a:solidFill>
                  <a:schemeClr val="accent1"/>
                </a:solidFill>
                <a:latin typeface="Arial"/>
                <a:cs typeface="Arial"/>
              </a:rPr>
              <a:t>		2.</a:t>
            </a:r>
            <a:r>
              <a:rPr lang="en-US" sz="2400" b="1" spc="-15" dirty="0">
                <a:solidFill>
                  <a:schemeClr val="accent1"/>
                </a:solidFill>
                <a:latin typeface="Arial"/>
                <a:cs typeface="Arial"/>
              </a:rPr>
              <a:t> </a:t>
            </a:r>
            <a:r>
              <a:rPr lang="en-US" sz="2400" b="1" u="sng" spc="-15" dirty="0">
                <a:solidFill>
                  <a:schemeClr val="accent2"/>
                </a:solidFill>
                <a:latin typeface="Arial"/>
                <a:cs typeface="Arial"/>
              </a:rPr>
              <a:t>Educ</a:t>
            </a:r>
            <a:r>
              <a:rPr lang="en-US" sz="2400" b="1" u="sng" spc="-10" dirty="0">
                <a:solidFill>
                  <a:schemeClr val="accent2"/>
                </a:solidFill>
                <a:latin typeface="Arial"/>
                <a:cs typeface="Arial"/>
              </a:rPr>
              <a:t>a</a:t>
            </a:r>
            <a:r>
              <a:rPr lang="en-US" sz="2400" b="1" u="sng" spc="120" dirty="0">
                <a:solidFill>
                  <a:schemeClr val="accent2"/>
                </a:solidFill>
                <a:latin typeface="Arial"/>
                <a:cs typeface="Arial"/>
              </a:rPr>
              <a:t>ti</a:t>
            </a:r>
            <a:r>
              <a:rPr lang="en-US" sz="2400" b="1" u="sng" spc="-10" dirty="0">
                <a:solidFill>
                  <a:schemeClr val="accent2"/>
                </a:solidFill>
                <a:latin typeface="Arial"/>
                <a:cs typeface="Arial"/>
              </a:rPr>
              <a:t>on support employees </a:t>
            </a:r>
            <a:r>
              <a:rPr lang="en-US" sz="2400" b="1" spc="-10" dirty="0">
                <a:solidFill>
                  <a:schemeClr val="accent1"/>
                </a:solidFill>
                <a:latin typeface="Arial"/>
                <a:cs typeface="Arial"/>
              </a:rPr>
              <a:t>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a:t>
            </a:r>
          </a:p>
          <a:p>
            <a:pPr marL="92075">
              <a:lnSpc>
                <a:spcPct val="100000"/>
              </a:lnSpc>
              <a:spcBef>
                <a:spcPts val="380"/>
              </a:spcBef>
            </a:pPr>
            <a:r>
              <a:rPr lang="en-US" sz="2400" b="1" spc="-10" dirty="0">
                <a:solidFill>
                  <a:schemeClr val="accent1"/>
                </a:solidFill>
                <a:latin typeface="Arial"/>
                <a:cs typeface="Arial"/>
              </a:rPr>
              <a:t>                 by educa</a:t>
            </a:r>
            <a:r>
              <a:rPr lang="en-US" sz="2400" b="1" spc="120" dirty="0">
                <a:solidFill>
                  <a:schemeClr val="accent1"/>
                </a:solidFill>
                <a:latin typeface="Arial"/>
                <a:cs typeface="Arial"/>
              </a:rPr>
              <a:t>ti</a:t>
            </a:r>
            <a:r>
              <a:rPr lang="en-US" sz="2400" b="1" spc="-10" dirty="0">
                <a:solidFill>
                  <a:schemeClr val="accent1"/>
                </a:solidFill>
                <a:latin typeface="Arial"/>
                <a:cs typeface="Arial"/>
              </a:rPr>
              <a:t>on </a:t>
            </a:r>
            <a:r>
              <a:rPr lang="en-US" sz="2400" b="1" u="sng" spc="-10" dirty="0">
                <a:solidFill>
                  <a:schemeClr val="accent1"/>
                </a:solidFill>
                <a:latin typeface="Arial"/>
                <a:cs typeface="Arial"/>
              </a:rPr>
              <a:t>support employees</a:t>
            </a:r>
            <a:r>
              <a:rPr lang="en-US" sz="2400" b="1" spc="-10" dirty="0">
                <a:solidFill>
                  <a:schemeClr val="accent1"/>
                </a:solidFill>
                <a:latin typeface="Arial"/>
                <a:cs typeface="Arial"/>
              </a:rPr>
              <a:t>.</a:t>
            </a:r>
            <a:endParaRPr lang="en-US" sz="2400" b="1" dirty="0">
              <a:solidFill>
                <a:schemeClr val="accent1"/>
              </a:solidFill>
              <a:latin typeface="Arial"/>
              <a:cs typeface="Arial"/>
            </a:endParaRPr>
          </a:p>
          <a:p>
            <a:pPr marL="92075">
              <a:lnSpc>
                <a:spcPct val="100000"/>
              </a:lnSpc>
              <a:spcBef>
                <a:spcPts val="380"/>
              </a:spcBef>
            </a:pPr>
            <a:r>
              <a:rPr lang="en-US" sz="2400" b="1" spc="-10" dirty="0">
                <a:solidFill>
                  <a:schemeClr val="accent1"/>
                </a:solidFill>
                <a:latin typeface="Arial"/>
                <a:cs typeface="Arial"/>
              </a:rPr>
              <a:t>		3. </a:t>
            </a:r>
            <a:r>
              <a:rPr lang="en-US" sz="2400" b="1" u="sng" spc="-10" dirty="0">
                <a:solidFill>
                  <a:schemeClr val="accent2"/>
                </a:solidFill>
                <a:latin typeface="Arial"/>
                <a:cs typeface="Arial"/>
              </a:rPr>
              <a:t>Students</a:t>
            </a:r>
            <a:r>
              <a:rPr lang="en-US" sz="2400" b="1" spc="-10" dirty="0">
                <a:solidFill>
                  <a:schemeClr val="accent1"/>
                </a:solidFill>
                <a:latin typeface="Arial"/>
                <a:cs typeface="Arial"/>
              </a:rPr>
              <a:t> 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 by </a:t>
            </a:r>
            <a:r>
              <a:rPr lang="en-US" sz="2400" b="1" u="sng" spc="-10" dirty="0">
                <a:solidFill>
                  <a:schemeClr val="accent1"/>
                </a:solidFill>
                <a:latin typeface="Arial"/>
                <a:cs typeface="Arial"/>
              </a:rPr>
              <a:t>students</a:t>
            </a:r>
            <a:r>
              <a:rPr lang="en-US" sz="2400" b="1" spc="-10" dirty="0">
                <a:solidFill>
                  <a:schemeClr val="accent1"/>
                </a:solidFill>
                <a:latin typeface="Arial"/>
                <a:cs typeface="Arial"/>
              </a:rPr>
              <a:t>. </a:t>
            </a:r>
          </a:p>
          <a:p>
            <a:pPr marL="92075">
              <a:lnSpc>
                <a:spcPct val="100000"/>
              </a:lnSpc>
              <a:spcBef>
                <a:spcPts val="380"/>
              </a:spcBef>
            </a:pPr>
            <a:r>
              <a:rPr lang="en-US" sz="2400" b="1" spc="-10" dirty="0">
                <a:solidFill>
                  <a:schemeClr val="accent1"/>
                </a:solidFill>
                <a:latin typeface="Arial"/>
                <a:cs typeface="Arial"/>
              </a:rPr>
              <a:t>		4. </a:t>
            </a:r>
            <a:r>
              <a:rPr lang="en-US" sz="2400" b="1" u="sng" spc="-10" dirty="0">
                <a:solidFill>
                  <a:schemeClr val="accent2"/>
                </a:solidFill>
                <a:latin typeface="Arial"/>
                <a:cs typeface="Arial"/>
              </a:rPr>
              <a:t>Parents</a:t>
            </a:r>
            <a:r>
              <a:rPr lang="en-US" sz="2400" b="1" spc="-10" dirty="0">
                <a:solidFill>
                  <a:schemeClr val="accent2"/>
                </a:solidFill>
                <a:latin typeface="Arial"/>
                <a:cs typeface="Arial"/>
              </a:rPr>
              <a:t> </a:t>
            </a:r>
            <a:r>
              <a:rPr lang="en-US" sz="2400" b="1" spc="-10" dirty="0">
                <a:solidFill>
                  <a:schemeClr val="accent1"/>
                </a:solidFill>
                <a:latin typeface="Arial"/>
                <a:cs typeface="Arial"/>
              </a:rPr>
              <a:t>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 by </a:t>
            </a:r>
            <a:r>
              <a:rPr lang="en-US" sz="2400" b="1" u="sng" spc="-10" dirty="0">
                <a:solidFill>
                  <a:schemeClr val="accent1"/>
                </a:solidFill>
                <a:latin typeface="Arial"/>
                <a:cs typeface="Arial"/>
              </a:rPr>
              <a:t>parents</a:t>
            </a:r>
            <a:r>
              <a:rPr lang="en-US" sz="2400" b="1" spc="-10" dirty="0">
                <a:solidFill>
                  <a:schemeClr val="accent1"/>
                </a:solidFill>
                <a:latin typeface="Arial"/>
                <a:cs typeface="Arial"/>
              </a:rPr>
              <a:t>.</a:t>
            </a:r>
          </a:p>
        </p:txBody>
      </p:sp>
      <p:sp>
        <p:nvSpPr>
          <p:cNvPr id="7" name="Text Placeholder 4">
            <a:extLst>
              <a:ext uri="{FF2B5EF4-FFF2-40B4-BE49-F238E27FC236}">
                <a16:creationId xmlns:a16="http://schemas.microsoft.com/office/drawing/2014/main" id="{7F2C9ECE-2CD6-4487-A8A4-D490C6B80845}"/>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197691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DA553C-61E3-4424-9DE7-3197D2B39694}"/>
              </a:ext>
            </a:extLst>
          </p:cNvPr>
          <p:cNvSpPr>
            <a:spLocks noGrp="1"/>
          </p:cNvSpPr>
          <p:nvPr>
            <p:ph type="sldNum" sz="quarter" idx="12"/>
          </p:nvPr>
        </p:nvSpPr>
        <p:spPr/>
        <p:txBody>
          <a:bodyPr/>
          <a:lstStyle/>
          <a:p>
            <a:fld id="{9A47194C-3E5A-854F-B5AE-A6634FC20B3C}" type="slidenum">
              <a:rPr lang="en-US" smtClean="0"/>
              <a:pPr/>
              <a:t>110</a:t>
            </a:fld>
            <a:endParaRPr lang="en-US" dirty="0"/>
          </a:p>
        </p:txBody>
      </p:sp>
      <p:sp>
        <p:nvSpPr>
          <p:cNvPr id="4" name="Title 3">
            <a:extLst>
              <a:ext uri="{FF2B5EF4-FFF2-40B4-BE49-F238E27FC236}">
                <a16:creationId xmlns:a16="http://schemas.microsoft.com/office/drawing/2014/main" id="{310F73E0-BA5A-46AD-9CC4-BA4AA3E3B9BF}"/>
              </a:ext>
            </a:extLst>
          </p:cNvPr>
          <p:cNvSpPr>
            <a:spLocks noGrp="1"/>
          </p:cNvSpPr>
          <p:nvPr>
            <p:ph type="title"/>
          </p:nvPr>
        </p:nvSpPr>
        <p:spPr>
          <a:xfrm>
            <a:off x="173037" y="318052"/>
            <a:ext cx="8797926" cy="1301742"/>
          </a:xfrm>
        </p:spPr>
        <p:txBody>
          <a:bodyPr/>
          <a:lstStyle/>
          <a:p>
            <a:pPr algn="ctr"/>
            <a:r>
              <a:rPr lang="en-US" sz="6600" spc="-30" dirty="0">
                <a:cs typeface="Calibri"/>
              </a:rPr>
              <a:t>A+ PROCESS</a:t>
            </a:r>
            <a:br>
              <a:rPr lang="en-US" spc="-30" dirty="0">
                <a:cs typeface="Calibri"/>
              </a:rPr>
            </a:br>
            <a:endParaRPr lang="en-US" dirty="0"/>
          </a:p>
        </p:txBody>
      </p:sp>
      <p:sp>
        <p:nvSpPr>
          <p:cNvPr id="7" name="Text Placeholder 4">
            <a:extLst>
              <a:ext uri="{FF2B5EF4-FFF2-40B4-BE49-F238E27FC236}">
                <a16:creationId xmlns:a16="http://schemas.microsoft.com/office/drawing/2014/main" id="{7F2C9ECE-2CD6-4487-A8A4-D490C6B80845}"/>
              </a:ext>
            </a:extLst>
          </p:cNvPr>
          <p:cNvSpPr>
            <a:spLocks noGrp="1"/>
          </p:cNvSpPr>
          <p:nvPr>
            <p:ph type="body" sz="quarter" idx="13"/>
          </p:nvPr>
        </p:nvSpPr>
        <p:spPr>
          <a:xfrm>
            <a:off x="1206234" y="6357386"/>
            <a:ext cx="4792118" cy="365124"/>
          </a:xfrm>
        </p:spPr>
        <p:txBody>
          <a:bodyPr/>
          <a:lstStyle/>
          <a:p>
            <a:r>
              <a:rPr lang="en-US" sz="1600" dirty="0"/>
              <a:t>OFFICE OF SERVICE QUALITY</a:t>
            </a:r>
          </a:p>
          <a:p>
            <a:endParaRPr lang="en-US" dirty="0"/>
          </a:p>
        </p:txBody>
      </p:sp>
      <p:sp>
        <p:nvSpPr>
          <p:cNvPr id="5" name="Rectangle 4">
            <a:extLst>
              <a:ext uri="{FF2B5EF4-FFF2-40B4-BE49-F238E27FC236}">
                <a16:creationId xmlns:a16="http://schemas.microsoft.com/office/drawing/2014/main" id="{805142C6-42F8-4769-B913-772EEE1606F2}"/>
              </a:ext>
            </a:extLst>
          </p:cNvPr>
          <p:cNvSpPr/>
          <p:nvPr/>
        </p:nvSpPr>
        <p:spPr>
          <a:xfrm>
            <a:off x="173037" y="1378226"/>
            <a:ext cx="8797926" cy="4616648"/>
          </a:xfrm>
          <a:prstGeom prst="rect">
            <a:avLst/>
          </a:prstGeom>
        </p:spPr>
        <p:txBody>
          <a:bodyPr wrap="square">
            <a:spAutoFit/>
          </a:bodyPr>
          <a:lstStyle/>
          <a:p>
            <a:r>
              <a:rPr lang="en-US" sz="2400" b="1" dirty="0">
                <a:solidFill>
                  <a:schemeClr val="accent1"/>
                </a:solidFill>
              </a:rPr>
              <a:t>Information about the A+ Fund Process may be found at:</a:t>
            </a:r>
            <a:r>
              <a:rPr lang="en-US" b="1" dirty="0">
                <a:solidFill>
                  <a:schemeClr val="accent1"/>
                </a:solidFill>
              </a:rPr>
              <a:t> </a:t>
            </a:r>
            <a:r>
              <a:rPr lang="en-US" dirty="0">
                <a:solidFill>
                  <a:schemeClr val="accent1"/>
                </a:solidFill>
                <a:hlinkClick r:id="rId2"/>
              </a:rPr>
              <a:t>http://www.broward.k12.fl.us/ospa/initiatives.asp?initiative_id=6</a:t>
            </a:r>
            <a:endParaRPr lang="en-US" dirty="0">
              <a:solidFill>
                <a:schemeClr val="accent1"/>
              </a:solidFill>
            </a:endParaRPr>
          </a:p>
          <a:p>
            <a:endParaRPr lang="en-US" dirty="0">
              <a:solidFill>
                <a:schemeClr val="accent1"/>
              </a:solidFill>
            </a:endParaRPr>
          </a:p>
          <a:p>
            <a:r>
              <a:rPr lang="en-US" b="1" dirty="0">
                <a:solidFill>
                  <a:schemeClr val="accent1"/>
                </a:solidFill>
              </a:rPr>
              <a:t>Schools must place A+ documentation in the SAC/SAF Upload Center: </a:t>
            </a:r>
          </a:p>
          <a:p>
            <a:r>
              <a:rPr lang="en-US" dirty="0">
                <a:solidFill>
                  <a:schemeClr val="accent1"/>
                </a:solidFill>
              </a:rPr>
              <a:t>SAC Minutes, attendance and voting results for each A+ Recognition Funds Meetings</a:t>
            </a:r>
          </a:p>
          <a:p>
            <a:endParaRPr lang="en-US" b="1" dirty="0">
              <a:solidFill>
                <a:schemeClr val="accent1"/>
              </a:solidFill>
            </a:endParaRPr>
          </a:p>
          <a:p>
            <a:r>
              <a:rPr lang="en-US" b="1" dirty="0">
                <a:solidFill>
                  <a:schemeClr val="accent1"/>
                </a:solidFill>
              </a:rPr>
              <a:t>Information about Accountability Rules and School Grade Calculations</a:t>
            </a:r>
          </a:p>
          <a:p>
            <a:r>
              <a:rPr lang="en-US" dirty="0">
                <a:solidFill>
                  <a:schemeClr val="accent1"/>
                </a:solidFill>
                <a:hlinkClick r:id="rId3"/>
              </a:rPr>
              <a:t>http://www.fldoe.org/accountability/accountabilityreporting/accountability-rules.stml </a:t>
            </a:r>
            <a:endParaRPr lang="en-US" dirty="0">
              <a:solidFill>
                <a:schemeClr val="accent1"/>
              </a:solidFill>
            </a:endParaRPr>
          </a:p>
          <a:p>
            <a:endParaRPr lang="en-US" dirty="0">
              <a:solidFill>
                <a:schemeClr val="accent1"/>
              </a:solidFill>
            </a:endParaRPr>
          </a:p>
          <a:p>
            <a:r>
              <a:rPr lang="en-US" b="1" i="1" u="sng" dirty="0">
                <a:solidFill>
                  <a:schemeClr val="accent1"/>
                </a:solidFill>
              </a:rPr>
              <a:t>Important Note</a:t>
            </a:r>
            <a:r>
              <a:rPr lang="en-US" b="1" i="1" dirty="0">
                <a:solidFill>
                  <a:schemeClr val="accent1"/>
                </a:solidFill>
              </a:rPr>
              <a:t> - </a:t>
            </a:r>
            <a:r>
              <a:rPr lang="en-US" b="1" dirty="0">
                <a:solidFill>
                  <a:schemeClr val="accent1"/>
                </a:solidFill>
              </a:rPr>
              <a:t> Florida Statute 1008.36 states:</a:t>
            </a:r>
          </a:p>
          <a:p>
            <a:r>
              <a:rPr lang="en-US" dirty="0">
                <a:solidFill>
                  <a:schemeClr val="accent1"/>
                </a:solidFill>
              </a:rPr>
              <a:t>“If school staff and the School Advisory Council cannot reach agreement by February 1, the award must be equally distributed to all classroom teachers currently teaching in the school."</a:t>
            </a:r>
          </a:p>
          <a:p>
            <a:endParaRPr lang="en-US" dirty="0">
              <a:solidFill>
                <a:schemeClr val="accent3"/>
              </a:solidFill>
            </a:endParaRPr>
          </a:p>
        </p:txBody>
      </p:sp>
    </p:spTree>
    <p:extLst>
      <p:ext uri="{BB962C8B-B14F-4D97-AF65-F5344CB8AC3E}">
        <p14:creationId xmlns:p14="http://schemas.microsoft.com/office/powerpoint/2010/main" val="1710825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4D2AB8-37F7-4AE2-AC1E-0E7764F0B8C7}"/>
              </a:ext>
            </a:extLst>
          </p:cNvPr>
          <p:cNvSpPr>
            <a:spLocks noGrp="1"/>
          </p:cNvSpPr>
          <p:nvPr>
            <p:ph type="sldNum" sz="quarter" idx="12"/>
          </p:nvPr>
        </p:nvSpPr>
        <p:spPr/>
        <p:txBody>
          <a:bodyPr/>
          <a:lstStyle/>
          <a:p>
            <a:fld id="{9A47194C-3E5A-854F-B5AE-A6634FC20B3C}" type="slidenum">
              <a:rPr lang="en-US" smtClean="0"/>
              <a:pPr/>
              <a:t>111</a:t>
            </a:fld>
            <a:endParaRPr lang="en-US" dirty="0"/>
          </a:p>
        </p:txBody>
      </p:sp>
      <p:sp>
        <p:nvSpPr>
          <p:cNvPr id="4" name="Text Placeholder 3">
            <a:extLst>
              <a:ext uri="{FF2B5EF4-FFF2-40B4-BE49-F238E27FC236}">
                <a16:creationId xmlns:a16="http://schemas.microsoft.com/office/drawing/2014/main" id="{5C84C424-5D11-4D94-AD3C-DF08EAF20D8F}"/>
              </a:ext>
            </a:extLst>
          </p:cNvPr>
          <p:cNvSpPr>
            <a:spLocks noGrp="1"/>
          </p:cNvSpPr>
          <p:nvPr>
            <p:ph type="body" sz="quarter" idx="13"/>
          </p:nvPr>
        </p:nvSpPr>
        <p:spPr/>
        <p:txBody>
          <a:bodyPr/>
          <a:lstStyle/>
          <a:p>
            <a:r>
              <a:rPr lang="en-US" dirty="0"/>
              <a:t>OFFICE OF SERVICE QUALITY</a:t>
            </a:r>
          </a:p>
        </p:txBody>
      </p:sp>
      <p:sp>
        <p:nvSpPr>
          <p:cNvPr id="5" name="Rectangle 4">
            <a:extLst>
              <a:ext uri="{FF2B5EF4-FFF2-40B4-BE49-F238E27FC236}">
                <a16:creationId xmlns:a16="http://schemas.microsoft.com/office/drawing/2014/main" id="{C35AE41E-4280-476D-8EAC-2EA4A4A459AE}"/>
              </a:ext>
            </a:extLst>
          </p:cNvPr>
          <p:cNvSpPr/>
          <p:nvPr/>
        </p:nvSpPr>
        <p:spPr>
          <a:xfrm>
            <a:off x="127429" y="141889"/>
            <a:ext cx="9016571" cy="5909310"/>
          </a:xfrm>
          <a:prstGeom prst="rect">
            <a:avLst/>
          </a:prstGeom>
        </p:spPr>
        <p:txBody>
          <a:bodyPr wrap="square">
            <a:spAutoFit/>
          </a:bodyPr>
          <a:lstStyle/>
          <a:p>
            <a:r>
              <a:rPr lang="en-US" sz="1400" b="1" i="1" dirty="0">
                <a:solidFill>
                  <a:schemeClr val="accent1"/>
                </a:solidFill>
              </a:rPr>
              <a:t>1. The School Advisory Council (SAC) creates written proposals in the form of a ballot for the</a:t>
            </a:r>
          </a:p>
          <a:p>
            <a:r>
              <a:rPr lang="en-US" sz="1400" b="1" i="1" dirty="0">
                <a:solidFill>
                  <a:schemeClr val="accent1"/>
                </a:solidFill>
              </a:rPr>
              <a:t>    expenditure of the funds: </a:t>
            </a:r>
          </a:p>
          <a:p>
            <a:r>
              <a:rPr lang="en-US" sz="1400" b="1" i="1" dirty="0">
                <a:solidFill>
                  <a:schemeClr val="accent1"/>
                </a:solidFill>
              </a:rPr>
              <a:t>       a. The ballot lists the options for dispensing the A+ Funds. </a:t>
            </a:r>
          </a:p>
          <a:p>
            <a:r>
              <a:rPr lang="en-US" sz="1400" b="1" i="1" dirty="0">
                <a:solidFill>
                  <a:schemeClr val="accent1"/>
                </a:solidFill>
              </a:rPr>
              <a:t>       b. Use percentages when creating your award distribution proposals through SAC. (For</a:t>
            </a:r>
          </a:p>
          <a:p>
            <a:r>
              <a:rPr lang="en-US" sz="1400" b="1" i="1" dirty="0">
                <a:solidFill>
                  <a:schemeClr val="accent1"/>
                </a:solidFill>
              </a:rPr>
              <a:t>            example, 80% of the award to be distributed equally among all staff members employed</a:t>
            </a:r>
          </a:p>
          <a:p>
            <a:r>
              <a:rPr lang="en-US" sz="1400" b="1" i="1" dirty="0">
                <a:solidFill>
                  <a:schemeClr val="accent1"/>
                </a:solidFill>
              </a:rPr>
              <a:t>            at the school during prior school year and 20% goes back to the school). </a:t>
            </a:r>
          </a:p>
          <a:p>
            <a:endParaRPr lang="en-US" sz="1000" b="1" i="1" dirty="0">
              <a:solidFill>
                <a:schemeClr val="accent1"/>
              </a:solidFill>
            </a:endParaRPr>
          </a:p>
          <a:p>
            <a:pPr marL="228600" indent="-228600">
              <a:buAutoNum type="arabicPeriod" startAt="2"/>
            </a:pPr>
            <a:r>
              <a:rPr lang="en-US" sz="1400" b="1" i="1" dirty="0">
                <a:solidFill>
                  <a:schemeClr val="accent1"/>
                </a:solidFill>
              </a:rPr>
              <a:t>One of the options on the ballot must be “none of the above.” It is recommended that the ballot consist of 1 or 2 options and “none of the above” such that there is a greater chance of one of the options receiving a majority vote (51%) on the first round of voting. </a:t>
            </a:r>
          </a:p>
          <a:p>
            <a:r>
              <a:rPr lang="en-US" sz="1400" b="1" i="1" dirty="0">
                <a:solidFill>
                  <a:schemeClr val="accent1"/>
                </a:solidFill>
              </a:rPr>
              <a:t>        a. The ballot MUST be presented to the faculty and staff a minimum of three workdays prior to the</a:t>
            </a:r>
          </a:p>
          <a:p>
            <a:r>
              <a:rPr lang="en-US" sz="1400" b="1" i="1" dirty="0">
                <a:solidFill>
                  <a:schemeClr val="accent1"/>
                </a:solidFill>
              </a:rPr>
              <a:t>           vote. </a:t>
            </a:r>
          </a:p>
          <a:p>
            <a:endParaRPr lang="en-US" sz="1000" b="1" i="1" dirty="0">
              <a:solidFill>
                <a:schemeClr val="accent1"/>
              </a:solidFill>
            </a:endParaRPr>
          </a:p>
          <a:p>
            <a:r>
              <a:rPr lang="en-US" sz="1400" b="1" i="1" dirty="0">
                <a:solidFill>
                  <a:schemeClr val="accent1"/>
                </a:solidFill>
              </a:rPr>
              <a:t>3. Funds may be used for: </a:t>
            </a:r>
          </a:p>
          <a:p>
            <a:r>
              <a:rPr lang="en-US" sz="1400" b="1" i="1" dirty="0">
                <a:solidFill>
                  <a:schemeClr val="accent1"/>
                </a:solidFill>
              </a:rPr>
              <a:t>        a. One-time bonuses to faculty and staff, </a:t>
            </a:r>
          </a:p>
          <a:p>
            <a:r>
              <a:rPr lang="en-US" sz="1400" b="1" i="1" dirty="0">
                <a:solidFill>
                  <a:schemeClr val="accent1"/>
                </a:solidFill>
              </a:rPr>
              <a:t>        b. Purchase of educational equipment or materials, or </a:t>
            </a:r>
          </a:p>
          <a:p>
            <a:r>
              <a:rPr lang="en-US" sz="1400" b="1" i="1" dirty="0">
                <a:solidFill>
                  <a:schemeClr val="accent1"/>
                </a:solidFill>
              </a:rPr>
              <a:t>        c. To hire temporary personnel to assist in maintaining and improving student performance. </a:t>
            </a:r>
          </a:p>
          <a:p>
            <a:endParaRPr lang="en-US" sz="1000" b="1" i="1" dirty="0">
              <a:solidFill>
                <a:schemeClr val="accent1"/>
              </a:solidFill>
            </a:endParaRPr>
          </a:p>
          <a:p>
            <a:r>
              <a:rPr lang="en-US" sz="1400" b="1" i="1" dirty="0">
                <a:solidFill>
                  <a:schemeClr val="accent1"/>
                </a:solidFill>
              </a:rPr>
              <a:t>4. Faculty and staff must vote by secret ballot on the proposals. </a:t>
            </a:r>
          </a:p>
          <a:p>
            <a:endParaRPr lang="en-US" sz="1000" b="1" i="1" dirty="0">
              <a:solidFill>
                <a:schemeClr val="accent1"/>
              </a:solidFill>
            </a:endParaRPr>
          </a:p>
          <a:p>
            <a:r>
              <a:rPr lang="en-US" sz="1400" b="1" i="1" dirty="0">
                <a:solidFill>
                  <a:schemeClr val="accent1"/>
                </a:solidFill>
              </a:rPr>
              <a:t>5. The proposal with the majority of votes (51%) is implemented. </a:t>
            </a:r>
          </a:p>
          <a:p>
            <a:endParaRPr lang="en-US" sz="1000" b="1" i="1" dirty="0">
              <a:solidFill>
                <a:schemeClr val="accent1"/>
              </a:solidFill>
            </a:endParaRPr>
          </a:p>
          <a:p>
            <a:r>
              <a:rPr lang="en-US" sz="1400" b="1" i="1" dirty="0">
                <a:solidFill>
                  <a:schemeClr val="accent1"/>
                </a:solidFill>
              </a:rPr>
              <a:t>6. If no proposal or “none of the above” receives the majority of votes, then the SAC reconvenes again</a:t>
            </a:r>
          </a:p>
          <a:p>
            <a:r>
              <a:rPr lang="en-US" sz="1400" b="1" i="1" dirty="0">
                <a:solidFill>
                  <a:schemeClr val="accent1"/>
                </a:solidFill>
              </a:rPr>
              <a:t>    and creates different proposals to be presented and voted on at another meeting. </a:t>
            </a:r>
          </a:p>
          <a:p>
            <a:endParaRPr lang="en-US" sz="1000" b="1" i="1" dirty="0">
              <a:solidFill>
                <a:schemeClr val="accent1"/>
              </a:solidFill>
            </a:endParaRPr>
          </a:p>
          <a:p>
            <a:r>
              <a:rPr lang="en-US" sz="1400" b="1" i="1" dirty="0">
                <a:solidFill>
                  <a:schemeClr val="accent1"/>
                </a:solidFill>
              </a:rPr>
              <a:t>7. Minutes and attendance MUST be taken for each meeting and submitted to the principal</a:t>
            </a:r>
          </a:p>
          <a:p>
            <a:endParaRPr lang="en-US" sz="1000" b="1" i="1" dirty="0">
              <a:solidFill>
                <a:schemeClr val="accent1"/>
              </a:solidFill>
            </a:endParaRPr>
          </a:p>
          <a:p>
            <a:r>
              <a:rPr lang="en-US" sz="1400" b="1" i="1" dirty="0">
                <a:solidFill>
                  <a:schemeClr val="accent1"/>
                </a:solidFill>
              </a:rPr>
              <a:t>8. Equipment and supplies shall be ordered by the site via District purchasing procedures. </a:t>
            </a:r>
          </a:p>
        </p:txBody>
      </p:sp>
    </p:spTree>
    <p:extLst>
      <p:ext uri="{BB962C8B-B14F-4D97-AF65-F5344CB8AC3E}">
        <p14:creationId xmlns:p14="http://schemas.microsoft.com/office/powerpoint/2010/main" val="30796693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209" y="434897"/>
            <a:ext cx="8780153" cy="5631365"/>
          </a:xfrm>
        </p:spPr>
        <p:txBody>
          <a:bodyPr/>
          <a:lstStyle/>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endParaRPr lang="en-US" sz="6600" dirty="0">
              <a:solidFill>
                <a:schemeClr val="accent2"/>
              </a:solidFill>
              <a:latin typeface="Arial Black"/>
              <a:cs typeface="Arial Black"/>
            </a:endParaRP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5.  SCHOOL</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ADVISORY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FORUM (SAF)</a:t>
            </a:r>
          </a:p>
          <a:p>
            <a:pPr algn="ctr"/>
            <a:endParaRPr lang="en-US" sz="14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a:xfrm>
            <a:off x="1206500" y="6434667"/>
            <a:ext cx="4603450" cy="285750"/>
          </a:xfrm>
        </p:spPr>
        <p:txBody>
          <a:bodyPr/>
          <a:lstStyle/>
          <a:p>
            <a:r>
              <a:rPr lang="en-US" sz="1600" dirty="0"/>
              <a:t>OFFICE OF SERVICE QUALITY</a:t>
            </a:r>
            <a:br>
              <a:rPr lang="en-US" dirty="0"/>
            </a:br>
            <a:endParaRPr lang="en-US" dirty="0"/>
          </a:p>
        </p:txBody>
      </p:sp>
    </p:spTree>
    <p:extLst>
      <p:ext uri="{BB962C8B-B14F-4D97-AF65-F5344CB8AC3E}">
        <p14:creationId xmlns:p14="http://schemas.microsoft.com/office/powerpoint/2010/main" val="12121423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4869621" cy="1447800"/>
          </a:xfrm>
          <a:solidFill>
            <a:schemeClr val="accent1">
              <a:lumMod val="40000"/>
              <a:lumOff val="60000"/>
            </a:schemeClr>
          </a:solidFill>
        </p:spPr>
        <p:txBody>
          <a:bodyPr>
            <a:normAutofit/>
          </a:bodyPr>
          <a:lstStyle/>
          <a:p>
            <a:r>
              <a:rPr lang="en-US" sz="5400" dirty="0">
                <a:latin typeface="Bauhaus 93" panose="04030905020B02020C02" pitchFamily="82" charset="0"/>
              </a:rPr>
              <a:t>Who are we?</a:t>
            </a:r>
          </a:p>
        </p:txBody>
      </p:sp>
      <p:sp>
        <p:nvSpPr>
          <p:cNvPr id="3" name="Content Placeholder 2"/>
          <p:cNvSpPr>
            <a:spLocks noGrp="1"/>
          </p:cNvSpPr>
          <p:nvPr>
            <p:ph idx="1"/>
          </p:nvPr>
        </p:nvSpPr>
        <p:spPr>
          <a:xfrm>
            <a:off x="457200" y="2524216"/>
            <a:ext cx="7620000" cy="3601947"/>
          </a:xfrm>
          <a:noFill/>
          <a:ln>
            <a:solidFill>
              <a:schemeClr val="tx2">
                <a:lumMod val="75000"/>
              </a:schemeClr>
            </a:solidFill>
          </a:ln>
        </p:spPr>
        <p:txBody>
          <a:bodyPr>
            <a:normAutofit fontScale="77500" lnSpcReduction="20000"/>
          </a:bodyPr>
          <a:lstStyle/>
          <a:p>
            <a:r>
              <a:rPr lang="en-US" b="0" dirty="0"/>
              <a:t> </a:t>
            </a:r>
            <a:r>
              <a:rPr lang="en-US" dirty="0"/>
              <a:t>We</a:t>
            </a:r>
            <a:r>
              <a:rPr lang="en-US" b="0" dirty="0"/>
              <a:t> are part of a team that advocates for children, our schools and our community stakeholders </a:t>
            </a:r>
          </a:p>
          <a:p>
            <a:pPr marL="0" indent="0">
              <a:buNone/>
            </a:pPr>
            <a:r>
              <a:rPr lang="en-US" b="0" dirty="0"/>
              <a:t> </a:t>
            </a:r>
          </a:p>
          <a:p>
            <a:pPr marL="342900" indent="-342900">
              <a:buFont typeface="Arial" panose="020B0604020202020204" pitchFamily="34" charset="0"/>
              <a:buChar char="•"/>
            </a:pPr>
            <a:r>
              <a:rPr lang="en-US" b="0" dirty="0"/>
              <a:t>Advisory has:</a:t>
            </a:r>
          </a:p>
          <a:p>
            <a:pPr lvl="1" indent="-342900">
              <a:buFont typeface="Arial" panose="020B0604020202020204" pitchFamily="34" charset="0"/>
              <a:buChar char="•"/>
            </a:pPr>
            <a:r>
              <a:rPr lang="en-US" b="0" dirty="0"/>
              <a:t>Advocated for not using social security numbers to identify children, the schools now use a new randomly generated number to prevent identify theft and other privacy issues.</a:t>
            </a:r>
          </a:p>
          <a:p>
            <a:pPr lvl="1" indent="-342900">
              <a:buFont typeface="Arial" panose="020B0604020202020204" pitchFamily="34" charset="0"/>
              <a:buChar char="•"/>
            </a:pPr>
            <a:r>
              <a:rPr lang="en-US" b="0" dirty="0"/>
              <a:t>Advocated for defibrillators in every high school.  </a:t>
            </a:r>
          </a:p>
          <a:p>
            <a:pPr lvl="1" indent="-342900">
              <a:buFont typeface="Arial" panose="020B0604020202020204" pitchFamily="34" charset="0"/>
              <a:buChar char="•"/>
            </a:pPr>
            <a:r>
              <a:rPr lang="en-US" b="0" dirty="0"/>
              <a:t>Advocated for online payment and the mobile app. 			 Get the app at:  </a:t>
            </a:r>
            <a:r>
              <a:rPr lang="en-US" b="0" dirty="0">
                <a:hlinkClick r:id="rId3"/>
              </a:rPr>
              <a:t>Online Meal Payment</a:t>
            </a:r>
            <a:endParaRPr lang="en-US" b="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3021" y="457200"/>
            <a:ext cx="2788479" cy="2067016"/>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9/27/2017</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902D7-7A46-4DD8-ABD7-EC0B1CAD2E4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0124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56" y="304799"/>
            <a:ext cx="8229600" cy="990601"/>
          </a:xfrm>
        </p:spPr>
        <p:style>
          <a:lnRef idx="1">
            <a:schemeClr val="accent1"/>
          </a:lnRef>
          <a:fillRef idx="2">
            <a:schemeClr val="accent1"/>
          </a:fillRef>
          <a:effectRef idx="1">
            <a:schemeClr val="accent1"/>
          </a:effectRef>
          <a:fontRef idx="minor">
            <a:schemeClr val="dk1"/>
          </a:fontRef>
        </p:style>
        <p:txBody>
          <a:bodyPr>
            <a:normAutofit fontScale="90000"/>
          </a:bodyPr>
          <a:lstStyle/>
          <a:p>
            <a:br>
              <a:rPr lang="en-US" sz="3600" b="1" dirty="0"/>
            </a:br>
            <a:r>
              <a:rPr lang="en-US" sz="3600" b="1" dirty="0"/>
              <a:t>Overview of Organizational</a:t>
            </a:r>
            <a:br>
              <a:rPr lang="en-US" sz="3600" b="1" dirty="0"/>
            </a:br>
            <a:r>
              <a:rPr lang="en-US" sz="3600" b="1" dirty="0"/>
              <a:t> Rules</a:t>
            </a:r>
            <a:br>
              <a:rPr lang="en-US" b="1" dirty="0"/>
            </a:br>
            <a:endParaRPr lang="en-US" b="1" dirty="0"/>
          </a:p>
        </p:txBody>
      </p:sp>
      <p:sp>
        <p:nvSpPr>
          <p:cNvPr id="3" name="Content Placeholder 2"/>
          <p:cNvSpPr>
            <a:spLocks noGrp="1"/>
          </p:cNvSpPr>
          <p:nvPr>
            <p:ph idx="1"/>
          </p:nvPr>
        </p:nvSpPr>
        <p:spPr>
          <a:xfrm>
            <a:off x="457200" y="1447800"/>
            <a:ext cx="8229600" cy="4678363"/>
          </a:xfrm>
        </p:spPr>
        <p:txBody>
          <a:bodyPr>
            <a:normAutofit fontScale="47500" lnSpcReduction="20000"/>
          </a:bodyPr>
          <a:lstStyle/>
          <a:p>
            <a:pPr marL="457200" lvl="1" indent="0">
              <a:buNone/>
            </a:pPr>
            <a:r>
              <a:rPr lang="en-US" sz="3200" b="1" i="1" u="sng" dirty="0">
                <a:solidFill>
                  <a:schemeClr val="accent4">
                    <a:lumMod val="50000"/>
                  </a:schemeClr>
                </a:solidFill>
                <a:hlinkClick r:id="rId3"/>
              </a:rPr>
              <a:t>School Board Policies</a:t>
            </a:r>
            <a:endParaRPr lang="en-US" sz="3200" b="1" i="1" u="sng" dirty="0">
              <a:solidFill>
                <a:schemeClr val="accent4">
                  <a:lumMod val="50000"/>
                </a:schemeClr>
              </a:solidFill>
            </a:endParaRPr>
          </a:p>
          <a:p>
            <a:pPr marL="457200" lvl="1" indent="0" algn="ctr">
              <a:buNone/>
            </a:pPr>
            <a:r>
              <a:rPr lang="en-US" sz="3200" b="1" dirty="0"/>
              <a:t>1.7</a:t>
            </a:r>
            <a:r>
              <a:rPr lang="en-US" sz="3200" dirty="0"/>
              <a:t> SCHOOL BOARD-ESTABLISHED ADVISORY COMMITTEES AND APPOINTMENT OF A SCHOOL BOARD MEMBER REPRESENTATIVE(S) TO SUCH COMMITTEE(S</a:t>
            </a:r>
            <a:r>
              <a:rPr lang="en-US" sz="3300" dirty="0"/>
              <a:t>)</a:t>
            </a:r>
          </a:p>
          <a:p>
            <a:pPr marL="457200" lvl="1" indent="0" algn="ctr">
              <a:buNone/>
            </a:pPr>
            <a:r>
              <a:rPr lang="en-US" sz="3600" b="1" dirty="0"/>
              <a:t> 1.2 </a:t>
            </a:r>
            <a:r>
              <a:rPr lang="en-US" sz="3600" dirty="0"/>
              <a:t>District Advisory Council (DAC)</a:t>
            </a:r>
          </a:p>
          <a:p>
            <a:pPr marL="457200" lvl="1" indent="0" algn="ctr">
              <a:buNone/>
            </a:pPr>
            <a:r>
              <a:rPr lang="en-US" sz="3300" dirty="0"/>
              <a:t>1.21 Area Advisory Committees (AAC)</a:t>
            </a:r>
          </a:p>
          <a:p>
            <a:pPr marL="457200" lvl="1" indent="0" algn="ctr">
              <a:buNone/>
            </a:pPr>
            <a:r>
              <a:rPr lang="en-US" sz="3300" dirty="0">
                <a:solidFill>
                  <a:schemeClr val="accent4">
                    <a:lumMod val="50000"/>
                  </a:schemeClr>
                </a:solidFill>
              </a:rPr>
              <a:t>1.3 School Advisory Forum (SAF)</a:t>
            </a:r>
            <a:endParaRPr lang="en-US" sz="3200" dirty="0">
              <a:solidFill>
                <a:schemeClr val="accent4">
                  <a:lumMod val="50000"/>
                </a:schemeClr>
              </a:solidFill>
            </a:endParaRPr>
          </a:p>
          <a:p>
            <a:pPr marL="457200" lvl="1" indent="0">
              <a:buNone/>
            </a:pPr>
            <a:r>
              <a:rPr lang="en-US" sz="3200" b="1" i="1" u="sng" dirty="0">
                <a:solidFill>
                  <a:schemeClr val="accent4">
                    <a:lumMod val="50000"/>
                  </a:schemeClr>
                </a:solidFill>
              </a:rPr>
              <a:t>Florida Sunshine Law</a:t>
            </a:r>
          </a:p>
          <a:p>
            <a:pPr marL="457200" lvl="1" indent="0" algn="ctr">
              <a:buNone/>
            </a:pPr>
            <a:r>
              <a:rPr lang="en-US" sz="3200" dirty="0"/>
              <a:t>Statutes that mandate that meetings of governmental agencies and </a:t>
            </a:r>
          </a:p>
          <a:p>
            <a:pPr marL="457200" lvl="1" indent="0" algn="ctr">
              <a:buNone/>
            </a:pPr>
            <a:r>
              <a:rPr lang="en-US" sz="3200" dirty="0"/>
              <a:t>departments be open to the public at large.</a:t>
            </a:r>
          </a:p>
          <a:p>
            <a:pPr marL="457200" lvl="1" indent="0" algn="ctr">
              <a:buNone/>
            </a:pPr>
            <a:endParaRPr lang="en-US" sz="3200" dirty="0"/>
          </a:p>
          <a:p>
            <a:pPr marL="0" indent="0">
              <a:buNone/>
            </a:pPr>
            <a:r>
              <a:rPr lang="en-US" b="1" i="1" dirty="0">
                <a:solidFill>
                  <a:schemeClr val="accent4">
                    <a:lumMod val="50000"/>
                  </a:schemeClr>
                </a:solidFill>
              </a:rPr>
              <a:t>           </a:t>
            </a:r>
            <a:r>
              <a:rPr lang="en-US" b="1" i="1" u="sng" dirty="0">
                <a:solidFill>
                  <a:schemeClr val="accent4">
                    <a:lumMod val="50000"/>
                  </a:schemeClr>
                </a:solidFill>
              </a:rPr>
              <a:t>By Laws</a:t>
            </a:r>
          </a:p>
          <a:p>
            <a:pPr marL="0" indent="0" algn="ctr">
              <a:buNone/>
            </a:pPr>
            <a:r>
              <a:rPr lang="en-US" dirty="0"/>
              <a:t>	Defines the primary characteristics of the organization and how it operates </a:t>
            </a:r>
          </a:p>
          <a:p>
            <a:pPr marL="0" indent="0" algn="ctr">
              <a:buNone/>
            </a:pPr>
            <a:endParaRPr lang="en-US" dirty="0"/>
          </a:p>
          <a:p>
            <a:pPr marL="0" indent="0">
              <a:buNone/>
            </a:pPr>
            <a:r>
              <a:rPr lang="en-US" b="1" i="1" dirty="0">
                <a:solidFill>
                  <a:schemeClr val="accent4">
                    <a:lumMod val="50000"/>
                  </a:schemeClr>
                </a:solidFill>
              </a:rPr>
              <a:t>           </a:t>
            </a:r>
            <a:r>
              <a:rPr lang="en-US" b="1" i="1" u="sng" dirty="0">
                <a:solidFill>
                  <a:schemeClr val="accent4">
                    <a:lumMod val="50000"/>
                  </a:schemeClr>
                </a:solidFill>
              </a:rPr>
              <a:t>Robert’s Rules of Order</a:t>
            </a:r>
          </a:p>
          <a:p>
            <a:pPr marL="0" indent="0" algn="ctr">
              <a:buNone/>
            </a:pPr>
            <a:r>
              <a:rPr lang="en-US" dirty="0"/>
              <a:t>		It is a set of rules for conduct at meetings, that allows everyone </a:t>
            </a:r>
          </a:p>
          <a:p>
            <a:pPr marL="0" indent="0" algn="ctr">
              <a:buNone/>
            </a:pPr>
            <a:r>
              <a:rPr lang="en-US" dirty="0"/>
              <a:t>	to be heard and to make decisions without confusion.</a:t>
            </a:r>
          </a:p>
          <a:p>
            <a:endParaRPr lang="en-US" dirty="0"/>
          </a:p>
          <a:p>
            <a:pPr marL="0" indent="0">
              <a:buNone/>
            </a:pPr>
            <a:r>
              <a:rPr lang="en-US" b="1" i="1" dirty="0"/>
              <a:t> </a:t>
            </a:r>
            <a:r>
              <a:rPr lang="en-US" b="1" dirty="0">
                <a:hlinkClick r:id="rId4"/>
              </a:rPr>
              <a:t>On Line Committee Training</a:t>
            </a:r>
            <a:endParaRPr lang="en-US" dirty="0"/>
          </a:p>
          <a:p>
            <a:pPr marL="0" indent="0" algn="ctr">
              <a:buNone/>
            </a:pPr>
            <a:r>
              <a:rPr lang="en-US" b="1" i="1" dirty="0"/>
              <a:t>		 </a:t>
            </a:r>
            <a:r>
              <a:rPr lang="en-US" b="1" dirty="0"/>
              <a:t>Training for Members of </a:t>
            </a:r>
            <a:r>
              <a:rPr lang="en-US" dirty="0"/>
              <a:t> </a:t>
            </a:r>
            <a:r>
              <a:rPr lang="en-US" b="1" dirty="0"/>
              <a:t>School District Appointed Committees, Councils, and   	Task Forces is mandatory.			</a:t>
            </a:r>
            <a:endParaRPr lang="en-US" dirty="0"/>
          </a:p>
        </p:txBody>
      </p:sp>
      <p:pic>
        <p:nvPicPr>
          <p:cNvPr id="4" name="Picture 2" descr="C:\Users\L\AppData\Local\Microsoft\Windows\INetCache\IE\I1B7GYMH\Policies_and_Procedures_Ic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98939"/>
            <a:ext cx="1593166" cy="996461"/>
          </a:xfrm>
          <a:prstGeom prst="rect">
            <a:avLst/>
          </a:prstGeom>
          <a:noFill/>
          <a:extLst>
            <a:ext uri="{909E8E84-426E-40DD-AFC4-6F175D3DCCD1}">
              <a14:hiddenFill xmlns:a14="http://schemas.microsoft.com/office/drawing/2010/main">
                <a:solidFill>
                  <a:srgbClr val="FFFFFF"/>
                </a:solidFill>
              </a14:hiddenFill>
            </a:ext>
          </a:extLst>
        </p:spPr>
      </p:pic>
      <p:sp>
        <p:nvSpPr>
          <p:cNvPr id="5" name="Chevron 4"/>
          <p:cNvSpPr/>
          <p:nvPr/>
        </p:nvSpPr>
        <p:spPr>
          <a:xfrm>
            <a:off x="572790" y="553930"/>
            <a:ext cx="484632" cy="484632"/>
          </a:xfrm>
          <a:prstGeom prst="chevr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Date Placeholder 5"/>
          <p:cNvSpPr>
            <a:spLocks noGrp="1"/>
          </p:cNvSpPr>
          <p:nvPr>
            <p:ph type="dt" sz="half" idx="10"/>
          </p:nvPr>
        </p:nvSpPr>
        <p:spPr/>
        <p:txBody>
          <a:bodyPr/>
          <a:lstStyle/>
          <a:p>
            <a:r>
              <a:rPr lang="en-US" dirty="0"/>
              <a:t>9/27/2017</a:t>
            </a:r>
          </a:p>
        </p:txBody>
      </p:sp>
      <p:sp>
        <p:nvSpPr>
          <p:cNvPr id="8" name="Slide Number Placeholder 7"/>
          <p:cNvSpPr>
            <a:spLocks noGrp="1"/>
          </p:cNvSpPr>
          <p:nvPr>
            <p:ph type="sldNum" sz="quarter" idx="12"/>
          </p:nvPr>
        </p:nvSpPr>
        <p:spPr/>
        <p:txBody>
          <a:bodyPr/>
          <a:lstStyle/>
          <a:p>
            <a:fld id="{953902D7-7A46-4DD8-ABD7-EC0B1CAD2E48}" type="slidenum">
              <a:rPr lang="en-US" smtClean="0"/>
              <a:t>114</a:t>
            </a:fld>
            <a:endParaRPr lang="en-US" dirty="0"/>
          </a:p>
        </p:txBody>
      </p:sp>
    </p:spTree>
    <p:extLst>
      <p:ext uri="{BB962C8B-B14F-4D97-AF65-F5344CB8AC3E}">
        <p14:creationId xmlns:p14="http://schemas.microsoft.com/office/powerpoint/2010/main" val="4837684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r>
              <a:rPr lang="en-US" dirty="0">
                <a:latin typeface="Bauhaus 93" panose="04030905020B02020C02" pitchFamily="82" charset="0"/>
              </a:rPr>
              <a:t>Who Do We Represent?</a:t>
            </a:r>
          </a:p>
        </p:txBody>
      </p:sp>
      <p:sp>
        <p:nvSpPr>
          <p:cNvPr id="3" name="Content Placeholder 2"/>
          <p:cNvSpPr>
            <a:spLocks noGrp="1"/>
          </p:cNvSpPr>
          <p:nvPr>
            <p:ph idx="1"/>
          </p:nvPr>
        </p:nvSpPr>
        <p:spPr/>
        <p:txBody>
          <a:bodyPr>
            <a:normAutofit/>
          </a:bodyPr>
          <a:lstStyle/>
          <a:p>
            <a:pPr algn="ctr"/>
            <a:endParaRPr lang="en-US" sz="2800" dirty="0"/>
          </a:p>
          <a:p>
            <a:pPr marL="0" indent="0" algn="ctr">
              <a:buNone/>
            </a:pPr>
            <a:r>
              <a:rPr lang="en-US" sz="2800" dirty="0"/>
              <a:t>As an elected SAF Chair we </a:t>
            </a:r>
            <a:r>
              <a:rPr lang="en-US" sz="2800" u="sng" dirty="0"/>
              <a:t>facilitate</a:t>
            </a:r>
            <a:r>
              <a:rPr lang="en-US" sz="2800" dirty="0"/>
              <a:t> the group and do not claim to represent every parent or community member at  our school; we simply provide a means by which the community can discuss concerns at your school that  are not addressed by the School Advisory Council  (SAC).  </a:t>
            </a:r>
          </a:p>
          <a:p>
            <a:pPr marL="0" indent="0" algn="ctr">
              <a:buNone/>
            </a:pPr>
            <a:r>
              <a:rPr lang="en-US" sz="2400" dirty="0"/>
              <a:t>The SAC writes the School Improvement Plan and monitors its progress.</a:t>
            </a:r>
          </a:p>
        </p:txBody>
      </p:sp>
      <p:sp>
        <p:nvSpPr>
          <p:cNvPr id="4" name="Date Placeholder 3"/>
          <p:cNvSpPr>
            <a:spLocks noGrp="1"/>
          </p:cNvSpPr>
          <p:nvPr>
            <p:ph type="dt" sz="half" idx="10"/>
          </p:nvPr>
        </p:nvSpPr>
        <p:spPr/>
        <p:txBody>
          <a:bodyPr/>
          <a:lstStyle/>
          <a:p>
            <a:r>
              <a:rPr lang="en-US" dirty="0"/>
              <a:t>9/27/2017</a:t>
            </a:r>
          </a:p>
        </p:txBody>
      </p:sp>
      <p:sp>
        <p:nvSpPr>
          <p:cNvPr id="6" name="Slide Number Placeholder 5"/>
          <p:cNvSpPr>
            <a:spLocks noGrp="1"/>
          </p:cNvSpPr>
          <p:nvPr>
            <p:ph type="sldNum" sz="quarter" idx="12"/>
          </p:nvPr>
        </p:nvSpPr>
        <p:spPr/>
        <p:txBody>
          <a:bodyPr/>
          <a:lstStyle/>
          <a:p>
            <a:fld id="{953902D7-7A46-4DD8-ABD7-EC0B1CAD2E48}" type="slidenum">
              <a:rPr lang="en-US" smtClean="0"/>
              <a:t>115</a:t>
            </a:fld>
            <a:endParaRPr lang="en-US" dirty="0"/>
          </a:p>
        </p:txBody>
      </p:sp>
    </p:spTree>
    <p:extLst>
      <p:ext uri="{BB962C8B-B14F-4D97-AF65-F5344CB8AC3E}">
        <p14:creationId xmlns:p14="http://schemas.microsoft.com/office/powerpoint/2010/main" val="31692290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a:solidFill>
            <a:schemeClr val="tx2">
              <a:lumMod val="20000"/>
              <a:lumOff val="80000"/>
            </a:schemeClr>
          </a:solidFill>
        </p:spPr>
        <p:txBody>
          <a:bodyPr>
            <a:normAutofit/>
          </a:bodyPr>
          <a:lstStyle/>
          <a:p>
            <a:r>
              <a:rPr lang="en-US" sz="5400" dirty="0">
                <a:latin typeface="Bauhaus 93" panose="04030905020B02020C02" pitchFamily="82" charset="0"/>
              </a:rPr>
              <a:t>Who are we?…</a:t>
            </a:r>
          </a:p>
        </p:txBody>
      </p:sp>
      <p:sp>
        <p:nvSpPr>
          <p:cNvPr id="5" name="Rectangle 4"/>
          <p:cNvSpPr/>
          <p:nvPr/>
        </p:nvSpPr>
        <p:spPr>
          <a:xfrm>
            <a:off x="914400" y="1834055"/>
            <a:ext cx="7467600" cy="4247317"/>
          </a:xfrm>
          <a:prstGeom prst="rect">
            <a:avLst/>
          </a:prstGeom>
        </p:spPr>
        <p:txBody>
          <a:bodyPr wrap="square">
            <a:spAutoFit/>
          </a:bodyPr>
          <a:lstStyle/>
          <a:p>
            <a:pPr lvl="0" algn="ctr">
              <a:spcBef>
                <a:spcPts val="0"/>
              </a:spcBef>
              <a:spcAft>
                <a:spcPts val="0"/>
              </a:spcAft>
            </a:pPr>
            <a:r>
              <a:rPr lang="en-US" sz="3200" dirty="0">
                <a:latin typeface="Arial Black" panose="020B0A04020102020204" pitchFamily="34" charset="0"/>
              </a:rPr>
              <a:t>Policy 1.3 - PURPOSE</a:t>
            </a:r>
            <a:endParaRPr lang="en-US" sz="3200" b="0" dirty="0">
              <a:solidFill>
                <a:srgbClr val="000000"/>
              </a:solidFill>
            </a:endParaRPr>
          </a:p>
          <a:p>
            <a:pPr lvl="0" algn="ctr">
              <a:spcBef>
                <a:spcPts val="0"/>
              </a:spcBef>
              <a:spcAft>
                <a:spcPts val="0"/>
              </a:spcAft>
            </a:pPr>
            <a:endParaRPr lang="en-US" sz="1600" dirty="0">
              <a:solidFill>
                <a:srgbClr val="000000"/>
              </a:solidFill>
            </a:endParaRPr>
          </a:p>
          <a:p>
            <a:pPr lvl="0" algn="ctr">
              <a:spcBef>
                <a:spcPts val="0"/>
              </a:spcBef>
              <a:spcAft>
                <a:spcPts val="0"/>
              </a:spcAft>
            </a:pPr>
            <a:r>
              <a:rPr lang="en-US" sz="2400" b="0" dirty="0">
                <a:solidFill>
                  <a:srgbClr val="000000"/>
                </a:solidFill>
              </a:rPr>
              <a:t>Every school shall have a School Advisory Forum (SAF) that shall foster and promote communication between its stakeholders, the school, and the Area Advisory Council.</a:t>
            </a:r>
          </a:p>
          <a:p>
            <a:pPr lvl="0" algn="ctr">
              <a:spcBef>
                <a:spcPts val="0"/>
              </a:spcBef>
              <a:spcAft>
                <a:spcPts val="0"/>
              </a:spcAft>
            </a:pPr>
            <a:endParaRPr lang="en-US" sz="2400" b="0" dirty="0">
              <a:solidFill>
                <a:srgbClr val="000000"/>
              </a:solidFill>
            </a:endParaRPr>
          </a:p>
          <a:p>
            <a:pPr algn="ctr"/>
            <a:r>
              <a:rPr lang="en-US" sz="2400" dirty="0"/>
              <a:t>The Chair and Vice-chair shall be a parent or custodial guardian of a student who will be enrolled and attending the school during their term of service.</a:t>
            </a:r>
            <a:r>
              <a:rPr lang="en-US" sz="2400" b="0" dirty="0">
                <a:solidFill>
                  <a:srgbClr val="000000"/>
                </a:solidFill>
              </a:rPr>
              <a:t> </a:t>
            </a:r>
          </a:p>
          <a:p>
            <a:pPr algn="ctr"/>
            <a:r>
              <a:rPr lang="en-US" dirty="0"/>
              <a:t>The </a:t>
            </a:r>
            <a:r>
              <a:rPr lang="en-US" b="1" u="sng" dirty="0"/>
              <a:t>Chair cannot </a:t>
            </a:r>
            <a:r>
              <a:rPr lang="en-US" dirty="0"/>
              <a:t>be a  Broward County Public School employee at the school </a:t>
            </a:r>
            <a:r>
              <a:rPr lang="en-US" b="1" u="sng" dirty="0"/>
              <a:t>where they are employed</a:t>
            </a:r>
            <a:r>
              <a:rPr lang="en-US" dirty="0"/>
              <a:t>. (</a:t>
            </a:r>
            <a:r>
              <a:rPr lang="en-US" i="1" dirty="0"/>
              <a:t>Refer to your By Laws)</a:t>
            </a:r>
            <a:endParaRPr lang="en-US" b="0" i="1" dirty="0">
              <a:solidFill>
                <a:srgbClr val="000000"/>
              </a:solidFill>
            </a:endParaRPr>
          </a:p>
          <a:p>
            <a:pPr lvl="0" algn="ctr">
              <a:spcBef>
                <a:spcPts val="0"/>
              </a:spcBef>
              <a:spcAft>
                <a:spcPts val="0"/>
              </a:spcAft>
            </a:pPr>
            <a:endParaRPr lang="en-US" b="0" i="1" dirty="0">
              <a:solidFill>
                <a:srgbClr val="000000"/>
              </a:solidFill>
            </a:endParaRPr>
          </a:p>
        </p:txBody>
      </p:sp>
      <p:sp>
        <p:nvSpPr>
          <p:cNvPr id="3" name="Date Placeholder 2"/>
          <p:cNvSpPr>
            <a:spLocks noGrp="1"/>
          </p:cNvSpPr>
          <p:nvPr>
            <p:ph type="dt" sz="half" idx="10"/>
          </p:nvPr>
        </p:nvSpPr>
        <p:spPr/>
        <p:txBody>
          <a:bodyPr/>
          <a:lstStyle/>
          <a:p>
            <a:r>
              <a:rPr lang="en-US" dirty="0"/>
              <a:t>9/27/2017</a:t>
            </a:r>
          </a:p>
        </p:txBody>
      </p:sp>
      <p:sp>
        <p:nvSpPr>
          <p:cNvPr id="7" name="Slide Number Placeholder 6"/>
          <p:cNvSpPr>
            <a:spLocks noGrp="1"/>
          </p:cNvSpPr>
          <p:nvPr>
            <p:ph type="sldNum" sz="quarter" idx="12"/>
          </p:nvPr>
        </p:nvSpPr>
        <p:spPr/>
        <p:txBody>
          <a:bodyPr/>
          <a:lstStyle/>
          <a:p>
            <a:fld id="{953902D7-7A46-4DD8-ABD7-EC0B1CAD2E48}" type="slidenum">
              <a:rPr lang="en-US" smtClean="0"/>
              <a:t>116</a:t>
            </a:fld>
            <a:endParaRPr lang="en-US" dirty="0"/>
          </a:p>
        </p:txBody>
      </p:sp>
      <p:pic>
        <p:nvPicPr>
          <p:cNvPr id="9" name="Picture 2" descr="C:\Users\L\AppData\Local\Microsoft\Windows\INetCache\IE\I1B7GYMH\Policies_and_Procedures_Icon[1].png">
            <a:extLst>
              <a:ext uri="{FF2B5EF4-FFF2-40B4-BE49-F238E27FC236}">
                <a16:creationId xmlns:a16="http://schemas.microsoft.com/office/drawing/2014/main" id="{3AC19CCE-1092-484D-A489-118B96EE7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634" y="304801"/>
            <a:ext cx="1669366" cy="1143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p:txBody>
          <a:bodyPr/>
          <a:lstStyle/>
          <a:p>
            <a:endParaRPr lang="en-US" dirty="0"/>
          </a:p>
          <a:p>
            <a:endParaRPr lang="en-US" dirty="0"/>
          </a:p>
        </p:txBody>
      </p:sp>
    </p:spTree>
    <p:extLst>
      <p:ext uri="{BB962C8B-B14F-4D97-AF65-F5344CB8AC3E}">
        <p14:creationId xmlns:p14="http://schemas.microsoft.com/office/powerpoint/2010/main" val="3126572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41621"/>
            <a:ext cx="7848600" cy="1143000"/>
          </a:xfrm>
          <a:solidFill>
            <a:schemeClr val="accent1">
              <a:lumMod val="40000"/>
              <a:lumOff val="60000"/>
            </a:schemeClr>
          </a:solidFill>
        </p:spPr>
        <p:txBody>
          <a:bodyPr>
            <a:normAutofit/>
          </a:bodyPr>
          <a:lstStyle/>
          <a:p>
            <a:r>
              <a:rPr lang="en-US" dirty="0">
                <a:latin typeface="Bauhaus 93" panose="04030905020B02020C02" pitchFamily="82" charset="0"/>
              </a:rPr>
              <a:t>Who Is Our Membership?</a:t>
            </a:r>
          </a:p>
        </p:txBody>
      </p:sp>
      <p:sp>
        <p:nvSpPr>
          <p:cNvPr id="3" name="Content Placeholder 2"/>
          <p:cNvSpPr>
            <a:spLocks noGrp="1"/>
          </p:cNvSpPr>
          <p:nvPr>
            <p:ph idx="1"/>
          </p:nvPr>
        </p:nvSpPr>
        <p:spPr/>
        <p:txBody>
          <a:bodyPr>
            <a:normAutofit fontScale="85000" lnSpcReduction="10000"/>
          </a:bodyPr>
          <a:lstStyle/>
          <a:p>
            <a:r>
              <a:rPr lang="en-US" dirty="0"/>
              <a:t>1. 	</a:t>
            </a:r>
            <a:r>
              <a:rPr lang="en-US" sz="3100" b="1" u="sng" dirty="0"/>
              <a:t>The membership of the School Advisory Forum (SAF) shall be representative of the school community </a:t>
            </a:r>
            <a:r>
              <a:rPr lang="en-US" sz="3100" b="1" dirty="0"/>
              <a:t>to include parents or guardians of students enrolled In the school, students of the school, business partners of the school, community members and business people. Participation from all ethnic, religious, cultural and socioeconomic backgrounds is welcomed and encouraged.</a:t>
            </a:r>
          </a:p>
          <a:p>
            <a:r>
              <a:rPr lang="en-US" sz="2400" b="1" dirty="0"/>
              <a:t>Note:  Open to all stakeholders.   (Representative of the community served by the school, including, but not limited to parents, PTO/PTA’s, Booster Clubs, Student government,  senior citizens, local government officials, elected officials, and civic leaders.) </a:t>
            </a:r>
            <a:r>
              <a:rPr lang="en-US" sz="2400" b="1" u="sng" dirty="0"/>
              <a:t>Refer to your bylaws.</a:t>
            </a:r>
          </a:p>
          <a:p>
            <a:endParaRPr lang="en-US" sz="3100" dirty="0"/>
          </a:p>
        </p:txBody>
      </p:sp>
      <p:sp>
        <p:nvSpPr>
          <p:cNvPr id="5" name="Date Placeholder 4"/>
          <p:cNvSpPr>
            <a:spLocks noGrp="1"/>
          </p:cNvSpPr>
          <p:nvPr>
            <p:ph type="dt" sz="half" idx="10"/>
          </p:nvPr>
        </p:nvSpPr>
        <p:spPr/>
        <p:txBody>
          <a:bodyPr/>
          <a:lstStyle/>
          <a:p>
            <a:r>
              <a:rPr lang="en-US" dirty="0"/>
              <a:t>9/27/2017</a:t>
            </a:r>
          </a:p>
        </p:txBody>
      </p:sp>
      <p:sp>
        <p:nvSpPr>
          <p:cNvPr id="7" name="Slide Number Placeholder 6"/>
          <p:cNvSpPr>
            <a:spLocks noGrp="1"/>
          </p:cNvSpPr>
          <p:nvPr>
            <p:ph type="sldNum" sz="quarter" idx="12"/>
          </p:nvPr>
        </p:nvSpPr>
        <p:spPr/>
        <p:txBody>
          <a:bodyPr/>
          <a:lstStyle/>
          <a:p>
            <a:fld id="{953902D7-7A46-4DD8-ABD7-EC0B1CAD2E48}" type="slidenum">
              <a:rPr lang="en-US" smtClean="0"/>
              <a:t>117</a:t>
            </a:fld>
            <a:endParaRPr lang="en-US" dirty="0"/>
          </a:p>
        </p:txBody>
      </p:sp>
      <p:pic>
        <p:nvPicPr>
          <p:cNvPr id="9" name="Picture 2" descr="C:\Users\L\AppData\Local\Microsoft\Windows\INetCache\IE\I1B7GYMH\Policies_and_Procedures_Icon[1].png">
            <a:extLst>
              <a:ext uri="{FF2B5EF4-FFF2-40B4-BE49-F238E27FC236}">
                <a16:creationId xmlns:a16="http://schemas.microsoft.com/office/drawing/2014/main" id="{CB7636B3-7562-42E3-A4F4-ADBB54C2E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593166" cy="111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469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normAutofit fontScale="90000"/>
          </a:bodyPr>
          <a:lstStyle/>
          <a:p>
            <a:pPr algn="l"/>
            <a:r>
              <a:rPr lang="en-US" dirty="0">
                <a:latin typeface="Bauhaus 93" panose="04030905020B02020C02" pitchFamily="82" charset="0"/>
              </a:rPr>
              <a:t>Who does the Sunshine Law </a:t>
            </a:r>
            <a:br>
              <a:rPr lang="en-US" dirty="0">
                <a:latin typeface="Bauhaus 93" panose="04030905020B02020C02" pitchFamily="82" charset="0"/>
              </a:rPr>
            </a:br>
            <a:r>
              <a:rPr lang="en-US" dirty="0">
                <a:latin typeface="Bauhaus 93" panose="04030905020B02020C02" pitchFamily="82" charset="0"/>
              </a:rPr>
              <a:t>apply to?</a:t>
            </a:r>
          </a:p>
        </p:txBody>
      </p:sp>
      <p:sp>
        <p:nvSpPr>
          <p:cNvPr id="3" name="Content Placeholder 2"/>
          <p:cNvSpPr>
            <a:spLocks noGrp="1"/>
          </p:cNvSpPr>
          <p:nvPr>
            <p:ph idx="1"/>
          </p:nvPr>
        </p:nvSpPr>
        <p:spPr/>
        <p:txBody>
          <a:bodyPr>
            <a:normAutofit fontScale="70000" lnSpcReduction="20000"/>
          </a:bodyPr>
          <a:lstStyle/>
          <a:p>
            <a:pPr fontAlgn="base"/>
            <a:r>
              <a:rPr lang="en-US" dirty="0"/>
              <a:t> Legal Dept. Interpretation - Highlights - General Guide</a:t>
            </a:r>
          </a:p>
          <a:p>
            <a:pPr lvl="0" fontAlgn="base"/>
            <a:r>
              <a:rPr lang="en-US" dirty="0"/>
              <a:t>Governmental Proceedings at state and local levels are subject to the Sunshine Law • (state and local collegial public bodies must be in the Sunshine).  This includes Advisory Boards.</a:t>
            </a:r>
          </a:p>
          <a:p>
            <a:pPr lvl="0" fontAlgn="base"/>
            <a:r>
              <a:rPr lang="en-US" dirty="0"/>
              <a:t>Meetings must be open to the public</a:t>
            </a:r>
          </a:p>
          <a:p>
            <a:pPr lvl="0" fontAlgn="base"/>
            <a:r>
              <a:rPr lang="en-US" dirty="0"/>
              <a:t>Public access to all meetings</a:t>
            </a:r>
          </a:p>
          <a:p>
            <a:pPr lvl="0" fontAlgn="base"/>
            <a:r>
              <a:rPr lang="en-US" dirty="0"/>
              <a:t>Public notice of meetings required</a:t>
            </a:r>
          </a:p>
          <a:p>
            <a:pPr lvl="0" fontAlgn="base"/>
            <a:r>
              <a:rPr lang="en-US" dirty="0"/>
              <a:t>Official minutes must be recorded</a:t>
            </a:r>
          </a:p>
          <a:p>
            <a:pPr lvl="0" fontAlgn="base"/>
            <a:r>
              <a:rPr lang="en-US" dirty="0"/>
              <a:t>Place of meeting must be easily accessible</a:t>
            </a:r>
          </a:p>
          <a:p>
            <a:pPr fontAlgn="base"/>
            <a:r>
              <a:rPr lang="en-US" dirty="0"/>
              <a:t>(Note: Entire decision-making process must be conducted in an open manner)</a:t>
            </a:r>
          </a:p>
          <a:p>
            <a:pPr marL="0" indent="0">
              <a:buNone/>
            </a:pPr>
            <a:br>
              <a:rPr lang="fr-BE"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253302"/>
            <a:ext cx="1752600" cy="1752600"/>
          </a:xfrm>
          <a:prstGeom prst="rect">
            <a:avLst/>
          </a:prstGeom>
        </p:spPr>
      </p:pic>
      <p:sp>
        <p:nvSpPr>
          <p:cNvPr id="5" name="Date Placeholder 4"/>
          <p:cNvSpPr>
            <a:spLocks noGrp="1"/>
          </p:cNvSpPr>
          <p:nvPr>
            <p:ph type="dt" sz="half" idx="10"/>
          </p:nvPr>
        </p:nvSpPr>
        <p:spPr/>
        <p:txBody>
          <a:bodyPr/>
          <a:lstStyle/>
          <a:p>
            <a:r>
              <a:rPr lang="en-US" dirty="0"/>
              <a:t>9/27/2017</a:t>
            </a:r>
          </a:p>
        </p:txBody>
      </p:sp>
      <p:sp>
        <p:nvSpPr>
          <p:cNvPr id="7" name="Slide Number Placeholder 6"/>
          <p:cNvSpPr>
            <a:spLocks noGrp="1"/>
          </p:cNvSpPr>
          <p:nvPr>
            <p:ph type="sldNum" sz="quarter" idx="12"/>
          </p:nvPr>
        </p:nvSpPr>
        <p:spPr/>
        <p:txBody>
          <a:bodyPr/>
          <a:lstStyle/>
          <a:p>
            <a:fld id="{953902D7-7A46-4DD8-ABD7-EC0B1CAD2E48}" type="slidenum">
              <a:rPr lang="en-US" smtClean="0"/>
              <a:t>118</a:t>
            </a:fld>
            <a:endParaRPr lang="en-US" dirty="0"/>
          </a:p>
        </p:txBody>
      </p:sp>
      <p:sp>
        <p:nvSpPr>
          <p:cNvPr id="6" name="Wave 5">
            <a:extLst>
              <a:ext uri="{FF2B5EF4-FFF2-40B4-BE49-F238E27FC236}">
                <a16:creationId xmlns:a16="http://schemas.microsoft.com/office/drawing/2014/main" id="{AD69482B-2232-4A97-8A40-A251EDCFC54E}"/>
              </a:ext>
            </a:extLst>
          </p:cNvPr>
          <p:cNvSpPr/>
          <p:nvPr/>
        </p:nvSpPr>
        <p:spPr>
          <a:xfrm>
            <a:off x="3886200" y="4953000"/>
            <a:ext cx="4800600" cy="1447800"/>
          </a:xfrm>
          <a:prstGeom prst="wav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Sunshine Law, s. 286.011, F.S.,</a:t>
            </a:r>
          </a:p>
        </p:txBody>
      </p:sp>
    </p:spTree>
    <p:extLst>
      <p:ext uri="{BB962C8B-B14F-4D97-AF65-F5344CB8AC3E}">
        <p14:creationId xmlns:p14="http://schemas.microsoft.com/office/powerpoint/2010/main" val="42603136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lstStyle/>
          <a:p>
            <a:pPr algn="l"/>
            <a:r>
              <a:rPr lang="en-US" dirty="0">
                <a:latin typeface="Bauhaus 93" panose="04030905020B02020C02" pitchFamily="82" charset="0"/>
              </a:rPr>
              <a:t>Who Needs By Laws?</a:t>
            </a:r>
          </a:p>
        </p:txBody>
      </p:sp>
      <p:sp>
        <p:nvSpPr>
          <p:cNvPr id="3" name="Content Placeholder 2"/>
          <p:cNvSpPr>
            <a:spLocks noGrp="1"/>
          </p:cNvSpPr>
          <p:nvPr>
            <p:ph idx="1"/>
          </p:nvPr>
        </p:nvSpPr>
        <p:spPr/>
        <p:txBody>
          <a:bodyPr>
            <a:normAutofit fontScale="85000" lnSpcReduction="20000"/>
          </a:bodyPr>
          <a:lstStyle/>
          <a:p>
            <a:r>
              <a:rPr lang="en-US" dirty="0"/>
              <a:t>Every school must have a set of By Laws</a:t>
            </a:r>
          </a:p>
          <a:p>
            <a:pPr lvl="0"/>
            <a:r>
              <a:rPr lang="en-US" dirty="0"/>
              <a:t>A template is available if you cannot find your school's set. </a:t>
            </a:r>
            <a:r>
              <a:rPr lang="en-US" sz="2100" u="sng" dirty="0">
                <a:hlinkClick r:id="rId3"/>
              </a:rPr>
              <a:t>Office of School Performance and Accountability - School Advisory Forum Link</a:t>
            </a:r>
            <a:endParaRPr lang="en-US" sz="2100" dirty="0"/>
          </a:p>
          <a:p>
            <a:pPr lvl="0"/>
            <a:endParaRPr lang="en-US" dirty="0"/>
          </a:p>
          <a:p>
            <a:r>
              <a:rPr lang="en-US" dirty="0"/>
              <a:t>By Laws set the rules for the organization</a:t>
            </a:r>
          </a:p>
          <a:p>
            <a:pPr lvl="1"/>
            <a:r>
              <a:rPr lang="en-US" dirty="0"/>
              <a:t>Objectives</a:t>
            </a:r>
          </a:p>
          <a:p>
            <a:pPr lvl="1"/>
            <a:r>
              <a:rPr lang="en-US" dirty="0"/>
              <a:t>Officers</a:t>
            </a:r>
          </a:p>
          <a:p>
            <a:pPr lvl="1"/>
            <a:r>
              <a:rPr lang="en-US" dirty="0"/>
              <a:t>Duties</a:t>
            </a:r>
          </a:p>
          <a:p>
            <a:pPr lvl="1"/>
            <a:r>
              <a:rPr lang="en-US" dirty="0"/>
              <a:t>Meetings</a:t>
            </a:r>
          </a:p>
          <a:p>
            <a:pPr lvl="1"/>
            <a:r>
              <a:rPr lang="en-US" dirty="0"/>
              <a:t>Voting</a:t>
            </a:r>
          </a:p>
          <a:p>
            <a:pPr lvl="1"/>
            <a:r>
              <a:rPr lang="en-US" dirty="0"/>
              <a:t>Amendments </a:t>
            </a:r>
          </a:p>
        </p:txBody>
      </p:sp>
      <p:sp>
        <p:nvSpPr>
          <p:cNvPr id="4" name="Date Placeholder 3"/>
          <p:cNvSpPr>
            <a:spLocks noGrp="1"/>
          </p:cNvSpPr>
          <p:nvPr>
            <p:ph type="dt" sz="half" idx="10"/>
          </p:nvPr>
        </p:nvSpPr>
        <p:spPr/>
        <p:txBody>
          <a:bodyPr/>
          <a:lstStyle/>
          <a:p>
            <a:r>
              <a:rPr lang="en-US" dirty="0"/>
              <a:t>9/27/2017</a:t>
            </a:r>
          </a:p>
        </p:txBody>
      </p:sp>
      <p:sp>
        <p:nvSpPr>
          <p:cNvPr id="6" name="Slide Number Placeholder 5"/>
          <p:cNvSpPr>
            <a:spLocks noGrp="1"/>
          </p:cNvSpPr>
          <p:nvPr>
            <p:ph type="sldNum" sz="quarter" idx="12"/>
          </p:nvPr>
        </p:nvSpPr>
        <p:spPr/>
        <p:txBody>
          <a:bodyPr/>
          <a:lstStyle/>
          <a:p>
            <a:fld id="{953902D7-7A46-4DD8-ABD7-EC0B1CAD2E48}" type="slidenum">
              <a:rPr lang="en-US" smtClean="0"/>
              <a:t>119</a:t>
            </a:fld>
            <a:endParaRPr lang="en-US" dirty="0"/>
          </a:p>
        </p:txBody>
      </p:sp>
      <p:sp>
        <p:nvSpPr>
          <p:cNvPr id="7" name="Flowchart: Punched Tape 6"/>
          <p:cNvSpPr/>
          <p:nvPr/>
        </p:nvSpPr>
        <p:spPr>
          <a:xfrm>
            <a:off x="3581400" y="3886200"/>
            <a:ext cx="5334000" cy="2590800"/>
          </a:xfrm>
          <a:prstGeom prst="flowChartPunchedTap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Policy 1.3 C.11</a:t>
            </a:r>
          </a:p>
          <a:p>
            <a:r>
              <a:rPr lang="en-US" dirty="0">
                <a:solidFill>
                  <a:schemeClr val="tx1"/>
                </a:solidFill>
              </a:rPr>
              <a:t> The School Advisory Forum shall use guidelines developed by the district, develop and adopt</a:t>
            </a:r>
          </a:p>
          <a:p>
            <a:r>
              <a:rPr lang="en-US" dirty="0">
                <a:solidFill>
                  <a:schemeClr val="tx1"/>
                </a:solidFill>
              </a:rPr>
              <a:t>procedural bylaws, conduct meetings in accordance with the Florida Sunshine Laws, and conduct meetings according to Robert’s Rules of Order, Newly Revised.</a:t>
            </a:r>
          </a:p>
        </p:txBody>
      </p:sp>
      <p:pic>
        <p:nvPicPr>
          <p:cNvPr id="8" name="Picture 2" descr="C:\Users\L\AppData\Local\Microsoft\Windows\INetCache\IE\I1B7GYMH\Policies_and_Procedures_Icon[1].png">
            <a:extLst>
              <a:ext uri="{FF2B5EF4-FFF2-40B4-BE49-F238E27FC236}">
                <a16:creationId xmlns:a16="http://schemas.microsoft.com/office/drawing/2014/main" id="{CB7636B3-7562-42E3-A4F4-ADBB54C2E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98939"/>
            <a:ext cx="1593166" cy="111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988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0C51B-C706-4823-A9C4-7AB4D6804544}"/>
              </a:ext>
            </a:extLst>
          </p:cNvPr>
          <p:cNvSpPr>
            <a:spLocks noGrp="1"/>
          </p:cNvSpPr>
          <p:nvPr>
            <p:ph type="sldNum" sz="quarter" idx="12"/>
          </p:nvPr>
        </p:nvSpPr>
        <p:spPr/>
        <p:txBody>
          <a:bodyPr/>
          <a:lstStyle/>
          <a:p>
            <a:fld id="{9A47194C-3E5A-854F-B5AE-A6634FC20B3C}" type="slidenum">
              <a:rPr lang="en-US" smtClean="0"/>
              <a:pPr/>
              <a:t>12</a:t>
            </a:fld>
            <a:endParaRPr lang="en-US" dirty="0"/>
          </a:p>
        </p:txBody>
      </p:sp>
      <p:sp>
        <p:nvSpPr>
          <p:cNvPr id="4" name="Title 3">
            <a:extLst>
              <a:ext uri="{FF2B5EF4-FFF2-40B4-BE49-F238E27FC236}">
                <a16:creationId xmlns:a16="http://schemas.microsoft.com/office/drawing/2014/main" id="{EEE01912-37BB-4D4B-B92B-D1CA7116CA60}"/>
              </a:ext>
            </a:extLst>
          </p:cNvPr>
          <p:cNvSpPr>
            <a:spLocks noGrp="1"/>
          </p:cNvSpPr>
          <p:nvPr>
            <p:ph type="title"/>
          </p:nvPr>
        </p:nvSpPr>
        <p:spPr>
          <a:xfrm>
            <a:off x="649358" y="852532"/>
            <a:ext cx="8220004" cy="581992"/>
          </a:xfrm>
        </p:spPr>
        <p:txBody>
          <a:bodyPr/>
          <a:lstStyle/>
          <a:p>
            <a:pPr algn="ctr"/>
            <a:r>
              <a:rPr lang="en-US" sz="4400" spc="-25" dirty="0">
                <a:cs typeface="Calibri"/>
              </a:rPr>
              <a:t>SAC COMPOSITION</a:t>
            </a:r>
            <a:br>
              <a:rPr lang="en-US" spc="-25" dirty="0">
                <a:cs typeface="Calibri"/>
              </a:rPr>
            </a:br>
            <a:endParaRPr lang="en-US" dirty="0"/>
          </a:p>
        </p:txBody>
      </p:sp>
      <p:sp>
        <p:nvSpPr>
          <p:cNvPr id="6" name="Rectangle 5">
            <a:extLst>
              <a:ext uri="{FF2B5EF4-FFF2-40B4-BE49-F238E27FC236}">
                <a16:creationId xmlns:a16="http://schemas.microsoft.com/office/drawing/2014/main" id="{ED397A98-E9EB-474F-8EE4-94A0BBFAD27C}"/>
              </a:ext>
            </a:extLst>
          </p:cNvPr>
          <p:cNvSpPr/>
          <p:nvPr/>
        </p:nvSpPr>
        <p:spPr>
          <a:xfrm>
            <a:off x="102476" y="1174532"/>
            <a:ext cx="9041523" cy="4906921"/>
          </a:xfrm>
          <a:prstGeom prst="rect">
            <a:avLst/>
          </a:prstGeom>
        </p:spPr>
        <p:txBody>
          <a:bodyPr wrap="square">
            <a:spAutoFit/>
          </a:bodyPr>
          <a:lstStyle/>
          <a:p>
            <a:pPr marL="92075" algn="just"/>
            <a:r>
              <a:rPr lang="en-US" sz="1600" b="1" i="1" u="sng" spc="-15" dirty="0">
                <a:solidFill>
                  <a:srgbClr val="F15D22"/>
                </a:solidFill>
                <a:latin typeface="Arial"/>
                <a:cs typeface="Arial"/>
              </a:rPr>
              <a:t>SAC Composition must reflect the community and must include:</a:t>
            </a:r>
          </a:p>
          <a:p>
            <a:pPr marL="92075" algn="just">
              <a:lnSpc>
                <a:spcPct val="100000"/>
              </a:lnSpc>
            </a:pPr>
            <a:r>
              <a:rPr lang="en-US" sz="2400" b="1" spc="-15" dirty="0">
                <a:solidFill>
                  <a:schemeClr val="accent1"/>
                </a:solidFill>
                <a:latin typeface="Arial"/>
                <a:cs typeface="Arial"/>
              </a:rPr>
              <a:t>			</a:t>
            </a:r>
            <a:r>
              <a:rPr lang="en-US" sz="1100" b="1" spc="-15" dirty="0">
                <a:solidFill>
                  <a:schemeClr val="accent1"/>
                </a:solidFill>
                <a:latin typeface="Arial"/>
                <a:cs typeface="Arial"/>
              </a:rPr>
              <a:t>Principal</a:t>
            </a:r>
            <a:r>
              <a:rPr lang="en-US" sz="1100" spc="-15" dirty="0">
                <a:solidFill>
                  <a:schemeClr val="accent1"/>
                </a:solidFill>
                <a:latin typeface="Arial"/>
                <a:cs typeface="Arial"/>
              </a:rPr>
              <a:t> (Not assistant principal)</a:t>
            </a:r>
          </a:p>
          <a:p>
            <a:pPr marL="92075" algn="just">
              <a:lnSpc>
                <a:spcPct val="100000"/>
              </a:lnSpc>
            </a:pPr>
            <a:r>
              <a:rPr lang="en-US" sz="1100" spc="-15" dirty="0">
                <a:solidFill>
                  <a:schemeClr val="accent1"/>
                </a:solidFill>
                <a:latin typeface="Arial"/>
                <a:cs typeface="Arial"/>
              </a:rPr>
              <a:t>			</a:t>
            </a:r>
            <a:r>
              <a:rPr lang="en-US" sz="1100" b="1" spc="-15" dirty="0">
                <a:solidFill>
                  <a:schemeClr val="accent1"/>
                </a:solidFill>
                <a:latin typeface="Arial"/>
                <a:cs typeface="Arial"/>
              </a:rPr>
              <a:t>Teachers</a:t>
            </a:r>
          </a:p>
          <a:p>
            <a:pPr marL="92075" algn="just">
              <a:lnSpc>
                <a:spcPct val="100000"/>
              </a:lnSpc>
            </a:pPr>
            <a:r>
              <a:rPr lang="en-US" sz="1100" spc="-15" dirty="0">
                <a:solidFill>
                  <a:schemeClr val="accent1"/>
                </a:solidFill>
                <a:latin typeface="Arial"/>
                <a:cs typeface="Arial"/>
              </a:rPr>
              <a:t>			</a:t>
            </a:r>
            <a:r>
              <a:rPr lang="en-US" sz="1100" b="1" spc="-15" dirty="0">
                <a:solidFill>
                  <a:schemeClr val="accent1"/>
                </a:solidFill>
                <a:latin typeface="Arial"/>
                <a:cs typeface="Arial"/>
              </a:rPr>
              <a:t>BTU Steward </a:t>
            </a:r>
            <a:r>
              <a:rPr lang="en-US" sz="1100" spc="-15" dirty="0">
                <a:solidFill>
                  <a:schemeClr val="accent1"/>
                </a:solidFill>
                <a:latin typeface="Arial"/>
                <a:cs typeface="Arial"/>
              </a:rPr>
              <a:t>(Or designee)</a:t>
            </a:r>
          </a:p>
          <a:p>
            <a:pPr marL="92075" algn="just">
              <a:lnSpc>
                <a:spcPct val="100000"/>
              </a:lnSpc>
            </a:pPr>
            <a:r>
              <a:rPr lang="en-US" sz="1100" spc="-15" dirty="0">
                <a:solidFill>
                  <a:schemeClr val="accent1"/>
                </a:solidFill>
                <a:latin typeface="Arial"/>
                <a:cs typeface="Arial"/>
              </a:rPr>
              <a:t>			</a:t>
            </a:r>
            <a:r>
              <a:rPr lang="en-US" sz="1100" b="1" spc="-15" dirty="0">
                <a:solidFill>
                  <a:schemeClr val="accent1"/>
                </a:solidFill>
                <a:latin typeface="Arial"/>
                <a:cs typeface="Arial"/>
              </a:rPr>
              <a:t>Parents</a:t>
            </a:r>
          </a:p>
          <a:p>
            <a:pPr marL="92075" algn="just">
              <a:lnSpc>
                <a:spcPct val="100000"/>
              </a:lnSpc>
            </a:pPr>
            <a:r>
              <a:rPr lang="en-US" sz="1100" spc="-15" dirty="0">
                <a:solidFill>
                  <a:schemeClr val="accent1"/>
                </a:solidFill>
                <a:latin typeface="Arial"/>
                <a:cs typeface="Arial"/>
              </a:rPr>
              <a:t>			</a:t>
            </a:r>
            <a:r>
              <a:rPr lang="en-US" sz="1100" b="1" spc="-15" dirty="0">
                <a:solidFill>
                  <a:schemeClr val="accent1"/>
                </a:solidFill>
                <a:latin typeface="Arial"/>
                <a:cs typeface="Arial"/>
              </a:rPr>
              <a:t>Innovation Zone Representative </a:t>
            </a:r>
            <a:r>
              <a:rPr lang="en-US" sz="1100" spc="-15" dirty="0">
                <a:solidFill>
                  <a:schemeClr val="accent1"/>
                </a:solidFill>
                <a:latin typeface="Arial"/>
                <a:cs typeface="Arial"/>
              </a:rPr>
              <a:t>(Must be a parent)</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SAF Chairperson </a:t>
            </a:r>
            <a:r>
              <a:rPr lang="en-US" sz="1100" spc="-10" dirty="0">
                <a:solidFill>
                  <a:schemeClr val="accent1"/>
                </a:solidFill>
                <a:latin typeface="Arial"/>
                <a:cs typeface="Arial"/>
              </a:rPr>
              <a:t>(Must be a parent)</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ESOL Representative </a:t>
            </a:r>
            <a:r>
              <a:rPr lang="en-US" sz="1100" spc="-10" dirty="0">
                <a:solidFill>
                  <a:schemeClr val="accent1"/>
                </a:solidFill>
                <a:latin typeface="Arial"/>
                <a:cs typeface="Arial"/>
              </a:rPr>
              <a:t>(Must be the parent of ELL student)</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ESE Representative </a:t>
            </a:r>
            <a:r>
              <a:rPr lang="en-US" sz="1100" spc="-10" dirty="0">
                <a:solidFill>
                  <a:schemeClr val="accent1"/>
                </a:solidFill>
                <a:latin typeface="Arial"/>
                <a:cs typeface="Arial"/>
              </a:rPr>
              <a:t>(Must be the parent of an ESE student)</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Gifted Representative </a:t>
            </a:r>
            <a:r>
              <a:rPr lang="en-US" sz="1100" spc="-10" dirty="0">
                <a:solidFill>
                  <a:schemeClr val="accent1"/>
                </a:solidFill>
                <a:latin typeface="Arial"/>
                <a:cs typeface="Arial"/>
              </a:rPr>
              <a:t>(Must be the parent of a Gifted student)</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Pre-K </a:t>
            </a:r>
            <a:r>
              <a:rPr lang="en-US" sz="1100" spc="-10" dirty="0">
                <a:solidFill>
                  <a:schemeClr val="accent1"/>
                </a:solidFill>
                <a:latin typeface="Arial"/>
                <a:cs typeface="Arial"/>
              </a:rPr>
              <a:t>(If applicable-parent or certified teacher)</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Non-Instructional Employees</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Community/ Business Representatives</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Students</a:t>
            </a:r>
            <a:r>
              <a:rPr lang="en-US" sz="1100" spc="-10" dirty="0">
                <a:solidFill>
                  <a:schemeClr val="accent1"/>
                </a:solidFill>
                <a:latin typeface="Arial"/>
                <a:cs typeface="Arial"/>
              </a:rPr>
              <a:t> (mandatory for High School, optional for Middle School)</a:t>
            </a:r>
          </a:p>
          <a:p>
            <a:pPr marL="12700" marR="5080">
              <a:lnSpc>
                <a:spcPct val="101000"/>
              </a:lnSpc>
              <a:spcBef>
                <a:spcPts val="284"/>
              </a:spcBef>
            </a:pPr>
            <a:r>
              <a:rPr lang="en-US" sz="1100" spc="-10" dirty="0">
                <a:solidFill>
                  <a:schemeClr val="accent1"/>
                </a:solidFill>
                <a:latin typeface="Arial"/>
                <a:cs typeface="Arial"/>
              </a:rPr>
              <a:t>			</a:t>
            </a:r>
            <a:r>
              <a:rPr lang="en-US" sz="1100" b="1" spc="-10" dirty="0">
                <a:solidFill>
                  <a:schemeClr val="accent1"/>
                </a:solidFill>
                <a:latin typeface="Arial"/>
                <a:cs typeface="Arial"/>
              </a:rPr>
              <a:t>Community School Representative </a:t>
            </a:r>
            <a:r>
              <a:rPr lang="en-US" sz="1100" spc="-10" dirty="0">
                <a:solidFill>
                  <a:schemeClr val="accent1"/>
                </a:solidFill>
                <a:latin typeface="Arial"/>
                <a:cs typeface="Arial"/>
              </a:rPr>
              <a:t>(if applicable)</a:t>
            </a:r>
          </a:p>
          <a:p>
            <a:pPr marL="12700" marR="5080">
              <a:lnSpc>
                <a:spcPct val="101000"/>
              </a:lnSpc>
              <a:spcBef>
                <a:spcPts val="284"/>
              </a:spcBef>
            </a:pPr>
            <a:endParaRPr lang="en-US" sz="1000" spc="-10" dirty="0">
              <a:solidFill>
                <a:schemeClr val="accent1"/>
              </a:solidFill>
              <a:latin typeface="Arial"/>
              <a:cs typeface="Arial"/>
            </a:endParaRPr>
          </a:p>
          <a:p>
            <a:pPr marL="12700" marR="5080">
              <a:lnSpc>
                <a:spcPct val="101000"/>
              </a:lnSpc>
              <a:spcBef>
                <a:spcPts val="284"/>
              </a:spcBef>
            </a:pPr>
            <a:r>
              <a:rPr lang="en-US" sz="1400" b="1" u="sng" spc="-10" dirty="0">
                <a:solidFill>
                  <a:srgbClr val="F15D22"/>
                </a:solidFill>
                <a:latin typeface="Arial"/>
                <a:cs typeface="Arial"/>
              </a:rPr>
              <a:t>Important reminders:</a:t>
            </a:r>
          </a:p>
          <a:p>
            <a:pPr marL="12700" marR="5080">
              <a:lnSpc>
                <a:spcPct val="101000"/>
              </a:lnSpc>
              <a:spcBef>
                <a:spcPts val="284"/>
              </a:spcBef>
            </a:pPr>
            <a:endParaRPr lang="en-US" sz="800" b="1" u="sng" spc="-10" dirty="0">
              <a:solidFill>
                <a:srgbClr val="F15D22"/>
              </a:solidFill>
              <a:latin typeface="Arial"/>
              <a:cs typeface="Arial"/>
            </a:endParaRPr>
          </a:p>
          <a:p>
            <a:pPr marL="12700" marR="5080">
              <a:lnSpc>
                <a:spcPct val="101000"/>
              </a:lnSpc>
              <a:spcBef>
                <a:spcPts val="284"/>
              </a:spcBef>
            </a:pPr>
            <a:r>
              <a:rPr lang="en-US" sz="1400" b="1" spc="-10" dirty="0">
                <a:solidFill>
                  <a:srgbClr val="F15D22"/>
                </a:solidFill>
                <a:latin typeface="Arial"/>
                <a:cs typeface="Arial"/>
              </a:rPr>
              <a:t>-  SAC COMPOSITION MUST BE KEPT UPDATED ON THE DATABASE AND IN THE SAC UPLOAD</a:t>
            </a:r>
          </a:p>
          <a:p>
            <a:pPr marL="12700" marR="5080">
              <a:lnSpc>
                <a:spcPct val="101000"/>
              </a:lnSpc>
              <a:spcBef>
                <a:spcPts val="284"/>
              </a:spcBef>
            </a:pPr>
            <a:r>
              <a:rPr lang="en-US" sz="1400" b="1" spc="-10" dirty="0">
                <a:solidFill>
                  <a:srgbClr val="F15D22"/>
                </a:solidFill>
                <a:latin typeface="Arial"/>
                <a:cs typeface="Arial"/>
              </a:rPr>
              <a:t>   SECTION OF THE SIP</a:t>
            </a:r>
          </a:p>
          <a:p>
            <a:pPr marL="12700" marR="5080">
              <a:lnSpc>
                <a:spcPct val="101000"/>
              </a:lnSpc>
              <a:spcBef>
                <a:spcPts val="284"/>
              </a:spcBef>
            </a:pPr>
            <a:r>
              <a:rPr lang="en-US" sz="1400" b="1" spc="-10" dirty="0">
                <a:solidFill>
                  <a:srgbClr val="F15D22"/>
                </a:solidFill>
                <a:latin typeface="Arial"/>
                <a:cs typeface="Arial"/>
              </a:rPr>
              <a:t>-  QUORUM MUST BE MET FOR EACH SAC MEETING:  51% OF SAC COMPOSITION</a:t>
            </a:r>
          </a:p>
          <a:p>
            <a:pPr marL="12700" marR="5080">
              <a:lnSpc>
                <a:spcPct val="101000"/>
              </a:lnSpc>
              <a:spcBef>
                <a:spcPts val="284"/>
              </a:spcBef>
            </a:pPr>
            <a:r>
              <a:rPr lang="en-US" sz="1400" b="1" spc="-10" dirty="0">
                <a:solidFill>
                  <a:srgbClr val="F15D22"/>
                </a:solidFill>
                <a:latin typeface="Arial"/>
                <a:cs typeface="Arial"/>
              </a:rPr>
              <a:t>-  AFTER TWO ABSENCES IN A ROW, A SAC MEMBER NEEDS TO BE REPLACED </a:t>
            </a:r>
            <a:endParaRPr lang="en-US" sz="1400" b="1" dirty="0">
              <a:solidFill>
                <a:srgbClr val="F15D22"/>
              </a:solidFill>
              <a:latin typeface="Arial"/>
              <a:cs typeface="Arial"/>
            </a:endParaRPr>
          </a:p>
        </p:txBody>
      </p:sp>
      <p:sp>
        <p:nvSpPr>
          <p:cNvPr id="7" name="Text Placeholder 4">
            <a:extLst>
              <a:ext uri="{FF2B5EF4-FFF2-40B4-BE49-F238E27FC236}">
                <a16:creationId xmlns:a16="http://schemas.microsoft.com/office/drawing/2014/main" id="{1E798E2E-714E-440E-A1DB-749FE528F293}"/>
              </a:ext>
            </a:extLst>
          </p:cNvPr>
          <p:cNvSpPr>
            <a:spLocks noGrp="1"/>
          </p:cNvSpPr>
          <p:nvPr>
            <p:ph type="body" sz="quarter" idx="13"/>
          </p:nvPr>
        </p:nvSpPr>
        <p:spPr>
          <a:xfrm>
            <a:off x="927101" y="6487509"/>
            <a:ext cx="4792118" cy="120197"/>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3723095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153400" cy="1371600"/>
          </a:xfrm>
          <a:solidFill>
            <a:schemeClr val="accent1">
              <a:lumMod val="40000"/>
              <a:lumOff val="60000"/>
            </a:schemeClr>
          </a:solidFill>
        </p:spPr>
        <p:txBody>
          <a:bodyPr>
            <a:normAutofit fontScale="90000"/>
          </a:bodyPr>
          <a:lstStyle/>
          <a:p>
            <a:pPr algn="l"/>
            <a:r>
              <a:rPr lang="en-US" dirty="0">
                <a:latin typeface="Bauhaus 93" panose="04030905020B02020C02" pitchFamily="82" charset="0"/>
              </a:rPr>
              <a:t>Who Is Robert and </a:t>
            </a:r>
            <a:br>
              <a:rPr lang="en-US" dirty="0">
                <a:latin typeface="Bauhaus 93" panose="04030905020B02020C02" pitchFamily="82" charset="0"/>
              </a:rPr>
            </a:br>
            <a:r>
              <a:rPr lang="en-US" dirty="0">
                <a:latin typeface="Bauhaus 93" panose="04030905020B02020C02" pitchFamily="82" charset="0"/>
              </a:rPr>
              <a:t>	What Are His Rules?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45349" y="4953000"/>
            <a:ext cx="828675" cy="1143000"/>
          </a:xfrm>
        </p:spPr>
      </p:pic>
      <p:sp>
        <p:nvSpPr>
          <p:cNvPr id="3" name="Date Placeholder 2"/>
          <p:cNvSpPr>
            <a:spLocks noGrp="1"/>
          </p:cNvSpPr>
          <p:nvPr>
            <p:ph type="dt" sz="half" idx="10"/>
          </p:nvPr>
        </p:nvSpPr>
        <p:spPr/>
        <p:txBody>
          <a:bodyPr/>
          <a:lstStyle/>
          <a:p>
            <a:r>
              <a:rPr lang="en-US" dirty="0"/>
              <a:t>9/27/2017</a:t>
            </a:r>
          </a:p>
        </p:txBody>
      </p:sp>
      <p:sp>
        <p:nvSpPr>
          <p:cNvPr id="5" name="Slide Number Placeholder 4"/>
          <p:cNvSpPr>
            <a:spLocks noGrp="1"/>
          </p:cNvSpPr>
          <p:nvPr>
            <p:ph type="sldNum" sz="quarter" idx="12"/>
          </p:nvPr>
        </p:nvSpPr>
        <p:spPr/>
        <p:txBody>
          <a:bodyPr/>
          <a:lstStyle/>
          <a:p>
            <a:fld id="{953902D7-7A46-4DD8-ABD7-EC0B1CAD2E48}" type="slidenum">
              <a:rPr lang="en-US" smtClean="0"/>
              <a:t>120</a:t>
            </a:fld>
            <a:endParaRPr lang="en-US" dirty="0"/>
          </a:p>
        </p:txBody>
      </p:sp>
      <p:pic>
        <p:nvPicPr>
          <p:cNvPr id="7" name="Picture 2" descr="C:\Users\L\AppData\Local\Microsoft\Windows\INetCache\IE\I1B7GYMH\Policies_and_Procedures_Icon[1].png">
            <a:extLst>
              <a:ext uri="{FF2B5EF4-FFF2-40B4-BE49-F238E27FC236}">
                <a16:creationId xmlns:a16="http://schemas.microsoft.com/office/drawing/2014/main" id="{57AD1B8B-94F5-490D-B1E0-2093605AB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74" y="152719"/>
            <a:ext cx="1593166" cy="13929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DC15E11-11B2-446A-B3CC-D93DBE1C5882}"/>
              </a:ext>
            </a:extLst>
          </p:cNvPr>
          <p:cNvSpPr/>
          <p:nvPr/>
        </p:nvSpPr>
        <p:spPr>
          <a:xfrm>
            <a:off x="457200" y="1771221"/>
            <a:ext cx="8229600" cy="4524315"/>
          </a:xfrm>
          <a:prstGeom prst="rect">
            <a:avLst/>
          </a:prstGeom>
        </p:spPr>
        <p:txBody>
          <a:bodyPr wrap="square">
            <a:spAutoFit/>
          </a:bodyPr>
          <a:lstStyle/>
          <a:p>
            <a:pPr fontAlgn="base"/>
            <a:r>
              <a:rPr lang="en-US" sz="3600" dirty="0"/>
              <a:t>Robert s Rules of Order are guidelines on how to run a meeting, developed in the late 1870’s, based on parliamentary procedure. It is detailed in its coverage of what to do in any given circumstance. It is unlikely that you will need to know all details, but should have an idea of the basic way a meeting will unfold. </a:t>
            </a:r>
          </a:p>
        </p:txBody>
      </p:sp>
    </p:spTree>
    <p:extLst>
      <p:ext uri="{BB962C8B-B14F-4D97-AF65-F5344CB8AC3E}">
        <p14:creationId xmlns:p14="http://schemas.microsoft.com/office/powerpoint/2010/main" val="5737815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1143000"/>
          </a:xfrm>
          <a:solidFill>
            <a:schemeClr val="accent6">
              <a:lumMod val="60000"/>
              <a:lumOff val="40000"/>
            </a:schemeClr>
          </a:solidFill>
        </p:spPr>
        <p:style>
          <a:lnRef idx="0">
            <a:schemeClr val="accent2"/>
          </a:lnRef>
          <a:fillRef idx="3">
            <a:schemeClr val="accent2"/>
          </a:fillRef>
          <a:effectRef idx="3">
            <a:schemeClr val="accent2"/>
          </a:effectRef>
          <a:fontRef idx="minor">
            <a:schemeClr val="lt1"/>
          </a:fontRef>
        </p:style>
        <p:txBody>
          <a:bodyPr>
            <a:normAutofit/>
          </a:bodyPr>
          <a:lstStyle/>
          <a:p>
            <a:r>
              <a:rPr lang="en-US" sz="3200" dirty="0">
                <a:solidFill>
                  <a:schemeClr val="tx1"/>
                </a:solidFill>
                <a:latin typeface="Arial Black" panose="020B0A04020102020204" pitchFamily="34" charset="0"/>
              </a:rPr>
              <a:t>What Are The Roles &amp; Expectations of an Advisory Committee</a:t>
            </a:r>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10"/>
          </p:nvPr>
        </p:nvSpPr>
        <p:spPr/>
        <p:txBody>
          <a:bodyPr/>
          <a:lstStyle/>
          <a:p>
            <a:r>
              <a:rPr lang="en-US" dirty="0"/>
              <a:t>9/27/2017</a:t>
            </a:r>
          </a:p>
        </p:txBody>
      </p:sp>
      <p:sp>
        <p:nvSpPr>
          <p:cNvPr id="6" name="Slide Number Placeholder 5"/>
          <p:cNvSpPr>
            <a:spLocks noGrp="1"/>
          </p:cNvSpPr>
          <p:nvPr>
            <p:ph type="sldNum" sz="quarter" idx="12"/>
          </p:nvPr>
        </p:nvSpPr>
        <p:spPr/>
        <p:txBody>
          <a:bodyPr/>
          <a:lstStyle/>
          <a:p>
            <a:fld id="{953902D7-7A46-4DD8-ABD7-EC0B1CAD2E48}" type="slidenum">
              <a:rPr lang="en-US" smtClean="0"/>
              <a:t>121</a:t>
            </a:fld>
            <a:endParaRPr lang="en-US" dirty="0"/>
          </a:p>
        </p:txBody>
      </p:sp>
    </p:spTree>
    <p:extLst>
      <p:ext uri="{BB962C8B-B14F-4D97-AF65-F5344CB8AC3E}">
        <p14:creationId xmlns:p14="http://schemas.microsoft.com/office/powerpoint/2010/main" val="20205371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fontScale="90000"/>
          </a:bodyPr>
          <a:lstStyle/>
          <a:p>
            <a:r>
              <a:rPr lang="en-US" dirty="0">
                <a:latin typeface="Arial Black" panose="020B0A04020102020204" pitchFamily="34" charset="0"/>
              </a:rPr>
              <a:t>What Does SAF Need To Do  </a:t>
            </a:r>
          </a:p>
        </p:txBody>
      </p:sp>
      <p:sp>
        <p:nvSpPr>
          <p:cNvPr id="3" name="Content Placeholder 2"/>
          <p:cNvSpPr>
            <a:spLocks noGrp="1"/>
          </p:cNvSpPr>
          <p:nvPr>
            <p:ph idx="1"/>
          </p:nvPr>
        </p:nvSpPr>
        <p:spPr/>
        <p:txBody>
          <a:bodyPr>
            <a:normAutofit fontScale="85000" lnSpcReduction="20000"/>
          </a:bodyPr>
          <a:lstStyle/>
          <a:p>
            <a:pPr>
              <a:buFont typeface="Arial" charset="0"/>
              <a:buChar char="•"/>
            </a:pPr>
            <a:r>
              <a:rPr lang="en-US" altLang="en-US" dirty="0"/>
              <a:t>Be supportive of the school and supportive in finding </a:t>
            </a:r>
            <a:r>
              <a:rPr lang="en-US" altLang="en-US" b="1" dirty="0"/>
              <a:t>solutions</a:t>
            </a:r>
            <a:r>
              <a:rPr lang="en-US" altLang="en-US" dirty="0"/>
              <a:t> to concerns being raised at the school level.</a:t>
            </a:r>
          </a:p>
          <a:p>
            <a:pPr>
              <a:buFont typeface="Arial" charset="0"/>
              <a:buChar char="•"/>
            </a:pPr>
            <a:r>
              <a:rPr lang="en-US" altLang="en-US" u="sng" dirty="0">
                <a:solidFill>
                  <a:srgbClr val="FF0000"/>
                </a:solidFill>
              </a:rPr>
              <a:t>Never blindside your principal</a:t>
            </a:r>
            <a:r>
              <a:rPr lang="en-US" altLang="en-US" dirty="0"/>
              <a:t>.</a:t>
            </a:r>
          </a:p>
          <a:p>
            <a:pPr>
              <a:buFont typeface="Arial" charset="0"/>
              <a:buChar char="•"/>
            </a:pPr>
            <a:r>
              <a:rPr lang="en-US" altLang="en-US" dirty="0"/>
              <a:t>Do not shy away from bringing something to the attention of your principal or SAF members.</a:t>
            </a:r>
          </a:p>
          <a:p>
            <a:pPr>
              <a:buFont typeface="Arial" charset="0"/>
              <a:buChar char="•"/>
            </a:pPr>
            <a:r>
              <a:rPr lang="en-US" altLang="en-US" dirty="0"/>
              <a:t>Remember we work together and we are not always going to agree on issues.</a:t>
            </a:r>
          </a:p>
          <a:p>
            <a:pPr marL="274320" indent="-274320">
              <a:defRPr/>
            </a:pPr>
            <a:r>
              <a:rPr lang="en-US" altLang="en-US" dirty="0"/>
              <a:t>Bring to the table information regarding the community and culture that assists a principal in interacting with the parents of your community.</a:t>
            </a:r>
            <a:endParaRPr lang="en-US" dirty="0"/>
          </a:p>
          <a:p>
            <a:pPr marL="274320" indent="-274320">
              <a:defRPr/>
            </a:pPr>
            <a:r>
              <a:rPr lang="en-US" dirty="0"/>
              <a:t>Provides a democratic way to problem-solve and build teams </a:t>
            </a:r>
          </a:p>
          <a:p>
            <a:pPr>
              <a:buFont typeface="Arial" charset="0"/>
              <a:buChar char="•"/>
            </a:pPr>
            <a:endParaRPr lang="en-US" altLang="en-US" dirty="0"/>
          </a:p>
          <a:p>
            <a:pPr marL="0" indent="0">
              <a:buNone/>
            </a:pPr>
            <a:endParaRPr lang="en-US" altLang="en-US" dirty="0"/>
          </a:p>
          <a:p>
            <a:endParaRPr lang="en-US" dirty="0"/>
          </a:p>
        </p:txBody>
      </p:sp>
      <p:sp>
        <p:nvSpPr>
          <p:cNvPr id="4" name="Date Placeholder 3"/>
          <p:cNvSpPr>
            <a:spLocks noGrp="1"/>
          </p:cNvSpPr>
          <p:nvPr>
            <p:ph type="dt" sz="half" idx="10"/>
          </p:nvPr>
        </p:nvSpPr>
        <p:spPr/>
        <p:txBody>
          <a:bodyPr/>
          <a:lstStyle/>
          <a:p>
            <a:r>
              <a:rPr lang="en-US" dirty="0"/>
              <a:t>9/27/2017</a:t>
            </a:r>
          </a:p>
        </p:txBody>
      </p:sp>
      <p:sp>
        <p:nvSpPr>
          <p:cNvPr id="6" name="Slide Number Placeholder 5"/>
          <p:cNvSpPr>
            <a:spLocks noGrp="1"/>
          </p:cNvSpPr>
          <p:nvPr>
            <p:ph type="sldNum" sz="quarter" idx="12"/>
          </p:nvPr>
        </p:nvSpPr>
        <p:spPr/>
        <p:txBody>
          <a:bodyPr/>
          <a:lstStyle/>
          <a:p>
            <a:fld id="{953902D7-7A46-4DD8-ABD7-EC0B1CAD2E48}" type="slidenum">
              <a:rPr lang="en-US" smtClean="0"/>
              <a:t>122</a:t>
            </a:fld>
            <a:endParaRPr lang="en-US" dirty="0"/>
          </a:p>
        </p:txBody>
      </p:sp>
    </p:spTree>
    <p:extLst>
      <p:ext uri="{BB962C8B-B14F-4D97-AF65-F5344CB8AC3E}">
        <p14:creationId xmlns:p14="http://schemas.microsoft.com/office/powerpoint/2010/main" val="1357458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fontScale="90000"/>
          </a:bodyPr>
          <a:lstStyle/>
          <a:p>
            <a:r>
              <a:rPr lang="en-US" dirty="0">
                <a:latin typeface="Arial Black" panose="020B0A04020102020204" pitchFamily="34" charset="0"/>
              </a:rPr>
              <a:t>What Does SAF Need To Do  </a:t>
            </a:r>
          </a:p>
        </p:txBody>
      </p:sp>
      <p:sp>
        <p:nvSpPr>
          <p:cNvPr id="3" name="Content Placeholder 2"/>
          <p:cNvSpPr>
            <a:spLocks noGrp="1"/>
          </p:cNvSpPr>
          <p:nvPr>
            <p:ph idx="1"/>
          </p:nvPr>
        </p:nvSpPr>
        <p:spPr/>
        <p:txBody>
          <a:bodyPr>
            <a:normAutofit fontScale="85000" lnSpcReduction="20000"/>
          </a:bodyPr>
          <a:lstStyle/>
          <a:p>
            <a:pPr>
              <a:buFont typeface="Arial" charset="0"/>
              <a:buChar char="•"/>
            </a:pPr>
            <a:r>
              <a:rPr lang="en-US" altLang="en-US" dirty="0"/>
              <a:t>Be supportive of the school and supportive in finding </a:t>
            </a:r>
            <a:r>
              <a:rPr lang="en-US" altLang="en-US" b="1" dirty="0"/>
              <a:t>solutions</a:t>
            </a:r>
            <a:r>
              <a:rPr lang="en-US" altLang="en-US" dirty="0"/>
              <a:t> to concerns being raised at the school level.</a:t>
            </a:r>
          </a:p>
          <a:p>
            <a:pPr>
              <a:buFont typeface="Arial" charset="0"/>
              <a:buChar char="•"/>
            </a:pPr>
            <a:r>
              <a:rPr lang="en-US" altLang="en-US" u="sng" dirty="0">
                <a:solidFill>
                  <a:srgbClr val="FF0000"/>
                </a:solidFill>
              </a:rPr>
              <a:t>Never blindside your principal</a:t>
            </a:r>
            <a:r>
              <a:rPr lang="en-US" altLang="en-US" dirty="0"/>
              <a:t>.</a:t>
            </a:r>
          </a:p>
          <a:p>
            <a:pPr>
              <a:buFont typeface="Arial" charset="0"/>
              <a:buChar char="•"/>
            </a:pPr>
            <a:r>
              <a:rPr lang="en-US" altLang="en-US" dirty="0"/>
              <a:t>Do not shy away from bringing something to the attention of your principal or SAF members.</a:t>
            </a:r>
          </a:p>
          <a:p>
            <a:pPr>
              <a:buFont typeface="Arial" charset="0"/>
              <a:buChar char="•"/>
            </a:pPr>
            <a:r>
              <a:rPr lang="en-US" altLang="en-US" dirty="0"/>
              <a:t>Remember we work together and we are not always going to agree on issues.</a:t>
            </a:r>
          </a:p>
          <a:p>
            <a:pPr marL="274320" indent="-274320">
              <a:defRPr/>
            </a:pPr>
            <a:r>
              <a:rPr lang="en-US" altLang="en-US" dirty="0"/>
              <a:t>Bring to the table information regarding the community and culture that assists a principal in interacting with the parents of your community.</a:t>
            </a:r>
            <a:endParaRPr lang="en-US" dirty="0"/>
          </a:p>
          <a:p>
            <a:pPr marL="274320" indent="-274320">
              <a:defRPr/>
            </a:pPr>
            <a:r>
              <a:rPr lang="en-US" dirty="0"/>
              <a:t>Provides a democratic way to problem-solve and build teams </a:t>
            </a:r>
          </a:p>
          <a:p>
            <a:pPr>
              <a:buFont typeface="Arial" charset="0"/>
              <a:buChar char="•"/>
            </a:pPr>
            <a:endParaRPr lang="en-US" altLang="en-US" dirty="0"/>
          </a:p>
          <a:p>
            <a:pPr marL="0" indent="0">
              <a:buNone/>
            </a:pPr>
            <a:endParaRPr lang="en-US" altLang="en-US" dirty="0"/>
          </a:p>
          <a:p>
            <a:endParaRPr lang="en-US" dirty="0"/>
          </a:p>
        </p:txBody>
      </p:sp>
      <p:sp>
        <p:nvSpPr>
          <p:cNvPr id="4" name="Date Placeholder 3"/>
          <p:cNvSpPr>
            <a:spLocks noGrp="1"/>
          </p:cNvSpPr>
          <p:nvPr>
            <p:ph type="dt" sz="half" idx="10"/>
          </p:nvPr>
        </p:nvSpPr>
        <p:spPr/>
        <p:txBody>
          <a:bodyPr/>
          <a:lstStyle/>
          <a:p>
            <a:r>
              <a:rPr lang="en-US" dirty="0"/>
              <a:t>9/27/2017</a:t>
            </a:r>
          </a:p>
        </p:txBody>
      </p:sp>
      <p:sp>
        <p:nvSpPr>
          <p:cNvPr id="6" name="Slide Number Placeholder 5"/>
          <p:cNvSpPr>
            <a:spLocks noGrp="1"/>
          </p:cNvSpPr>
          <p:nvPr>
            <p:ph type="sldNum" sz="quarter" idx="12"/>
          </p:nvPr>
        </p:nvSpPr>
        <p:spPr/>
        <p:txBody>
          <a:bodyPr/>
          <a:lstStyle/>
          <a:p>
            <a:fld id="{953902D7-7A46-4DD8-ABD7-EC0B1CAD2E48}" type="slidenum">
              <a:rPr lang="en-US" smtClean="0"/>
              <a:t>123</a:t>
            </a:fld>
            <a:endParaRPr lang="en-US" dirty="0"/>
          </a:p>
        </p:txBody>
      </p:sp>
    </p:spTree>
    <p:extLst>
      <p:ext uri="{BB962C8B-B14F-4D97-AF65-F5344CB8AC3E}">
        <p14:creationId xmlns:p14="http://schemas.microsoft.com/office/powerpoint/2010/main" val="2780048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a:solidFill>
            <a:schemeClr val="accent6">
              <a:lumMod val="60000"/>
              <a:lumOff val="40000"/>
            </a:schemeClr>
          </a:solidFill>
        </p:spPr>
        <p:txBody>
          <a:bodyPr>
            <a:normAutofit/>
          </a:bodyPr>
          <a:lstStyle/>
          <a:p>
            <a:pPr algn="l"/>
            <a:r>
              <a:rPr lang="en-US" b="1" dirty="0">
                <a:latin typeface="Arial Black" panose="020B0A04020102020204" pitchFamily="34" charset="0"/>
                <a:cs typeface="Arial" panose="020B0604020202020204" pitchFamily="34" charset="0"/>
              </a:rPr>
              <a:t>SAF DUTIES – </a:t>
            </a:r>
            <a:br>
              <a:rPr lang="en-US" b="1" dirty="0">
                <a:latin typeface="Arial Black" panose="020B0A04020102020204" pitchFamily="34" charset="0"/>
                <a:cs typeface="Arial" panose="020B0604020202020204" pitchFamily="34" charset="0"/>
              </a:rPr>
            </a:br>
            <a:r>
              <a:rPr lang="en-US" b="1" dirty="0">
                <a:latin typeface="Arial Black" panose="020B0A04020102020204" pitchFamily="34" charset="0"/>
                <a:cs typeface="Arial" panose="020B0604020202020204" pitchFamily="34" charset="0"/>
              </a:rPr>
              <a:t>Community</a:t>
            </a:r>
            <a:r>
              <a:rPr lang="en-US" b="1" dirty="0">
                <a:latin typeface="Arial" panose="020B0604020202020204" pitchFamily="34" charset="0"/>
                <a:cs typeface="Arial" panose="020B0604020202020204" pitchFamily="34" charset="0"/>
              </a:rPr>
              <a:t>			        </a:t>
            </a:r>
            <a:r>
              <a:rPr lang="en-US" sz="1600" dirty="0">
                <a:latin typeface="Arial Black" panose="020B0A04020102020204" pitchFamily="34" charset="0"/>
              </a:rPr>
              <a:t>Policy 1.3</a:t>
            </a:r>
            <a:endParaRPr lang="en-US" sz="1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4648" y="1981200"/>
            <a:ext cx="8229600" cy="4525963"/>
          </a:xfrm>
        </p:spPr>
        <p:txBody>
          <a:bodyPr>
            <a:normAutofit/>
          </a:bodyPr>
          <a:lstStyle/>
          <a:p>
            <a:r>
              <a:rPr lang="en-US" dirty="0"/>
              <a:t>Address parent/community concerns; work with the administration to solve problems and to initiate desirable change.</a:t>
            </a:r>
          </a:p>
          <a:p>
            <a:endParaRPr lang="en-US" dirty="0"/>
          </a:p>
          <a:p>
            <a:r>
              <a:rPr lang="en-US" dirty="0"/>
              <a:t>Assist in planning, developing and implementing parent/community programs and training activities.</a:t>
            </a:r>
          </a:p>
        </p:txBody>
      </p:sp>
      <p:sp>
        <p:nvSpPr>
          <p:cNvPr id="5" name="Date Placeholder 4"/>
          <p:cNvSpPr>
            <a:spLocks noGrp="1"/>
          </p:cNvSpPr>
          <p:nvPr>
            <p:ph type="dt" sz="half" idx="10"/>
          </p:nvPr>
        </p:nvSpPr>
        <p:spPr/>
        <p:txBody>
          <a:bodyPr/>
          <a:lstStyle/>
          <a:p>
            <a:r>
              <a:rPr lang="en-US" dirty="0"/>
              <a:t>9/27/2017</a:t>
            </a:r>
          </a:p>
        </p:txBody>
      </p:sp>
      <p:sp>
        <p:nvSpPr>
          <p:cNvPr id="7" name="Slide Number Placeholder 6"/>
          <p:cNvSpPr>
            <a:spLocks noGrp="1"/>
          </p:cNvSpPr>
          <p:nvPr>
            <p:ph type="sldNum" sz="quarter" idx="12"/>
          </p:nvPr>
        </p:nvSpPr>
        <p:spPr/>
        <p:txBody>
          <a:bodyPr/>
          <a:lstStyle/>
          <a:p>
            <a:fld id="{953902D7-7A46-4DD8-ABD7-EC0B1CAD2E48}" type="slidenum">
              <a:rPr lang="en-US" smtClean="0"/>
              <a:t>124</a:t>
            </a:fld>
            <a:endParaRPr lang="en-US" dirty="0"/>
          </a:p>
        </p:txBody>
      </p:sp>
      <p:pic>
        <p:nvPicPr>
          <p:cNvPr id="6" name="Picture 2" descr="C:\Users\L\AppData\Local\Microsoft\Windows\INetCache\IE\I1B7GYMH\Policies_and_Procedures_Icon[1].png">
            <a:extLst>
              <a:ext uri="{FF2B5EF4-FFF2-40B4-BE49-F238E27FC236}">
                <a16:creationId xmlns:a16="http://schemas.microsoft.com/office/drawing/2014/main" id="{CB7636B3-7562-42E3-A4F4-ADBB54C2E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98939"/>
            <a:ext cx="1593166" cy="111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977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a:t>
            </a:r>
          </a:p>
        </p:txBody>
      </p:sp>
      <p:pic>
        <p:nvPicPr>
          <p:cNvPr id="4" name="Content Placeholder 3" descr="http://media-cache-ec0.pinimg.com/736x/4a/01/17/4a0117e5100e2fbf0012c446311dee9e.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24200" y="1828800"/>
            <a:ext cx="2895600" cy="2857500"/>
          </a:xfrm>
          <a:prstGeom prst="rect">
            <a:avLst/>
          </a:prstGeom>
          <a:noFill/>
          <a:ln>
            <a:noFill/>
          </a:ln>
        </p:spPr>
      </p:pic>
      <p:sp>
        <p:nvSpPr>
          <p:cNvPr id="3" name="Date Placeholder 2"/>
          <p:cNvSpPr>
            <a:spLocks noGrp="1"/>
          </p:cNvSpPr>
          <p:nvPr>
            <p:ph type="dt" sz="half" idx="10"/>
          </p:nvPr>
        </p:nvSpPr>
        <p:spPr/>
        <p:txBody>
          <a:bodyPr/>
          <a:lstStyle/>
          <a:p>
            <a:r>
              <a:rPr lang="en-US" dirty="0"/>
              <a:t>9/27/2017</a:t>
            </a:r>
          </a:p>
        </p:txBody>
      </p:sp>
      <p:sp>
        <p:nvSpPr>
          <p:cNvPr id="6" name="Slide Number Placeholder 5"/>
          <p:cNvSpPr>
            <a:spLocks noGrp="1"/>
          </p:cNvSpPr>
          <p:nvPr>
            <p:ph type="sldNum" sz="quarter" idx="12"/>
          </p:nvPr>
        </p:nvSpPr>
        <p:spPr/>
        <p:txBody>
          <a:bodyPr/>
          <a:lstStyle/>
          <a:p>
            <a:fld id="{953902D7-7A46-4DD8-ABD7-EC0B1CAD2E48}" type="slidenum">
              <a:rPr lang="en-US" smtClean="0"/>
              <a:t>125</a:t>
            </a:fld>
            <a:endParaRPr lang="en-US" dirty="0"/>
          </a:p>
        </p:txBody>
      </p:sp>
    </p:spTree>
    <p:extLst>
      <p:ext uri="{BB962C8B-B14F-4D97-AF65-F5344CB8AC3E}">
        <p14:creationId xmlns:p14="http://schemas.microsoft.com/office/powerpoint/2010/main" val="3157265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209" y="434897"/>
            <a:ext cx="8780153" cy="5631365"/>
          </a:xfrm>
        </p:spPr>
        <p:txBody>
          <a:bodyPr/>
          <a:lstStyle/>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endParaRPr lang="en-US" sz="6600" dirty="0">
              <a:solidFill>
                <a:schemeClr val="accent2"/>
              </a:solidFill>
              <a:latin typeface="Arial Black"/>
              <a:cs typeface="Arial Black"/>
            </a:endParaRP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6.  SIP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MID-YEAR</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REFLECTION</a:t>
            </a:r>
          </a:p>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endParaRPr lang="en-US" sz="14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a:xfrm>
            <a:off x="1206500" y="6434667"/>
            <a:ext cx="4603450" cy="285750"/>
          </a:xfrm>
        </p:spPr>
        <p:txBody>
          <a:bodyPr/>
          <a:lstStyle/>
          <a:p>
            <a:r>
              <a:rPr lang="en-US" sz="1600" dirty="0"/>
              <a:t>OFFICE OF SERVICE QUALITY</a:t>
            </a:r>
            <a:br>
              <a:rPr lang="en-US" dirty="0"/>
            </a:br>
            <a:endParaRPr lang="en-US" dirty="0"/>
          </a:p>
        </p:txBody>
      </p:sp>
    </p:spTree>
    <p:extLst>
      <p:ext uri="{BB962C8B-B14F-4D97-AF65-F5344CB8AC3E}">
        <p14:creationId xmlns:p14="http://schemas.microsoft.com/office/powerpoint/2010/main" val="27660867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a:xfrm>
            <a:off x="1024618" y="6378193"/>
            <a:ext cx="4199493" cy="296578"/>
          </a:xfrm>
        </p:spPr>
        <p:txBody>
          <a:bodyPr/>
          <a:lstStyle/>
          <a:p>
            <a:r>
              <a:rPr lang="en-US" sz="1600" dirty="0"/>
              <a:t>OFFICE OF SERVICE QUALITY</a:t>
            </a:r>
          </a:p>
          <a:p>
            <a:endParaRPr lang="en-US" dirty="0"/>
          </a:p>
        </p:txBody>
      </p:sp>
      <p:sp>
        <p:nvSpPr>
          <p:cNvPr id="4" name="Title 3"/>
          <p:cNvSpPr>
            <a:spLocks noGrp="1"/>
          </p:cNvSpPr>
          <p:nvPr>
            <p:ph type="title"/>
          </p:nvPr>
        </p:nvSpPr>
        <p:spPr>
          <a:xfrm>
            <a:off x="150519" y="188149"/>
            <a:ext cx="8820444" cy="931038"/>
          </a:xfrm>
        </p:spPr>
        <p:txBody>
          <a:bodyPr/>
          <a:lstStyle/>
          <a:p>
            <a:br>
              <a:rPr lang="en-US" i="1" dirty="0">
                <a:solidFill>
                  <a:schemeClr val="bg1"/>
                </a:solidFill>
              </a:rPr>
            </a:br>
            <a:endParaRPr lang="en-US" dirty="0"/>
          </a:p>
        </p:txBody>
      </p:sp>
      <p:sp>
        <p:nvSpPr>
          <p:cNvPr id="5" name="Text Placeholder 4"/>
          <p:cNvSpPr>
            <a:spLocks noGrp="1"/>
          </p:cNvSpPr>
          <p:nvPr>
            <p:ph type="body" sz="quarter" idx="16"/>
          </p:nvPr>
        </p:nvSpPr>
        <p:spPr>
          <a:xfrm>
            <a:off x="210070" y="1269912"/>
            <a:ext cx="2788729" cy="4758964"/>
          </a:xfrm>
        </p:spPr>
        <p:txBody>
          <a:bodyPr/>
          <a:lstStyle/>
          <a:p>
            <a:pPr algn="ctr"/>
            <a:endParaRPr lang="en-US" sz="2400" dirty="0">
              <a:solidFill>
                <a:srgbClr val="0095D3"/>
              </a:solidFill>
              <a:latin typeface="Arial"/>
              <a:cs typeface="Arial"/>
            </a:endParaRPr>
          </a:p>
          <a:p>
            <a:pPr marL="514350" indent="-514350" algn="ctr">
              <a:buAutoNum type="arabicPeriod"/>
            </a:pPr>
            <a:r>
              <a:rPr lang="en-US" sz="3200" b="1" dirty="0">
                <a:solidFill>
                  <a:srgbClr val="0095D3"/>
                </a:solidFill>
                <a:latin typeface="Arial Black"/>
                <a:cs typeface="Arial Black"/>
              </a:rPr>
              <a:t>Has</a:t>
            </a:r>
          </a:p>
          <a:p>
            <a:pPr algn="ctr"/>
            <a:r>
              <a:rPr lang="en-US" sz="3200" b="1" dirty="0">
                <a:solidFill>
                  <a:srgbClr val="0095D3"/>
                </a:solidFill>
                <a:latin typeface="Arial Black"/>
                <a:cs typeface="Arial Black"/>
              </a:rPr>
              <a:t> your</a:t>
            </a:r>
          </a:p>
          <a:p>
            <a:pPr algn="ctr"/>
            <a:r>
              <a:rPr lang="en-US" sz="3200" b="1" dirty="0">
                <a:solidFill>
                  <a:srgbClr val="0095D3"/>
                </a:solidFill>
                <a:latin typeface="Arial Black"/>
                <a:cs typeface="Arial Black"/>
              </a:rPr>
              <a:t> school</a:t>
            </a:r>
          </a:p>
          <a:p>
            <a:pPr algn="ctr"/>
            <a:r>
              <a:rPr lang="en-US" sz="3200" b="1" dirty="0">
                <a:solidFill>
                  <a:srgbClr val="0095D3"/>
                </a:solidFill>
                <a:latin typeface="Arial Black"/>
                <a:cs typeface="Arial Black"/>
              </a:rPr>
              <a:t> made</a:t>
            </a:r>
          </a:p>
          <a:p>
            <a:pPr algn="ctr"/>
            <a:r>
              <a:rPr lang="en-US" sz="3200" b="1" dirty="0">
                <a:solidFill>
                  <a:srgbClr val="0095D3"/>
                </a:solidFill>
                <a:latin typeface="Arial Black"/>
                <a:cs typeface="Arial Black"/>
              </a:rPr>
              <a:t> progress</a:t>
            </a:r>
          </a:p>
          <a:p>
            <a:pPr algn="ctr"/>
            <a:r>
              <a:rPr lang="en-US" sz="3200" b="1" dirty="0">
                <a:solidFill>
                  <a:srgbClr val="0095D3"/>
                </a:solidFill>
                <a:latin typeface="Arial Black"/>
                <a:cs typeface="Arial Black"/>
              </a:rPr>
              <a:t> towards</a:t>
            </a:r>
          </a:p>
          <a:p>
            <a:pPr algn="ctr"/>
            <a:r>
              <a:rPr lang="en-US" sz="3200" b="1" dirty="0">
                <a:solidFill>
                  <a:srgbClr val="0095D3"/>
                </a:solidFill>
                <a:latin typeface="Arial Black"/>
                <a:cs typeface="Arial Black"/>
              </a:rPr>
              <a:t> achieving</a:t>
            </a:r>
          </a:p>
          <a:p>
            <a:pPr algn="ctr"/>
            <a:r>
              <a:rPr lang="en-US" sz="3200" b="1" dirty="0">
                <a:solidFill>
                  <a:srgbClr val="0095D3"/>
                </a:solidFill>
                <a:latin typeface="Arial Black"/>
                <a:cs typeface="Arial Black"/>
              </a:rPr>
              <a:t> the goal?</a:t>
            </a:r>
          </a:p>
          <a:p>
            <a:pPr algn="ctr"/>
            <a:endParaRPr lang="en-US" sz="3200" dirty="0">
              <a:solidFill>
                <a:srgbClr val="0095D3"/>
              </a:solidFill>
              <a:latin typeface="Arial"/>
              <a:cs typeface="Arial"/>
            </a:endParaRPr>
          </a:p>
        </p:txBody>
      </p:sp>
      <p:sp>
        <p:nvSpPr>
          <p:cNvPr id="6" name="Text Placeholder 5"/>
          <p:cNvSpPr>
            <a:spLocks noGrp="1"/>
          </p:cNvSpPr>
          <p:nvPr>
            <p:ph type="body" sz="quarter" idx="17"/>
          </p:nvPr>
        </p:nvSpPr>
        <p:spPr/>
        <p:txBody>
          <a:bodyPr/>
          <a:lstStyle/>
          <a:p>
            <a:pPr algn="ctr"/>
            <a:endParaRPr lang="en-US" sz="3600" dirty="0">
              <a:latin typeface="Wingdings"/>
              <a:ea typeface="Wingdings"/>
              <a:cs typeface="Wingdings"/>
              <a:sym typeface="Wingdings"/>
            </a:endParaRPr>
          </a:p>
          <a:p>
            <a:pPr algn="ctr"/>
            <a:endParaRPr lang="en-US" sz="9600" dirty="0">
              <a:latin typeface="Wingdings"/>
              <a:ea typeface="Wingdings"/>
              <a:cs typeface="Wingdings"/>
            </a:endParaRPr>
          </a:p>
          <a:p>
            <a:pPr algn="ctr"/>
            <a:endParaRPr lang="en-US" sz="9600" dirty="0">
              <a:latin typeface="Wingdings"/>
              <a:ea typeface="Wingdings"/>
              <a:cs typeface="Wingdings"/>
            </a:endParaRPr>
          </a:p>
          <a:p>
            <a:pPr algn="ctr"/>
            <a:r>
              <a:rPr lang="en-US" sz="9600" dirty="0">
                <a:latin typeface="Wingdings"/>
                <a:ea typeface="Wingdings"/>
                <a:cs typeface="Wingdings"/>
              </a:rPr>
              <a:t></a:t>
            </a:r>
            <a:r>
              <a:rPr lang="en-US" sz="7200" dirty="0">
                <a:latin typeface="Wingdings"/>
                <a:ea typeface="Wingdings"/>
                <a:cs typeface="Wingdings"/>
              </a:rPr>
              <a:t>    </a:t>
            </a:r>
          </a:p>
        </p:txBody>
      </p:sp>
      <p:sp>
        <p:nvSpPr>
          <p:cNvPr id="10" name="Rectangle 9"/>
          <p:cNvSpPr/>
          <p:nvPr/>
        </p:nvSpPr>
        <p:spPr>
          <a:xfrm>
            <a:off x="921926" y="254000"/>
            <a:ext cx="7808147"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a:ea typeface="+mn-ea"/>
                <a:cs typeface="+mn-cs"/>
              </a:rPr>
              <a:t>SIP MID-YEAR REFLECTION </a:t>
            </a:r>
            <a:endParaRPr kumimoji="0" lang="en-US" sz="4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p:cNvSpPr txBox="1"/>
          <p:nvPr/>
        </p:nvSpPr>
        <p:spPr>
          <a:xfrm>
            <a:off x="3111501" y="1195918"/>
            <a:ext cx="3005666" cy="2246769"/>
          </a:xfrm>
          <a:prstGeom prst="rect">
            <a:avLst/>
          </a:prstGeom>
          <a:noFill/>
        </p:spPr>
        <p:txBody>
          <a:bodyPr wrap="square" rtlCol="0">
            <a:spAutoFit/>
          </a:bodyPr>
          <a:lstStyle/>
          <a:p>
            <a:pPr marL="457200" marR="0" lvl="0" indent="-457200" algn="ctr" defTabSz="457200" rtl="0" eaLnBrk="1" fontAlgn="auto" latinLnBrk="0" hangingPunct="1">
              <a:lnSpc>
                <a:spcPct val="100000"/>
              </a:lnSpc>
              <a:spcBef>
                <a:spcPts val="0"/>
              </a:spcBef>
              <a:spcAft>
                <a:spcPts val="0"/>
              </a:spcAft>
              <a:buClrTx/>
              <a:buSzTx/>
              <a:buFontTx/>
              <a:buAutoNum type="alphaUcPeriod"/>
              <a:tabLst/>
              <a:defRPr/>
            </a:pPr>
            <a:r>
              <a:rPr kumimoji="0" lang="en-US" sz="2000" b="1" i="0" u="none" strike="noStrike" kern="1200" cap="none" spc="0" normalizeH="0" baseline="0" noProof="0" dirty="0">
                <a:ln>
                  <a:noFill/>
                </a:ln>
                <a:solidFill>
                  <a:srgbClr val="FF6600"/>
                </a:solidFill>
                <a:effectLst/>
                <a:uLnTx/>
                <a:uFillTx/>
                <a:latin typeface="Arial Narrow"/>
                <a:ea typeface="+mn-ea"/>
                <a:cs typeface="Arial Narrow"/>
              </a:rPr>
              <a:t>How do the structures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6600"/>
                </a:solidFill>
                <a:effectLst/>
                <a:uLnTx/>
                <a:uFillTx/>
                <a:latin typeface="Arial Narrow"/>
                <a:ea typeface="+mn-ea"/>
                <a:cs typeface="Arial Narrow"/>
              </a:rPr>
              <a:t>&amp; systems in place at your school ensure all facets of the school culture create predictable environments and a school climate that supports your SIP goal? </a:t>
            </a:r>
          </a:p>
        </p:txBody>
      </p:sp>
      <p:sp>
        <p:nvSpPr>
          <p:cNvPr id="14" name="TextBox 13"/>
          <p:cNvSpPr txBox="1"/>
          <p:nvPr/>
        </p:nvSpPr>
        <p:spPr>
          <a:xfrm>
            <a:off x="3187171" y="3779020"/>
            <a:ext cx="2673614" cy="21578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Rectangle 14"/>
          <p:cNvSpPr/>
          <p:nvPr/>
        </p:nvSpPr>
        <p:spPr>
          <a:xfrm>
            <a:off x="3259668" y="3788834"/>
            <a:ext cx="2709332" cy="1938992"/>
          </a:xfrm>
          <a:prstGeom prst="rect">
            <a:avLst/>
          </a:prstGeom>
        </p:spPr>
        <p:txBody>
          <a:bodyPr wrap="square">
            <a:spAutoFit/>
          </a:bodyPr>
          <a:lstStyle/>
          <a:p>
            <a:pPr marL="342900" marR="0" lvl="0" indent="-342900" algn="ctr" defTabSz="457200" rtl="0" eaLnBrk="1" fontAlgn="auto" latinLnBrk="0" hangingPunct="1">
              <a:lnSpc>
                <a:spcPct val="100000"/>
              </a:lnSpc>
              <a:spcBef>
                <a:spcPts val="0"/>
              </a:spcBef>
              <a:spcAft>
                <a:spcPts val="0"/>
              </a:spcAft>
              <a:buClrTx/>
              <a:buSzTx/>
              <a:buFontTx/>
              <a:buAutoNum type="alphaUcPeriod" startAt="2"/>
              <a:tabLst/>
              <a:defRPr/>
            </a:pPr>
            <a:r>
              <a:rPr kumimoji="0" lang="en-US" sz="2400" b="1" i="0" u="none" strike="noStrike" kern="1200" cap="none" spc="0" normalizeH="0" baseline="0" noProof="0" dirty="0">
                <a:ln>
                  <a:noFill/>
                </a:ln>
                <a:solidFill>
                  <a:srgbClr val="70B75E"/>
                </a:solidFill>
                <a:effectLst/>
                <a:uLnTx/>
                <a:uFillTx/>
                <a:latin typeface="Arial Narrow"/>
                <a:ea typeface="+mn-ea"/>
                <a:cs typeface="Arial Narrow"/>
              </a:rPr>
              <a:t>What are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B75E"/>
                </a:solidFill>
                <a:effectLst/>
                <a:uLnTx/>
                <a:uFillTx/>
                <a:latin typeface="Arial Narrow"/>
                <a:ea typeface="+mn-ea"/>
                <a:cs typeface="Arial Narrow"/>
              </a:rPr>
              <a:t>gaps that exist between your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B75E"/>
                </a:solidFill>
                <a:effectLst/>
                <a:uLnTx/>
                <a:uFillTx/>
                <a:latin typeface="Arial Narrow"/>
                <a:ea typeface="+mn-ea"/>
                <a:cs typeface="Arial Narrow"/>
              </a:rPr>
              <a:t>current state and your desired state? </a:t>
            </a:r>
          </a:p>
        </p:txBody>
      </p:sp>
      <p:sp>
        <p:nvSpPr>
          <p:cNvPr id="17" name="TextBox 16"/>
          <p:cNvSpPr txBox="1"/>
          <p:nvPr/>
        </p:nvSpPr>
        <p:spPr>
          <a:xfrm>
            <a:off x="7409731" y="4497206"/>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 name="TextBox 17"/>
          <p:cNvSpPr txBox="1"/>
          <p:nvPr/>
        </p:nvSpPr>
        <p:spPr>
          <a:xfrm>
            <a:off x="6235250" y="3828830"/>
            <a:ext cx="2721357" cy="1938992"/>
          </a:xfrm>
          <a:prstGeom prst="rect">
            <a:avLst/>
          </a:prstGeom>
          <a:noFill/>
        </p:spPr>
        <p:txBody>
          <a:bodyPr wrap="square" rtlCol="0">
            <a:spAutoFit/>
          </a:bodyPr>
          <a:lstStyle/>
          <a:p>
            <a:pPr marL="342900" marR="0" lvl="0" indent="-342900" algn="ctr" defTabSz="457200" rtl="0" eaLnBrk="1" fontAlgn="auto" latinLnBrk="0" hangingPunct="1">
              <a:lnSpc>
                <a:spcPct val="100000"/>
              </a:lnSpc>
              <a:spcBef>
                <a:spcPts val="0"/>
              </a:spcBef>
              <a:spcAft>
                <a:spcPts val="0"/>
              </a:spcAft>
              <a:buClrTx/>
              <a:buSzTx/>
              <a:buFontTx/>
              <a:buAutoNum type="alphaUcPeriod" startAt="3"/>
              <a:tabLst/>
              <a:defRPr/>
            </a:pPr>
            <a:r>
              <a:rPr kumimoji="0" lang="en-US" sz="2400" b="1" i="0" u="none" strike="noStrike" kern="1200" cap="none" spc="0" normalizeH="0" baseline="0" noProof="0" dirty="0">
                <a:ln>
                  <a:noFill/>
                </a:ln>
                <a:solidFill>
                  <a:srgbClr val="0095D3"/>
                </a:solidFill>
                <a:effectLst/>
                <a:uLnTx/>
                <a:uFillTx/>
                <a:latin typeface="Arial Narrow"/>
                <a:ea typeface="+mn-ea"/>
                <a:cs typeface="Arial Narrow"/>
              </a:rPr>
              <a:t>How will you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5D3"/>
                </a:solidFill>
                <a:effectLst/>
                <a:uLnTx/>
                <a:uFillTx/>
                <a:latin typeface="Arial Narrow"/>
                <a:ea typeface="+mn-ea"/>
                <a:cs typeface="Arial Narrow"/>
              </a:rPr>
              <a:t>address them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5D3"/>
                </a:solidFill>
                <a:effectLst/>
                <a:uLnTx/>
                <a:uFillTx/>
                <a:latin typeface="Arial Narrow"/>
                <a:ea typeface="+mn-ea"/>
                <a:cs typeface="Arial Narrow"/>
              </a:rPr>
              <a:t>between now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5D3"/>
                </a:solidFill>
                <a:effectLst/>
                <a:uLnTx/>
                <a:uFillTx/>
                <a:latin typeface="Arial Narrow"/>
                <a:ea typeface="+mn-ea"/>
                <a:cs typeface="Arial Narrow"/>
              </a:rPr>
              <a:t>and the end 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5D3"/>
                </a:solidFill>
                <a:effectLst/>
                <a:uLnTx/>
                <a:uFillTx/>
                <a:latin typeface="Arial Narrow"/>
                <a:ea typeface="+mn-ea"/>
                <a:cs typeface="Arial Narrow"/>
              </a:rPr>
              <a:t>this school year?</a:t>
            </a:r>
          </a:p>
        </p:txBody>
      </p:sp>
    </p:spTree>
    <p:extLst>
      <p:ext uri="{BB962C8B-B14F-4D97-AF65-F5344CB8AC3E}">
        <p14:creationId xmlns:p14="http://schemas.microsoft.com/office/powerpoint/2010/main" val="24384388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p:txBody>
          <a:bodyPr/>
          <a:lstStyle/>
          <a:p>
            <a:r>
              <a:rPr lang="en-US" sz="1600" dirty="0"/>
              <a:t>OFFICE OF SERVICE QUALITY</a:t>
            </a:r>
          </a:p>
        </p:txBody>
      </p:sp>
      <p:sp>
        <p:nvSpPr>
          <p:cNvPr id="4" name="Title 3"/>
          <p:cNvSpPr>
            <a:spLocks noGrp="1"/>
          </p:cNvSpPr>
          <p:nvPr>
            <p:ph type="title"/>
          </p:nvPr>
        </p:nvSpPr>
        <p:spPr>
          <a:xfrm>
            <a:off x="150519" y="188149"/>
            <a:ext cx="8820444" cy="931038"/>
          </a:xfrm>
        </p:spPr>
        <p:txBody>
          <a:bodyPr/>
          <a:lstStyle/>
          <a:p>
            <a:br>
              <a:rPr lang="en-US" i="1" dirty="0">
                <a:solidFill>
                  <a:schemeClr val="bg1"/>
                </a:solidFill>
              </a:rPr>
            </a:br>
            <a:endParaRPr lang="en-US" dirty="0"/>
          </a:p>
        </p:txBody>
      </p:sp>
      <p:sp>
        <p:nvSpPr>
          <p:cNvPr id="5" name="Text Placeholder 4"/>
          <p:cNvSpPr>
            <a:spLocks noGrp="1"/>
          </p:cNvSpPr>
          <p:nvPr>
            <p:ph type="body" sz="quarter" idx="16"/>
          </p:nvPr>
        </p:nvSpPr>
        <p:spPr>
          <a:xfrm>
            <a:off x="210070" y="1269912"/>
            <a:ext cx="2788729" cy="4758964"/>
          </a:xfrm>
        </p:spPr>
        <p:txBody>
          <a:bodyPr/>
          <a:lstStyle/>
          <a:p>
            <a:pPr algn="ctr"/>
            <a:endParaRPr lang="en-US" sz="1200" dirty="0">
              <a:solidFill>
                <a:srgbClr val="0095D3"/>
              </a:solidFill>
              <a:latin typeface="Arial"/>
              <a:cs typeface="Arial"/>
            </a:endParaRPr>
          </a:p>
          <a:p>
            <a:pPr marL="342900" indent="-342900">
              <a:buAutoNum type="arabicPeriod" startAt="2"/>
            </a:pPr>
            <a:r>
              <a:rPr lang="en-US" sz="2800" b="1" dirty="0">
                <a:solidFill>
                  <a:srgbClr val="00A5E3"/>
                </a:solidFill>
                <a:latin typeface="Arial Black"/>
                <a:cs typeface="Arial Black"/>
              </a:rPr>
              <a:t>  Have</a:t>
            </a:r>
          </a:p>
          <a:p>
            <a:r>
              <a:rPr lang="en-US" sz="2800" b="1" dirty="0">
                <a:solidFill>
                  <a:srgbClr val="00A5E3"/>
                </a:solidFill>
                <a:latin typeface="Arial Black"/>
                <a:cs typeface="Arial Black"/>
              </a:rPr>
              <a:t> alterable</a:t>
            </a:r>
          </a:p>
          <a:p>
            <a:r>
              <a:rPr lang="en-US" sz="2800" b="1" dirty="0">
                <a:solidFill>
                  <a:srgbClr val="00A5E3"/>
                </a:solidFill>
                <a:latin typeface="Arial Black"/>
                <a:cs typeface="Arial Black"/>
              </a:rPr>
              <a:t> barriers</a:t>
            </a:r>
          </a:p>
          <a:p>
            <a:r>
              <a:rPr lang="en-US" sz="2800" b="1" dirty="0">
                <a:solidFill>
                  <a:srgbClr val="00A5E3"/>
                </a:solidFill>
                <a:latin typeface="Arial Black"/>
                <a:cs typeface="Arial Black"/>
              </a:rPr>
              <a:t> been</a:t>
            </a:r>
          </a:p>
          <a:p>
            <a:r>
              <a:rPr lang="en-US" sz="2800" b="1" dirty="0">
                <a:solidFill>
                  <a:srgbClr val="00A5E3"/>
                </a:solidFill>
                <a:latin typeface="Arial Black"/>
                <a:cs typeface="Arial Black"/>
              </a:rPr>
              <a:t> eliminated</a:t>
            </a:r>
          </a:p>
          <a:p>
            <a:r>
              <a:rPr lang="en-US" sz="2800" b="1" dirty="0">
                <a:solidFill>
                  <a:srgbClr val="00A5E3"/>
                </a:solidFill>
                <a:latin typeface="Arial Black"/>
                <a:cs typeface="Arial Black"/>
              </a:rPr>
              <a:t> or</a:t>
            </a:r>
          </a:p>
          <a:p>
            <a:r>
              <a:rPr lang="en-US" sz="2800" b="1" dirty="0">
                <a:solidFill>
                  <a:srgbClr val="00A5E3"/>
                </a:solidFill>
                <a:latin typeface="Arial Black"/>
                <a:cs typeface="Arial Black"/>
              </a:rPr>
              <a:t> reduced? </a:t>
            </a:r>
          </a:p>
          <a:p>
            <a:r>
              <a:rPr lang="en-US" sz="1200" b="1" dirty="0">
                <a:solidFill>
                  <a:srgbClr val="00A5E3"/>
                </a:solidFill>
              </a:rPr>
              <a:t>(Alterable barriers are in-house infrastructure mechanisms such as scheduling, class structures, teacher attendance, student attendance, staff development plan, etc.)</a:t>
            </a:r>
            <a:endParaRPr lang="en-US" sz="1200" dirty="0">
              <a:solidFill>
                <a:srgbClr val="00A5E3"/>
              </a:solidFill>
            </a:endParaRPr>
          </a:p>
          <a:p>
            <a:endParaRPr lang="en-US" sz="1200" i="1" dirty="0"/>
          </a:p>
          <a:p>
            <a:pPr algn="ctr"/>
            <a:r>
              <a:rPr lang="en-US" sz="2000" b="1" dirty="0"/>
              <a:t>        </a:t>
            </a:r>
            <a:endParaRPr lang="en-US" sz="3200" dirty="0">
              <a:solidFill>
                <a:srgbClr val="0095D3"/>
              </a:solidFill>
              <a:latin typeface="Arial"/>
              <a:cs typeface="Arial"/>
            </a:endParaRPr>
          </a:p>
        </p:txBody>
      </p:sp>
      <p:sp>
        <p:nvSpPr>
          <p:cNvPr id="10" name="Rectangle 9"/>
          <p:cNvSpPr/>
          <p:nvPr/>
        </p:nvSpPr>
        <p:spPr>
          <a:xfrm>
            <a:off x="921926" y="254000"/>
            <a:ext cx="7808147"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a:ea typeface="+mn-ea"/>
                <a:cs typeface="+mn-cs"/>
              </a:rPr>
              <a:t>SIP MID-YEAR REFLECTION </a:t>
            </a:r>
            <a:endParaRPr kumimoji="0" lang="en-US" sz="4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p:cNvSpPr txBox="1"/>
          <p:nvPr/>
        </p:nvSpPr>
        <p:spPr>
          <a:xfrm>
            <a:off x="3189240" y="1269913"/>
            <a:ext cx="2750003"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Arial Narrow"/>
                <a:ea typeface="+mn-ea"/>
                <a:cs typeface="Arial Narrow"/>
              </a:rPr>
              <a:t> A.  What evidence do you see that a barrier has been reduced or eliminated?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6600"/>
              </a:solidFill>
              <a:effectLst/>
              <a:uLnTx/>
              <a:uFillTx/>
              <a:latin typeface="Arial Narrow"/>
              <a:ea typeface="+mn-ea"/>
              <a:cs typeface="Arial Narrow"/>
            </a:endParaRPr>
          </a:p>
        </p:txBody>
      </p:sp>
      <p:sp>
        <p:nvSpPr>
          <p:cNvPr id="14" name="TextBox 13"/>
          <p:cNvSpPr txBox="1"/>
          <p:nvPr/>
        </p:nvSpPr>
        <p:spPr>
          <a:xfrm>
            <a:off x="3208338" y="3800187"/>
            <a:ext cx="2673614"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B75E"/>
                </a:solidFill>
                <a:effectLst/>
                <a:uLnTx/>
                <a:uFillTx/>
                <a:latin typeface="Arial Narrow"/>
                <a:ea typeface="+mn-ea"/>
                <a:cs typeface="Arial Narrow"/>
              </a:rPr>
              <a:t>B.  What evidence do you have that the barriers are wide-reaching and will help you achieve your goal?</a:t>
            </a:r>
          </a:p>
        </p:txBody>
      </p:sp>
      <p:sp>
        <p:nvSpPr>
          <p:cNvPr id="15" name="Rectangle 14"/>
          <p:cNvSpPr/>
          <p:nvPr/>
        </p:nvSpPr>
        <p:spPr>
          <a:xfrm>
            <a:off x="3561636" y="3828830"/>
            <a:ext cx="2129343" cy="369332"/>
          </a:xfrm>
          <a:prstGeom prst="rect">
            <a:avLst/>
          </a:prstGeom>
        </p:spPr>
        <p:txBody>
          <a:bodyPr wrap="square">
            <a:spAutoFit/>
          </a:bodyPr>
          <a:lstStyle/>
          <a:p>
            <a:pPr marL="342900" marR="0" lvl="0" indent="-342900" algn="ctr" defTabSz="457200" rtl="0" eaLnBrk="1" fontAlgn="auto" latinLnBrk="0" hangingPunct="1">
              <a:lnSpc>
                <a:spcPct val="100000"/>
              </a:lnSpc>
              <a:spcBef>
                <a:spcPts val="0"/>
              </a:spcBef>
              <a:spcAft>
                <a:spcPts val="0"/>
              </a:spcAft>
              <a:buClrTx/>
              <a:buSzTx/>
              <a:buFontTx/>
              <a:buAutoNum type="alphaUcPeriod" startAt="2"/>
              <a:tabLst/>
              <a:defRPr/>
            </a:pPr>
            <a:endParaRPr kumimoji="0" lang="en-US" sz="1800" b="1" i="0" u="none" strike="noStrike" kern="1200" cap="none" spc="0" normalizeH="0" baseline="0" noProof="0" dirty="0">
              <a:ln>
                <a:noFill/>
              </a:ln>
              <a:solidFill>
                <a:srgbClr val="70B75E"/>
              </a:solidFill>
              <a:effectLst/>
              <a:uLnTx/>
              <a:uFillTx/>
              <a:latin typeface="Arial Narrow"/>
              <a:ea typeface="+mn-ea"/>
              <a:cs typeface="Arial Narrow"/>
            </a:endParaRPr>
          </a:p>
        </p:txBody>
      </p:sp>
      <p:sp>
        <p:nvSpPr>
          <p:cNvPr id="17" name="TextBox 16"/>
          <p:cNvSpPr txBox="1"/>
          <p:nvPr/>
        </p:nvSpPr>
        <p:spPr>
          <a:xfrm>
            <a:off x="7409731" y="4497206"/>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 name="TextBox 17"/>
          <p:cNvSpPr txBox="1"/>
          <p:nvPr/>
        </p:nvSpPr>
        <p:spPr>
          <a:xfrm>
            <a:off x="6235250" y="3828830"/>
            <a:ext cx="2721357"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5E3"/>
                </a:solidFill>
                <a:effectLst/>
                <a:uLnTx/>
                <a:uFillTx/>
                <a:latin typeface="Arial Narrow"/>
                <a:ea typeface="+mn-ea"/>
                <a:cs typeface="Arial Narrow"/>
              </a:rPr>
              <a:t>D.  Did you identify other barriers that could serve as effective re- entry points into the plan?</a:t>
            </a:r>
          </a:p>
          <a:p>
            <a:pPr marL="342900" marR="0" lvl="0" indent="-342900" algn="ctr" defTabSz="457200" rtl="0" eaLnBrk="1" fontAlgn="auto" latinLnBrk="0" hangingPunct="1">
              <a:lnSpc>
                <a:spcPct val="100000"/>
              </a:lnSpc>
              <a:spcBef>
                <a:spcPts val="0"/>
              </a:spcBef>
              <a:spcAft>
                <a:spcPts val="0"/>
              </a:spcAft>
              <a:buClrTx/>
              <a:buSzTx/>
              <a:buFontTx/>
              <a:buAutoNum type="alphaUcPeriod" startAt="3"/>
              <a:tabLst/>
              <a:defRPr/>
            </a:pPr>
            <a:endParaRPr kumimoji="0" lang="en-US" sz="2400" b="1" i="0" u="none" strike="noStrike" kern="1200" cap="none" spc="0" normalizeH="0" baseline="0" noProof="0" dirty="0">
              <a:ln>
                <a:noFill/>
              </a:ln>
              <a:solidFill>
                <a:srgbClr val="00A5E3"/>
              </a:solidFill>
              <a:effectLst/>
              <a:uLnTx/>
              <a:uFillTx/>
              <a:latin typeface="Arial Narrow"/>
              <a:ea typeface="+mn-ea"/>
              <a:cs typeface="Arial Narrow"/>
            </a:endParaRPr>
          </a:p>
        </p:txBody>
      </p:sp>
      <p:sp>
        <p:nvSpPr>
          <p:cNvPr id="8" name="TextBox 7"/>
          <p:cNvSpPr txBox="1"/>
          <p:nvPr/>
        </p:nvSpPr>
        <p:spPr>
          <a:xfrm>
            <a:off x="6159500" y="1322917"/>
            <a:ext cx="1052499" cy="13535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9" name="TextBox 8"/>
          <p:cNvSpPr txBox="1"/>
          <p:nvPr/>
        </p:nvSpPr>
        <p:spPr>
          <a:xfrm>
            <a:off x="6191251" y="1248833"/>
            <a:ext cx="2762250" cy="23718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a:ea typeface="+mn-ea"/>
                <a:cs typeface="Arial Narrow"/>
              </a:rPr>
              <a:t>C.  If progress towards eliminating the barrier is not sufficient, where or what is the breakdown? </a:t>
            </a:r>
          </a:p>
        </p:txBody>
      </p:sp>
    </p:spTree>
    <p:extLst>
      <p:ext uri="{BB962C8B-B14F-4D97-AF65-F5344CB8AC3E}">
        <p14:creationId xmlns:p14="http://schemas.microsoft.com/office/powerpoint/2010/main" val="24233241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a:xfrm>
            <a:off x="1007624" y="6363762"/>
            <a:ext cx="4072459" cy="311009"/>
          </a:xfrm>
        </p:spPr>
        <p:txBody>
          <a:bodyPr/>
          <a:lstStyle/>
          <a:p>
            <a:r>
              <a:rPr lang="en-US" sz="1600" dirty="0"/>
              <a:t>OFFICE OF SERVICE QUALITY</a:t>
            </a:r>
          </a:p>
          <a:p>
            <a:endParaRPr lang="en-US" dirty="0"/>
          </a:p>
        </p:txBody>
      </p:sp>
      <p:sp>
        <p:nvSpPr>
          <p:cNvPr id="4" name="Title 3"/>
          <p:cNvSpPr>
            <a:spLocks noGrp="1"/>
          </p:cNvSpPr>
          <p:nvPr>
            <p:ph type="title"/>
          </p:nvPr>
        </p:nvSpPr>
        <p:spPr>
          <a:xfrm>
            <a:off x="150519" y="188149"/>
            <a:ext cx="8820444" cy="931038"/>
          </a:xfrm>
        </p:spPr>
        <p:txBody>
          <a:bodyPr/>
          <a:lstStyle/>
          <a:p>
            <a:br>
              <a:rPr lang="en-US" i="1" dirty="0">
                <a:solidFill>
                  <a:schemeClr val="bg1"/>
                </a:solidFill>
              </a:rPr>
            </a:br>
            <a:endParaRPr lang="en-US" dirty="0"/>
          </a:p>
        </p:txBody>
      </p:sp>
      <p:sp>
        <p:nvSpPr>
          <p:cNvPr id="5" name="Text Placeholder 4"/>
          <p:cNvSpPr>
            <a:spLocks noGrp="1"/>
          </p:cNvSpPr>
          <p:nvPr>
            <p:ph type="body" sz="quarter" idx="16"/>
          </p:nvPr>
        </p:nvSpPr>
        <p:spPr>
          <a:xfrm>
            <a:off x="201082" y="1206501"/>
            <a:ext cx="2846918" cy="4847166"/>
          </a:xfrm>
        </p:spPr>
        <p:txBody>
          <a:bodyPr/>
          <a:lstStyle/>
          <a:p>
            <a:pPr algn="ctr"/>
            <a:endParaRPr lang="en-US" sz="2400" dirty="0">
              <a:solidFill>
                <a:srgbClr val="0095D3"/>
              </a:solidFill>
              <a:latin typeface="Arial"/>
              <a:cs typeface="Arial"/>
            </a:endParaRPr>
          </a:p>
          <a:p>
            <a:pPr algn="ctr"/>
            <a:endParaRPr lang="en-US" sz="2400" dirty="0">
              <a:solidFill>
                <a:srgbClr val="0095D3"/>
              </a:solidFill>
              <a:latin typeface="Arial"/>
              <a:cs typeface="Arial"/>
            </a:endParaRPr>
          </a:p>
          <a:p>
            <a:pPr algn="ctr"/>
            <a:r>
              <a:rPr lang="en-US" sz="2800" b="1" dirty="0">
                <a:solidFill>
                  <a:srgbClr val="00A5E3"/>
                </a:solidFill>
                <a:latin typeface="Arial Black"/>
                <a:cs typeface="Arial Black"/>
              </a:rPr>
              <a:t> 3. Are your </a:t>
            </a:r>
          </a:p>
          <a:p>
            <a:pPr algn="ctr"/>
            <a:r>
              <a:rPr lang="en-US" sz="2800" b="1" dirty="0">
                <a:solidFill>
                  <a:srgbClr val="00A5E3"/>
                </a:solidFill>
                <a:latin typeface="Arial Black"/>
                <a:cs typeface="Arial Black"/>
              </a:rPr>
              <a:t>strategies</a:t>
            </a:r>
          </a:p>
          <a:p>
            <a:pPr algn="ctr"/>
            <a:r>
              <a:rPr lang="en-US" sz="2800" b="1" dirty="0">
                <a:solidFill>
                  <a:srgbClr val="00A5E3"/>
                </a:solidFill>
                <a:latin typeface="Arial Black"/>
                <a:cs typeface="Arial Black"/>
              </a:rPr>
              <a:t> being</a:t>
            </a:r>
          </a:p>
          <a:p>
            <a:pPr algn="ctr"/>
            <a:r>
              <a:rPr lang="en-US" sz="2600" b="1" dirty="0">
                <a:solidFill>
                  <a:srgbClr val="00A5E3"/>
                </a:solidFill>
                <a:latin typeface="Arial Black"/>
                <a:cs typeface="Arial Black"/>
              </a:rPr>
              <a:t>implemented</a:t>
            </a:r>
          </a:p>
          <a:p>
            <a:pPr algn="ctr"/>
            <a:r>
              <a:rPr lang="en-US" sz="2000" b="1" dirty="0">
                <a:solidFill>
                  <a:srgbClr val="00A5E3"/>
                </a:solidFill>
                <a:latin typeface="Arial Black"/>
                <a:cs typeface="Arial Black"/>
              </a:rPr>
              <a:t> </a:t>
            </a:r>
            <a:r>
              <a:rPr lang="en-US" sz="2800" b="1" dirty="0">
                <a:solidFill>
                  <a:srgbClr val="00A5E3"/>
                </a:solidFill>
                <a:latin typeface="Arial Black"/>
                <a:cs typeface="Arial Black"/>
              </a:rPr>
              <a:t>with</a:t>
            </a:r>
          </a:p>
          <a:p>
            <a:pPr algn="ctr"/>
            <a:r>
              <a:rPr lang="en-US" sz="2800" b="1" dirty="0">
                <a:solidFill>
                  <a:srgbClr val="00A5E3"/>
                </a:solidFill>
                <a:latin typeface="Arial Black"/>
                <a:cs typeface="Arial Black"/>
              </a:rPr>
              <a:t> fidelity?</a:t>
            </a:r>
            <a:endParaRPr lang="en-US" sz="2800" dirty="0">
              <a:solidFill>
                <a:srgbClr val="00A5E3"/>
              </a:solidFill>
              <a:latin typeface="Arial Black"/>
              <a:cs typeface="Arial Black"/>
            </a:endParaRPr>
          </a:p>
        </p:txBody>
      </p:sp>
      <p:sp>
        <p:nvSpPr>
          <p:cNvPr id="6" name="Text Placeholder 5"/>
          <p:cNvSpPr>
            <a:spLocks noGrp="1"/>
          </p:cNvSpPr>
          <p:nvPr>
            <p:ph type="body" sz="quarter" idx="17"/>
          </p:nvPr>
        </p:nvSpPr>
        <p:spPr/>
        <p:txBody>
          <a:bodyPr/>
          <a:lstStyle/>
          <a:p>
            <a:pPr algn="ctr"/>
            <a:endParaRPr lang="en-US" sz="3600" dirty="0">
              <a:latin typeface="Wingdings"/>
              <a:ea typeface="Wingdings"/>
              <a:cs typeface="Wingdings"/>
              <a:sym typeface="Wingdings"/>
            </a:endParaRPr>
          </a:p>
          <a:p>
            <a:pPr algn="ctr"/>
            <a:endParaRPr lang="en-US" sz="9600" dirty="0">
              <a:latin typeface="Wingdings"/>
              <a:ea typeface="Wingdings"/>
              <a:cs typeface="Wingdings"/>
            </a:endParaRPr>
          </a:p>
          <a:p>
            <a:pPr algn="ctr"/>
            <a:endParaRPr lang="en-US" sz="9600" dirty="0">
              <a:latin typeface="Wingdings"/>
              <a:ea typeface="Wingdings"/>
              <a:cs typeface="Wingdings"/>
            </a:endParaRPr>
          </a:p>
          <a:p>
            <a:pPr algn="ctr"/>
            <a:r>
              <a:rPr lang="en-US" sz="9600" dirty="0">
                <a:latin typeface="Wingdings"/>
                <a:ea typeface="Wingdings"/>
                <a:cs typeface="Wingdings"/>
              </a:rPr>
              <a:t></a:t>
            </a:r>
            <a:r>
              <a:rPr lang="en-US" sz="7200" dirty="0">
                <a:latin typeface="Wingdings"/>
                <a:ea typeface="Wingdings"/>
                <a:cs typeface="Wingdings"/>
              </a:rPr>
              <a:t>    </a:t>
            </a:r>
          </a:p>
        </p:txBody>
      </p:sp>
      <p:sp>
        <p:nvSpPr>
          <p:cNvPr id="10" name="Rectangle 9"/>
          <p:cNvSpPr/>
          <p:nvPr/>
        </p:nvSpPr>
        <p:spPr>
          <a:xfrm>
            <a:off x="921926" y="254000"/>
            <a:ext cx="7808147"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a:ea typeface="+mn-ea"/>
                <a:cs typeface="+mn-cs"/>
              </a:rPr>
              <a:t>SIP MID-YEAR REFLECTION </a:t>
            </a:r>
            <a:endParaRPr kumimoji="0" lang="en-US" sz="4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 name="TextBox 10"/>
          <p:cNvSpPr txBox="1"/>
          <p:nvPr/>
        </p:nvSpPr>
        <p:spPr>
          <a:xfrm>
            <a:off x="3125740" y="1269913"/>
            <a:ext cx="2822093"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6600"/>
                </a:solidFill>
                <a:effectLst/>
                <a:uLnTx/>
                <a:uFillTx/>
                <a:latin typeface="Arial Narrow Bold"/>
                <a:ea typeface="+mn-ea"/>
                <a:cs typeface="Arial Narrow Bold"/>
              </a:rPr>
              <a:t>A.  </a:t>
            </a:r>
            <a:r>
              <a:rPr kumimoji="0" lang="en-US" sz="2400" b="1" i="0" u="none" strike="noStrike" kern="1200" cap="none" spc="0" normalizeH="0" baseline="0" noProof="0" dirty="0">
                <a:ln>
                  <a:noFill/>
                </a:ln>
                <a:solidFill>
                  <a:srgbClr val="F26323"/>
                </a:solidFill>
                <a:effectLst/>
                <a:uLnTx/>
                <a:uFillTx/>
                <a:latin typeface="Arial Narrow"/>
                <a:ea typeface="+mn-ea"/>
                <a:cs typeface="Arial Narrow"/>
              </a:rPr>
              <a:t>Were decisions to continue, intensify, modify, or terminate strategies or action steps based on specific evidence?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6600"/>
              </a:solidFill>
              <a:effectLst/>
              <a:uLnTx/>
              <a:uFillTx/>
              <a:latin typeface="Arial Narrow"/>
              <a:ea typeface="+mn-ea"/>
              <a:cs typeface="Arial Narrow"/>
            </a:endParaRPr>
          </a:p>
        </p:txBody>
      </p:sp>
      <p:sp>
        <p:nvSpPr>
          <p:cNvPr id="14" name="TextBox 13"/>
          <p:cNvSpPr txBox="1"/>
          <p:nvPr/>
        </p:nvSpPr>
        <p:spPr>
          <a:xfrm>
            <a:off x="3208338" y="3800187"/>
            <a:ext cx="2673614" cy="21578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 name="TextBox 16"/>
          <p:cNvSpPr txBox="1"/>
          <p:nvPr/>
        </p:nvSpPr>
        <p:spPr>
          <a:xfrm>
            <a:off x="6794500" y="4381500"/>
            <a:ext cx="799897" cy="4850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 name="Picture 11"/>
          <p:cNvPicPr>
            <a:picLocks noChangeAspect="1"/>
          </p:cNvPicPr>
          <p:nvPr/>
        </p:nvPicPr>
        <p:blipFill>
          <a:blip r:embed="rId2"/>
          <a:stretch>
            <a:fillRect/>
          </a:stretch>
        </p:blipFill>
        <p:spPr>
          <a:xfrm>
            <a:off x="3217334" y="3608915"/>
            <a:ext cx="2680885" cy="2387664"/>
          </a:xfrm>
          <a:prstGeom prst="rect">
            <a:avLst/>
          </a:prstGeom>
        </p:spPr>
      </p:pic>
      <p:pic>
        <p:nvPicPr>
          <p:cNvPr id="8" name="Picture 7" descr="ED00008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749" y="3962939"/>
            <a:ext cx="2714159" cy="2217727"/>
          </a:xfrm>
          <a:prstGeom prst="rect">
            <a:avLst/>
          </a:prstGeom>
        </p:spPr>
      </p:pic>
    </p:spTree>
    <p:extLst>
      <p:ext uri="{BB962C8B-B14F-4D97-AF65-F5344CB8AC3E}">
        <p14:creationId xmlns:p14="http://schemas.microsoft.com/office/powerpoint/2010/main" val="416811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0E16C8-BDB4-43DC-9334-192C6459BDBA}"/>
              </a:ext>
            </a:extLst>
          </p:cNvPr>
          <p:cNvSpPr>
            <a:spLocks noGrp="1"/>
          </p:cNvSpPr>
          <p:nvPr>
            <p:ph type="sldNum" sz="quarter" idx="12"/>
          </p:nvPr>
        </p:nvSpPr>
        <p:spPr/>
        <p:txBody>
          <a:bodyPr/>
          <a:lstStyle/>
          <a:p>
            <a:fld id="{9A47194C-3E5A-854F-B5AE-A6634FC20B3C}" type="slidenum">
              <a:rPr lang="en-US" smtClean="0"/>
              <a:pPr/>
              <a:t>13</a:t>
            </a:fld>
            <a:endParaRPr lang="en-US" dirty="0"/>
          </a:p>
        </p:txBody>
      </p:sp>
      <p:sp>
        <p:nvSpPr>
          <p:cNvPr id="4" name="Title 3">
            <a:extLst>
              <a:ext uri="{FF2B5EF4-FFF2-40B4-BE49-F238E27FC236}">
                <a16:creationId xmlns:a16="http://schemas.microsoft.com/office/drawing/2014/main" id="{4CA69ED7-3EF2-40DD-929A-AA204E860834}"/>
              </a:ext>
            </a:extLst>
          </p:cNvPr>
          <p:cNvSpPr>
            <a:spLocks noGrp="1"/>
          </p:cNvSpPr>
          <p:nvPr>
            <p:ph type="title"/>
          </p:nvPr>
        </p:nvSpPr>
        <p:spPr>
          <a:xfrm>
            <a:off x="1391478" y="291548"/>
            <a:ext cx="6639339" cy="1086678"/>
          </a:xfrm>
        </p:spPr>
        <p:txBody>
          <a:bodyPr/>
          <a:lstStyle/>
          <a:p>
            <a:pPr algn="ctr"/>
            <a:r>
              <a:rPr lang="en-US" sz="4400" spc="-5" dirty="0">
                <a:latin typeface="Calibri"/>
                <a:cs typeface="Calibri"/>
              </a:rPr>
              <a:t>SAC CHAIR(S) </a:t>
            </a:r>
            <a:br>
              <a:rPr lang="en-US" spc="-5" dirty="0">
                <a:latin typeface="Calibri"/>
                <a:cs typeface="Calibri"/>
              </a:rPr>
            </a:br>
            <a:endParaRPr lang="en-US" dirty="0"/>
          </a:p>
        </p:txBody>
      </p:sp>
      <p:sp>
        <p:nvSpPr>
          <p:cNvPr id="6" name="Rectangle 5">
            <a:extLst>
              <a:ext uri="{FF2B5EF4-FFF2-40B4-BE49-F238E27FC236}">
                <a16:creationId xmlns:a16="http://schemas.microsoft.com/office/drawing/2014/main" id="{2AD4AB76-11E6-4B94-B49B-3B500579F9F1}"/>
              </a:ext>
            </a:extLst>
          </p:cNvPr>
          <p:cNvSpPr/>
          <p:nvPr/>
        </p:nvSpPr>
        <p:spPr>
          <a:xfrm>
            <a:off x="1863633" y="1497875"/>
            <a:ext cx="5704115" cy="4078039"/>
          </a:xfrm>
          <a:prstGeom prst="rect">
            <a:avLst/>
          </a:prstGeom>
        </p:spPr>
        <p:txBody>
          <a:bodyPr wrap="square">
            <a:spAutoFit/>
          </a:bodyPr>
          <a:lstStyle/>
          <a:p>
            <a:pPr marL="591820" indent="-579120">
              <a:lnSpc>
                <a:spcPct val="100000"/>
              </a:lnSpc>
              <a:spcBef>
                <a:spcPts val="2140"/>
              </a:spcBef>
              <a:buClr>
                <a:srgbClr val="489AD4"/>
              </a:buClr>
              <a:buFont typeface="Calibri"/>
              <a:buChar char="•"/>
              <a:tabLst>
                <a:tab pos="592455" algn="l"/>
              </a:tabLst>
            </a:pPr>
            <a:r>
              <a:rPr lang="en-US" sz="3200" b="1" spc="-25" dirty="0">
                <a:solidFill>
                  <a:schemeClr val="accent1"/>
                </a:solidFill>
                <a:latin typeface="Arial"/>
                <a:cs typeface="Arial"/>
              </a:rPr>
              <a:t>Elected AFTER SAC members are chosen</a:t>
            </a:r>
          </a:p>
          <a:p>
            <a:pPr marL="591820" indent="-579120">
              <a:lnSpc>
                <a:spcPct val="100000"/>
              </a:lnSpc>
              <a:spcBef>
                <a:spcPts val="2140"/>
              </a:spcBef>
              <a:buClr>
                <a:srgbClr val="489AD4"/>
              </a:buClr>
              <a:buFont typeface="Calibri"/>
              <a:buChar char="•"/>
              <a:tabLst>
                <a:tab pos="592455" algn="l"/>
              </a:tabLst>
            </a:pPr>
            <a:r>
              <a:rPr lang="en-US" sz="3200" b="1" spc="-25" dirty="0">
                <a:solidFill>
                  <a:schemeClr val="accent1"/>
                </a:solidFill>
                <a:latin typeface="Arial"/>
                <a:cs typeface="Arial"/>
              </a:rPr>
              <a:t>Must represent SAC at Area Advisory Meetings</a:t>
            </a:r>
          </a:p>
          <a:p>
            <a:pPr marL="591820" indent="-579120">
              <a:lnSpc>
                <a:spcPct val="100000"/>
              </a:lnSpc>
              <a:spcBef>
                <a:spcPts val="2140"/>
              </a:spcBef>
              <a:buClr>
                <a:srgbClr val="489AD4"/>
              </a:buClr>
              <a:buFont typeface="Calibri"/>
              <a:buChar char="•"/>
              <a:tabLst>
                <a:tab pos="592455" algn="l"/>
              </a:tabLst>
            </a:pPr>
            <a:r>
              <a:rPr lang="en-US" sz="3200" b="1" spc="-25" dirty="0">
                <a:solidFill>
                  <a:schemeClr val="accent1"/>
                </a:solidFill>
                <a:latin typeface="Arial"/>
                <a:cs typeface="Arial"/>
              </a:rPr>
              <a:t>Will represent SAC as a voting member at School Advisory Forum Meetings</a:t>
            </a:r>
            <a:endParaRPr lang="en-US" sz="3200" b="1" dirty="0">
              <a:solidFill>
                <a:schemeClr val="accent1"/>
              </a:solidFill>
              <a:latin typeface="Arial"/>
              <a:cs typeface="Arial"/>
            </a:endParaRPr>
          </a:p>
        </p:txBody>
      </p:sp>
      <p:sp>
        <p:nvSpPr>
          <p:cNvPr id="7" name="Text Placeholder 4">
            <a:extLst>
              <a:ext uri="{FF2B5EF4-FFF2-40B4-BE49-F238E27FC236}">
                <a16:creationId xmlns:a16="http://schemas.microsoft.com/office/drawing/2014/main" id="{23E33B3B-24B5-4DA1-AD1F-CCCCDE9D677F}"/>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6074152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130</a:t>
            </a:fld>
            <a:endParaRPr lang="en-US" dirty="0"/>
          </a:p>
        </p:txBody>
      </p:sp>
      <p:sp>
        <p:nvSpPr>
          <p:cNvPr id="3" name="Text Placeholder 2"/>
          <p:cNvSpPr>
            <a:spLocks noGrp="1"/>
          </p:cNvSpPr>
          <p:nvPr>
            <p:ph type="body" sz="quarter" idx="13"/>
          </p:nvPr>
        </p:nvSpPr>
        <p:spPr>
          <a:xfrm>
            <a:off x="1082344" y="6407053"/>
            <a:ext cx="3997739" cy="267718"/>
          </a:xfrm>
        </p:spPr>
        <p:txBody>
          <a:bodyPr/>
          <a:lstStyle/>
          <a:p>
            <a:r>
              <a:rPr lang="en-US" sz="1600" dirty="0"/>
              <a:t>OFFICE OF SERVICE QUALITY</a:t>
            </a:r>
          </a:p>
          <a:p>
            <a:endParaRPr lang="en-US" dirty="0"/>
          </a:p>
        </p:txBody>
      </p:sp>
      <p:sp>
        <p:nvSpPr>
          <p:cNvPr id="4" name="Title 3"/>
          <p:cNvSpPr>
            <a:spLocks noGrp="1"/>
          </p:cNvSpPr>
          <p:nvPr>
            <p:ph type="title"/>
          </p:nvPr>
        </p:nvSpPr>
        <p:spPr>
          <a:xfrm>
            <a:off x="150519" y="188149"/>
            <a:ext cx="8820444" cy="931038"/>
          </a:xfrm>
        </p:spPr>
        <p:txBody>
          <a:bodyPr/>
          <a:lstStyle/>
          <a:p>
            <a:br>
              <a:rPr lang="en-US" i="1" dirty="0">
                <a:solidFill>
                  <a:schemeClr val="bg1"/>
                </a:solidFill>
              </a:rPr>
            </a:br>
            <a:endParaRPr lang="en-US" dirty="0"/>
          </a:p>
        </p:txBody>
      </p:sp>
      <p:sp>
        <p:nvSpPr>
          <p:cNvPr id="5" name="Text Placeholder 4"/>
          <p:cNvSpPr>
            <a:spLocks noGrp="1"/>
          </p:cNvSpPr>
          <p:nvPr>
            <p:ph type="body" sz="quarter" idx="16"/>
          </p:nvPr>
        </p:nvSpPr>
        <p:spPr>
          <a:xfrm>
            <a:off x="210069" y="1280583"/>
            <a:ext cx="2859097" cy="4748293"/>
          </a:xfrm>
        </p:spPr>
        <p:txBody>
          <a:bodyPr/>
          <a:lstStyle/>
          <a:p>
            <a:pPr algn="ctr"/>
            <a:endParaRPr lang="en-US" sz="4000" dirty="0">
              <a:solidFill>
                <a:srgbClr val="0095D3"/>
              </a:solidFill>
              <a:latin typeface="Arial"/>
              <a:cs typeface="Arial"/>
            </a:endParaRPr>
          </a:p>
          <a:p>
            <a:pPr algn="ctr"/>
            <a:endParaRPr lang="en-US" sz="2800" b="1" dirty="0">
              <a:solidFill>
                <a:srgbClr val="00A5E3"/>
              </a:solidFill>
              <a:latin typeface="Arial Narrow"/>
              <a:cs typeface="Arial Narrow"/>
            </a:endParaRPr>
          </a:p>
          <a:p>
            <a:pPr algn="ctr"/>
            <a:endParaRPr lang="en-US" sz="2800" b="1" dirty="0">
              <a:solidFill>
                <a:srgbClr val="00A5E3"/>
              </a:solidFill>
              <a:latin typeface="Arial Black"/>
              <a:cs typeface="Arial Black"/>
            </a:endParaRPr>
          </a:p>
          <a:p>
            <a:pPr algn="ctr"/>
            <a:r>
              <a:rPr lang="en-US" sz="2800" b="1" dirty="0">
                <a:solidFill>
                  <a:srgbClr val="00A5E3"/>
                </a:solidFill>
                <a:latin typeface="Arial Black"/>
                <a:cs typeface="Arial Black"/>
              </a:rPr>
              <a:t>4. What </a:t>
            </a:r>
          </a:p>
          <a:p>
            <a:pPr algn="ctr"/>
            <a:r>
              <a:rPr lang="en-US" sz="2800" b="1" dirty="0">
                <a:solidFill>
                  <a:srgbClr val="00A5E3"/>
                </a:solidFill>
                <a:latin typeface="Arial Black"/>
                <a:cs typeface="Arial Black"/>
              </a:rPr>
              <a:t>are your</a:t>
            </a:r>
          </a:p>
          <a:p>
            <a:pPr algn="ctr"/>
            <a:r>
              <a:rPr lang="en-US" sz="2800" b="1" dirty="0">
                <a:solidFill>
                  <a:srgbClr val="00A5E3"/>
                </a:solidFill>
                <a:latin typeface="Arial Black"/>
                <a:cs typeface="Arial Black"/>
              </a:rPr>
              <a:t>benchmarks</a:t>
            </a:r>
          </a:p>
          <a:p>
            <a:pPr algn="ctr"/>
            <a:r>
              <a:rPr lang="en-US" sz="2800" b="1" dirty="0">
                <a:solidFill>
                  <a:srgbClr val="00A5E3"/>
                </a:solidFill>
                <a:latin typeface="Arial Black"/>
                <a:cs typeface="Arial Black"/>
              </a:rPr>
              <a:t>for</a:t>
            </a:r>
          </a:p>
          <a:p>
            <a:pPr algn="ctr"/>
            <a:r>
              <a:rPr lang="en-US" sz="2800" b="1" dirty="0">
                <a:solidFill>
                  <a:srgbClr val="00A5E3"/>
                </a:solidFill>
                <a:latin typeface="Arial Black"/>
                <a:cs typeface="Arial Black"/>
              </a:rPr>
              <a:t> success?</a:t>
            </a:r>
          </a:p>
          <a:p>
            <a:pPr algn="ctr"/>
            <a:endParaRPr lang="en-US" sz="3200" dirty="0">
              <a:solidFill>
                <a:srgbClr val="0095D3"/>
              </a:solidFill>
              <a:latin typeface="Arial"/>
              <a:cs typeface="Arial"/>
            </a:endParaRPr>
          </a:p>
        </p:txBody>
      </p:sp>
      <p:sp>
        <p:nvSpPr>
          <p:cNvPr id="6" name="Text Placeholder 5"/>
          <p:cNvSpPr>
            <a:spLocks noGrp="1"/>
          </p:cNvSpPr>
          <p:nvPr>
            <p:ph type="body" sz="quarter" idx="17"/>
          </p:nvPr>
        </p:nvSpPr>
        <p:spPr/>
        <p:txBody>
          <a:bodyPr/>
          <a:lstStyle/>
          <a:p>
            <a:pPr algn="ctr"/>
            <a:endParaRPr lang="en-US" sz="3600" dirty="0">
              <a:latin typeface="Wingdings"/>
              <a:ea typeface="Wingdings"/>
              <a:cs typeface="Wingdings"/>
              <a:sym typeface="Wingdings"/>
            </a:endParaRPr>
          </a:p>
          <a:p>
            <a:pPr algn="ctr"/>
            <a:endParaRPr lang="en-US" sz="9600" dirty="0">
              <a:latin typeface="Wingdings"/>
              <a:ea typeface="Wingdings"/>
              <a:cs typeface="Wingdings"/>
            </a:endParaRPr>
          </a:p>
          <a:p>
            <a:pPr algn="ctr"/>
            <a:endParaRPr lang="en-US" sz="9600" dirty="0">
              <a:latin typeface="Wingdings"/>
              <a:ea typeface="Wingdings"/>
              <a:cs typeface="Wingdings"/>
            </a:endParaRPr>
          </a:p>
          <a:p>
            <a:pPr algn="ctr"/>
            <a:r>
              <a:rPr lang="en-US" sz="9600" dirty="0">
                <a:latin typeface="Wingdings"/>
                <a:ea typeface="Wingdings"/>
                <a:cs typeface="Wingdings"/>
              </a:rPr>
              <a:t></a:t>
            </a:r>
            <a:r>
              <a:rPr lang="en-US" sz="7200" dirty="0">
                <a:latin typeface="Wingdings"/>
                <a:ea typeface="Wingdings"/>
                <a:cs typeface="Wingdings"/>
              </a:rPr>
              <a:t>    </a:t>
            </a:r>
          </a:p>
        </p:txBody>
      </p:sp>
      <p:sp>
        <p:nvSpPr>
          <p:cNvPr id="10" name="Rectangle 9"/>
          <p:cNvSpPr/>
          <p:nvPr/>
        </p:nvSpPr>
        <p:spPr>
          <a:xfrm>
            <a:off x="921926" y="254000"/>
            <a:ext cx="7808147" cy="769441"/>
          </a:xfrm>
          <a:prstGeom prst="rect">
            <a:avLst/>
          </a:prstGeom>
        </p:spPr>
        <p:txBody>
          <a:bodyPr wrap="square">
            <a:spAutoFit/>
          </a:bodyPr>
          <a:lstStyle/>
          <a:p>
            <a:r>
              <a:rPr lang="en-US" sz="4400" b="1" dirty="0">
                <a:solidFill>
                  <a:schemeClr val="bg1"/>
                </a:solidFill>
              </a:rPr>
              <a:t>SIP MID-YEAR REFLECTION </a:t>
            </a:r>
            <a:endParaRPr lang="en-US" sz="4400" b="1" dirty="0"/>
          </a:p>
        </p:txBody>
      </p:sp>
      <p:sp>
        <p:nvSpPr>
          <p:cNvPr id="11" name="TextBox 10"/>
          <p:cNvSpPr txBox="1"/>
          <p:nvPr/>
        </p:nvSpPr>
        <p:spPr>
          <a:xfrm>
            <a:off x="3189240" y="1269913"/>
            <a:ext cx="2750003" cy="2523768"/>
          </a:xfrm>
          <a:prstGeom prst="rect">
            <a:avLst/>
          </a:prstGeom>
          <a:noFill/>
        </p:spPr>
        <p:txBody>
          <a:bodyPr wrap="square" rtlCol="0">
            <a:spAutoFit/>
          </a:bodyPr>
          <a:lstStyle/>
          <a:p>
            <a:pPr algn="ctr"/>
            <a:r>
              <a:rPr lang="en-US" sz="2800" b="1" dirty="0">
                <a:solidFill>
                  <a:schemeClr val="accent2"/>
                </a:solidFill>
                <a:latin typeface="Arial Narrow"/>
                <a:cs typeface="Arial Narrow"/>
              </a:rPr>
              <a:t> A.  How will you progress towards your goal impact student achievement?</a:t>
            </a:r>
          </a:p>
          <a:p>
            <a:pPr algn="ctr"/>
            <a:endParaRPr lang="en-US" b="1" dirty="0">
              <a:solidFill>
                <a:srgbClr val="FF6600"/>
              </a:solidFill>
              <a:latin typeface="Arial Narrow"/>
              <a:cs typeface="Arial Narrow"/>
            </a:endParaRPr>
          </a:p>
        </p:txBody>
      </p:sp>
      <p:sp>
        <p:nvSpPr>
          <p:cNvPr id="14" name="TextBox 13"/>
          <p:cNvSpPr txBox="1"/>
          <p:nvPr/>
        </p:nvSpPr>
        <p:spPr>
          <a:xfrm>
            <a:off x="3227917" y="4000500"/>
            <a:ext cx="2656415" cy="1384995"/>
          </a:xfrm>
          <a:prstGeom prst="rect">
            <a:avLst/>
          </a:prstGeom>
          <a:noFill/>
        </p:spPr>
        <p:txBody>
          <a:bodyPr wrap="square" rtlCol="0">
            <a:spAutoFit/>
          </a:bodyPr>
          <a:lstStyle/>
          <a:p>
            <a:pPr marL="514350" indent="-514350" algn="ctr">
              <a:buAutoNum type="alphaUcPeriod" startAt="2"/>
            </a:pPr>
            <a:r>
              <a:rPr lang="en-US" sz="2800" b="1" dirty="0">
                <a:solidFill>
                  <a:srgbClr val="70B75E"/>
                </a:solidFill>
                <a:latin typeface="Arial Narrow"/>
                <a:cs typeface="Arial Narrow"/>
              </a:rPr>
              <a:t>What is </a:t>
            </a:r>
          </a:p>
          <a:p>
            <a:pPr algn="ctr"/>
            <a:r>
              <a:rPr lang="en-US" sz="2800" b="1" dirty="0">
                <a:solidFill>
                  <a:srgbClr val="70B75E"/>
                </a:solidFill>
                <a:latin typeface="Arial Narrow"/>
                <a:cs typeface="Arial Narrow"/>
              </a:rPr>
              <a:t>your desired state?</a:t>
            </a:r>
          </a:p>
        </p:txBody>
      </p:sp>
      <p:sp>
        <p:nvSpPr>
          <p:cNvPr id="15" name="Rectangle 14"/>
          <p:cNvSpPr/>
          <p:nvPr/>
        </p:nvSpPr>
        <p:spPr>
          <a:xfrm>
            <a:off x="3561636" y="3828830"/>
            <a:ext cx="2129343" cy="369332"/>
          </a:xfrm>
          <a:prstGeom prst="rect">
            <a:avLst/>
          </a:prstGeom>
        </p:spPr>
        <p:txBody>
          <a:bodyPr wrap="square">
            <a:spAutoFit/>
          </a:bodyPr>
          <a:lstStyle/>
          <a:p>
            <a:pPr marL="342900" indent="-342900" algn="ctr">
              <a:buAutoNum type="alphaUcPeriod" startAt="2"/>
            </a:pPr>
            <a:endParaRPr lang="en-US" b="1" dirty="0">
              <a:solidFill>
                <a:srgbClr val="70B75E"/>
              </a:solidFill>
              <a:latin typeface="Arial Narrow"/>
              <a:cs typeface="Arial Narrow"/>
            </a:endParaRPr>
          </a:p>
        </p:txBody>
      </p:sp>
      <p:sp>
        <p:nvSpPr>
          <p:cNvPr id="17" name="TextBox 16"/>
          <p:cNvSpPr txBox="1"/>
          <p:nvPr/>
        </p:nvSpPr>
        <p:spPr>
          <a:xfrm>
            <a:off x="7409731" y="4497206"/>
            <a:ext cx="184666" cy="369332"/>
          </a:xfrm>
          <a:prstGeom prst="rect">
            <a:avLst/>
          </a:prstGeom>
          <a:noFill/>
        </p:spPr>
        <p:txBody>
          <a:bodyPr wrap="none" rtlCol="0">
            <a:spAutoFit/>
          </a:bodyPr>
          <a:lstStyle/>
          <a:p>
            <a:endParaRPr lang="en-US" dirty="0"/>
          </a:p>
        </p:txBody>
      </p:sp>
      <p:sp>
        <p:nvSpPr>
          <p:cNvPr id="18" name="TextBox 17"/>
          <p:cNvSpPr txBox="1"/>
          <p:nvPr/>
        </p:nvSpPr>
        <p:spPr>
          <a:xfrm>
            <a:off x="6245833" y="3545417"/>
            <a:ext cx="2781750" cy="2523768"/>
          </a:xfrm>
          <a:prstGeom prst="rect">
            <a:avLst/>
          </a:prstGeom>
          <a:noFill/>
        </p:spPr>
        <p:txBody>
          <a:bodyPr wrap="square" rtlCol="0">
            <a:spAutoFit/>
          </a:bodyPr>
          <a:lstStyle/>
          <a:p>
            <a:endParaRPr lang="en-US" i="1" dirty="0"/>
          </a:p>
          <a:p>
            <a:pPr algn="ctr"/>
            <a:r>
              <a:rPr lang="en-US" sz="2800" b="1" dirty="0">
                <a:solidFill>
                  <a:schemeClr val="accent1"/>
                </a:solidFill>
                <a:latin typeface="Arial Narrow"/>
                <a:cs typeface="Arial Narrow"/>
              </a:rPr>
              <a:t>C.  What gaps exist between your current state and your desired state? </a:t>
            </a:r>
          </a:p>
        </p:txBody>
      </p:sp>
    </p:spTree>
    <p:extLst>
      <p:ext uri="{BB962C8B-B14F-4D97-AF65-F5344CB8AC3E}">
        <p14:creationId xmlns:p14="http://schemas.microsoft.com/office/powerpoint/2010/main" val="37222260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131</a:t>
            </a:fld>
            <a:endParaRPr lang="en-US" dirty="0"/>
          </a:p>
        </p:txBody>
      </p:sp>
      <p:sp>
        <p:nvSpPr>
          <p:cNvPr id="4" name="Text Placeholder 3"/>
          <p:cNvSpPr>
            <a:spLocks noGrp="1"/>
          </p:cNvSpPr>
          <p:nvPr>
            <p:ph type="body" sz="quarter" idx="13"/>
          </p:nvPr>
        </p:nvSpPr>
        <p:spPr>
          <a:xfrm>
            <a:off x="1154500" y="6332011"/>
            <a:ext cx="4564717" cy="243945"/>
          </a:xfrm>
        </p:spPr>
        <p:txBody>
          <a:bodyPr/>
          <a:lstStyle/>
          <a:p>
            <a:r>
              <a:rPr lang="en-US" sz="1600" dirty="0"/>
              <a:t>OFFICE OF SERVICE QUALITY</a:t>
            </a:r>
          </a:p>
          <a:p>
            <a:endParaRPr lang="en-US" dirty="0"/>
          </a:p>
        </p:txBody>
      </p:sp>
      <p:sp>
        <p:nvSpPr>
          <p:cNvPr id="5" name="Title 4"/>
          <p:cNvSpPr>
            <a:spLocks noGrp="1"/>
          </p:cNvSpPr>
          <p:nvPr>
            <p:ph type="title"/>
          </p:nvPr>
        </p:nvSpPr>
        <p:spPr>
          <a:xfrm>
            <a:off x="730250" y="508000"/>
            <a:ext cx="8043333" cy="611187"/>
          </a:xfrm>
        </p:spPr>
        <p:txBody>
          <a:bodyPr/>
          <a:lstStyle/>
          <a:p>
            <a:br>
              <a:rPr lang="en-US" sz="4000" dirty="0"/>
            </a:br>
            <a:br>
              <a:rPr lang="en-US" sz="4000" dirty="0"/>
            </a:br>
            <a:br>
              <a:rPr lang="en-US" sz="4000" dirty="0"/>
            </a:br>
            <a:endParaRPr lang="en-US" sz="4000" dirty="0"/>
          </a:p>
        </p:txBody>
      </p:sp>
      <p:sp>
        <p:nvSpPr>
          <p:cNvPr id="6" name="TextBox 5"/>
          <p:cNvSpPr txBox="1"/>
          <p:nvPr/>
        </p:nvSpPr>
        <p:spPr>
          <a:xfrm>
            <a:off x="793750" y="216428"/>
            <a:ext cx="8350250" cy="1333500"/>
          </a:xfrm>
          <a:prstGeom prst="rect">
            <a:avLst/>
          </a:prstGeom>
          <a:noFill/>
        </p:spPr>
        <p:txBody>
          <a:bodyPr wrap="square" rtlCol="0">
            <a:spAutoFit/>
          </a:bodyPr>
          <a:lstStyle/>
          <a:p>
            <a:r>
              <a:rPr lang="en-US" sz="4400" b="1" dirty="0">
                <a:solidFill>
                  <a:schemeClr val="bg1"/>
                </a:solidFill>
              </a:rPr>
              <a:t>SHARING BEST PRACTICES</a:t>
            </a:r>
            <a:br>
              <a:rPr lang="en-US" sz="3600" b="1" dirty="0">
                <a:solidFill>
                  <a:schemeClr val="bg1"/>
                </a:solidFill>
              </a:rPr>
            </a:br>
            <a:endParaRPr lang="en-US" sz="3600" b="1" dirty="0">
              <a:solidFill>
                <a:schemeClr val="bg1"/>
              </a:solidFill>
            </a:endParaRPr>
          </a:p>
        </p:txBody>
      </p:sp>
      <p:sp>
        <p:nvSpPr>
          <p:cNvPr id="2" name="TextBox 1"/>
          <p:cNvSpPr txBox="1"/>
          <p:nvPr/>
        </p:nvSpPr>
        <p:spPr>
          <a:xfrm>
            <a:off x="270180" y="1523315"/>
            <a:ext cx="8603639" cy="1692771"/>
          </a:xfrm>
          <a:prstGeom prst="rect">
            <a:avLst/>
          </a:prstGeom>
          <a:noFill/>
        </p:spPr>
        <p:txBody>
          <a:bodyPr wrap="square" rtlCol="0">
            <a:spAutoFit/>
          </a:bodyPr>
          <a:lstStyle/>
          <a:p>
            <a:r>
              <a:rPr lang="en-US" sz="2800" b="1" dirty="0">
                <a:solidFill>
                  <a:srgbClr val="FF6600"/>
                </a:solidFill>
              </a:rPr>
              <a:t>MID–YEAR REFLECTION FORMS AND SIP MID-YEAR BEST PRACTICES ARE POSTED ON OUR WEBSITE</a:t>
            </a:r>
            <a:r>
              <a:rPr lang="en-US" sz="2800" dirty="0">
                <a:solidFill>
                  <a:srgbClr val="FF6600"/>
                </a:solidFill>
              </a:rPr>
              <a:t>: </a:t>
            </a:r>
          </a:p>
          <a:p>
            <a:r>
              <a:rPr lang="en-US" sz="2800" dirty="0">
                <a:solidFill>
                  <a:srgbClr val="FF6600"/>
                </a:solidFill>
              </a:rPr>
              <a:t> </a:t>
            </a:r>
            <a:r>
              <a:rPr lang="en-US" sz="2000" dirty="0">
                <a:solidFill>
                  <a:srgbClr val="FF6600"/>
                </a:solidFill>
                <a:hlinkClick r:id="rId2"/>
              </a:rPr>
              <a:t>http://www.broward.k12.fl.us/ospa/initiatives.asp?initiative_id=3</a:t>
            </a:r>
            <a:r>
              <a:rPr lang="en-US" sz="2000" dirty="0">
                <a:solidFill>
                  <a:srgbClr val="FF6600"/>
                </a:solidFill>
              </a:rPr>
              <a:t> </a:t>
            </a:r>
          </a:p>
          <a:p>
            <a:endParaRPr lang="en-US" sz="2000" dirty="0">
              <a:solidFill>
                <a:srgbClr val="FF6600"/>
              </a:solidFill>
            </a:endParaRPr>
          </a:p>
        </p:txBody>
      </p:sp>
      <p:sp>
        <p:nvSpPr>
          <p:cNvPr id="7" name="Rectangle 6">
            <a:extLst>
              <a:ext uri="{FF2B5EF4-FFF2-40B4-BE49-F238E27FC236}">
                <a16:creationId xmlns:a16="http://schemas.microsoft.com/office/drawing/2014/main" id="{62711181-BF54-4762-91E1-AE5E6E4F659C}"/>
              </a:ext>
            </a:extLst>
          </p:cNvPr>
          <p:cNvSpPr/>
          <p:nvPr/>
        </p:nvSpPr>
        <p:spPr>
          <a:xfrm>
            <a:off x="379562" y="2934923"/>
            <a:ext cx="8384876" cy="2862322"/>
          </a:xfrm>
          <a:prstGeom prst="rect">
            <a:avLst/>
          </a:prstGeom>
        </p:spPr>
        <p:txBody>
          <a:bodyPr wrap="square">
            <a:spAutoFit/>
          </a:bodyPr>
          <a:lstStyle/>
          <a:p>
            <a:pPr algn="just"/>
            <a:endParaRPr lang="en-US" b="1" i="1" u="sng" dirty="0"/>
          </a:p>
          <a:p>
            <a:pPr algn="just"/>
            <a:endParaRPr lang="en-US" b="1" i="1" u="sng" dirty="0"/>
          </a:p>
          <a:p>
            <a:pPr algn="just"/>
            <a:r>
              <a:rPr lang="en-US" b="1" i="1" u="sng" dirty="0"/>
              <a:t>Directions for School Leadership Team:</a:t>
            </a:r>
            <a:r>
              <a:rPr lang="en-US" b="1" dirty="0"/>
              <a:t>  </a:t>
            </a:r>
            <a:r>
              <a:rPr lang="en-US" dirty="0"/>
              <a:t>As part of the School Improvement Process, schools are asked to engage in collaborative conversation with all stakeholders to complete the Mid-Year School Improvement Reflection.  After reviewing the document with SAC, the reflection needs to be uploaded to the SAC upload section of the SIP</a:t>
            </a:r>
            <a:r>
              <a:rPr lang="en-US" b="1" dirty="0"/>
              <a:t>.  DA Schools must enter information in the FLDOE SIP located of Florida CIMS.</a:t>
            </a:r>
            <a:endParaRPr lang="en-US" dirty="0"/>
          </a:p>
          <a:p>
            <a:pPr algn="just"/>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245501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3664" y="1015137"/>
            <a:ext cx="8460336" cy="5352234"/>
          </a:xfrm>
        </p:spPr>
        <p:txBody>
          <a:bodyPr/>
          <a:lstStyle/>
          <a:p>
            <a:pPr algn="ctr"/>
            <a:endParaRPr lang="en-US" dirty="0">
              <a:solidFill>
                <a:schemeClr val="bg1"/>
              </a:solidFill>
              <a:latin typeface="Arial Black"/>
              <a:cs typeface="Arial Black"/>
            </a:endParaRPr>
          </a:p>
          <a:p>
            <a:pPr algn="ctr"/>
            <a:endParaRPr lang="en-US" sz="1600" b="1" dirty="0">
              <a:solidFill>
                <a:schemeClr val="bg1"/>
              </a:solidFill>
              <a:latin typeface="Arial"/>
              <a:cs typeface="Arial"/>
            </a:endParaRPr>
          </a:p>
          <a:p>
            <a:endParaRPr lang="en-US" sz="3600" dirty="0">
              <a:solidFill>
                <a:schemeClr val="bg1"/>
              </a:solidFill>
              <a:latin typeface="Arial Narrow Bold" panose="020B0706020202030204" pitchFamily="34" charset="0"/>
              <a:cs typeface="Arial Black"/>
            </a:endParaRPr>
          </a:p>
          <a:p>
            <a:r>
              <a:rPr lang="en-US" sz="4800" dirty="0">
                <a:solidFill>
                  <a:schemeClr val="bg1"/>
                </a:solidFill>
                <a:latin typeface="Arial Narrow Bold" panose="020B0706020202030204" pitchFamily="34" charset="0"/>
                <a:cs typeface="Arial Black"/>
              </a:rPr>
              <a:t>Quarter 3: February 26 – March 2</a:t>
            </a:r>
          </a:p>
          <a:p>
            <a:endParaRPr lang="en-US" sz="4800" dirty="0">
              <a:solidFill>
                <a:schemeClr val="bg1"/>
              </a:solidFill>
              <a:latin typeface="Arial Narrow Bold" panose="020B0706020202030204" pitchFamily="34" charset="0"/>
              <a:cs typeface="Arial Black"/>
            </a:endParaRPr>
          </a:p>
          <a:p>
            <a:endParaRPr lang="en-US" sz="4800" dirty="0">
              <a:solidFill>
                <a:schemeClr val="bg1"/>
              </a:solidFill>
              <a:latin typeface="Arial Narrow Bold" panose="020B0706020202030204" pitchFamily="34" charset="0"/>
              <a:cs typeface="Arial Black"/>
            </a:endParaRPr>
          </a:p>
          <a:p>
            <a:r>
              <a:rPr lang="en-US" sz="4800" dirty="0">
                <a:solidFill>
                  <a:schemeClr val="bg1"/>
                </a:solidFill>
                <a:latin typeface="Arial Narrow Bold" panose="020B0706020202030204" pitchFamily="34" charset="0"/>
                <a:cs typeface="Arial Black"/>
              </a:rPr>
              <a:t>Quarter 4: May 7 – May 11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132</a:t>
            </a:fld>
            <a:endParaRPr lang="en-US" dirty="0"/>
          </a:p>
        </p:txBody>
      </p:sp>
      <p:sp>
        <p:nvSpPr>
          <p:cNvPr id="4" name="Title 3"/>
          <p:cNvSpPr>
            <a:spLocks noGrp="1"/>
          </p:cNvSpPr>
          <p:nvPr>
            <p:ph type="title"/>
          </p:nvPr>
        </p:nvSpPr>
        <p:spPr>
          <a:xfrm>
            <a:off x="663837" y="490629"/>
            <a:ext cx="7796499" cy="1064705"/>
          </a:xfrm>
        </p:spPr>
        <p:txBody>
          <a:bodyPr/>
          <a:lstStyle/>
          <a:p>
            <a:pPr algn="ctr"/>
            <a:br>
              <a:rPr lang="en-US" sz="5400" dirty="0">
                <a:solidFill>
                  <a:schemeClr val="bg1"/>
                </a:solidFill>
              </a:rPr>
            </a:br>
            <a:br>
              <a:rPr lang="en-US" sz="5400" dirty="0">
                <a:solidFill>
                  <a:schemeClr val="bg1"/>
                </a:solidFill>
              </a:rPr>
            </a:br>
            <a:br>
              <a:rPr lang="en-US" sz="5400" dirty="0">
                <a:solidFill>
                  <a:schemeClr val="bg1"/>
                </a:solidFill>
              </a:rPr>
            </a:br>
            <a:br>
              <a:rPr lang="en-US" sz="5400" dirty="0">
                <a:solidFill>
                  <a:schemeClr val="bg1"/>
                </a:solidFill>
              </a:rPr>
            </a:br>
            <a:br>
              <a:rPr lang="en-US" sz="5400" dirty="0">
                <a:solidFill>
                  <a:schemeClr val="bg1"/>
                </a:solidFill>
              </a:rPr>
            </a:br>
            <a:r>
              <a:rPr lang="en-US" sz="5400" dirty="0">
                <a:solidFill>
                  <a:schemeClr val="bg1"/>
                </a:solidFill>
              </a:rPr>
              <a:t>SIP TRAINING 2017-18</a:t>
            </a:r>
            <a:br>
              <a:rPr lang="en-US" sz="5400" dirty="0">
                <a:solidFill>
                  <a:schemeClr val="bg1"/>
                </a:solidFill>
              </a:rPr>
            </a:br>
            <a:r>
              <a:rPr lang="en-US" sz="5400" dirty="0">
                <a:solidFill>
                  <a:schemeClr val="bg1"/>
                </a:solidFill>
              </a:rPr>
              <a:t>SIP TRAINING 2017-18</a:t>
            </a:r>
            <a:br>
              <a:rPr lang="en-US" sz="5400" dirty="0">
                <a:solidFill>
                  <a:schemeClr val="bg1"/>
                </a:solidFill>
              </a:rPr>
            </a:br>
            <a:br>
              <a:rPr lang="en-US" sz="5400" dirty="0">
                <a:solidFill>
                  <a:schemeClr val="bg1"/>
                </a:solidFill>
              </a:rPr>
            </a:br>
            <a:r>
              <a:rPr lang="en-US" sz="5400" dirty="0">
                <a:solidFill>
                  <a:schemeClr val="bg1"/>
                </a:solidFill>
              </a:rPr>
              <a:t>SIP TRAINING 2017-18</a:t>
            </a:r>
          </a:p>
        </p:txBody>
      </p:sp>
      <p:sp>
        <p:nvSpPr>
          <p:cNvPr id="5" name="Text Placeholder 4"/>
          <p:cNvSpPr>
            <a:spLocks noGrp="1"/>
          </p:cNvSpPr>
          <p:nvPr>
            <p:ph type="body" sz="quarter" idx="13"/>
          </p:nvPr>
        </p:nvSpPr>
        <p:spPr>
          <a:xfrm>
            <a:off x="969434" y="6402917"/>
            <a:ext cx="4792118" cy="300040"/>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809996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02E38-4EE1-4727-9BF6-B6A1F8558A5B}"/>
              </a:ext>
            </a:extLst>
          </p:cNvPr>
          <p:cNvSpPr>
            <a:spLocks noGrp="1"/>
          </p:cNvSpPr>
          <p:nvPr>
            <p:ph type="sldNum" sz="quarter" idx="12"/>
          </p:nvPr>
        </p:nvSpPr>
        <p:spPr/>
        <p:txBody>
          <a:bodyPr/>
          <a:lstStyle/>
          <a:p>
            <a:fld id="{9A47194C-3E5A-854F-B5AE-A6634FC20B3C}" type="slidenum">
              <a:rPr lang="en-US" smtClean="0"/>
              <a:pPr/>
              <a:t>14</a:t>
            </a:fld>
            <a:endParaRPr lang="en-US" dirty="0"/>
          </a:p>
        </p:txBody>
      </p:sp>
      <p:sp>
        <p:nvSpPr>
          <p:cNvPr id="4" name="Title 3">
            <a:extLst>
              <a:ext uri="{FF2B5EF4-FFF2-40B4-BE49-F238E27FC236}">
                <a16:creationId xmlns:a16="http://schemas.microsoft.com/office/drawing/2014/main" id="{00152994-AF18-42AE-ACC2-6AFC4E217713}"/>
              </a:ext>
            </a:extLst>
          </p:cNvPr>
          <p:cNvSpPr>
            <a:spLocks noGrp="1"/>
          </p:cNvSpPr>
          <p:nvPr>
            <p:ph type="title"/>
          </p:nvPr>
        </p:nvSpPr>
        <p:spPr>
          <a:xfrm>
            <a:off x="1457740" y="293540"/>
            <a:ext cx="6215269" cy="1150945"/>
          </a:xfrm>
        </p:spPr>
        <p:txBody>
          <a:bodyPr/>
          <a:lstStyle/>
          <a:p>
            <a:pPr algn="ctr"/>
            <a:br>
              <a:rPr lang="en-US" sz="4400" spc="-25" dirty="0">
                <a:cs typeface="Calibri"/>
              </a:rPr>
            </a:br>
            <a:br>
              <a:rPr lang="en-US" sz="4400" spc="-25" dirty="0">
                <a:cs typeface="Calibri"/>
              </a:rPr>
            </a:br>
            <a:br>
              <a:rPr lang="en-US" sz="4400" spc="-25" dirty="0">
                <a:cs typeface="Calibri"/>
              </a:rPr>
            </a:br>
            <a:br>
              <a:rPr lang="en-US" sz="4400" spc="-25" dirty="0">
                <a:cs typeface="Calibri"/>
              </a:rPr>
            </a:br>
            <a:r>
              <a:rPr lang="en-US" sz="4400" spc="-25" dirty="0">
                <a:cs typeface="Calibri"/>
              </a:rPr>
              <a:t>SAC  BYLAWS</a:t>
            </a:r>
            <a:br>
              <a:rPr lang="en-US" spc="-25" dirty="0">
                <a:cs typeface="Calibri"/>
              </a:rPr>
            </a:br>
            <a:endParaRPr lang="en-US" dirty="0"/>
          </a:p>
        </p:txBody>
      </p:sp>
      <p:sp>
        <p:nvSpPr>
          <p:cNvPr id="6" name="Rectangle 5">
            <a:extLst>
              <a:ext uri="{FF2B5EF4-FFF2-40B4-BE49-F238E27FC236}">
                <a16:creationId xmlns:a16="http://schemas.microsoft.com/office/drawing/2014/main" id="{069C82E6-63F1-474D-8C67-7DA7AA467799}"/>
              </a:ext>
            </a:extLst>
          </p:cNvPr>
          <p:cNvSpPr/>
          <p:nvPr/>
        </p:nvSpPr>
        <p:spPr>
          <a:xfrm>
            <a:off x="503582" y="1444486"/>
            <a:ext cx="8365779" cy="4401205"/>
          </a:xfrm>
          <a:prstGeom prst="rect">
            <a:avLst/>
          </a:prstGeom>
        </p:spPr>
        <p:txBody>
          <a:bodyPr wrap="square">
            <a:spAutoFit/>
          </a:bodyPr>
          <a:lstStyle/>
          <a:p>
            <a:r>
              <a:rPr lang="en-US" sz="2000" b="1" dirty="0">
                <a:solidFill>
                  <a:schemeClr val="accent1"/>
                </a:solidFill>
                <a:latin typeface="Arial"/>
                <a:cs typeface="Arial"/>
              </a:rPr>
              <a:t>•  School Advisory Councils should review their SAC Bylaws</a:t>
            </a:r>
          </a:p>
          <a:p>
            <a:r>
              <a:rPr lang="en-US" sz="2000" b="1" dirty="0">
                <a:solidFill>
                  <a:schemeClr val="accent1"/>
                </a:solidFill>
                <a:latin typeface="Arial"/>
                <a:cs typeface="Arial"/>
              </a:rPr>
              <a:t>   the periodically and make necessary revisions.</a:t>
            </a:r>
          </a:p>
          <a:p>
            <a:r>
              <a:rPr lang="en-US" sz="2000" b="1" dirty="0">
                <a:solidFill>
                  <a:schemeClr val="accent1"/>
                </a:solidFill>
                <a:latin typeface="Arial"/>
                <a:cs typeface="Arial"/>
              </a:rPr>
              <a:t>   </a:t>
            </a:r>
          </a:p>
          <a:p>
            <a:r>
              <a:rPr lang="en-US" sz="2000" b="1" dirty="0">
                <a:solidFill>
                  <a:schemeClr val="accent1"/>
                </a:solidFill>
                <a:latin typeface="Arial"/>
                <a:cs typeface="Arial"/>
              </a:rPr>
              <a:t>•  School Advisory Councils need to review their Bylaws and</a:t>
            </a:r>
          </a:p>
          <a:p>
            <a:r>
              <a:rPr lang="en-US" sz="2000" b="1" dirty="0">
                <a:solidFill>
                  <a:schemeClr val="accent1"/>
                </a:solidFill>
                <a:latin typeface="Arial"/>
                <a:cs typeface="Arial"/>
              </a:rPr>
              <a:t>   revise them using the SAC Bylaws Template.</a:t>
            </a:r>
          </a:p>
          <a:p>
            <a:endParaRPr lang="en-US" sz="2000" b="1" dirty="0">
              <a:solidFill>
                <a:schemeClr val="accent1"/>
              </a:solidFill>
              <a:latin typeface="Arial"/>
              <a:cs typeface="Arial"/>
            </a:endParaRPr>
          </a:p>
          <a:p>
            <a:r>
              <a:rPr lang="en-US" sz="2000" b="1" dirty="0">
                <a:solidFill>
                  <a:schemeClr val="accent1"/>
                </a:solidFill>
                <a:latin typeface="Arial"/>
                <a:cs typeface="Arial"/>
              </a:rPr>
              <a:t>•  Once the SAC Bylaws have been revised and approved, they</a:t>
            </a:r>
          </a:p>
          <a:p>
            <a:r>
              <a:rPr lang="en-US" sz="2000" b="1" dirty="0">
                <a:solidFill>
                  <a:schemeClr val="accent1"/>
                </a:solidFill>
                <a:latin typeface="Arial"/>
                <a:cs typeface="Arial"/>
              </a:rPr>
              <a:t>   need to be submitted through the SAC Documentation Upload</a:t>
            </a:r>
          </a:p>
          <a:p>
            <a:r>
              <a:rPr lang="en-US" sz="2000" b="1" dirty="0">
                <a:solidFill>
                  <a:schemeClr val="accent1"/>
                </a:solidFill>
                <a:latin typeface="Arial"/>
                <a:cs typeface="Arial"/>
              </a:rPr>
              <a:t>   on the SBBC SIP.</a:t>
            </a:r>
          </a:p>
          <a:p>
            <a:endParaRPr lang="en-US" sz="2000" b="1" dirty="0">
              <a:solidFill>
                <a:schemeClr val="accent1"/>
              </a:solidFill>
              <a:latin typeface="Arial"/>
              <a:cs typeface="Arial"/>
            </a:endParaRPr>
          </a:p>
          <a:p>
            <a:r>
              <a:rPr lang="en-US" sz="2000" b="1" dirty="0">
                <a:solidFill>
                  <a:schemeClr val="accent1"/>
                </a:solidFill>
                <a:latin typeface="Arial"/>
                <a:cs typeface="Arial"/>
              </a:rPr>
              <a:t>•  Schools are also expected to post SAC Bylaws on their website,</a:t>
            </a:r>
          </a:p>
          <a:p>
            <a:r>
              <a:rPr lang="en-US" sz="2000" b="1" dirty="0">
                <a:solidFill>
                  <a:schemeClr val="accent1"/>
                </a:solidFill>
                <a:latin typeface="Arial"/>
                <a:cs typeface="Arial"/>
              </a:rPr>
              <a:t>   maintain a hard copy of their annual SAC Bylaws in the main</a:t>
            </a:r>
          </a:p>
          <a:p>
            <a:r>
              <a:rPr lang="en-US" sz="2000" b="1" dirty="0">
                <a:solidFill>
                  <a:schemeClr val="accent1"/>
                </a:solidFill>
                <a:latin typeface="Arial"/>
                <a:cs typeface="Arial"/>
              </a:rPr>
              <a:t>   office and should ensure that they are available for anyone who </a:t>
            </a:r>
          </a:p>
          <a:p>
            <a:r>
              <a:rPr lang="en-US" sz="2000" b="1" dirty="0">
                <a:solidFill>
                  <a:schemeClr val="accent1"/>
                </a:solidFill>
                <a:latin typeface="Arial"/>
                <a:cs typeface="Arial"/>
              </a:rPr>
              <a:t>   may wish to see them.</a:t>
            </a:r>
          </a:p>
        </p:txBody>
      </p:sp>
      <p:sp>
        <p:nvSpPr>
          <p:cNvPr id="7" name="Text Placeholder 4">
            <a:extLst>
              <a:ext uri="{FF2B5EF4-FFF2-40B4-BE49-F238E27FC236}">
                <a16:creationId xmlns:a16="http://schemas.microsoft.com/office/drawing/2014/main" id="{E3B20A06-4AD8-44F9-807C-9C3397E9920D}"/>
              </a:ext>
            </a:extLst>
          </p:cNvPr>
          <p:cNvSpPr>
            <a:spLocks noGrp="1"/>
          </p:cNvSpPr>
          <p:nvPr>
            <p:ph type="body" sz="quarter" idx="13"/>
          </p:nvPr>
        </p:nvSpPr>
        <p:spPr>
          <a:xfrm>
            <a:off x="901701" y="6381898"/>
            <a:ext cx="4792118" cy="365124"/>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13033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15</a:t>
            </a:fld>
            <a:endParaRPr lang="en-US" dirty="0"/>
          </a:p>
        </p:txBody>
      </p:sp>
      <p:sp>
        <p:nvSpPr>
          <p:cNvPr id="4" name="Title 3"/>
          <p:cNvSpPr>
            <a:spLocks noGrp="1"/>
          </p:cNvSpPr>
          <p:nvPr>
            <p:ph type="title"/>
          </p:nvPr>
        </p:nvSpPr>
        <p:spPr>
          <a:xfrm>
            <a:off x="760950" y="332216"/>
            <a:ext cx="7341145" cy="954088"/>
          </a:xfrm>
        </p:spPr>
        <p:txBody>
          <a:bodyPr/>
          <a:lstStyle/>
          <a:p>
            <a:pPr algn="ctr"/>
            <a:r>
              <a:rPr lang="en-US" sz="4400" dirty="0"/>
              <a:t>SAC BYLAW REVIEW</a:t>
            </a:r>
          </a:p>
        </p:txBody>
      </p:sp>
      <p:sp>
        <p:nvSpPr>
          <p:cNvPr id="5" name="Text Placeholder 4"/>
          <p:cNvSpPr>
            <a:spLocks noGrp="1"/>
          </p:cNvSpPr>
          <p:nvPr>
            <p:ph type="body" sz="quarter" idx="13"/>
          </p:nvPr>
        </p:nvSpPr>
        <p:spPr>
          <a:xfrm>
            <a:off x="937947" y="6448199"/>
            <a:ext cx="4792118" cy="274032"/>
          </a:xfrm>
        </p:spPr>
        <p:txBody>
          <a:bodyPr/>
          <a:lstStyle/>
          <a:p>
            <a:r>
              <a:rPr lang="en-US" sz="1600" dirty="0"/>
              <a:t>OFFICE OF SERVICE QUALITY</a:t>
            </a:r>
          </a:p>
          <a:p>
            <a:endParaRPr lang="en-US" dirty="0"/>
          </a:p>
        </p:txBody>
      </p:sp>
      <p:sp>
        <p:nvSpPr>
          <p:cNvPr id="8" name="Rectangle 7"/>
          <p:cNvSpPr/>
          <p:nvPr/>
        </p:nvSpPr>
        <p:spPr>
          <a:xfrm>
            <a:off x="768613" y="1704578"/>
            <a:ext cx="7886649" cy="369332"/>
          </a:xfrm>
          <a:prstGeom prst="rect">
            <a:avLst/>
          </a:prstGeom>
        </p:spPr>
        <p:txBody>
          <a:bodyPr wrap="square">
            <a:spAutoFit/>
          </a:bodyPr>
          <a:lstStyle/>
          <a:p>
            <a:r>
              <a:rPr lang="en-US" dirty="0"/>
              <a:t> </a:t>
            </a:r>
          </a:p>
        </p:txBody>
      </p:sp>
      <p:pic>
        <p:nvPicPr>
          <p:cNvPr id="10" name="Picture 9" descr="Screen Shot 2017-02-24 at 2.4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36" y="1370347"/>
            <a:ext cx="8638551" cy="3893788"/>
          </a:xfrm>
          <a:prstGeom prst="rect">
            <a:avLst/>
          </a:prstGeom>
        </p:spPr>
      </p:pic>
    </p:spTree>
    <p:extLst>
      <p:ext uri="{BB962C8B-B14F-4D97-AF65-F5344CB8AC3E}">
        <p14:creationId xmlns:p14="http://schemas.microsoft.com/office/powerpoint/2010/main" val="313884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08F8FC-77EA-41C4-BE76-ABED5572D5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EC7D037E-3D73-490D-AA43-F5A31E6726F6}"/>
              </a:ext>
            </a:extLst>
          </p:cNvPr>
          <p:cNvSpPr>
            <a:spLocks noGrp="1"/>
          </p:cNvSpPr>
          <p:nvPr>
            <p:ph type="title"/>
          </p:nvPr>
        </p:nvSpPr>
        <p:spPr>
          <a:xfrm>
            <a:off x="490330" y="675860"/>
            <a:ext cx="8534400" cy="742123"/>
          </a:xfrm>
        </p:spPr>
        <p:txBody>
          <a:bodyPr/>
          <a:lstStyle/>
          <a:p>
            <a:pPr marL="12700" algn="ctr">
              <a:lnSpc>
                <a:spcPct val="100000"/>
              </a:lnSpc>
            </a:pPr>
            <a:r>
              <a:rPr lang="en-US" sz="4000" spc="-35" dirty="0">
                <a:latin typeface="Calibri"/>
                <a:cs typeface="Calibri"/>
              </a:rPr>
              <a:t>SAF</a:t>
            </a:r>
            <a:br>
              <a:rPr lang="en-US" sz="4000" spc="-35" dirty="0">
                <a:latin typeface="Calibri"/>
                <a:cs typeface="Calibri"/>
              </a:rPr>
            </a:br>
            <a:br>
              <a:rPr lang="en-US" sz="4000" spc="-35" dirty="0">
                <a:latin typeface="Calibri"/>
                <a:cs typeface="Calibri"/>
              </a:rPr>
            </a:br>
            <a:r>
              <a:rPr lang="en-US" sz="4400" spc="-35" dirty="0">
                <a:latin typeface="Calibri"/>
                <a:cs typeface="Calibri"/>
              </a:rPr>
              <a:t>SCHOOL ADVISORY FORUM</a:t>
            </a:r>
            <a:br>
              <a:rPr lang="en-US" spc="-35" dirty="0">
                <a:latin typeface="Calibri"/>
                <a:cs typeface="Calibri"/>
              </a:rPr>
            </a:br>
            <a:endParaRPr lang="en-US" dirty="0"/>
          </a:p>
        </p:txBody>
      </p:sp>
      <p:sp>
        <p:nvSpPr>
          <p:cNvPr id="6" name="Rectangle 5">
            <a:extLst>
              <a:ext uri="{FF2B5EF4-FFF2-40B4-BE49-F238E27FC236}">
                <a16:creationId xmlns:a16="http://schemas.microsoft.com/office/drawing/2014/main" id="{C92346A0-CA36-42F8-828A-23DDAE1242CC}"/>
              </a:ext>
            </a:extLst>
          </p:cNvPr>
          <p:cNvSpPr/>
          <p:nvPr/>
        </p:nvSpPr>
        <p:spPr>
          <a:xfrm>
            <a:off x="409682" y="1590261"/>
            <a:ext cx="8538058" cy="3970318"/>
          </a:xfrm>
          <a:prstGeom prst="rect">
            <a:avLst/>
          </a:prstGeom>
        </p:spPr>
        <p:txBody>
          <a:bodyPr wrap="square">
            <a:spAutoFit/>
          </a:bodyPr>
          <a:lstStyle/>
          <a:p>
            <a:pPr marL="1270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 normalizeH="0" baseline="0" noProof="0" dirty="0">
                <a:ln>
                  <a:noFill/>
                </a:ln>
                <a:solidFill>
                  <a:schemeClr val="accent1"/>
                </a:solidFill>
                <a:effectLst/>
                <a:uLnTx/>
                <a:uFillTx/>
                <a:latin typeface="Arial"/>
                <a:ea typeface="+mn-ea"/>
                <a:cs typeface="Arial"/>
              </a:rPr>
              <a:t>SBBC</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0" normalizeH="0" baseline="0" noProof="0" dirty="0">
                <a:ln>
                  <a:noFill/>
                </a:ln>
                <a:solidFill>
                  <a:schemeClr val="accent1"/>
                </a:solidFill>
                <a:effectLst/>
                <a:uLnTx/>
                <a:uFillTx/>
                <a:latin typeface="Arial"/>
                <a:ea typeface="+mn-ea"/>
                <a:cs typeface="Arial"/>
              </a:rPr>
              <a:t>PO</a:t>
            </a:r>
            <a:r>
              <a:rPr kumimoji="0" lang="en-US" sz="2000" b="1" i="0" u="none" strike="noStrike" kern="1200" cap="none" spc="-15" normalizeH="0" baseline="0" noProof="0" dirty="0">
                <a:ln>
                  <a:noFill/>
                </a:ln>
                <a:solidFill>
                  <a:schemeClr val="accent1"/>
                </a:solidFill>
                <a:effectLst/>
                <a:uLnTx/>
                <a:uFillTx/>
                <a:latin typeface="Arial"/>
                <a:ea typeface="+mn-ea"/>
                <a:cs typeface="Arial"/>
              </a:rPr>
              <a:t>LI</a:t>
            </a:r>
            <a:r>
              <a:rPr kumimoji="0" lang="en-US" sz="2000" b="1" i="0" u="none" strike="noStrike" kern="1200" cap="none" spc="-10" normalizeH="0" baseline="0" noProof="0" dirty="0">
                <a:ln>
                  <a:noFill/>
                </a:ln>
                <a:solidFill>
                  <a:schemeClr val="accent1"/>
                </a:solidFill>
                <a:effectLst/>
                <a:uLnTx/>
                <a:uFillTx/>
                <a:latin typeface="Arial"/>
                <a:ea typeface="+mn-ea"/>
                <a:cs typeface="Arial"/>
              </a:rPr>
              <a:t>CY</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10" normalizeH="0" baseline="0" noProof="0" dirty="0">
                <a:ln>
                  <a:noFill/>
                </a:ln>
                <a:solidFill>
                  <a:schemeClr val="accent1"/>
                </a:solidFill>
                <a:effectLst/>
                <a:uLnTx/>
                <a:uFillTx/>
                <a:latin typeface="Arial"/>
                <a:ea typeface="+mn-ea"/>
                <a:cs typeface="Arial"/>
              </a:rPr>
              <a:t>1.3</a:t>
            </a:r>
            <a:r>
              <a:rPr kumimoji="0" lang="en-US" sz="2000" b="1" i="0" u="none" strike="noStrike" kern="1200" cap="none" spc="75" normalizeH="0" baseline="0" noProof="0" dirty="0">
                <a:ln>
                  <a:noFill/>
                </a:ln>
                <a:solidFill>
                  <a:schemeClr val="accent1"/>
                </a:solidFill>
                <a:effectLst/>
                <a:uLnTx/>
                <a:uFillTx/>
                <a:latin typeface="Arial"/>
                <a:ea typeface="+mn-ea"/>
                <a:cs typeface="Arial"/>
              </a:rPr>
              <a:t> </a:t>
            </a:r>
            <a:r>
              <a:rPr kumimoji="0" lang="en-US" sz="2000" b="1" i="0" u="none" strike="noStrike" kern="1200" cap="none" spc="-10" normalizeH="0" baseline="0" noProof="0" dirty="0">
                <a:ln>
                  <a:noFill/>
                </a:ln>
                <a:solidFill>
                  <a:schemeClr val="accent1"/>
                </a:solidFill>
                <a:effectLst/>
                <a:uLnTx/>
                <a:uFillTx/>
                <a:latin typeface="Arial"/>
                <a:ea typeface="+mn-ea"/>
                <a:cs typeface="Arial"/>
              </a:rPr>
              <a:t>S</a:t>
            </a:r>
            <a:r>
              <a:rPr kumimoji="0" lang="en-US" sz="2000" b="1" i="0" u="none" strike="noStrike" kern="1200" cap="none" spc="0" normalizeH="0" baseline="0" noProof="0" dirty="0">
                <a:ln>
                  <a:noFill/>
                </a:ln>
                <a:solidFill>
                  <a:schemeClr val="accent1"/>
                </a:solidFill>
                <a:effectLst/>
                <a:uLnTx/>
                <a:uFillTx/>
                <a:latin typeface="Arial"/>
                <a:ea typeface="+mn-ea"/>
                <a:cs typeface="Arial"/>
              </a:rPr>
              <a:t>C</a:t>
            </a:r>
            <a:r>
              <a:rPr kumimoji="0" lang="en-US" sz="2000" b="1" i="0" u="none" strike="noStrike" kern="1200" cap="none" spc="-10" normalizeH="0" baseline="0" noProof="0" dirty="0">
                <a:ln>
                  <a:noFill/>
                </a:ln>
                <a:solidFill>
                  <a:schemeClr val="accent1"/>
                </a:solidFill>
                <a:effectLst/>
                <a:uLnTx/>
                <a:uFillTx/>
                <a:latin typeface="Arial"/>
                <a:ea typeface="+mn-ea"/>
                <a:cs typeface="Arial"/>
              </a:rPr>
              <a:t>H</a:t>
            </a:r>
            <a:r>
              <a:rPr kumimoji="0" lang="en-US" sz="2000" b="1" i="0" u="none" strike="noStrike" kern="1200" cap="none" spc="0" normalizeH="0" baseline="0" noProof="0" dirty="0">
                <a:ln>
                  <a:noFill/>
                </a:ln>
                <a:solidFill>
                  <a:schemeClr val="accent1"/>
                </a:solidFill>
                <a:effectLst/>
                <a:uLnTx/>
                <a:uFillTx/>
                <a:latin typeface="Arial"/>
                <a:ea typeface="+mn-ea"/>
                <a:cs typeface="Arial"/>
              </a:rPr>
              <a:t>OO</a:t>
            </a:r>
            <a:r>
              <a:rPr kumimoji="0" lang="en-US" sz="2000" b="1" i="0" u="none" strike="noStrike" kern="1200" cap="none" spc="-10" normalizeH="0" baseline="0" noProof="0" dirty="0">
                <a:ln>
                  <a:noFill/>
                </a:ln>
                <a:solidFill>
                  <a:schemeClr val="accent1"/>
                </a:solidFill>
                <a:effectLst/>
                <a:uLnTx/>
                <a:uFillTx/>
                <a:latin typeface="Arial"/>
                <a:ea typeface="+mn-ea"/>
                <a:cs typeface="Arial"/>
              </a:rPr>
              <a:t>L</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0" normalizeH="0" baseline="0" noProof="0" dirty="0">
                <a:ln>
                  <a:noFill/>
                </a:ln>
                <a:solidFill>
                  <a:schemeClr val="accent1"/>
                </a:solidFill>
                <a:effectLst/>
                <a:uLnTx/>
                <a:uFillTx/>
                <a:latin typeface="Arial"/>
                <a:ea typeface="+mn-ea"/>
                <a:cs typeface="Arial"/>
              </a:rPr>
              <a:t>ADV</a:t>
            </a:r>
            <a:r>
              <a:rPr kumimoji="0" lang="en-US" sz="2000" b="1" i="0" u="none" strike="noStrike" kern="1200" cap="none" spc="-10" normalizeH="0" baseline="0" noProof="0" dirty="0">
                <a:ln>
                  <a:noFill/>
                </a:ln>
                <a:solidFill>
                  <a:schemeClr val="accent1"/>
                </a:solidFill>
                <a:effectLst/>
                <a:uLnTx/>
                <a:uFillTx/>
                <a:latin typeface="Arial"/>
                <a:ea typeface="+mn-ea"/>
                <a:cs typeface="Arial"/>
              </a:rPr>
              <a:t>IS</a:t>
            </a:r>
            <a:r>
              <a:rPr kumimoji="0" lang="en-US" sz="2000" b="1" i="0" u="none" strike="noStrike" kern="1200" cap="none" spc="0" normalizeH="0" baseline="0" noProof="0" dirty="0">
                <a:ln>
                  <a:noFill/>
                </a:ln>
                <a:solidFill>
                  <a:schemeClr val="accent1"/>
                </a:solidFill>
                <a:effectLst/>
                <a:uLnTx/>
                <a:uFillTx/>
                <a:latin typeface="Arial"/>
                <a:ea typeface="+mn-ea"/>
                <a:cs typeface="Arial"/>
              </a:rPr>
              <a:t>O</a:t>
            </a:r>
            <a:r>
              <a:rPr kumimoji="0" lang="en-US" sz="2000" b="1" i="0" u="none" strike="noStrike" kern="1200" cap="none" spc="-10" normalizeH="0" baseline="0" noProof="0" dirty="0">
                <a:ln>
                  <a:noFill/>
                </a:ln>
                <a:solidFill>
                  <a:schemeClr val="accent1"/>
                </a:solidFill>
                <a:effectLst/>
                <a:uLnTx/>
                <a:uFillTx/>
                <a:latin typeface="Arial"/>
                <a:ea typeface="+mn-ea"/>
                <a:cs typeface="Arial"/>
              </a:rPr>
              <a:t>RY</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0" normalizeH="0" baseline="0" noProof="0" dirty="0">
                <a:ln>
                  <a:noFill/>
                </a:ln>
                <a:solidFill>
                  <a:schemeClr val="accent1"/>
                </a:solidFill>
                <a:effectLst/>
                <a:uLnTx/>
                <a:uFillTx/>
                <a:latin typeface="Arial"/>
                <a:ea typeface="+mn-ea"/>
                <a:cs typeface="Arial"/>
              </a:rPr>
              <a:t>FO</a:t>
            </a:r>
            <a:r>
              <a:rPr kumimoji="0" lang="en-US" sz="2000" b="1" i="0" u="none" strike="noStrike" kern="1200" cap="none" spc="-10" normalizeH="0" baseline="0" noProof="0" dirty="0">
                <a:ln>
                  <a:noFill/>
                </a:ln>
                <a:solidFill>
                  <a:schemeClr val="accent1"/>
                </a:solidFill>
                <a:effectLst/>
                <a:uLnTx/>
                <a:uFillTx/>
                <a:latin typeface="Arial"/>
                <a:ea typeface="+mn-ea"/>
                <a:cs typeface="Arial"/>
              </a:rPr>
              <a:t>RUM:</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E</a:t>
            </a:r>
            <a:r>
              <a:rPr kumimoji="0" lang="en-US" sz="2000" b="0" i="0" u="none" strike="noStrike" kern="1200" cap="none" spc="-10" normalizeH="0" baseline="0" noProof="0" dirty="0">
                <a:ln>
                  <a:noFill/>
                </a:ln>
                <a:solidFill>
                  <a:schemeClr val="accent1"/>
                </a:solidFill>
                <a:effectLst/>
                <a:uLnTx/>
                <a:uFillTx/>
                <a:latin typeface="Arial"/>
                <a:ea typeface="+mn-ea"/>
                <a:cs typeface="Arial"/>
              </a:rPr>
              <a:t>very</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shall</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ave</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d</a:t>
            </a:r>
            <a:r>
              <a:rPr kumimoji="0" lang="en-US" sz="2000" b="0" i="0" u="none" strike="noStrike" kern="1200" cap="none" spc="-10" normalizeH="0" baseline="0" noProof="0" dirty="0">
                <a:ln>
                  <a:noFill/>
                </a:ln>
                <a:solidFill>
                  <a:schemeClr val="accent1"/>
                </a:solidFill>
                <a:effectLst/>
                <a:uLnTx/>
                <a:uFillTx/>
                <a:latin typeface="Arial"/>
                <a:ea typeface="+mn-ea"/>
                <a:cs typeface="Arial"/>
              </a:rPr>
              <a:t>v</a:t>
            </a:r>
            <a:r>
              <a:rPr kumimoji="0" lang="en-US" sz="2000" b="0" i="0" u="none" strike="noStrike" kern="1200" cap="none" spc="0" normalizeH="0" baseline="0" noProof="0" dirty="0">
                <a:ln>
                  <a:noFill/>
                </a:ln>
                <a:solidFill>
                  <a:schemeClr val="accent1"/>
                </a:solidFill>
                <a:effectLst/>
                <a:uLnTx/>
                <a:uFillTx/>
                <a:latin typeface="Arial"/>
                <a:ea typeface="+mn-ea"/>
                <a:cs typeface="Arial"/>
              </a:rPr>
              <a:t>iso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ry</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u</a:t>
            </a:r>
            <a:r>
              <a:rPr kumimoji="0" lang="en-US" sz="2000" b="0" i="0" u="none" strike="noStrike" kern="1200" cap="none" spc="-15" normalizeH="0" baseline="0" noProof="0" dirty="0">
                <a:ln>
                  <a:noFill/>
                </a:ln>
                <a:solidFill>
                  <a:schemeClr val="accent1"/>
                </a:solidFill>
                <a:effectLst/>
                <a:uLnTx/>
                <a:uFillTx/>
                <a:latin typeface="Arial"/>
                <a:ea typeface="+mn-ea"/>
                <a:cs typeface="Arial"/>
              </a:rPr>
              <a:t>m</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at</a:t>
            </a:r>
            <a:r>
              <a:rPr kumimoji="0" lang="en-US" sz="2000" b="0" i="0" u="none" strike="noStrike" kern="1200" cap="none" spc="-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shall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fos</a:t>
            </a:r>
            <a:r>
              <a:rPr kumimoji="0" lang="en-US" sz="2000" b="0" i="0" u="none" strike="noStrike" kern="1200" cap="none" spc="-10" normalizeH="0" baseline="0" noProof="0" dirty="0">
                <a:ln>
                  <a:noFill/>
                </a:ln>
                <a:solidFill>
                  <a:schemeClr val="accent1"/>
                </a:solidFill>
                <a:effectLst/>
                <a:uLnTx/>
                <a:uFillTx/>
                <a:latin typeface="Arial"/>
                <a:ea typeface="+mn-ea"/>
                <a:cs typeface="Arial"/>
              </a:rPr>
              <a:t>ter</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p</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0" normalizeH="0" baseline="0" noProof="0" dirty="0">
                <a:ln>
                  <a:noFill/>
                </a:ln>
                <a:solidFill>
                  <a:schemeClr val="accent1"/>
                </a:solidFill>
                <a:effectLst/>
                <a:uLnTx/>
                <a:uFillTx/>
                <a:latin typeface="Arial"/>
                <a:ea typeface="+mn-ea"/>
                <a:cs typeface="Arial"/>
              </a:rPr>
              <a:t>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mm</a:t>
            </a:r>
            <a:r>
              <a:rPr kumimoji="0" lang="en-US" sz="2000" b="0" i="0" u="none" strike="noStrike" kern="1200" cap="none" spc="0" normalizeH="0" baseline="0" noProof="0" dirty="0">
                <a:ln>
                  <a:noFill/>
                </a:ln>
                <a:solidFill>
                  <a:schemeClr val="accent1"/>
                </a:solidFill>
                <a:effectLst/>
                <a:uLnTx/>
                <a:uFillTx/>
                <a:latin typeface="Arial"/>
                <a:ea typeface="+mn-ea"/>
                <a:cs typeface="Arial"/>
              </a:rPr>
              <a:t>uni</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15" normalizeH="0" baseline="0" noProof="0" dirty="0">
                <a:ln>
                  <a:noFill/>
                </a:ln>
                <a:solidFill>
                  <a:schemeClr val="accent1"/>
                </a:solidFill>
                <a:effectLst/>
                <a:uLnTx/>
                <a:uFillTx/>
                <a:latin typeface="Arial"/>
                <a:ea typeface="+mn-ea"/>
                <a:cs typeface="Arial"/>
              </a:rPr>
              <a:t>ati</a:t>
            </a:r>
            <a:r>
              <a:rPr kumimoji="0" lang="en-US" sz="2000" b="0" i="0" u="none" strike="noStrike" kern="1200" cap="none" spc="0" normalizeH="0" baseline="0" noProof="0" dirty="0">
                <a:ln>
                  <a:noFill/>
                </a:ln>
                <a:solidFill>
                  <a:schemeClr val="accent1"/>
                </a:solidFill>
                <a:effectLst/>
                <a:uLnTx/>
                <a:uFillTx/>
                <a:latin typeface="Arial"/>
                <a:ea typeface="+mn-ea"/>
                <a:cs typeface="Arial"/>
              </a:rPr>
              <a:t>on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b</a:t>
            </a:r>
            <a:r>
              <a:rPr kumimoji="0" lang="en-US" sz="2000" b="0" i="0" u="none" strike="noStrike" kern="1200" cap="none" spc="-10" normalizeH="0" baseline="0" noProof="0" dirty="0">
                <a:ln>
                  <a:noFill/>
                </a:ln>
                <a:solidFill>
                  <a:schemeClr val="accent1"/>
                </a:solidFill>
                <a:effectLst/>
                <a:uLnTx/>
                <a:uFillTx/>
                <a:latin typeface="Arial"/>
                <a:ea typeface="+mn-ea"/>
                <a:cs typeface="Arial"/>
              </a:rPr>
              <a:t>etwee</a:t>
            </a:r>
            <a:r>
              <a:rPr kumimoji="0" lang="en-US" sz="2000" b="0" i="0" u="none" strike="noStrike" kern="1200" cap="none" spc="0" normalizeH="0" baseline="0" noProof="0" dirty="0">
                <a:ln>
                  <a:noFill/>
                </a:ln>
                <a:solidFill>
                  <a:schemeClr val="accent1"/>
                </a:solidFill>
                <a:effectLst/>
                <a:uLnTx/>
                <a:uFillTx/>
                <a:latin typeface="Arial"/>
                <a:ea typeface="+mn-ea"/>
                <a:cs typeface="Arial"/>
              </a:rPr>
              <a:t>n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its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take</a:t>
            </a:r>
            <a:r>
              <a:rPr kumimoji="0" lang="en-US" sz="2000" b="0" i="0" u="none" strike="noStrike" kern="1200" cap="none" spc="0" normalizeH="0" baseline="0" noProof="0" dirty="0">
                <a:ln>
                  <a:noFill/>
                </a:ln>
                <a:solidFill>
                  <a:schemeClr val="accent1"/>
                </a:solidFill>
                <a:effectLst/>
                <a:uLnTx/>
                <a:uFillTx/>
                <a:latin typeface="Arial"/>
                <a:ea typeface="+mn-ea"/>
                <a:cs typeface="Arial"/>
              </a:rPr>
              <a:t>hold</a:t>
            </a:r>
            <a:r>
              <a:rPr kumimoji="0" lang="en-US" sz="2000" b="0" i="0" u="none" strike="noStrike" kern="1200" cap="none" spc="-10" normalizeH="0" baseline="0" noProof="0" dirty="0">
                <a:ln>
                  <a:noFill/>
                </a:ln>
                <a:solidFill>
                  <a:schemeClr val="accent1"/>
                </a:solidFill>
                <a:effectLst/>
                <a:uLnTx/>
                <a:uFillTx/>
                <a:latin typeface="Arial"/>
                <a:ea typeface="+mn-ea"/>
                <a:cs typeface="Arial"/>
              </a:rPr>
              <a:t>er</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5" normalizeH="0" baseline="0" noProof="0" dirty="0">
                <a:ln>
                  <a:noFill/>
                </a:ln>
                <a:solidFill>
                  <a:schemeClr val="accent1"/>
                </a:solidFill>
                <a:effectLst/>
                <a:uLnTx/>
                <a:uFillTx/>
                <a:latin typeface="Arial"/>
                <a:ea typeface="+mn-ea"/>
                <a:cs typeface="Arial"/>
              </a:rPr>
              <a:t>,</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a:t>
            </a:r>
            <a:r>
              <a:rPr kumimoji="0" lang="en-US" sz="2000" b="0" i="0" u="none" strike="noStrike" kern="1200" cap="none" spc="-5" normalizeH="0" baseline="0" noProof="0" dirty="0">
                <a:ln>
                  <a:noFill/>
                </a:ln>
                <a:solidFill>
                  <a:schemeClr val="accent1"/>
                </a:solidFill>
                <a:effectLst/>
                <a:uLnTx/>
                <a:uFillTx/>
                <a:latin typeface="Arial"/>
                <a:ea typeface="+mn-ea"/>
                <a:cs typeface="Arial"/>
              </a:rPr>
              <a:t>,</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Are</a:t>
            </a:r>
            <a:r>
              <a:rPr kumimoji="0" lang="en-US" sz="2000" b="0" i="0" u="none" strike="noStrike" kern="1200" cap="none" spc="0" normalizeH="0" baseline="0" noProof="0" dirty="0">
                <a:ln>
                  <a:noFill/>
                </a:ln>
                <a:solidFill>
                  <a:schemeClr val="accent1"/>
                </a:solidFill>
                <a:effectLst/>
                <a:uLnTx/>
                <a:uFillTx/>
                <a:latin typeface="Arial"/>
                <a:ea typeface="+mn-ea"/>
                <a:cs typeface="Arial"/>
              </a:rPr>
              <a:t>a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d</a:t>
            </a:r>
            <a:r>
              <a:rPr kumimoji="0" lang="en-US" sz="2000" b="0" i="0" u="none" strike="noStrike" kern="1200" cap="none" spc="-10" normalizeH="0" baseline="0" noProof="0" dirty="0">
                <a:ln>
                  <a:noFill/>
                </a:ln>
                <a:solidFill>
                  <a:schemeClr val="accent1"/>
                </a:solidFill>
                <a:effectLst/>
                <a:uLnTx/>
                <a:uFillTx/>
                <a:latin typeface="Arial"/>
                <a:ea typeface="+mn-ea"/>
                <a:cs typeface="Arial"/>
              </a:rPr>
              <a:t>v</a:t>
            </a:r>
            <a:r>
              <a:rPr kumimoji="0" lang="en-US" sz="2000" b="0" i="0" u="none" strike="noStrike" kern="1200" cap="none" spc="0" normalizeH="0" baseline="0" noProof="0" dirty="0">
                <a:ln>
                  <a:noFill/>
                </a:ln>
                <a:solidFill>
                  <a:schemeClr val="accent1"/>
                </a:solidFill>
                <a:effectLst/>
                <a:uLnTx/>
                <a:uFillTx/>
                <a:latin typeface="Arial"/>
                <a:ea typeface="+mn-ea"/>
                <a:cs typeface="Arial"/>
              </a:rPr>
              <a:t>iso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ry</a:t>
            </a:r>
            <a:r>
              <a:rPr kumimoji="0" lang="en-US" sz="2000" b="0" i="0" u="none" strike="noStrike" kern="1200" cap="none" spc="-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Coun</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il.</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shall</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b</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in</a:t>
            </a:r>
            <a:r>
              <a:rPr kumimoji="0" lang="en-US" sz="2000" b="0" i="0" u="none" strike="noStrike" kern="1200" cap="none" spc="-10" normalizeH="0" baseline="0" noProof="0" dirty="0">
                <a:ln>
                  <a:noFill/>
                </a:ln>
                <a:solidFill>
                  <a:schemeClr val="accent1"/>
                </a:solidFill>
                <a:effectLst/>
                <a:uLnTx/>
                <a:uFillTx/>
                <a:latin typeface="Arial"/>
                <a:ea typeface="+mn-ea"/>
                <a:cs typeface="Arial"/>
              </a:rPr>
              <a:t>g</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rec</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mme</a:t>
            </a:r>
            <a:r>
              <a:rPr kumimoji="0" lang="en-US" sz="2000" b="0" i="0" u="none" strike="noStrike" kern="1200" cap="none" spc="0" normalizeH="0" baseline="0" noProof="0" dirty="0">
                <a:ln>
                  <a:noFill/>
                </a:ln>
                <a:solidFill>
                  <a:schemeClr val="accent1"/>
                </a:solidFill>
                <a:effectLst/>
                <a:uLnTx/>
                <a:uFillTx/>
                <a:latin typeface="Arial"/>
                <a:ea typeface="+mn-ea"/>
                <a:cs typeface="Arial"/>
              </a:rPr>
              <a:t>nd</a:t>
            </a:r>
            <a:r>
              <a:rPr kumimoji="0" lang="en-US" sz="2000" b="0" i="0" u="none" strike="noStrike" kern="1200" cap="none" spc="15" normalizeH="0" baseline="0" noProof="0" dirty="0">
                <a:ln>
                  <a:noFill/>
                </a:ln>
                <a:solidFill>
                  <a:schemeClr val="accent1"/>
                </a:solidFill>
                <a:effectLst/>
                <a:uLnTx/>
                <a:uFillTx/>
                <a:latin typeface="Arial"/>
                <a:ea typeface="+mn-ea"/>
                <a:cs typeface="Arial"/>
              </a:rPr>
              <a:t>ati</a:t>
            </a:r>
            <a:r>
              <a:rPr kumimoji="0" lang="en-US" sz="2000" b="0" i="0" u="none" strike="noStrike" kern="1200" cap="none" spc="0" normalizeH="0" baseline="0" noProof="0" dirty="0">
                <a:ln>
                  <a:noFill/>
                </a:ln>
                <a:solidFill>
                  <a:schemeClr val="accent1"/>
                </a:solidFill>
                <a:effectLst/>
                <a:uLnTx/>
                <a:uFillTx/>
                <a:latin typeface="Arial"/>
                <a:ea typeface="+mn-ea"/>
                <a:cs typeface="Arial"/>
              </a:rPr>
              <a:t>ons</a:t>
            </a:r>
            <a:r>
              <a:rPr kumimoji="0" lang="en-US" sz="2000" b="0" i="0" u="none" strike="noStrike" kern="1200" cap="none" spc="-5" normalizeH="0" baseline="0" noProof="0" dirty="0">
                <a:ln>
                  <a:noFill/>
                </a:ln>
                <a:solidFill>
                  <a:schemeClr val="accent1"/>
                </a:solidFill>
                <a:effectLst/>
                <a:uLnTx/>
                <a:uFillTx/>
                <a:latin typeface="Arial"/>
                <a:ea typeface="+mn-ea"/>
                <a:cs typeface="Arial"/>
              </a:rPr>
              <a:t>,</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on</a:t>
            </a:r>
            <a:r>
              <a:rPr kumimoji="0" lang="en-US" sz="2000" b="0" i="0" u="none" strike="noStrike" kern="1200" cap="none" spc="-10" normalizeH="0" baseline="0" noProof="0" dirty="0">
                <a:ln>
                  <a:noFill/>
                </a:ln>
                <a:solidFill>
                  <a:schemeClr val="accent1"/>
                </a:solidFill>
                <a:effectLst/>
                <a:uLnTx/>
                <a:uFillTx/>
                <a:latin typeface="Arial"/>
                <a:ea typeface="+mn-ea"/>
                <a:cs typeface="Arial"/>
              </a:rPr>
              <a:t>cer</a:t>
            </a:r>
            <a:r>
              <a:rPr kumimoji="0" lang="en-US" sz="2000" b="0" i="0" u="none" strike="noStrike" kern="1200" cap="none" spc="0" normalizeH="0" baseline="0" noProof="0" dirty="0">
                <a:ln>
                  <a:noFill/>
                </a:ln>
                <a:solidFill>
                  <a:schemeClr val="accent1"/>
                </a:solidFill>
                <a:effectLst/>
                <a:uLnTx/>
                <a:uFillTx/>
                <a:latin typeface="Arial"/>
                <a:ea typeface="+mn-ea"/>
                <a:cs typeface="Arial"/>
              </a:rPr>
              <a:t>ns</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in</a:t>
            </a:r>
            <a:r>
              <a:rPr kumimoji="0" lang="en-US" sz="2000" b="0" i="0" u="none" strike="noStrike" kern="1200" cap="none" spc="-10" normalizeH="0" baseline="0" noProof="0" dirty="0">
                <a:ln>
                  <a:noFill/>
                </a:ln>
                <a:solidFill>
                  <a:schemeClr val="accent1"/>
                </a:solidFill>
                <a:effectLst/>
                <a:uLnTx/>
                <a:uFillTx/>
                <a:latin typeface="Arial"/>
                <a:ea typeface="+mn-ea"/>
                <a:cs typeface="Arial"/>
              </a:rPr>
              <a:t>tere</a:t>
            </a:r>
            <a:r>
              <a:rPr kumimoji="0" lang="en-US" sz="2000" b="0" i="0" u="none" strike="noStrike" kern="1200" cap="none" spc="0" normalizeH="0" baseline="0" noProof="0" dirty="0">
                <a:ln>
                  <a:noFill/>
                </a:ln>
                <a:solidFill>
                  <a:schemeClr val="accent1"/>
                </a:solidFill>
                <a:effectLst/>
                <a:uLnTx/>
                <a:uFillTx/>
                <a:latin typeface="Arial"/>
                <a:ea typeface="+mn-ea"/>
                <a:cs typeface="Arial"/>
              </a:rPr>
              <a:t>sts</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to</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Are</a:t>
            </a:r>
            <a:r>
              <a:rPr kumimoji="0" lang="en-US" sz="2000" b="0" i="0" u="none" strike="noStrike" kern="1200" cap="none" spc="0" normalizeH="0" baseline="0" noProof="0" dirty="0">
                <a:ln>
                  <a:noFill/>
                </a:ln>
                <a:solidFill>
                  <a:schemeClr val="accent1"/>
                </a:solidFill>
                <a:effectLst/>
                <a:uLnTx/>
                <a:uFillTx/>
                <a:latin typeface="Arial"/>
                <a:ea typeface="+mn-ea"/>
                <a:cs typeface="Arial"/>
              </a:rPr>
              <a:t>a</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d</a:t>
            </a:r>
            <a:r>
              <a:rPr kumimoji="0" lang="en-US" sz="2000" b="0" i="0" u="none" strike="noStrike" kern="1200" cap="none" spc="-10" normalizeH="0" baseline="0" noProof="0" dirty="0">
                <a:ln>
                  <a:noFill/>
                </a:ln>
                <a:solidFill>
                  <a:schemeClr val="accent1"/>
                </a:solidFill>
                <a:effectLst/>
                <a:uLnTx/>
                <a:uFillTx/>
                <a:latin typeface="Arial"/>
                <a:ea typeface="+mn-ea"/>
                <a:cs typeface="Arial"/>
              </a:rPr>
              <a:t>v</a:t>
            </a:r>
            <a:r>
              <a:rPr kumimoji="0" lang="en-US" sz="2000" b="0" i="0" u="none" strike="noStrike" kern="1200" cap="none" spc="0" normalizeH="0" baseline="0" noProof="0" dirty="0">
                <a:ln>
                  <a:noFill/>
                </a:ln>
                <a:solidFill>
                  <a:schemeClr val="accent1"/>
                </a:solidFill>
                <a:effectLst/>
                <a:uLnTx/>
                <a:uFillTx/>
                <a:latin typeface="Arial"/>
                <a:ea typeface="+mn-ea"/>
                <a:cs typeface="Arial"/>
              </a:rPr>
              <a:t>iso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ry</a:t>
            </a:r>
            <a:r>
              <a:rPr kumimoji="0" lang="en-US" sz="2000" b="0" i="0" u="none" strike="noStrike" kern="1200" cap="none" spc="-5" normalizeH="0" baseline="0" noProof="0" dirty="0">
                <a:ln>
                  <a:noFill/>
                </a:ln>
                <a:solidFill>
                  <a:schemeClr val="accent1"/>
                </a:solidFill>
                <a:effectLst/>
                <a:uLnTx/>
                <a:uFillTx/>
                <a:latin typeface="Arial"/>
                <a:ea typeface="+mn-ea"/>
                <a:cs typeface="Arial"/>
              </a:rPr>
              <a:t> Council.</a:t>
            </a:r>
          </a:p>
          <a:p>
            <a:pPr marL="1270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5" normalizeH="0" baseline="0" noProof="0" dirty="0">
              <a:ln>
                <a:noFill/>
              </a:ln>
              <a:solidFill>
                <a:schemeClr val="accent1"/>
              </a:solidFill>
              <a:effectLst/>
              <a:uLnTx/>
              <a:uFillTx/>
              <a:latin typeface="Arial"/>
              <a:ea typeface="+mn-ea"/>
              <a:cs typeface="Arial"/>
            </a:endParaRP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 normalizeH="0" baseline="0" noProof="0" dirty="0">
                <a:ln>
                  <a:noFill/>
                </a:ln>
                <a:solidFill>
                  <a:schemeClr val="accent1"/>
                </a:solidFill>
                <a:effectLst/>
                <a:uLnTx/>
                <a:uFillTx/>
                <a:latin typeface="Arial"/>
                <a:ea typeface="+mn-ea"/>
                <a:cs typeface="Arial"/>
              </a:rPr>
              <a:t>MEMBERSHIP:  </a:t>
            </a:r>
            <a:r>
              <a:rPr kumimoji="0" lang="en-US" sz="2000" b="1" i="0" u="none" strike="noStrike" kern="1200" cap="none" spc="-13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0" normalizeH="0" baseline="0" noProof="0" dirty="0">
                <a:ln>
                  <a:noFill/>
                </a:ln>
                <a:solidFill>
                  <a:schemeClr val="accent1"/>
                </a:solidFill>
                <a:effectLst/>
                <a:uLnTx/>
                <a:uFillTx/>
                <a:latin typeface="Arial"/>
                <a:ea typeface="+mn-ea"/>
                <a:cs typeface="Arial"/>
              </a:rPr>
              <a:t>ﬃcer</a:t>
            </a:r>
            <a:r>
              <a:rPr kumimoji="0" lang="en-US" sz="2000" b="0" i="0" u="none" strike="noStrike" kern="1200" cap="none" spc="0" normalizeH="0" baseline="0" noProof="0" dirty="0">
                <a:ln>
                  <a:noFill/>
                </a:ln>
                <a:solidFill>
                  <a:schemeClr val="accent1"/>
                </a:solidFill>
                <a:effectLst/>
                <a:uLnTx/>
                <a:uFillTx/>
                <a:latin typeface="Arial"/>
                <a:ea typeface="+mn-ea"/>
                <a:cs typeface="Arial"/>
              </a:rPr>
              <a:t>s should b</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l</a:t>
            </a:r>
            <a:r>
              <a:rPr kumimoji="0" lang="en-US" sz="2000" b="0" i="0" u="none" strike="noStrike" kern="1200" cap="none" spc="-10" normalizeH="0" baseline="0" noProof="0" dirty="0">
                <a:ln>
                  <a:noFill/>
                </a:ln>
                <a:solidFill>
                  <a:schemeClr val="accent1"/>
                </a:solidFill>
                <a:effectLst/>
                <a:uLnTx/>
                <a:uFillTx/>
                <a:latin typeface="Arial"/>
                <a:ea typeface="+mn-ea"/>
                <a:cs typeface="Arial"/>
              </a:rPr>
              <a:t>ecte</a:t>
            </a:r>
            <a:r>
              <a:rPr kumimoji="0" lang="en-US" sz="2000" b="0" i="0" u="none" strike="noStrike" kern="1200" cap="none" spc="0" normalizeH="0" baseline="0" noProof="0" dirty="0">
                <a:ln>
                  <a:noFill/>
                </a:ln>
                <a:solidFill>
                  <a:schemeClr val="accent1"/>
                </a:solidFill>
                <a:effectLst/>
                <a:uLnTx/>
                <a:uFillTx/>
                <a:latin typeface="Arial"/>
                <a:ea typeface="+mn-ea"/>
                <a:cs typeface="Arial"/>
              </a:rPr>
              <a:t>d p</a:t>
            </a:r>
            <a:r>
              <a:rPr kumimoji="0" lang="en-US" sz="2000" b="0" i="0" u="none" strike="noStrike" kern="1200" cap="none" spc="-10" normalizeH="0" baseline="0" noProof="0" dirty="0">
                <a:ln>
                  <a:noFill/>
                </a:ln>
                <a:solidFill>
                  <a:schemeClr val="accent1"/>
                </a:solidFill>
                <a:effectLst/>
                <a:uLnTx/>
                <a:uFillTx/>
                <a:latin typeface="Arial"/>
                <a:ea typeface="+mn-ea"/>
                <a:cs typeface="Arial"/>
              </a:rPr>
              <a:t>er</a:t>
            </a:r>
            <a:r>
              <a:rPr kumimoji="0" lang="en-US" sz="2000" b="0" i="0" u="none" strike="noStrike" kern="1200" cap="none" spc="0" normalizeH="0" baseline="0" noProof="0" dirty="0">
                <a:ln>
                  <a:noFill/>
                </a:ln>
                <a:solidFill>
                  <a:schemeClr val="accent1"/>
                </a:solidFill>
                <a:effectLst/>
                <a:uLnTx/>
                <a:uFillTx/>
                <a:latin typeface="Arial"/>
                <a:ea typeface="+mn-ea"/>
                <a:cs typeface="Arial"/>
              </a:rPr>
              <a:t> 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 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 b</a:t>
            </a:r>
            <a:r>
              <a:rPr kumimoji="0" lang="en-US" sz="2000" b="0" i="0" u="none" strike="noStrike" kern="1200" cap="none" spc="-10" normalizeH="0" baseline="0" noProof="0" dirty="0">
                <a:ln>
                  <a:noFill/>
                </a:ln>
                <a:solidFill>
                  <a:schemeClr val="accent1"/>
                </a:solidFill>
                <a:effectLst/>
                <a:uLnTx/>
                <a:uFillTx/>
                <a:latin typeface="Arial"/>
                <a:ea typeface="+mn-ea"/>
                <a:cs typeface="Arial"/>
              </a:rPr>
              <a:t>y</a:t>
            </a:r>
            <a:r>
              <a:rPr kumimoji="0" lang="en-US" sz="2000" b="0" i="0" u="none" strike="noStrike" kern="1200" cap="none" spc="0" normalizeH="0" baseline="0" noProof="0" dirty="0">
                <a:ln>
                  <a:noFill/>
                </a:ln>
                <a:solidFill>
                  <a:schemeClr val="accent1"/>
                </a:solidFill>
                <a:effectLst/>
                <a:uLnTx/>
                <a:uFillTx/>
                <a:latin typeface="Arial"/>
                <a:ea typeface="+mn-ea"/>
                <a:cs typeface="Arial"/>
              </a:rPr>
              <a:t>l</a:t>
            </a:r>
            <a:r>
              <a:rPr kumimoji="0" lang="en-US" sz="2000" b="0" i="0" u="none" strike="noStrike" kern="1200" cap="none" spc="-10" normalizeH="0" baseline="0" noProof="0" dirty="0">
                <a:ln>
                  <a:noFill/>
                </a:ln>
                <a:solidFill>
                  <a:schemeClr val="accent1"/>
                </a:solidFill>
                <a:effectLst/>
                <a:uLnTx/>
                <a:uFillTx/>
                <a:latin typeface="Arial"/>
                <a:ea typeface="+mn-ea"/>
                <a:cs typeface="Arial"/>
              </a:rPr>
              <a:t>aw</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p>
          <a:p>
            <a:pPr marL="12700" marR="5080" lvl="0" indent="0" algn="l" defTabSz="457200" rtl="0" eaLnBrk="1" fontAlgn="auto" latinLnBrk="0" hangingPunct="1">
              <a:lnSpc>
                <a:spcPct val="80400"/>
              </a:lnSpc>
              <a:spcBef>
                <a:spcPts val="0"/>
              </a:spcBef>
              <a:spcAft>
                <a:spcPts val="0"/>
              </a:spcAft>
              <a:buClrTx/>
              <a:buSzTx/>
              <a:buFontTx/>
              <a:buNone/>
              <a:tabLst/>
              <a:defRPr/>
            </a:pPr>
            <a:endParaRPr kumimoji="0" lang="en-US" sz="2000" b="1" i="0" u="none" strike="noStrike" kern="1200" cap="none" spc="-10" normalizeH="0" baseline="0" noProof="0" dirty="0">
              <a:ln>
                <a:noFill/>
              </a:ln>
              <a:solidFill>
                <a:schemeClr val="accent1"/>
              </a:solidFill>
              <a:effectLst/>
              <a:uLnTx/>
              <a:uFillTx/>
              <a:latin typeface="Arial"/>
              <a:ea typeface="+mn-ea"/>
              <a:cs typeface="Arial"/>
            </a:endParaRPr>
          </a:p>
          <a:p>
            <a:pPr marL="12700" marR="5080" lvl="0" indent="0" algn="l" defTabSz="457200" rtl="0" eaLnBrk="1" fontAlgn="auto" latinLnBrk="0" hangingPunct="1">
              <a:lnSpc>
                <a:spcPct val="804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a:ea typeface="+mn-ea"/>
                <a:cs typeface="Arial"/>
              </a:rPr>
              <a:t>D</a:t>
            </a:r>
            <a:r>
              <a:rPr kumimoji="0" lang="en-US" sz="2000" b="1" i="0" u="none" strike="noStrike" kern="1200" cap="none" spc="-5" normalizeH="0" baseline="0" noProof="0" dirty="0">
                <a:ln>
                  <a:noFill/>
                </a:ln>
                <a:solidFill>
                  <a:schemeClr val="accent1"/>
                </a:solidFill>
                <a:effectLst/>
                <a:uLnTx/>
                <a:uFillTx/>
                <a:latin typeface="Arial"/>
                <a:ea typeface="+mn-ea"/>
                <a:cs typeface="Arial"/>
              </a:rPr>
              <a:t>U</a:t>
            </a:r>
            <a:r>
              <a:rPr kumimoji="0" lang="en-US" sz="2000" b="1" i="0" u="none" strike="noStrike" kern="1200" cap="none" spc="-10" normalizeH="0" baseline="0" noProof="0" dirty="0">
                <a:ln>
                  <a:noFill/>
                </a:ln>
                <a:solidFill>
                  <a:schemeClr val="accent1"/>
                </a:solidFill>
                <a:effectLst/>
                <a:uLnTx/>
                <a:uFillTx/>
                <a:latin typeface="Arial"/>
                <a:ea typeface="+mn-ea"/>
                <a:cs typeface="Arial"/>
              </a:rPr>
              <a:t>T</a:t>
            </a:r>
            <a:r>
              <a:rPr kumimoji="0" lang="en-US" sz="2000" b="1" i="0" u="none" strike="noStrike" kern="1200" cap="none" spc="-15" normalizeH="0" baseline="0" noProof="0" dirty="0">
                <a:ln>
                  <a:noFill/>
                </a:ln>
                <a:solidFill>
                  <a:schemeClr val="accent1"/>
                </a:solidFill>
                <a:effectLst/>
                <a:uLnTx/>
                <a:uFillTx/>
                <a:latin typeface="Arial"/>
                <a:ea typeface="+mn-ea"/>
                <a:cs typeface="Arial"/>
              </a:rPr>
              <a:t>IE</a:t>
            </a:r>
            <a:r>
              <a:rPr kumimoji="0" lang="en-US" sz="2000" b="1" i="0" u="none" strike="noStrike" kern="1200" cap="none" spc="-10" normalizeH="0" baseline="0" noProof="0" dirty="0">
                <a:ln>
                  <a:noFill/>
                </a:ln>
                <a:solidFill>
                  <a:schemeClr val="accent1"/>
                </a:solidFill>
                <a:effectLst/>
                <a:uLnTx/>
                <a:uFillTx/>
                <a:latin typeface="Arial"/>
                <a:ea typeface="+mn-ea"/>
                <a:cs typeface="Arial"/>
              </a:rPr>
              <a:t>S</a:t>
            </a:r>
            <a:r>
              <a:rPr kumimoji="0" lang="en-US" sz="2000" b="1"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Ac</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ve</a:t>
            </a:r>
            <a:r>
              <a:rPr kumimoji="0" lang="en-US" sz="2000" b="0" i="0" u="none" strike="noStrike" kern="1200" cap="none" spc="0" normalizeH="0" baseline="0" noProof="0" dirty="0">
                <a:ln>
                  <a:noFill/>
                </a:ln>
                <a:solidFill>
                  <a:schemeClr val="accent1"/>
                </a:solidFill>
                <a:effectLst/>
                <a:uLnTx/>
                <a:uFillTx/>
                <a:latin typeface="Arial"/>
                <a:ea typeface="+mn-ea"/>
                <a:cs typeface="Arial"/>
              </a:rPr>
              <a:t>l</a:t>
            </a:r>
            <a:r>
              <a:rPr kumimoji="0" lang="en-US" sz="2000" b="0" i="0" u="none" strike="noStrike" kern="1200" cap="none" spc="-10" normalizeH="0" baseline="0" noProof="0" dirty="0">
                <a:ln>
                  <a:noFill/>
                </a:ln>
                <a:solidFill>
                  <a:schemeClr val="accent1"/>
                </a:solidFill>
                <a:effectLst/>
                <a:uLnTx/>
                <a:uFillTx/>
                <a:latin typeface="Arial"/>
                <a:ea typeface="+mn-ea"/>
                <a:cs typeface="Arial"/>
              </a:rPr>
              <a:t>y</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p</a:t>
            </a:r>
            <a:r>
              <a:rPr kumimoji="0" lang="en-US" sz="2000" b="0" i="0" u="none" strike="noStrike" kern="1200" cap="none" spc="-10" normalizeH="0" baseline="0" noProof="0" dirty="0">
                <a:ln>
                  <a:noFill/>
                </a:ln>
                <a:solidFill>
                  <a:schemeClr val="accent1"/>
                </a:solidFill>
                <a:effectLst/>
                <a:uLnTx/>
                <a:uFillTx/>
                <a:latin typeface="Arial"/>
                <a:ea typeface="+mn-ea"/>
                <a:cs typeface="Arial"/>
              </a:rPr>
              <a:t>ar</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ip</a:t>
            </a:r>
            <a:r>
              <a:rPr kumimoji="0" lang="en-US" sz="2000" b="0" i="0" u="none" strike="noStrike" kern="1200" cap="none" spc="-10" normalizeH="0" baseline="0" noProof="0" dirty="0">
                <a:ln>
                  <a:noFill/>
                </a:ln>
                <a:solidFill>
                  <a:schemeClr val="accent1"/>
                </a:solidFill>
                <a:effectLst/>
                <a:uLnTx/>
                <a:uFillTx/>
                <a:latin typeface="Arial"/>
                <a:ea typeface="+mn-ea"/>
                <a:cs typeface="Arial"/>
              </a:rPr>
              <a:t>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a:t>
            </a:r>
            <a:r>
              <a:rPr kumimoji="0" lang="en-US" sz="2000" b="0" i="0" u="none" strike="noStrike" kern="1200" cap="none" spc="-15" normalizeH="0" baseline="0" noProof="0" dirty="0">
                <a:ln>
                  <a:noFill/>
                </a:ln>
                <a:solidFill>
                  <a:schemeClr val="accent1"/>
                </a:solidFill>
                <a:effectLst/>
                <a:uLnTx/>
                <a:uFillTx/>
                <a:latin typeface="Arial"/>
                <a:ea typeface="+mn-ea"/>
                <a:cs typeface="Arial"/>
              </a:rPr>
              <a:t>w</a:t>
            </a:r>
            <a:r>
              <a:rPr kumimoji="0" lang="en-US" sz="2000" b="0" i="0" u="none" strike="noStrike" kern="1200" cap="none" spc="0" normalizeH="0" baseline="0" noProof="0" dirty="0">
                <a:ln>
                  <a:noFill/>
                </a:ln>
                <a:solidFill>
                  <a:schemeClr val="accent1"/>
                </a:solidFill>
                <a:effectLst/>
                <a:uLnTx/>
                <a:uFillTx/>
                <a:latin typeface="Arial"/>
                <a:ea typeface="+mn-ea"/>
                <a:cs typeface="Arial"/>
              </a:rPr>
              <a:t>ith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SAC </a:t>
            </a:r>
            <a:r>
              <a:rPr kumimoji="0" lang="en-US" sz="2000" b="0" i="0" u="none" strike="noStrike" kern="1200" cap="none" spc="0" normalizeH="0" baseline="0" noProof="0" dirty="0">
                <a:ln>
                  <a:noFill/>
                </a:ln>
                <a:solidFill>
                  <a:schemeClr val="accent1"/>
                </a:solidFill>
                <a:effectLst/>
                <a:uLnTx/>
                <a:uFillTx/>
                <a:latin typeface="Arial"/>
                <a:ea typeface="+mn-ea"/>
                <a:cs typeface="Arial"/>
              </a:rPr>
              <a:t>in id</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n</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10" normalizeH="0" baseline="0" noProof="0" dirty="0">
                <a:ln>
                  <a:noFill/>
                </a:ln>
                <a:solidFill>
                  <a:schemeClr val="accent1"/>
                </a:solidFill>
                <a:effectLst/>
                <a:uLnTx/>
                <a:uFillTx/>
                <a:latin typeface="Arial"/>
                <a:ea typeface="+mn-ea"/>
                <a:cs typeface="Arial"/>
              </a:rPr>
              <a:t>y</a:t>
            </a:r>
            <a:r>
              <a:rPr kumimoji="0" lang="en-US" sz="2000" b="0" i="0" u="none" strike="noStrike" kern="1200" cap="none" spc="0" normalizeH="0" baseline="0" noProof="0" dirty="0">
                <a:ln>
                  <a:noFill/>
                </a:ln>
                <a:solidFill>
                  <a:schemeClr val="accent1"/>
                </a:solidFill>
                <a:effectLst/>
                <a:uLnTx/>
                <a:uFillTx/>
                <a:latin typeface="Arial"/>
                <a:ea typeface="+mn-ea"/>
                <a:cs typeface="Arial"/>
              </a:rPr>
              <a:t>in</a:t>
            </a:r>
            <a:r>
              <a:rPr kumimoji="0" lang="en-US" sz="2000" b="0" i="0" u="none" strike="noStrike" kern="1200" cap="none" spc="-10" normalizeH="0" baseline="0" noProof="0" dirty="0">
                <a:ln>
                  <a:noFill/>
                </a:ln>
                <a:solidFill>
                  <a:schemeClr val="accent1"/>
                </a:solidFill>
                <a:effectLst/>
                <a:uLnTx/>
                <a:uFillTx/>
                <a:latin typeface="Arial"/>
                <a:ea typeface="+mn-ea"/>
                <a:cs typeface="Arial"/>
              </a:rPr>
              <a:t>g</a:t>
            </a:r>
            <a:r>
              <a:rPr kumimoji="0" lang="en-US" sz="2000" b="0" i="0" u="none" strike="noStrike" kern="1200" cap="none" spc="0" normalizeH="0" baseline="0" noProof="0" dirty="0">
                <a:ln>
                  <a:noFill/>
                </a:ln>
                <a:solidFill>
                  <a:schemeClr val="accent1"/>
                </a:solidFill>
                <a:effectLst/>
                <a:uLnTx/>
                <a:uFillTx/>
                <a:latin typeface="Arial"/>
                <a:ea typeface="+mn-ea"/>
                <a:cs typeface="Arial"/>
              </a:rPr>
              <a:t> 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n</a:t>
            </a:r>
            <a:r>
              <a:rPr kumimoji="0" lang="en-US" sz="2000" b="0" i="0" u="none" strike="noStrike" kern="1200" cap="none" spc="-10" normalizeH="0" baseline="0" noProof="0" dirty="0">
                <a:ln>
                  <a:noFill/>
                </a:ln>
                <a:solidFill>
                  <a:schemeClr val="accent1"/>
                </a:solidFill>
                <a:effectLst/>
                <a:uLnTx/>
                <a:uFillTx/>
                <a:latin typeface="Arial"/>
                <a:ea typeface="+mn-ea"/>
                <a:cs typeface="Arial"/>
              </a:rPr>
              <a:t>ee</a:t>
            </a:r>
            <a:r>
              <a:rPr kumimoji="0" lang="en-US" sz="2000" b="0" i="0" u="none" strike="noStrike" kern="1200" cap="none" spc="0" normalizeH="0" baseline="0" noProof="0" dirty="0">
                <a:ln>
                  <a:noFill/>
                </a:ln>
                <a:solidFill>
                  <a:schemeClr val="accent1"/>
                </a:solidFill>
                <a:effectLst/>
                <a:uLnTx/>
                <a:uFillTx/>
                <a:latin typeface="Arial"/>
                <a:ea typeface="+mn-ea"/>
                <a:cs typeface="Arial"/>
              </a:rPr>
              <a:t>ds and p</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io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i</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s of 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 </a:t>
            </a:r>
          </a:p>
          <a:p>
            <a:pPr marL="12700" marR="5080" lvl="0" indent="0" algn="just" defTabSz="457200" rtl="0" eaLnBrk="1" fontAlgn="auto" latinLnBrk="0" hangingPunct="1">
              <a:lnSpc>
                <a:spcPct val="80400"/>
              </a:lnSpc>
              <a:spcBef>
                <a:spcPts val="0"/>
              </a:spcBef>
              <a:spcAft>
                <a:spcPts val="0"/>
              </a:spcAft>
              <a:buClrTx/>
              <a:buSzTx/>
              <a:buFontTx/>
              <a:buNone/>
              <a:tabLst/>
              <a:defRPr/>
            </a:pPr>
            <a:endParaRPr kumimoji="0" lang="en-US" sz="2000" b="0" i="1" u="sng" strike="noStrike" kern="1200" cap="none" spc="0" normalizeH="0" baseline="0" noProof="0" dirty="0">
              <a:ln>
                <a:noFill/>
              </a:ln>
              <a:solidFill>
                <a:schemeClr val="accent1"/>
              </a:solidFill>
              <a:effectLst/>
              <a:uLnTx/>
              <a:uFillTx/>
              <a:latin typeface="Arial"/>
              <a:ea typeface="+mn-ea"/>
              <a:cs typeface="Arial"/>
            </a:endParaRPr>
          </a:p>
          <a:p>
            <a:pPr marL="12700" marR="5080" lvl="0" indent="0" algn="l" defTabSz="457200" rtl="0" eaLnBrk="1" fontAlgn="auto" latinLnBrk="0" hangingPunct="1">
              <a:lnSpc>
                <a:spcPct val="804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accent1"/>
                </a:solidFill>
                <a:effectLst/>
                <a:uLnTx/>
                <a:uFillTx/>
                <a:latin typeface="Arial"/>
                <a:ea typeface="+mn-ea"/>
                <a:cs typeface="Arial"/>
              </a:rPr>
              <a:t>    </a:t>
            </a:r>
            <a:r>
              <a:rPr kumimoji="0" lang="en-US" sz="2000" b="1" i="1" u="sng" strike="noStrike" kern="1200" cap="none" spc="0" normalizeH="0" baseline="0" noProof="0" dirty="0">
                <a:ln>
                  <a:noFill/>
                </a:ln>
                <a:solidFill>
                  <a:schemeClr val="accent1"/>
                </a:solidFill>
                <a:effectLst/>
                <a:uLnTx/>
                <a:uFillTx/>
                <a:latin typeface="Arial"/>
                <a:ea typeface="+mn-ea"/>
                <a:cs typeface="Arial"/>
              </a:rPr>
              <a:t>Comprehensive SAF information can be found by logging onto:</a:t>
            </a:r>
          </a:p>
          <a:p>
            <a:pPr marL="12700" marR="5080" lvl="0" indent="0" algn="just" defTabSz="457200" rtl="0" eaLnBrk="1" fontAlgn="auto" latinLnBrk="0" hangingPunct="1">
              <a:lnSpc>
                <a:spcPct val="804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ctr" defTabSz="457200" rtl="0" eaLnBrk="1" fontAlgn="auto" latinLnBrk="0" hangingPunct="1">
              <a:lnSpc>
                <a:spcPct val="804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hlinkClick r:id="rId2"/>
              </a:rPr>
              <a:t>http://www.broward.k12.fl.us/sbbcpolicies/index.asp</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Text Placeholder 4">
            <a:extLst>
              <a:ext uri="{FF2B5EF4-FFF2-40B4-BE49-F238E27FC236}">
                <a16:creationId xmlns:a16="http://schemas.microsoft.com/office/drawing/2014/main" id="{17691E38-8D53-48EA-A1F8-A68C4A3C4E9A}"/>
              </a:ext>
            </a:extLst>
          </p:cNvPr>
          <p:cNvSpPr>
            <a:spLocks noGrp="1"/>
          </p:cNvSpPr>
          <p:nvPr>
            <p:ph type="body" sz="quarter" idx="13"/>
          </p:nvPr>
        </p:nvSpPr>
        <p:spPr>
          <a:xfrm>
            <a:off x="927101" y="6375399"/>
            <a:ext cx="4847166" cy="232307"/>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73751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DEE423-8EC5-4B79-8F0A-566F285F7630}"/>
              </a:ext>
            </a:extLst>
          </p:cNvPr>
          <p:cNvSpPr>
            <a:spLocks noGrp="1"/>
          </p:cNvSpPr>
          <p:nvPr>
            <p:ph type="sldNum" sz="quarter" idx="12"/>
          </p:nvPr>
        </p:nvSpPr>
        <p:spPr/>
        <p:txBody>
          <a:bodyPr/>
          <a:lstStyle/>
          <a:p>
            <a:fld id="{9A47194C-3E5A-854F-B5AE-A6634FC20B3C}" type="slidenum">
              <a:rPr lang="en-US" smtClean="0"/>
              <a:pPr/>
              <a:t>17</a:t>
            </a:fld>
            <a:endParaRPr lang="en-US" dirty="0"/>
          </a:p>
        </p:txBody>
      </p:sp>
      <p:sp>
        <p:nvSpPr>
          <p:cNvPr id="4" name="Title 3">
            <a:extLst>
              <a:ext uri="{FF2B5EF4-FFF2-40B4-BE49-F238E27FC236}">
                <a16:creationId xmlns:a16="http://schemas.microsoft.com/office/drawing/2014/main" id="{88AEF1E4-D86B-4B9C-A049-631E89B50FB4}"/>
              </a:ext>
            </a:extLst>
          </p:cNvPr>
          <p:cNvSpPr>
            <a:spLocks noGrp="1"/>
          </p:cNvSpPr>
          <p:nvPr>
            <p:ph type="title"/>
          </p:nvPr>
        </p:nvSpPr>
        <p:spPr>
          <a:xfrm>
            <a:off x="702366" y="165100"/>
            <a:ext cx="8268598" cy="1173370"/>
          </a:xfrm>
        </p:spPr>
        <p:txBody>
          <a:bodyPr/>
          <a:lstStyle/>
          <a:p>
            <a:r>
              <a:rPr lang="en-US" sz="4400" spc="-30" dirty="0">
                <a:latin typeface="Calibri"/>
                <a:cs typeface="Calibri"/>
              </a:rPr>
              <a:t>HOW DO</a:t>
            </a:r>
            <a:r>
              <a:rPr lang="en-US" sz="4400" spc="-25" dirty="0">
                <a:latin typeface="Calibri"/>
                <a:cs typeface="Calibri"/>
              </a:rPr>
              <a:t>ES SAC RELATE TO SAF?</a:t>
            </a:r>
            <a:br>
              <a:rPr lang="en-US" dirty="0">
                <a:latin typeface="Calibri"/>
                <a:cs typeface="Calibri"/>
              </a:rPr>
            </a:br>
            <a:endParaRPr lang="en-US" dirty="0"/>
          </a:p>
        </p:txBody>
      </p:sp>
      <p:sp>
        <p:nvSpPr>
          <p:cNvPr id="6" name="Rectangle 5">
            <a:extLst>
              <a:ext uri="{FF2B5EF4-FFF2-40B4-BE49-F238E27FC236}">
                <a16:creationId xmlns:a16="http://schemas.microsoft.com/office/drawing/2014/main" id="{7086B2F6-1331-490B-98B8-EE4CA2FF095C}"/>
              </a:ext>
            </a:extLst>
          </p:cNvPr>
          <p:cNvSpPr/>
          <p:nvPr/>
        </p:nvSpPr>
        <p:spPr>
          <a:xfrm>
            <a:off x="410439" y="1215405"/>
            <a:ext cx="4426226" cy="3385542"/>
          </a:xfrm>
          <a:prstGeom prst="rect">
            <a:avLst/>
          </a:prstGeom>
        </p:spPr>
        <p:txBody>
          <a:bodyPr wrap="square">
            <a:spAutoFit/>
          </a:bodyPr>
          <a:lstStyle/>
          <a:p>
            <a:pPr>
              <a:lnSpc>
                <a:spcPct val="100000"/>
              </a:lnSpc>
            </a:pPr>
            <a:r>
              <a:rPr lang="en-US" b="1" u="sng" dirty="0">
                <a:solidFill>
                  <a:schemeClr val="accent3"/>
                </a:solidFill>
                <a:latin typeface="Arial"/>
                <a:cs typeface="Arial"/>
              </a:rPr>
              <a:t>SAC</a:t>
            </a:r>
            <a:r>
              <a:rPr lang="en-US" b="1" u="sng" spc="-10" dirty="0">
                <a:solidFill>
                  <a:schemeClr val="accent3"/>
                </a:solidFill>
                <a:latin typeface="Arial"/>
                <a:cs typeface="Arial"/>
              </a:rPr>
              <a:t> Sc</a:t>
            </a:r>
            <a:r>
              <a:rPr lang="en-US" b="1" u="sng" spc="-15" dirty="0">
                <a:solidFill>
                  <a:schemeClr val="accent3"/>
                </a:solidFill>
                <a:latin typeface="Arial"/>
                <a:cs typeface="Arial"/>
              </a:rPr>
              <a:t>hool</a:t>
            </a:r>
            <a:r>
              <a:rPr lang="en-US" b="1" u="sng" spc="-85" dirty="0">
                <a:solidFill>
                  <a:schemeClr val="accent3"/>
                </a:solidFill>
                <a:latin typeface="Arial"/>
                <a:cs typeface="Arial"/>
              </a:rPr>
              <a:t> </a:t>
            </a:r>
            <a:r>
              <a:rPr lang="en-US" b="1" u="sng" dirty="0">
                <a:solidFill>
                  <a:schemeClr val="accent3"/>
                </a:solidFill>
                <a:latin typeface="Arial"/>
                <a:cs typeface="Arial"/>
              </a:rPr>
              <a:t>A</a:t>
            </a:r>
            <a:r>
              <a:rPr lang="en-US" b="1" u="sng" spc="-15" dirty="0">
                <a:solidFill>
                  <a:schemeClr val="accent3"/>
                </a:solidFill>
                <a:latin typeface="Arial"/>
                <a:cs typeface="Arial"/>
              </a:rPr>
              <a:t>d</a:t>
            </a:r>
            <a:r>
              <a:rPr lang="en-US" b="1" u="sng" dirty="0">
                <a:solidFill>
                  <a:schemeClr val="accent3"/>
                </a:solidFill>
                <a:latin typeface="Arial"/>
                <a:cs typeface="Arial"/>
              </a:rPr>
              <a:t>v</a:t>
            </a:r>
            <a:r>
              <a:rPr lang="en-US" b="1" u="sng" spc="-10" dirty="0">
                <a:solidFill>
                  <a:schemeClr val="accent3"/>
                </a:solidFill>
                <a:latin typeface="Arial"/>
                <a:cs typeface="Arial"/>
              </a:rPr>
              <a:t>i</a:t>
            </a:r>
            <a:r>
              <a:rPr lang="en-US" b="1" u="sng" dirty="0">
                <a:solidFill>
                  <a:schemeClr val="accent3"/>
                </a:solidFill>
                <a:latin typeface="Arial"/>
                <a:cs typeface="Arial"/>
              </a:rPr>
              <a:t>s</a:t>
            </a:r>
            <a:r>
              <a:rPr lang="en-US" b="1" u="sng" spc="-15" dirty="0">
                <a:solidFill>
                  <a:schemeClr val="accent3"/>
                </a:solidFill>
                <a:latin typeface="Arial"/>
                <a:cs typeface="Arial"/>
              </a:rPr>
              <a:t>o</a:t>
            </a:r>
            <a:r>
              <a:rPr lang="en-US" b="1" u="sng" dirty="0">
                <a:solidFill>
                  <a:schemeClr val="accent3"/>
                </a:solidFill>
                <a:latin typeface="Arial"/>
                <a:cs typeface="Arial"/>
              </a:rPr>
              <a:t>ry</a:t>
            </a:r>
            <a:r>
              <a:rPr lang="en-US" b="1" u="sng" spc="-10" dirty="0">
                <a:solidFill>
                  <a:schemeClr val="accent3"/>
                </a:solidFill>
                <a:latin typeface="Arial"/>
                <a:cs typeface="Arial"/>
              </a:rPr>
              <a:t> </a:t>
            </a:r>
            <a:r>
              <a:rPr lang="en-US" b="1" u="sng" dirty="0">
                <a:solidFill>
                  <a:schemeClr val="accent3"/>
                </a:solidFill>
                <a:latin typeface="Arial"/>
                <a:cs typeface="Arial"/>
              </a:rPr>
              <a:t>C</a:t>
            </a:r>
            <a:r>
              <a:rPr lang="en-US" b="1" u="sng" spc="-15" dirty="0">
                <a:solidFill>
                  <a:schemeClr val="accent3"/>
                </a:solidFill>
                <a:latin typeface="Arial"/>
                <a:cs typeface="Arial"/>
              </a:rPr>
              <a:t>oun</a:t>
            </a:r>
            <a:r>
              <a:rPr lang="en-US" b="1" u="sng" dirty="0">
                <a:solidFill>
                  <a:schemeClr val="accent3"/>
                </a:solidFill>
                <a:latin typeface="Arial"/>
                <a:cs typeface="Arial"/>
              </a:rPr>
              <a:t>c</a:t>
            </a:r>
            <a:r>
              <a:rPr lang="en-US" b="1" u="sng" spc="-10" dirty="0">
                <a:solidFill>
                  <a:schemeClr val="accent3"/>
                </a:solidFill>
                <a:latin typeface="Arial"/>
                <a:cs typeface="Arial"/>
              </a:rPr>
              <a:t>il</a:t>
            </a:r>
          </a:p>
          <a:p>
            <a:pPr>
              <a:lnSpc>
                <a:spcPct val="100000"/>
              </a:lnSpc>
            </a:pPr>
            <a:r>
              <a:rPr lang="en-US" sz="1400" dirty="0">
                <a:solidFill>
                  <a:schemeClr val="accent3"/>
                </a:solidFill>
                <a:latin typeface="Arial"/>
                <a:cs typeface="Arial"/>
              </a:rPr>
              <a:t> </a:t>
            </a:r>
          </a:p>
          <a:p>
            <a:pPr>
              <a:lnSpc>
                <a:spcPct val="100000"/>
              </a:lnSpc>
            </a:pPr>
            <a:r>
              <a:rPr lang="en-US" sz="1400" dirty="0">
                <a:solidFill>
                  <a:schemeClr val="accent3"/>
                </a:solidFill>
                <a:latin typeface="Arial"/>
                <a:cs typeface="Arial"/>
              </a:rPr>
              <a:t>Manda</a:t>
            </a:r>
            <a:r>
              <a:rPr lang="en-US" sz="1400" spc="-5" dirty="0">
                <a:solidFill>
                  <a:schemeClr val="accent3"/>
                </a:solidFill>
                <a:latin typeface="Arial"/>
                <a:cs typeface="Arial"/>
              </a:rPr>
              <a:t>t</a:t>
            </a:r>
            <a:r>
              <a:rPr lang="en-US" sz="1400" dirty="0">
                <a:solidFill>
                  <a:schemeClr val="accent3"/>
                </a:solidFill>
                <a:latin typeface="Arial"/>
                <a:cs typeface="Arial"/>
              </a:rPr>
              <a:t>ed</a:t>
            </a:r>
            <a:r>
              <a:rPr lang="en-US" sz="1400" spc="-5" dirty="0">
                <a:solidFill>
                  <a:schemeClr val="accent3"/>
                </a:solidFill>
                <a:latin typeface="Arial"/>
                <a:cs typeface="Arial"/>
              </a:rPr>
              <a:t> </a:t>
            </a:r>
            <a:r>
              <a:rPr lang="en-US" sz="1400" dirty="0">
                <a:solidFill>
                  <a:schemeClr val="accent3"/>
                </a:solidFill>
                <a:latin typeface="Arial"/>
                <a:cs typeface="Arial"/>
              </a:rPr>
              <a:t>by School Board Policy</a:t>
            </a:r>
          </a:p>
          <a:p>
            <a:pPr>
              <a:lnSpc>
                <a:spcPct val="100000"/>
              </a:lnSpc>
            </a:pPr>
            <a:endParaRPr lang="en-US" sz="1400" dirty="0">
              <a:solidFill>
                <a:schemeClr val="accent3"/>
              </a:solidFill>
              <a:latin typeface="Arial"/>
              <a:cs typeface="Arial"/>
            </a:endParaRPr>
          </a:p>
          <a:p>
            <a:pPr>
              <a:lnSpc>
                <a:spcPct val="100000"/>
              </a:lnSpc>
            </a:pPr>
            <a:r>
              <a:rPr lang="en-US" sz="1400" dirty="0">
                <a:solidFill>
                  <a:schemeClr val="accent3"/>
                </a:solidFill>
                <a:latin typeface="Arial"/>
                <a:cs typeface="Arial"/>
              </a:rPr>
              <a:t>Main</a:t>
            </a:r>
            <a:r>
              <a:rPr lang="en-US" sz="1400" spc="-5" dirty="0">
                <a:solidFill>
                  <a:schemeClr val="accent3"/>
                </a:solidFill>
                <a:latin typeface="Arial"/>
                <a:cs typeface="Arial"/>
              </a:rPr>
              <a:t> </a:t>
            </a:r>
            <a:r>
              <a:rPr lang="en-US" sz="1400" dirty="0">
                <a:solidFill>
                  <a:schemeClr val="accent3"/>
                </a:solidFill>
                <a:latin typeface="Arial"/>
                <a:cs typeface="Arial"/>
              </a:rPr>
              <a:t>purpose</a:t>
            </a:r>
            <a:r>
              <a:rPr lang="en-US" sz="1400" spc="-5" dirty="0">
                <a:solidFill>
                  <a:schemeClr val="accent3"/>
                </a:solidFill>
                <a:latin typeface="Arial"/>
                <a:cs typeface="Arial"/>
              </a:rPr>
              <a:t> </a:t>
            </a:r>
            <a:r>
              <a:rPr lang="en-US" sz="1400" dirty="0">
                <a:solidFill>
                  <a:schemeClr val="accent3"/>
                </a:solidFill>
                <a:latin typeface="Arial"/>
                <a:cs typeface="Arial"/>
              </a:rPr>
              <a:t>is</a:t>
            </a:r>
            <a:r>
              <a:rPr lang="en-US" sz="1400" spc="-5" dirty="0">
                <a:solidFill>
                  <a:schemeClr val="accent3"/>
                </a:solidFill>
                <a:latin typeface="Arial"/>
                <a:cs typeface="Arial"/>
              </a:rPr>
              <a:t> </a:t>
            </a:r>
            <a:r>
              <a:rPr lang="en-US" sz="1400" dirty="0">
                <a:solidFill>
                  <a:schemeClr val="accent3"/>
                </a:solidFill>
                <a:latin typeface="Arial"/>
                <a:cs typeface="Arial"/>
              </a:rPr>
              <a:t>increasing  </a:t>
            </a:r>
            <a:r>
              <a:rPr lang="en-US" sz="1400" spc="-10" dirty="0">
                <a:solidFill>
                  <a:schemeClr val="accent3"/>
                </a:solidFill>
                <a:latin typeface="Arial"/>
                <a:cs typeface="Arial"/>
              </a:rPr>
              <a:t>st</a:t>
            </a:r>
            <a:r>
              <a:rPr lang="en-US" sz="1400" dirty="0">
                <a:solidFill>
                  <a:schemeClr val="accent3"/>
                </a:solidFill>
                <a:latin typeface="Arial"/>
                <a:cs typeface="Arial"/>
              </a:rPr>
              <a:t>uden</a:t>
            </a:r>
            <a:r>
              <a:rPr lang="en-US" sz="1400" spc="-5" dirty="0">
                <a:solidFill>
                  <a:schemeClr val="accent3"/>
                </a:solidFill>
                <a:latin typeface="Arial"/>
                <a:cs typeface="Arial"/>
              </a:rPr>
              <a:t>t </a:t>
            </a:r>
            <a:r>
              <a:rPr lang="en-US" sz="1400" dirty="0">
                <a:solidFill>
                  <a:schemeClr val="accent3"/>
                </a:solidFill>
                <a:latin typeface="Arial"/>
                <a:cs typeface="Arial"/>
              </a:rPr>
              <a:t>achievemen</a:t>
            </a:r>
            <a:r>
              <a:rPr lang="en-US" sz="1400" spc="-5" dirty="0">
                <a:solidFill>
                  <a:schemeClr val="accent3"/>
                </a:solidFill>
                <a:latin typeface="Arial"/>
                <a:cs typeface="Arial"/>
              </a:rPr>
              <a:t>t t</a:t>
            </a:r>
            <a:r>
              <a:rPr lang="en-US" sz="1400" dirty="0">
                <a:solidFill>
                  <a:schemeClr val="accent3"/>
                </a:solidFill>
                <a:latin typeface="Arial"/>
                <a:cs typeface="Arial"/>
              </a:rPr>
              <a:t>hrough school  improvemen</a:t>
            </a:r>
            <a:r>
              <a:rPr lang="en-US" sz="1400" spc="-5" dirty="0">
                <a:solidFill>
                  <a:schemeClr val="accent3"/>
                </a:solidFill>
                <a:latin typeface="Arial"/>
                <a:cs typeface="Arial"/>
              </a:rPr>
              <a:t>t</a:t>
            </a:r>
          </a:p>
          <a:p>
            <a:pPr>
              <a:lnSpc>
                <a:spcPct val="100000"/>
              </a:lnSpc>
            </a:pPr>
            <a:endParaRPr lang="en-US" sz="1400" spc="-5" dirty="0">
              <a:solidFill>
                <a:schemeClr val="accent3"/>
              </a:solidFill>
              <a:latin typeface="Arial"/>
              <a:cs typeface="Arial"/>
            </a:endParaRPr>
          </a:p>
          <a:p>
            <a:pPr>
              <a:lnSpc>
                <a:spcPct val="100000"/>
              </a:lnSpc>
            </a:pPr>
            <a:r>
              <a:rPr lang="en-US" sz="1400" dirty="0">
                <a:solidFill>
                  <a:schemeClr val="accent3"/>
                </a:solidFill>
                <a:latin typeface="Arial"/>
                <a:cs typeface="Arial"/>
              </a:rPr>
              <a:t>Chair(s)</a:t>
            </a:r>
            <a:r>
              <a:rPr lang="en-US" sz="1400" spc="-5" dirty="0">
                <a:solidFill>
                  <a:schemeClr val="accent3"/>
                </a:solidFill>
                <a:latin typeface="Arial"/>
                <a:cs typeface="Arial"/>
              </a:rPr>
              <a:t> </a:t>
            </a:r>
            <a:r>
              <a:rPr lang="en-US" sz="1400" dirty="0">
                <a:solidFill>
                  <a:schemeClr val="accent3"/>
                </a:solidFill>
                <a:latin typeface="Arial"/>
                <a:cs typeface="Arial"/>
              </a:rPr>
              <a:t>can</a:t>
            </a:r>
            <a:r>
              <a:rPr lang="en-US" sz="1400" spc="-5" dirty="0">
                <a:solidFill>
                  <a:schemeClr val="accent3"/>
                </a:solidFill>
                <a:latin typeface="Arial"/>
                <a:cs typeface="Arial"/>
              </a:rPr>
              <a:t> </a:t>
            </a:r>
            <a:r>
              <a:rPr lang="en-US" sz="1400" dirty="0">
                <a:solidFill>
                  <a:schemeClr val="accent3"/>
                </a:solidFill>
                <a:latin typeface="Arial"/>
                <a:cs typeface="Arial"/>
              </a:rPr>
              <a:t>be</a:t>
            </a:r>
            <a:r>
              <a:rPr lang="en-US" sz="1400" spc="-5" dirty="0">
                <a:solidFill>
                  <a:schemeClr val="accent3"/>
                </a:solidFill>
                <a:latin typeface="Arial"/>
                <a:cs typeface="Arial"/>
              </a:rPr>
              <a:t> </a:t>
            </a:r>
            <a:r>
              <a:rPr lang="en-US" sz="1400" dirty="0">
                <a:solidFill>
                  <a:schemeClr val="accent3"/>
                </a:solidFill>
                <a:latin typeface="Arial"/>
                <a:cs typeface="Arial"/>
              </a:rPr>
              <a:t>employee and</a:t>
            </a:r>
            <a:r>
              <a:rPr lang="en-US" sz="1400" spc="-5" dirty="0">
                <a:solidFill>
                  <a:schemeClr val="accent3"/>
                </a:solidFill>
                <a:latin typeface="Arial"/>
                <a:cs typeface="Arial"/>
              </a:rPr>
              <a:t>/</a:t>
            </a:r>
            <a:r>
              <a:rPr lang="en-US" sz="1400" dirty="0">
                <a:solidFill>
                  <a:schemeClr val="accent3"/>
                </a:solidFill>
                <a:latin typeface="Arial"/>
                <a:cs typeface="Arial"/>
              </a:rPr>
              <a:t>or</a:t>
            </a:r>
            <a:r>
              <a:rPr lang="en-US" sz="1400" spc="-5" dirty="0">
                <a:solidFill>
                  <a:schemeClr val="accent3"/>
                </a:solidFill>
                <a:latin typeface="Arial"/>
                <a:cs typeface="Arial"/>
              </a:rPr>
              <a:t> parent</a:t>
            </a:r>
          </a:p>
          <a:p>
            <a:pPr>
              <a:lnSpc>
                <a:spcPct val="100000"/>
              </a:lnSpc>
            </a:pPr>
            <a:endParaRPr lang="en-US" sz="1400" spc="-5" dirty="0">
              <a:solidFill>
                <a:schemeClr val="accent3"/>
              </a:solidFill>
              <a:latin typeface="Arial"/>
              <a:cs typeface="Arial"/>
            </a:endParaRPr>
          </a:p>
          <a:p>
            <a:pPr>
              <a:lnSpc>
                <a:spcPct val="100000"/>
              </a:lnSpc>
            </a:pPr>
            <a:r>
              <a:rPr lang="en-US" sz="1400" spc="-5" dirty="0">
                <a:solidFill>
                  <a:schemeClr val="accent3"/>
                </a:solidFill>
                <a:latin typeface="Arial"/>
                <a:cs typeface="Arial"/>
              </a:rPr>
              <a:t>Develops and approves SAC bylaws</a:t>
            </a:r>
          </a:p>
          <a:p>
            <a:pPr>
              <a:lnSpc>
                <a:spcPct val="100000"/>
              </a:lnSpc>
            </a:pPr>
            <a:endParaRPr lang="en-US" sz="1400" spc="-5" dirty="0">
              <a:solidFill>
                <a:schemeClr val="accent3"/>
              </a:solidFill>
              <a:latin typeface="Arial"/>
              <a:cs typeface="Arial"/>
            </a:endParaRPr>
          </a:p>
          <a:p>
            <a:pPr>
              <a:lnSpc>
                <a:spcPct val="100000"/>
              </a:lnSpc>
            </a:pPr>
            <a:r>
              <a:rPr lang="en-US" sz="1400" spc="-5" dirty="0">
                <a:solidFill>
                  <a:schemeClr val="accent3"/>
                </a:solidFill>
                <a:latin typeface="Arial"/>
                <a:cs typeface="Arial"/>
              </a:rPr>
              <a:t>Separate agenda, sign-in, and minutes for </a:t>
            </a:r>
          </a:p>
          <a:p>
            <a:pPr>
              <a:lnSpc>
                <a:spcPct val="100000"/>
              </a:lnSpc>
            </a:pPr>
            <a:r>
              <a:rPr lang="en-US" sz="1400" spc="-5" dirty="0" err="1">
                <a:solidFill>
                  <a:schemeClr val="accent3"/>
                </a:solidFill>
                <a:latin typeface="Arial"/>
                <a:cs typeface="Arial"/>
              </a:rPr>
              <a:t>eachmeeting</a:t>
            </a:r>
            <a:endParaRPr lang="en-US" sz="1400" spc="-5" dirty="0">
              <a:solidFill>
                <a:schemeClr val="accent3"/>
              </a:solidFill>
              <a:latin typeface="Arial"/>
              <a:cs typeface="Arial"/>
            </a:endParaRPr>
          </a:p>
          <a:p>
            <a:pPr>
              <a:lnSpc>
                <a:spcPct val="100000"/>
              </a:lnSpc>
            </a:pPr>
            <a:endParaRPr lang="en-US" sz="1400" spc="-5" dirty="0">
              <a:solidFill>
                <a:schemeClr val="accent3"/>
              </a:solidFill>
              <a:latin typeface="Arial"/>
              <a:cs typeface="Arial"/>
            </a:endParaRPr>
          </a:p>
          <a:p>
            <a:pPr>
              <a:lnSpc>
                <a:spcPct val="100000"/>
              </a:lnSpc>
            </a:pPr>
            <a:endParaRPr lang="en-US" sz="1400" spc="-5" dirty="0">
              <a:solidFill>
                <a:schemeClr val="accent3"/>
              </a:solidFill>
              <a:latin typeface="Arial"/>
              <a:cs typeface="Arial"/>
            </a:endParaRPr>
          </a:p>
        </p:txBody>
      </p:sp>
      <p:sp>
        <p:nvSpPr>
          <p:cNvPr id="7" name="Rectangle 6">
            <a:extLst>
              <a:ext uri="{FF2B5EF4-FFF2-40B4-BE49-F238E27FC236}">
                <a16:creationId xmlns:a16="http://schemas.microsoft.com/office/drawing/2014/main" id="{E2393229-E3D8-492D-B58C-1D69893A4A81}"/>
              </a:ext>
            </a:extLst>
          </p:cNvPr>
          <p:cNvSpPr/>
          <p:nvPr/>
        </p:nvSpPr>
        <p:spPr>
          <a:xfrm>
            <a:off x="5101389" y="2560321"/>
            <a:ext cx="4235884" cy="4031873"/>
          </a:xfrm>
          <a:prstGeom prst="rect">
            <a:avLst/>
          </a:prstGeom>
        </p:spPr>
        <p:txBody>
          <a:bodyPr wrap="square">
            <a:spAutoFit/>
          </a:bodyPr>
          <a:lstStyle/>
          <a:p>
            <a:pPr>
              <a:lnSpc>
                <a:spcPct val="100000"/>
              </a:lnSpc>
            </a:pPr>
            <a:r>
              <a:rPr lang="en-US" b="1" u="sng" dirty="0">
                <a:solidFill>
                  <a:srgbClr val="1AADF7"/>
                </a:solidFill>
                <a:latin typeface="Arial"/>
                <a:cs typeface="Arial"/>
              </a:rPr>
              <a:t>SA</a:t>
            </a:r>
            <a:r>
              <a:rPr lang="en-US" b="1" u="sng" spc="-15" dirty="0">
                <a:solidFill>
                  <a:srgbClr val="1AADF7"/>
                </a:solidFill>
                <a:latin typeface="Arial"/>
                <a:cs typeface="Arial"/>
              </a:rPr>
              <a:t>F-</a:t>
            </a:r>
            <a:r>
              <a:rPr lang="en-US" b="1" u="sng" spc="-10" dirty="0">
                <a:solidFill>
                  <a:srgbClr val="1AADF7"/>
                </a:solidFill>
                <a:latin typeface="Arial"/>
                <a:cs typeface="Arial"/>
              </a:rPr>
              <a:t> Sc</a:t>
            </a:r>
            <a:r>
              <a:rPr lang="en-US" b="1" u="sng" spc="-15" dirty="0">
                <a:solidFill>
                  <a:srgbClr val="1AADF7"/>
                </a:solidFill>
                <a:latin typeface="Arial"/>
                <a:cs typeface="Arial"/>
              </a:rPr>
              <a:t>hool</a:t>
            </a:r>
            <a:r>
              <a:rPr lang="en-US" b="1" u="sng" spc="-85" dirty="0">
                <a:solidFill>
                  <a:srgbClr val="1AADF7"/>
                </a:solidFill>
                <a:latin typeface="Arial"/>
                <a:cs typeface="Arial"/>
              </a:rPr>
              <a:t> </a:t>
            </a:r>
            <a:r>
              <a:rPr lang="en-US" b="1" u="sng" dirty="0">
                <a:solidFill>
                  <a:srgbClr val="1AADF7"/>
                </a:solidFill>
                <a:latin typeface="Arial"/>
                <a:cs typeface="Arial"/>
              </a:rPr>
              <a:t>A</a:t>
            </a:r>
            <a:r>
              <a:rPr lang="en-US" b="1" u="sng" spc="-15" dirty="0">
                <a:solidFill>
                  <a:srgbClr val="1AADF7"/>
                </a:solidFill>
                <a:latin typeface="Arial"/>
                <a:cs typeface="Arial"/>
              </a:rPr>
              <a:t>d</a:t>
            </a:r>
            <a:r>
              <a:rPr lang="en-US" b="1" u="sng" dirty="0">
                <a:solidFill>
                  <a:srgbClr val="1AADF7"/>
                </a:solidFill>
                <a:latin typeface="Arial"/>
                <a:cs typeface="Arial"/>
              </a:rPr>
              <a:t>v</a:t>
            </a:r>
            <a:r>
              <a:rPr lang="en-US" b="1" u="sng" spc="-10" dirty="0">
                <a:solidFill>
                  <a:srgbClr val="1AADF7"/>
                </a:solidFill>
                <a:latin typeface="Arial"/>
                <a:cs typeface="Arial"/>
              </a:rPr>
              <a:t>i</a:t>
            </a:r>
            <a:r>
              <a:rPr lang="en-US" b="1" u="sng" dirty="0">
                <a:solidFill>
                  <a:srgbClr val="1AADF7"/>
                </a:solidFill>
                <a:latin typeface="Arial"/>
                <a:cs typeface="Arial"/>
              </a:rPr>
              <a:t>s</a:t>
            </a:r>
            <a:r>
              <a:rPr lang="en-US" b="1" u="sng" spc="-15" dirty="0">
                <a:solidFill>
                  <a:srgbClr val="1AADF7"/>
                </a:solidFill>
                <a:latin typeface="Arial"/>
                <a:cs typeface="Arial"/>
              </a:rPr>
              <a:t>o</a:t>
            </a:r>
            <a:r>
              <a:rPr lang="en-US" b="1" u="sng" dirty="0">
                <a:solidFill>
                  <a:srgbClr val="1AADF7"/>
                </a:solidFill>
                <a:latin typeface="Arial"/>
                <a:cs typeface="Arial"/>
              </a:rPr>
              <a:t>ry</a:t>
            </a:r>
            <a:r>
              <a:rPr lang="en-US" b="1" u="sng" spc="-10" dirty="0">
                <a:solidFill>
                  <a:srgbClr val="1AADF7"/>
                </a:solidFill>
                <a:latin typeface="Arial"/>
                <a:cs typeface="Arial"/>
              </a:rPr>
              <a:t> Fo</a:t>
            </a:r>
            <a:r>
              <a:rPr lang="en-US" b="1" u="sng" dirty="0">
                <a:solidFill>
                  <a:srgbClr val="1AADF7"/>
                </a:solidFill>
                <a:latin typeface="Arial"/>
                <a:cs typeface="Arial"/>
              </a:rPr>
              <a:t>r</a:t>
            </a:r>
            <a:r>
              <a:rPr lang="en-US" b="1" u="sng" spc="-15" dirty="0">
                <a:solidFill>
                  <a:srgbClr val="1AADF7"/>
                </a:solidFill>
                <a:latin typeface="Arial"/>
                <a:cs typeface="Arial"/>
              </a:rPr>
              <a:t>u</a:t>
            </a:r>
            <a:r>
              <a:rPr lang="en-US" b="1" u="sng" dirty="0">
                <a:solidFill>
                  <a:srgbClr val="1AADF7"/>
                </a:solidFill>
                <a:latin typeface="Arial"/>
                <a:cs typeface="Arial"/>
              </a:rPr>
              <a:t>m</a:t>
            </a:r>
          </a:p>
          <a:p>
            <a:pPr>
              <a:lnSpc>
                <a:spcPct val="100000"/>
              </a:lnSpc>
            </a:pPr>
            <a:endParaRPr lang="en-US" sz="1400" b="1" dirty="0">
              <a:solidFill>
                <a:srgbClr val="1AADF7"/>
              </a:solidFill>
              <a:latin typeface="Arial"/>
              <a:cs typeface="Arial"/>
            </a:endParaRPr>
          </a:p>
          <a:p>
            <a:pPr>
              <a:lnSpc>
                <a:spcPct val="100000"/>
              </a:lnSpc>
            </a:pPr>
            <a:r>
              <a:rPr lang="en-US" sz="1400" dirty="0">
                <a:solidFill>
                  <a:srgbClr val="1AADF7"/>
                </a:solidFill>
                <a:latin typeface="Arial"/>
                <a:cs typeface="Arial"/>
              </a:rPr>
              <a:t>Manda</a:t>
            </a:r>
            <a:r>
              <a:rPr lang="en-US" sz="1400" spc="-5" dirty="0">
                <a:solidFill>
                  <a:srgbClr val="1AADF7"/>
                </a:solidFill>
                <a:latin typeface="Arial"/>
                <a:cs typeface="Arial"/>
              </a:rPr>
              <a:t>t</a:t>
            </a:r>
            <a:r>
              <a:rPr lang="en-US" sz="1400" dirty="0">
                <a:solidFill>
                  <a:srgbClr val="1AADF7"/>
                </a:solidFill>
                <a:latin typeface="Arial"/>
                <a:cs typeface="Arial"/>
              </a:rPr>
              <a:t>ed</a:t>
            </a:r>
            <a:r>
              <a:rPr lang="en-US" sz="1400" spc="-5" dirty="0">
                <a:solidFill>
                  <a:srgbClr val="1AADF7"/>
                </a:solidFill>
                <a:latin typeface="Arial"/>
                <a:cs typeface="Arial"/>
              </a:rPr>
              <a:t> </a:t>
            </a:r>
            <a:r>
              <a:rPr lang="en-US" sz="1400" dirty="0">
                <a:solidFill>
                  <a:srgbClr val="1AADF7"/>
                </a:solidFill>
                <a:latin typeface="Arial"/>
                <a:cs typeface="Arial"/>
              </a:rPr>
              <a:t>by</a:t>
            </a:r>
            <a:r>
              <a:rPr lang="en-US" sz="1400" spc="-5" dirty="0">
                <a:solidFill>
                  <a:srgbClr val="1AADF7"/>
                </a:solidFill>
                <a:latin typeface="Arial"/>
                <a:cs typeface="Arial"/>
              </a:rPr>
              <a:t> </a:t>
            </a:r>
            <a:r>
              <a:rPr lang="en-US" sz="1400" dirty="0">
                <a:solidFill>
                  <a:srgbClr val="1AADF7"/>
                </a:solidFill>
                <a:latin typeface="Arial"/>
                <a:cs typeface="Arial"/>
              </a:rPr>
              <a:t>School</a:t>
            </a:r>
            <a:r>
              <a:rPr lang="en-US" sz="1400" spc="-5" dirty="0">
                <a:solidFill>
                  <a:srgbClr val="1AADF7"/>
                </a:solidFill>
                <a:latin typeface="Arial"/>
                <a:cs typeface="Arial"/>
              </a:rPr>
              <a:t> </a:t>
            </a:r>
            <a:r>
              <a:rPr lang="en-US" sz="1400" dirty="0">
                <a:solidFill>
                  <a:srgbClr val="1AADF7"/>
                </a:solidFill>
                <a:latin typeface="Arial"/>
                <a:cs typeface="Arial"/>
              </a:rPr>
              <a:t>Board</a:t>
            </a:r>
            <a:r>
              <a:rPr lang="en-US" sz="1400" spc="-5" dirty="0">
                <a:solidFill>
                  <a:srgbClr val="1AADF7"/>
                </a:solidFill>
                <a:latin typeface="Arial"/>
                <a:cs typeface="Arial"/>
              </a:rPr>
              <a:t> </a:t>
            </a:r>
            <a:r>
              <a:rPr lang="en-US" sz="1400" dirty="0">
                <a:solidFill>
                  <a:srgbClr val="1AADF7"/>
                </a:solidFill>
                <a:latin typeface="Arial"/>
                <a:cs typeface="Arial"/>
              </a:rPr>
              <a:t>Policy</a:t>
            </a:r>
          </a:p>
          <a:p>
            <a:pPr>
              <a:lnSpc>
                <a:spcPct val="100000"/>
              </a:lnSpc>
            </a:pPr>
            <a:endParaRPr lang="en-US" sz="1400" dirty="0">
              <a:solidFill>
                <a:srgbClr val="1AADF7"/>
              </a:solidFill>
              <a:latin typeface="Arial"/>
              <a:cs typeface="Arial"/>
            </a:endParaRPr>
          </a:p>
          <a:p>
            <a:pPr>
              <a:lnSpc>
                <a:spcPct val="100000"/>
              </a:lnSpc>
            </a:pPr>
            <a:r>
              <a:rPr lang="en-US" sz="1400" dirty="0">
                <a:solidFill>
                  <a:srgbClr val="1AADF7"/>
                </a:solidFill>
                <a:latin typeface="Arial"/>
                <a:cs typeface="Arial"/>
              </a:rPr>
              <a:t>Main</a:t>
            </a:r>
            <a:r>
              <a:rPr lang="en-US" sz="1400" spc="-5" dirty="0">
                <a:solidFill>
                  <a:srgbClr val="1AADF7"/>
                </a:solidFill>
                <a:latin typeface="Arial"/>
                <a:cs typeface="Arial"/>
              </a:rPr>
              <a:t> </a:t>
            </a:r>
            <a:r>
              <a:rPr lang="en-US" sz="1400" dirty="0">
                <a:solidFill>
                  <a:srgbClr val="1AADF7"/>
                </a:solidFill>
                <a:latin typeface="Arial"/>
                <a:cs typeface="Arial"/>
              </a:rPr>
              <a:t>purpose</a:t>
            </a:r>
            <a:r>
              <a:rPr lang="en-US" sz="1400" spc="-5" dirty="0">
                <a:solidFill>
                  <a:srgbClr val="1AADF7"/>
                </a:solidFill>
                <a:latin typeface="Arial"/>
                <a:cs typeface="Arial"/>
              </a:rPr>
              <a:t> </a:t>
            </a:r>
            <a:r>
              <a:rPr lang="en-US" sz="1400" dirty="0">
                <a:solidFill>
                  <a:srgbClr val="1AADF7"/>
                </a:solidFill>
                <a:latin typeface="Arial"/>
                <a:cs typeface="Arial"/>
              </a:rPr>
              <a:t>is</a:t>
            </a:r>
            <a:r>
              <a:rPr lang="en-US" sz="1400" spc="-5" dirty="0">
                <a:solidFill>
                  <a:srgbClr val="1AADF7"/>
                </a:solidFill>
                <a:latin typeface="Arial"/>
                <a:cs typeface="Arial"/>
              </a:rPr>
              <a:t> </a:t>
            </a:r>
            <a:r>
              <a:rPr lang="en-US" sz="1400" dirty="0">
                <a:solidFill>
                  <a:srgbClr val="1AADF7"/>
                </a:solidFill>
                <a:latin typeface="Arial"/>
                <a:cs typeface="Arial"/>
              </a:rPr>
              <a:t>communica</a:t>
            </a:r>
            <a:r>
              <a:rPr lang="en-US" sz="1400" spc="-5" dirty="0">
                <a:solidFill>
                  <a:srgbClr val="1AADF7"/>
                </a:solidFill>
                <a:latin typeface="Arial"/>
                <a:cs typeface="Arial"/>
              </a:rPr>
              <a:t>t</a:t>
            </a:r>
            <a:r>
              <a:rPr lang="en-US" sz="1400" dirty="0">
                <a:solidFill>
                  <a:srgbClr val="1AADF7"/>
                </a:solidFill>
                <a:latin typeface="Arial"/>
                <a:cs typeface="Arial"/>
              </a:rPr>
              <a:t>ion be</a:t>
            </a:r>
            <a:r>
              <a:rPr lang="en-US" sz="1400" spc="-5" dirty="0">
                <a:solidFill>
                  <a:srgbClr val="1AADF7"/>
                </a:solidFill>
                <a:latin typeface="Arial"/>
                <a:cs typeface="Arial"/>
              </a:rPr>
              <a:t>t</a:t>
            </a:r>
            <a:r>
              <a:rPr lang="en-US" sz="1400" dirty="0">
                <a:solidFill>
                  <a:srgbClr val="1AADF7"/>
                </a:solidFill>
                <a:latin typeface="Arial"/>
                <a:cs typeface="Arial"/>
              </a:rPr>
              <a:t>ween</a:t>
            </a:r>
            <a:r>
              <a:rPr lang="en-US" sz="1400" spc="-5" dirty="0">
                <a:solidFill>
                  <a:srgbClr val="1AADF7"/>
                </a:solidFill>
                <a:latin typeface="Arial"/>
                <a:cs typeface="Arial"/>
              </a:rPr>
              <a:t> </a:t>
            </a:r>
          </a:p>
          <a:p>
            <a:pPr>
              <a:lnSpc>
                <a:spcPct val="100000"/>
              </a:lnSpc>
            </a:pPr>
            <a:r>
              <a:rPr lang="en-US" sz="1400" spc="-10" dirty="0">
                <a:solidFill>
                  <a:srgbClr val="1AADF7"/>
                </a:solidFill>
                <a:latin typeface="Arial"/>
                <a:cs typeface="Arial"/>
              </a:rPr>
              <a:t>st</a:t>
            </a:r>
            <a:r>
              <a:rPr lang="en-US" sz="1400" dirty="0">
                <a:solidFill>
                  <a:srgbClr val="1AADF7"/>
                </a:solidFill>
                <a:latin typeface="Arial"/>
                <a:cs typeface="Arial"/>
              </a:rPr>
              <a:t>akeholde</a:t>
            </a:r>
            <a:r>
              <a:rPr lang="en-US" sz="1400" spc="-10" dirty="0">
                <a:solidFill>
                  <a:srgbClr val="1AADF7"/>
                </a:solidFill>
                <a:latin typeface="Arial"/>
                <a:cs typeface="Arial"/>
              </a:rPr>
              <a:t>rs,</a:t>
            </a:r>
            <a:r>
              <a:rPr lang="en-US" sz="1400" spc="-5" dirty="0">
                <a:solidFill>
                  <a:srgbClr val="1AADF7"/>
                </a:solidFill>
                <a:latin typeface="Arial"/>
                <a:cs typeface="Arial"/>
              </a:rPr>
              <a:t> t</a:t>
            </a:r>
            <a:r>
              <a:rPr lang="en-US" sz="1400" dirty="0">
                <a:solidFill>
                  <a:srgbClr val="1AADF7"/>
                </a:solidFill>
                <a:latin typeface="Arial"/>
                <a:cs typeface="Arial"/>
              </a:rPr>
              <a:t>he</a:t>
            </a:r>
            <a:r>
              <a:rPr lang="en-US" sz="1400" spc="-5" dirty="0">
                <a:solidFill>
                  <a:srgbClr val="1AADF7"/>
                </a:solidFill>
                <a:latin typeface="Arial"/>
                <a:cs typeface="Arial"/>
              </a:rPr>
              <a:t> </a:t>
            </a:r>
            <a:r>
              <a:rPr lang="en-US" sz="1400" dirty="0">
                <a:solidFill>
                  <a:srgbClr val="1AADF7"/>
                </a:solidFill>
                <a:latin typeface="Arial"/>
                <a:cs typeface="Arial"/>
              </a:rPr>
              <a:t>school</a:t>
            </a:r>
            <a:r>
              <a:rPr lang="en-US" sz="1400" spc="-5" dirty="0">
                <a:solidFill>
                  <a:srgbClr val="1AADF7"/>
                </a:solidFill>
                <a:latin typeface="Arial"/>
                <a:cs typeface="Arial"/>
              </a:rPr>
              <a:t>, and the Area</a:t>
            </a:r>
          </a:p>
          <a:p>
            <a:pPr>
              <a:lnSpc>
                <a:spcPct val="100000"/>
              </a:lnSpc>
            </a:pPr>
            <a:r>
              <a:rPr lang="en-US" sz="1400" dirty="0">
                <a:solidFill>
                  <a:srgbClr val="1AADF7"/>
                </a:solidFill>
                <a:latin typeface="Arial"/>
                <a:cs typeface="Arial"/>
              </a:rPr>
              <a:t>Advisory</a:t>
            </a:r>
            <a:r>
              <a:rPr lang="en-US" sz="1400" spc="-5" dirty="0">
                <a:solidFill>
                  <a:srgbClr val="1AADF7"/>
                </a:solidFill>
                <a:latin typeface="Arial"/>
                <a:cs typeface="Arial"/>
              </a:rPr>
              <a:t> </a:t>
            </a:r>
            <a:r>
              <a:rPr lang="en-US" sz="1400" dirty="0">
                <a:solidFill>
                  <a:srgbClr val="1AADF7"/>
                </a:solidFill>
                <a:latin typeface="Arial"/>
                <a:cs typeface="Arial"/>
              </a:rPr>
              <a:t>Council Chair</a:t>
            </a:r>
            <a:r>
              <a:rPr lang="en-US" sz="1400" spc="-5" dirty="0">
                <a:solidFill>
                  <a:srgbClr val="1AADF7"/>
                </a:solidFill>
                <a:latin typeface="Arial"/>
                <a:cs typeface="Arial"/>
              </a:rPr>
              <a:t> </a:t>
            </a:r>
          </a:p>
          <a:p>
            <a:pPr>
              <a:lnSpc>
                <a:spcPct val="100000"/>
              </a:lnSpc>
            </a:pPr>
            <a:endParaRPr lang="en-US" sz="1400" spc="-5" dirty="0">
              <a:solidFill>
                <a:srgbClr val="1AADF7"/>
              </a:solidFill>
              <a:latin typeface="Arial"/>
              <a:cs typeface="Arial"/>
            </a:endParaRPr>
          </a:p>
          <a:p>
            <a:pPr>
              <a:lnSpc>
                <a:spcPct val="100000"/>
              </a:lnSpc>
            </a:pPr>
            <a:r>
              <a:rPr lang="en-US" sz="1400" dirty="0">
                <a:solidFill>
                  <a:srgbClr val="1AADF7"/>
                </a:solidFill>
                <a:latin typeface="Arial"/>
                <a:cs typeface="Arial"/>
              </a:rPr>
              <a:t>MU</a:t>
            </a:r>
            <a:r>
              <a:rPr lang="en-US" sz="1400" spc="-15" dirty="0">
                <a:solidFill>
                  <a:srgbClr val="1AADF7"/>
                </a:solidFill>
                <a:latin typeface="Arial"/>
                <a:cs typeface="Arial"/>
              </a:rPr>
              <a:t>ST</a:t>
            </a:r>
            <a:r>
              <a:rPr lang="en-US" sz="1400" spc="-30" dirty="0">
                <a:solidFill>
                  <a:srgbClr val="1AADF7"/>
                </a:solidFill>
                <a:latin typeface="Arial"/>
                <a:cs typeface="Arial"/>
              </a:rPr>
              <a:t> </a:t>
            </a:r>
            <a:r>
              <a:rPr lang="en-US" sz="1400" dirty="0">
                <a:solidFill>
                  <a:srgbClr val="1AADF7"/>
                </a:solidFill>
                <a:latin typeface="Arial"/>
                <a:cs typeface="Arial"/>
              </a:rPr>
              <a:t>be</a:t>
            </a:r>
            <a:r>
              <a:rPr lang="en-US" sz="1400" spc="-5" dirty="0">
                <a:solidFill>
                  <a:srgbClr val="1AADF7"/>
                </a:solidFill>
                <a:latin typeface="Arial"/>
                <a:cs typeface="Arial"/>
              </a:rPr>
              <a:t> </a:t>
            </a:r>
            <a:r>
              <a:rPr lang="en-US" sz="1400" dirty="0">
                <a:solidFill>
                  <a:srgbClr val="1AADF7"/>
                </a:solidFill>
                <a:latin typeface="Arial"/>
                <a:cs typeface="Arial"/>
              </a:rPr>
              <a:t>a</a:t>
            </a:r>
            <a:r>
              <a:rPr lang="en-US" sz="1400" spc="-5" dirty="0">
                <a:solidFill>
                  <a:srgbClr val="1AADF7"/>
                </a:solidFill>
                <a:latin typeface="Arial"/>
                <a:cs typeface="Arial"/>
              </a:rPr>
              <a:t> </a:t>
            </a:r>
            <a:r>
              <a:rPr lang="en-US" sz="1400" dirty="0">
                <a:solidFill>
                  <a:srgbClr val="1AADF7"/>
                </a:solidFill>
                <a:latin typeface="Arial"/>
                <a:cs typeface="Arial"/>
              </a:rPr>
              <a:t>paren</a:t>
            </a:r>
            <a:r>
              <a:rPr lang="en-US" sz="1400" spc="-5" dirty="0">
                <a:solidFill>
                  <a:srgbClr val="1AADF7"/>
                </a:solidFill>
                <a:latin typeface="Arial"/>
                <a:cs typeface="Arial"/>
              </a:rPr>
              <a:t>t</a:t>
            </a:r>
          </a:p>
          <a:p>
            <a:pPr>
              <a:lnSpc>
                <a:spcPct val="100000"/>
              </a:lnSpc>
            </a:pPr>
            <a:endParaRPr lang="en-US" sz="1400" spc="-5" dirty="0">
              <a:solidFill>
                <a:srgbClr val="1AADF7"/>
              </a:solidFill>
              <a:latin typeface="Arial"/>
              <a:cs typeface="Arial"/>
            </a:endParaRPr>
          </a:p>
          <a:p>
            <a:pPr>
              <a:lnSpc>
                <a:spcPct val="100000"/>
              </a:lnSpc>
            </a:pPr>
            <a:r>
              <a:rPr lang="en-US" sz="1400" spc="-15" dirty="0">
                <a:solidFill>
                  <a:srgbClr val="1AADF7"/>
                </a:solidFill>
                <a:latin typeface="Arial"/>
                <a:cs typeface="Arial"/>
              </a:rPr>
              <a:t>SAF</a:t>
            </a:r>
            <a:r>
              <a:rPr lang="en-US" sz="1400" spc="-5" dirty="0">
                <a:solidFill>
                  <a:srgbClr val="1AADF7"/>
                </a:solidFill>
                <a:latin typeface="Arial"/>
                <a:cs typeface="Arial"/>
              </a:rPr>
              <a:t> </a:t>
            </a:r>
            <a:r>
              <a:rPr lang="en-US" sz="1400" dirty="0">
                <a:solidFill>
                  <a:srgbClr val="1AADF7"/>
                </a:solidFill>
                <a:latin typeface="Arial"/>
                <a:cs typeface="Arial"/>
              </a:rPr>
              <a:t>Chair</a:t>
            </a:r>
            <a:r>
              <a:rPr lang="en-US" sz="1400" spc="-5" dirty="0">
                <a:solidFill>
                  <a:srgbClr val="1AADF7"/>
                </a:solidFill>
                <a:latin typeface="Arial"/>
                <a:cs typeface="Arial"/>
              </a:rPr>
              <a:t> </a:t>
            </a:r>
            <a:r>
              <a:rPr lang="en-US" sz="1400" dirty="0">
                <a:solidFill>
                  <a:srgbClr val="1AADF7"/>
                </a:solidFill>
                <a:latin typeface="Arial"/>
                <a:cs typeface="Arial"/>
              </a:rPr>
              <a:t>is</a:t>
            </a:r>
            <a:r>
              <a:rPr lang="en-US" sz="1400" spc="-5" dirty="0">
                <a:solidFill>
                  <a:srgbClr val="1AADF7"/>
                </a:solidFill>
                <a:latin typeface="Arial"/>
                <a:cs typeface="Arial"/>
              </a:rPr>
              <a:t> </a:t>
            </a:r>
            <a:r>
              <a:rPr lang="en-US" sz="1400" dirty="0">
                <a:solidFill>
                  <a:srgbClr val="1AADF7"/>
                </a:solidFill>
                <a:latin typeface="Arial"/>
                <a:cs typeface="Arial"/>
              </a:rPr>
              <a:t>a</a:t>
            </a:r>
            <a:r>
              <a:rPr lang="en-US" sz="1400" spc="-5" dirty="0">
                <a:solidFill>
                  <a:srgbClr val="1AADF7"/>
                </a:solidFill>
                <a:latin typeface="Arial"/>
                <a:cs typeface="Arial"/>
              </a:rPr>
              <a:t> </a:t>
            </a:r>
            <a:r>
              <a:rPr lang="en-US" sz="1400" dirty="0">
                <a:solidFill>
                  <a:srgbClr val="1AADF7"/>
                </a:solidFill>
                <a:latin typeface="Arial"/>
                <a:cs typeface="Arial"/>
              </a:rPr>
              <a:t>member</a:t>
            </a:r>
            <a:r>
              <a:rPr lang="en-US" sz="1400" spc="-5" dirty="0">
                <a:solidFill>
                  <a:srgbClr val="1AADF7"/>
                </a:solidFill>
                <a:latin typeface="Arial"/>
                <a:cs typeface="Arial"/>
              </a:rPr>
              <a:t> </a:t>
            </a:r>
            <a:r>
              <a:rPr lang="en-US" sz="1400" dirty="0">
                <a:solidFill>
                  <a:srgbClr val="1AADF7"/>
                </a:solidFill>
                <a:latin typeface="Arial"/>
                <a:cs typeface="Arial"/>
              </a:rPr>
              <a:t>o</a:t>
            </a:r>
            <a:r>
              <a:rPr lang="en-US" sz="1400" spc="-5" dirty="0">
                <a:solidFill>
                  <a:srgbClr val="1AADF7"/>
                </a:solidFill>
                <a:latin typeface="Arial"/>
                <a:cs typeface="Arial"/>
              </a:rPr>
              <a:t>f </a:t>
            </a:r>
            <a:r>
              <a:rPr lang="en-US" sz="1400" dirty="0">
                <a:solidFill>
                  <a:srgbClr val="1AADF7"/>
                </a:solidFill>
                <a:latin typeface="Arial"/>
                <a:cs typeface="Arial"/>
              </a:rPr>
              <a:t>SAC</a:t>
            </a:r>
          </a:p>
          <a:p>
            <a:pPr>
              <a:lnSpc>
                <a:spcPct val="100000"/>
              </a:lnSpc>
            </a:pPr>
            <a:endParaRPr lang="en-US" sz="1400" dirty="0">
              <a:solidFill>
                <a:srgbClr val="00A5E3"/>
              </a:solidFill>
              <a:latin typeface="Arial"/>
              <a:cs typeface="Arial"/>
            </a:endParaRPr>
          </a:p>
          <a:p>
            <a:pPr>
              <a:lnSpc>
                <a:spcPct val="100000"/>
              </a:lnSpc>
            </a:pPr>
            <a:r>
              <a:rPr lang="en-US" sz="1400" spc="-5" dirty="0">
                <a:solidFill>
                  <a:srgbClr val="00A5E3"/>
                </a:solidFill>
                <a:latin typeface="Arial"/>
                <a:cs typeface="Arial"/>
              </a:rPr>
              <a:t>Develops and approves SAF bylaws</a:t>
            </a:r>
          </a:p>
          <a:p>
            <a:pPr>
              <a:lnSpc>
                <a:spcPct val="100000"/>
              </a:lnSpc>
            </a:pPr>
            <a:endParaRPr lang="en-US" sz="1400" spc="-5" dirty="0">
              <a:solidFill>
                <a:srgbClr val="00A5E3"/>
              </a:solidFill>
              <a:latin typeface="Arial"/>
              <a:cs typeface="Arial"/>
            </a:endParaRPr>
          </a:p>
          <a:p>
            <a:pPr>
              <a:lnSpc>
                <a:spcPct val="100000"/>
              </a:lnSpc>
            </a:pPr>
            <a:r>
              <a:rPr lang="en-US" sz="1400" spc="-5" dirty="0">
                <a:solidFill>
                  <a:srgbClr val="00A5E3"/>
                </a:solidFill>
                <a:latin typeface="Arial"/>
                <a:cs typeface="Arial"/>
              </a:rPr>
              <a:t>Separate agenda, sign-in, and minutes for </a:t>
            </a:r>
          </a:p>
          <a:p>
            <a:pPr>
              <a:lnSpc>
                <a:spcPct val="100000"/>
              </a:lnSpc>
            </a:pPr>
            <a:r>
              <a:rPr lang="en-US" sz="1400" spc="-5" dirty="0">
                <a:solidFill>
                  <a:srgbClr val="00A5E3"/>
                </a:solidFill>
                <a:latin typeface="Arial"/>
                <a:cs typeface="Arial"/>
              </a:rPr>
              <a:t>Each meeting</a:t>
            </a:r>
          </a:p>
          <a:p>
            <a:pPr>
              <a:lnSpc>
                <a:spcPct val="100000"/>
              </a:lnSpc>
            </a:pPr>
            <a:endParaRPr lang="en-US" sz="1400" dirty="0">
              <a:solidFill>
                <a:srgbClr val="1AADF7"/>
              </a:solidFill>
              <a:latin typeface="Arial"/>
              <a:cs typeface="Arial"/>
            </a:endParaRPr>
          </a:p>
          <a:p>
            <a:pPr>
              <a:lnSpc>
                <a:spcPct val="100000"/>
              </a:lnSpc>
            </a:pPr>
            <a:endParaRPr lang="en-US" sz="1400" dirty="0">
              <a:solidFill>
                <a:srgbClr val="1AADF7"/>
              </a:solidFill>
              <a:latin typeface="Arial"/>
              <a:cs typeface="Arial"/>
            </a:endParaRPr>
          </a:p>
        </p:txBody>
      </p:sp>
      <p:sp>
        <p:nvSpPr>
          <p:cNvPr id="8" name="Rectangle 7">
            <a:extLst>
              <a:ext uri="{FF2B5EF4-FFF2-40B4-BE49-F238E27FC236}">
                <a16:creationId xmlns:a16="http://schemas.microsoft.com/office/drawing/2014/main" id="{20151CC2-7F5F-4FB5-A2B3-5A27E62BA6E4}"/>
              </a:ext>
            </a:extLst>
          </p:cNvPr>
          <p:cNvSpPr/>
          <p:nvPr/>
        </p:nvSpPr>
        <p:spPr>
          <a:xfrm rot="16200000">
            <a:off x="2266508" y="3051766"/>
            <a:ext cx="5140315" cy="923330"/>
          </a:xfrm>
          <a:prstGeom prst="rect">
            <a:avLst/>
          </a:prstGeom>
        </p:spPr>
        <p:txBody>
          <a:bodyPr wrap="square">
            <a:spAutoFit/>
          </a:bodyPr>
          <a:lstStyle/>
          <a:p>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p>
        </p:txBody>
      </p:sp>
      <p:sp>
        <p:nvSpPr>
          <p:cNvPr id="9" name="Text Placeholder 4">
            <a:extLst>
              <a:ext uri="{FF2B5EF4-FFF2-40B4-BE49-F238E27FC236}">
                <a16:creationId xmlns:a16="http://schemas.microsoft.com/office/drawing/2014/main" id="{F1476B96-44F2-4CA0-9152-488539683FCD}"/>
              </a:ext>
            </a:extLst>
          </p:cNvPr>
          <p:cNvSpPr>
            <a:spLocks noGrp="1"/>
          </p:cNvSpPr>
          <p:nvPr>
            <p:ph type="body" sz="quarter" idx="13"/>
          </p:nvPr>
        </p:nvSpPr>
        <p:spPr>
          <a:xfrm>
            <a:off x="927101" y="6355721"/>
            <a:ext cx="4792118" cy="251986"/>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1124438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18</a:t>
            </a:fld>
            <a:endParaRPr lang="en-US" dirty="0"/>
          </a:p>
        </p:txBody>
      </p:sp>
      <p:sp>
        <p:nvSpPr>
          <p:cNvPr id="4" name="Title 3"/>
          <p:cNvSpPr>
            <a:spLocks noGrp="1"/>
          </p:cNvSpPr>
          <p:nvPr>
            <p:ph type="title"/>
          </p:nvPr>
        </p:nvSpPr>
        <p:spPr>
          <a:xfrm>
            <a:off x="172995" y="226096"/>
            <a:ext cx="8797969" cy="872053"/>
          </a:xfrm>
        </p:spPr>
        <p:txBody>
          <a:bodyPr/>
          <a:lstStyle/>
          <a:p>
            <a:pPr algn="ctr"/>
            <a:br>
              <a:rPr lang="en-US" sz="2800" dirty="0">
                <a:latin typeface="Arial Narrow Bold" panose="020B0706020202030204" pitchFamily="34" charset="0"/>
              </a:rPr>
            </a:br>
            <a:r>
              <a:rPr lang="en-US" sz="4000" dirty="0">
                <a:latin typeface="Arial Narrow Bold" panose="020B0706020202030204" pitchFamily="34" charset="0"/>
              </a:rPr>
              <a:t>SAC AND SAF ELECTION PROCEDURES</a:t>
            </a:r>
          </a:p>
        </p:txBody>
      </p:sp>
      <p:sp>
        <p:nvSpPr>
          <p:cNvPr id="5" name="Text Placeholder 4"/>
          <p:cNvSpPr>
            <a:spLocks noGrp="1"/>
          </p:cNvSpPr>
          <p:nvPr>
            <p:ph type="body" sz="quarter" idx="13"/>
          </p:nvPr>
        </p:nvSpPr>
        <p:spPr>
          <a:xfrm>
            <a:off x="999067" y="6477000"/>
            <a:ext cx="4593152" cy="120686"/>
          </a:xfrm>
        </p:spPr>
        <p:txBody>
          <a:bodyPr/>
          <a:lstStyle/>
          <a:p>
            <a:r>
              <a:rPr lang="en-US" sz="1600" dirty="0"/>
              <a:t>OFFICE OF SERVICE QUALITY</a:t>
            </a:r>
          </a:p>
          <a:p>
            <a:endParaRPr lang="en-US" dirty="0"/>
          </a:p>
        </p:txBody>
      </p:sp>
      <p:sp>
        <p:nvSpPr>
          <p:cNvPr id="9" name="Rectangle 8"/>
          <p:cNvSpPr/>
          <p:nvPr/>
        </p:nvSpPr>
        <p:spPr>
          <a:xfrm>
            <a:off x="172995" y="1210733"/>
            <a:ext cx="8797969" cy="5078313"/>
          </a:xfrm>
          <a:prstGeom prst="rect">
            <a:avLst/>
          </a:prstGeom>
        </p:spPr>
        <p:txBody>
          <a:bodyPr wrap="square">
            <a:spAutoFit/>
          </a:bodyPr>
          <a:lstStyle/>
          <a:p>
            <a:pPr marR="0" lvl="0" algn="just">
              <a:spcBef>
                <a:spcPts val="1200"/>
              </a:spcBef>
              <a:spcAft>
                <a:spcPts val="0"/>
              </a:spcAft>
            </a:pPr>
            <a:r>
              <a:rPr lang="en-US" sz="1200" b="1" dirty="0">
                <a:solidFill>
                  <a:schemeClr val="accent1"/>
                </a:solidFill>
              </a:rPr>
              <a:t>Once a nominating committee is named (as per your school's bylaws) the following procedures should be utilized. </a:t>
            </a:r>
            <a:endParaRPr lang="en-US" sz="1200" dirty="0">
              <a:solidFill>
                <a:schemeClr val="accent1"/>
              </a:solidFill>
            </a:endParaRPr>
          </a:p>
          <a:p>
            <a:pPr lvl="0"/>
            <a:endParaRPr lang="en-US" sz="1200" dirty="0">
              <a:solidFill>
                <a:schemeClr val="accent1"/>
              </a:solidFill>
            </a:endParaRPr>
          </a:p>
          <a:p>
            <a:pPr lvl="0"/>
            <a:r>
              <a:rPr lang="en-US" sz="1200" dirty="0">
                <a:solidFill>
                  <a:schemeClr val="accent1"/>
                </a:solidFill>
              </a:rPr>
              <a:t>1.  Send out memo to school parent population (or otherwise advertise to your entire community, a notice that SAF elections will be held at the May meeting of the school year. Request nominations!</a:t>
            </a:r>
          </a:p>
          <a:p>
            <a:pPr lvl="0"/>
            <a:endParaRPr lang="en-US" sz="1200" dirty="0">
              <a:solidFill>
                <a:schemeClr val="accent1"/>
              </a:solidFill>
            </a:endParaRPr>
          </a:p>
          <a:p>
            <a:pPr lvl="0"/>
            <a:r>
              <a:rPr lang="en-US" sz="1200" dirty="0">
                <a:solidFill>
                  <a:schemeClr val="accent1"/>
                </a:solidFill>
              </a:rPr>
              <a:t>2.  The Nominating Committee may extend a courtesy call to each of the present SAF officers asking if they wish to stay on as officers for the next school year (again, check your bylaws for limits on terms of office). </a:t>
            </a:r>
          </a:p>
          <a:p>
            <a:pPr lvl="0"/>
            <a:endParaRPr lang="en-US" sz="1200" dirty="0">
              <a:solidFill>
                <a:schemeClr val="accent1"/>
              </a:solidFill>
            </a:endParaRPr>
          </a:p>
          <a:p>
            <a:pPr lvl="0"/>
            <a:r>
              <a:rPr lang="en-US" sz="1200" dirty="0">
                <a:solidFill>
                  <a:schemeClr val="accent1"/>
                </a:solidFill>
              </a:rPr>
              <a:t>3.  The Nominating Committee compiles a slate of officers from the names they have received from steps 1 and 2. It is the charge of the nominating committee to slate that candidate who is best qualified for the position. </a:t>
            </a:r>
          </a:p>
          <a:p>
            <a:pPr lvl="0"/>
            <a:endParaRPr lang="en-US" sz="1200" dirty="0">
              <a:solidFill>
                <a:schemeClr val="accent1"/>
              </a:solidFill>
            </a:endParaRPr>
          </a:p>
          <a:p>
            <a:pPr lvl="0"/>
            <a:r>
              <a:rPr lang="en-US" sz="1200" dirty="0">
                <a:solidFill>
                  <a:schemeClr val="accent1"/>
                </a:solidFill>
              </a:rPr>
              <a:t>4.  The Nominating Committee makes a courtesy call to each slated officer to inform them of their nomination and reconfirm their acceptance of the nomination.</a:t>
            </a:r>
          </a:p>
          <a:p>
            <a:pPr lvl="0"/>
            <a:endParaRPr lang="en-US" sz="1200" dirty="0">
              <a:solidFill>
                <a:schemeClr val="accent1"/>
              </a:solidFill>
            </a:endParaRPr>
          </a:p>
          <a:p>
            <a:pPr lvl="0"/>
            <a:r>
              <a:rPr lang="en-US" sz="1200" dirty="0">
                <a:solidFill>
                  <a:schemeClr val="accent1"/>
                </a:solidFill>
              </a:rPr>
              <a:t>5.  The Nominating Committee presents slate of officers to membership either at a general meeting usually one month prior to the election. (Check your bylaws!) </a:t>
            </a:r>
          </a:p>
          <a:p>
            <a:pPr lvl="0"/>
            <a:endParaRPr lang="en-US" sz="1200" dirty="0">
              <a:solidFill>
                <a:schemeClr val="accent1"/>
              </a:solidFill>
            </a:endParaRPr>
          </a:p>
          <a:p>
            <a:pPr lvl="0"/>
            <a:r>
              <a:rPr lang="en-US" sz="1200" dirty="0">
                <a:solidFill>
                  <a:schemeClr val="accent1"/>
                </a:solidFill>
              </a:rPr>
              <a:t>6.  The Nominating Committee conducts the elections. They present the slate at the election meeting and ask for nominations from the floor. </a:t>
            </a:r>
            <a:r>
              <a:rPr lang="en-US" sz="1200" b="1" dirty="0">
                <a:solidFill>
                  <a:schemeClr val="accent1"/>
                </a:solidFill>
              </a:rPr>
              <a:t>If there are no nominations </a:t>
            </a:r>
            <a:r>
              <a:rPr lang="en-US" sz="1200" dirty="0">
                <a:solidFill>
                  <a:schemeClr val="accent1"/>
                </a:solidFill>
              </a:rPr>
              <a:t>from the floor the slate can be voted on as is - one vote for the entire slate. </a:t>
            </a:r>
          </a:p>
          <a:p>
            <a:endParaRPr lang="en-US" sz="1200" dirty="0">
              <a:solidFill>
                <a:schemeClr val="accent1"/>
              </a:solidFill>
            </a:endParaRPr>
          </a:p>
          <a:p>
            <a:r>
              <a:rPr lang="en-US" sz="1200" dirty="0">
                <a:solidFill>
                  <a:schemeClr val="accent1"/>
                </a:solidFill>
              </a:rPr>
              <a:t>7.  If there are nominations from the floor you can have either an open or closed  ballot election. An open ballot is typically taken by a show of hands; a closed ballot is taken by written ballot. You must vote for each position for which there is more than one nominee. Then, you can vote on the remainder of the slate. (For example: there is a nomination from the floor for the position of recording secretary. You must have a vote for the position of recording secretary (either open or closed) and then vote on the remainder of the slate.)</a:t>
            </a:r>
          </a:p>
          <a:p>
            <a:endParaRPr lang="en-US" sz="1200" dirty="0"/>
          </a:p>
        </p:txBody>
      </p:sp>
    </p:spTree>
    <p:extLst>
      <p:ext uri="{BB962C8B-B14F-4D97-AF65-F5344CB8AC3E}">
        <p14:creationId xmlns:p14="http://schemas.microsoft.com/office/powerpoint/2010/main" val="866366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19</a:t>
            </a:fld>
            <a:endParaRPr lang="en-US" dirty="0"/>
          </a:p>
        </p:txBody>
      </p:sp>
      <p:sp>
        <p:nvSpPr>
          <p:cNvPr id="4" name="Title 3"/>
          <p:cNvSpPr>
            <a:spLocks noGrp="1"/>
          </p:cNvSpPr>
          <p:nvPr>
            <p:ph type="title"/>
          </p:nvPr>
        </p:nvSpPr>
        <p:spPr>
          <a:xfrm>
            <a:off x="308919" y="197708"/>
            <a:ext cx="8662045" cy="900441"/>
          </a:xfrm>
        </p:spPr>
        <p:txBody>
          <a:bodyPr/>
          <a:lstStyle/>
          <a:p>
            <a:r>
              <a:rPr lang="en-US" sz="2800" dirty="0"/>
              <a:t>In the event there is no nominating committee formed then:</a:t>
            </a:r>
            <a:br>
              <a:rPr lang="en-US" sz="2800" dirty="0"/>
            </a:br>
            <a:r>
              <a:rPr lang="en-US" sz="2800" dirty="0"/>
              <a:t>Send out memo to school parent population (or otherwise advertise to your entire community) a notice that SAF elections will be held at the May meeting of the school year that Nominations will be taken from the floor.</a:t>
            </a:r>
            <a:br>
              <a:rPr lang="en-US" sz="2800" dirty="0"/>
            </a:br>
            <a:r>
              <a:rPr lang="en-US" sz="2800" dirty="0"/>
              <a:t> </a:t>
            </a:r>
            <a:br>
              <a:rPr lang="en-US" sz="2800" dirty="0"/>
            </a:br>
            <a:br>
              <a:rPr lang="en-US" sz="2800" dirty="0"/>
            </a:br>
            <a:r>
              <a:rPr lang="en-US" sz="2800" i="1" dirty="0"/>
              <a:t> </a:t>
            </a:r>
            <a:br>
              <a:rPr lang="en-US" sz="2800" dirty="0"/>
            </a:br>
            <a:br>
              <a:rPr lang="en-US" sz="2800" dirty="0"/>
            </a:br>
            <a:r>
              <a:rPr lang="en-US" sz="4000" dirty="0">
                <a:latin typeface="Arial Narrow Bold" panose="020B0706020202030204" pitchFamily="34" charset="0"/>
              </a:rPr>
              <a:t>SAC AND SAF ELECTION PROCEDURES</a:t>
            </a:r>
          </a:p>
        </p:txBody>
      </p:sp>
      <p:sp>
        <p:nvSpPr>
          <p:cNvPr id="5" name="Text Placeholder 4"/>
          <p:cNvSpPr>
            <a:spLocks noGrp="1"/>
          </p:cNvSpPr>
          <p:nvPr>
            <p:ph type="body" sz="quarter" idx="13"/>
          </p:nvPr>
        </p:nvSpPr>
        <p:spPr>
          <a:xfrm>
            <a:off x="800100" y="6320331"/>
            <a:ext cx="4792119" cy="277355"/>
          </a:xfrm>
        </p:spPr>
        <p:txBody>
          <a:bodyPr/>
          <a:lstStyle/>
          <a:p>
            <a:r>
              <a:rPr lang="en-US" sz="1800" dirty="0"/>
              <a:t>OFFICE OF SERVICE QUALITY</a:t>
            </a:r>
          </a:p>
          <a:p>
            <a:endParaRPr lang="en-US" dirty="0"/>
          </a:p>
        </p:txBody>
      </p:sp>
      <p:sp>
        <p:nvSpPr>
          <p:cNvPr id="2" name="Rectangle 1"/>
          <p:cNvSpPr/>
          <p:nvPr/>
        </p:nvSpPr>
        <p:spPr>
          <a:xfrm>
            <a:off x="172995" y="1529697"/>
            <a:ext cx="8902639" cy="4148237"/>
          </a:xfrm>
          <a:prstGeom prst="rect">
            <a:avLst/>
          </a:prstGeom>
        </p:spPr>
        <p:txBody>
          <a:bodyPr wrap="square">
            <a:spAutoFit/>
          </a:bodyPr>
          <a:lstStyle/>
          <a:p>
            <a:r>
              <a:rPr lang="en-US" sz="2400" b="1" dirty="0">
                <a:solidFill>
                  <a:schemeClr val="accent1"/>
                </a:solidFill>
                <a:latin typeface="Arial" panose="020B0604020202020204" pitchFamily="34" charset="0"/>
                <a:ea typeface="Times New Roman" panose="02020603050405020304" pitchFamily="18" charset="0"/>
              </a:rPr>
              <a:t>In the event there is no nominating committee formed then:</a:t>
            </a:r>
          </a:p>
          <a:p>
            <a:endParaRPr lang="en-US" sz="2000" dirty="0">
              <a:solidFill>
                <a:schemeClr val="accent1"/>
              </a:solidFill>
              <a:latin typeface="Arial" panose="020B0604020202020204" pitchFamily="34" charset="0"/>
              <a:ea typeface="Times New Roman" panose="02020603050405020304" pitchFamily="18" charset="0"/>
            </a:endParaRPr>
          </a:p>
          <a:p>
            <a:pPr marR="0" lvl="0">
              <a:spcBef>
                <a:spcPts val="0"/>
              </a:spcBef>
              <a:spcAft>
                <a:spcPts val="0"/>
              </a:spcAft>
            </a:pPr>
            <a:r>
              <a:rPr lang="en-US" b="1"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  Send out memo to school parent population </a:t>
            </a:r>
            <a:r>
              <a:rPr lang="en-US"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(or otherwise advertise to your entire community) a notice that SAF elections will be held and Nominations will be taken from the floor.</a:t>
            </a:r>
            <a:endParaRPr lang="en-US" sz="200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dirty="0">
                <a:solidFill>
                  <a:schemeClr val="accent1"/>
                </a:solidFill>
                <a:latin typeface="Arial" panose="020B0604020202020204" pitchFamily="34" charset="0"/>
                <a:ea typeface="Times New Roman" panose="02020603050405020304" pitchFamily="18" charset="0"/>
              </a:rPr>
              <a:t> </a:t>
            </a:r>
            <a:endParaRPr lang="en-US" sz="2000" dirty="0">
              <a:solidFill>
                <a:schemeClr val="accent1"/>
              </a:solidFill>
              <a:latin typeface="Arial" panose="020B0604020202020204" pitchFamily="34" charset="0"/>
              <a:ea typeface="Times New Roman" panose="02020603050405020304" pitchFamily="18" charset="0"/>
            </a:endParaRPr>
          </a:p>
          <a:p>
            <a:pPr marR="0" lvl="0">
              <a:spcBef>
                <a:spcPts val="0"/>
              </a:spcBef>
              <a:spcAft>
                <a:spcPts val="0"/>
              </a:spcAft>
            </a:pPr>
            <a:r>
              <a:rPr lang="en-US" b="1"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  Anyone can nominate a candidate, </a:t>
            </a:r>
            <a:r>
              <a:rPr lang="en-US"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even the candidate themselves</a:t>
            </a:r>
            <a:r>
              <a:rPr lang="en-US" b="1"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a:t>
            </a:r>
            <a:r>
              <a:rPr lang="en-US"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from the floor. You can have either an open or closed ballot election. An open ballot is typically taken by a show of hands; a closed ballot is taken by a signed, written ballot. You must vote for each position for which there is a nominee.</a:t>
            </a:r>
            <a:endParaRPr lang="en-US" sz="200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endParaRPr>
          </a:p>
          <a:p>
            <a:r>
              <a:rPr lang="en-US" b="1" i="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endParaRPr>
          </a:p>
          <a:p>
            <a:r>
              <a:rPr lang="en-US" sz="2400" b="1" i="1" u="sng" dirty="0">
                <a:solidFill>
                  <a:schemeClr val="accent1"/>
                </a:solidFill>
                <a:latin typeface="Arial" panose="020B0604020202020204" pitchFamily="34" charset="0"/>
                <a:ea typeface="Times New Roman" panose="02020603050405020304" pitchFamily="18" charset="0"/>
              </a:rPr>
              <a:t>SAF Minutes must reflect the voting procedure and who was elected to each position.</a:t>
            </a:r>
            <a:endParaRPr lang="en-US" sz="2000" dirty="0">
              <a:solidFill>
                <a:schemeClr val="accent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253821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B3E0A-83FE-4F82-A7CB-FBA95E17B3BF}"/>
              </a:ext>
            </a:extLst>
          </p:cNvPr>
          <p:cNvSpPr>
            <a:spLocks noGrp="1"/>
          </p:cNvSpPr>
          <p:nvPr>
            <p:ph type="sldNum" sz="quarter" idx="12"/>
          </p:nvPr>
        </p:nvSpPr>
        <p:spPr/>
        <p:txBody>
          <a:bodyPr/>
          <a:lstStyle/>
          <a:p>
            <a:fld id="{9A47194C-3E5A-854F-B5AE-A6634FC20B3C}" type="slidenum">
              <a:rPr lang="en-US" smtClean="0"/>
              <a:pPr/>
              <a:t>2</a:t>
            </a:fld>
            <a:endParaRPr lang="en-US" dirty="0"/>
          </a:p>
        </p:txBody>
      </p:sp>
      <p:sp>
        <p:nvSpPr>
          <p:cNvPr id="7" name="Text Placeholder 6">
            <a:extLst>
              <a:ext uri="{FF2B5EF4-FFF2-40B4-BE49-F238E27FC236}">
                <a16:creationId xmlns:a16="http://schemas.microsoft.com/office/drawing/2014/main" id="{42485E87-51AB-4598-B945-62F4F18A21AE}"/>
              </a:ext>
            </a:extLst>
          </p:cNvPr>
          <p:cNvSpPr>
            <a:spLocks noGrp="1"/>
          </p:cNvSpPr>
          <p:nvPr>
            <p:ph type="body" sz="quarter" idx="13"/>
          </p:nvPr>
        </p:nvSpPr>
        <p:spPr>
          <a:xfrm>
            <a:off x="1227909" y="6374673"/>
            <a:ext cx="5526905" cy="233033"/>
          </a:xfrm>
        </p:spPr>
        <p:txBody>
          <a:bodyPr/>
          <a:lstStyle/>
          <a:p>
            <a:r>
              <a:rPr lang="en-US" sz="1600" dirty="0"/>
              <a:t>OFFICE OF SERVICE QUALITY</a:t>
            </a:r>
          </a:p>
          <a:p>
            <a:endParaRPr lang="en-US" dirty="0"/>
          </a:p>
        </p:txBody>
      </p:sp>
      <p:sp>
        <p:nvSpPr>
          <p:cNvPr id="9" name="Content Placeholder 8">
            <a:extLst>
              <a:ext uri="{FF2B5EF4-FFF2-40B4-BE49-F238E27FC236}">
                <a16:creationId xmlns:a16="http://schemas.microsoft.com/office/drawing/2014/main" id="{87B63C24-7DFC-4218-9790-80036033B16B}"/>
              </a:ext>
            </a:extLst>
          </p:cNvPr>
          <p:cNvSpPr>
            <a:spLocks noGrp="1"/>
          </p:cNvSpPr>
          <p:nvPr>
            <p:ph idx="1"/>
          </p:nvPr>
        </p:nvSpPr>
        <p:spPr>
          <a:xfrm>
            <a:off x="457200" y="731520"/>
            <a:ext cx="8234000" cy="4638494"/>
          </a:xfrm>
        </p:spPr>
        <p:txBody>
          <a:bodyPr/>
          <a:lstStyle/>
          <a:p>
            <a:pPr algn="ctr"/>
            <a:endParaRPr lang="en-US" sz="6600" b="1" dirty="0">
              <a:solidFill>
                <a:schemeClr val="bg1"/>
              </a:solidFill>
              <a:latin typeface="Arial Black" panose="020B0A04020102020204" pitchFamily="34" charset="0"/>
            </a:endParaRPr>
          </a:p>
          <a:p>
            <a:pPr algn="ctr"/>
            <a:r>
              <a:rPr lang="en-US" sz="6600" b="1" dirty="0">
                <a:solidFill>
                  <a:schemeClr val="bg1"/>
                </a:solidFill>
                <a:latin typeface="Arial Black" panose="020B0A04020102020204" pitchFamily="34" charset="0"/>
              </a:rPr>
              <a:t>THANK YOU FOR</a:t>
            </a:r>
          </a:p>
          <a:p>
            <a:pPr algn="ctr"/>
            <a:endParaRPr lang="en-US" sz="6600" b="1" dirty="0">
              <a:solidFill>
                <a:schemeClr val="bg1"/>
              </a:solidFill>
              <a:latin typeface="Arial Black" panose="020B0A04020102020204" pitchFamily="34" charset="0"/>
            </a:endParaRPr>
          </a:p>
          <a:p>
            <a:pPr algn="ctr"/>
            <a:r>
              <a:rPr lang="en-US" sz="6600" b="1" dirty="0">
                <a:solidFill>
                  <a:schemeClr val="bg1"/>
                </a:solidFill>
                <a:latin typeface="Arial Black" panose="020B0A04020102020204" pitchFamily="34" charset="0"/>
              </a:rPr>
              <a:t> BEING A PART</a:t>
            </a:r>
          </a:p>
          <a:p>
            <a:pPr algn="ctr"/>
            <a:endParaRPr lang="en-US" sz="6600" b="1" dirty="0">
              <a:solidFill>
                <a:schemeClr val="bg1"/>
              </a:solidFill>
              <a:latin typeface="Arial Black" panose="020B0A04020102020204" pitchFamily="34" charset="0"/>
            </a:endParaRPr>
          </a:p>
          <a:p>
            <a:pPr algn="ctr"/>
            <a:r>
              <a:rPr lang="en-US" sz="6600" b="1" dirty="0">
                <a:solidFill>
                  <a:schemeClr val="bg1"/>
                </a:solidFill>
                <a:latin typeface="Arial Black" panose="020B0A04020102020204" pitchFamily="34" charset="0"/>
              </a:rPr>
              <a:t> OF SCHOOL OUR </a:t>
            </a:r>
          </a:p>
          <a:p>
            <a:pPr algn="ctr"/>
            <a:endParaRPr lang="en-US" sz="6600" b="1" dirty="0">
              <a:solidFill>
                <a:schemeClr val="bg1"/>
              </a:solidFill>
              <a:latin typeface="Arial Black" panose="020B0A04020102020204" pitchFamily="34" charset="0"/>
            </a:endParaRPr>
          </a:p>
          <a:p>
            <a:pPr algn="ctr"/>
            <a:r>
              <a:rPr lang="en-US" sz="6600" b="1" dirty="0">
                <a:solidFill>
                  <a:schemeClr val="bg1"/>
                </a:solidFill>
                <a:latin typeface="Arial Black" panose="020B0A04020102020204" pitchFamily="34" charset="0"/>
              </a:rPr>
              <a:t>IMPROVEMENT</a:t>
            </a:r>
          </a:p>
          <a:p>
            <a:pPr algn="ctr"/>
            <a:r>
              <a:rPr lang="en-US" sz="6600" b="1" dirty="0">
                <a:solidFill>
                  <a:schemeClr val="bg1"/>
                </a:solidFill>
                <a:latin typeface="Arial Black" panose="020B0A04020102020204" pitchFamily="34" charset="0"/>
              </a:rPr>
              <a:t> </a:t>
            </a:r>
          </a:p>
          <a:p>
            <a:pPr algn="ctr"/>
            <a:r>
              <a:rPr lang="en-US" sz="6600" b="1" dirty="0">
                <a:solidFill>
                  <a:schemeClr val="bg1"/>
                </a:solidFill>
                <a:latin typeface="Arial Black" panose="020B0A04020102020204" pitchFamily="34" charset="0"/>
              </a:rPr>
              <a:t>TEAM !</a:t>
            </a:r>
          </a:p>
        </p:txBody>
      </p:sp>
    </p:spTree>
    <p:extLst>
      <p:ext uri="{BB962C8B-B14F-4D97-AF65-F5344CB8AC3E}">
        <p14:creationId xmlns:p14="http://schemas.microsoft.com/office/powerpoint/2010/main" val="1264027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3CDB24-AA62-4816-B253-20EA9B49007F}"/>
              </a:ext>
            </a:extLst>
          </p:cNvPr>
          <p:cNvSpPr>
            <a:spLocks noGrp="1"/>
          </p:cNvSpPr>
          <p:nvPr>
            <p:ph type="sldNum" sz="quarter" idx="12"/>
          </p:nvPr>
        </p:nvSpPr>
        <p:spPr/>
        <p:txBody>
          <a:bodyPr/>
          <a:lstStyle/>
          <a:p>
            <a:fld id="{9A47194C-3E5A-854F-B5AE-A6634FC20B3C}" type="slidenum">
              <a:rPr lang="en-US" smtClean="0"/>
              <a:pPr/>
              <a:t>20</a:t>
            </a:fld>
            <a:endParaRPr lang="en-US" dirty="0"/>
          </a:p>
        </p:txBody>
      </p:sp>
      <p:sp>
        <p:nvSpPr>
          <p:cNvPr id="4" name="Title 3">
            <a:extLst>
              <a:ext uri="{FF2B5EF4-FFF2-40B4-BE49-F238E27FC236}">
                <a16:creationId xmlns:a16="http://schemas.microsoft.com/office/drawing/2014/main" id="{BDFF07CF-929C-419B-A537-512338EEFE23}"/>
              </a:ext>
            </a:extLst>
          </p:cNvPr>
          <p:cNvSpPr>
            <a:spLocks noGrp="1"/>
          </p:cNvSpPr>
          <p:nvPr>
            <p:ph type="title"/>
          </p:nvPr>
        </p:nvSpPr>
        <p:spPr>
          <a:xfrm>
            <a:off x="451333" y="135302"/>
            <a:ext cx="8692667" cy="907153"/>
          </a:xfrm>
        </p:spPr>
        <p:txBody>
          <a:bodyPr/>
          <a:lstStyle/>
          <a:p>
            <a:r>
              <a:rPr lang="en-US" sz="4000" dirty="0"/>
              <a:t>NEW &amp; CONTINUATION WAIVERS</a:t>
            </a:r>
          </a:p>
        </p:txBody>
      </p:sp>
      <p:sp>
        <p:nvSpPr>
          <p:cNvPr id="6" name="Rectangle 5">
            <a:extLst>
              <a:ext uri="{FF2B5EF4-FFF2-40B4-BE49-F238E27FC236}">
                <a16:creationId xmlns:a16="http://schemas.microsoft.com/office/drawing/2014/main" id="{121D7796-F5E9-4983-BF65-C323564AA63D}"/>
              </a:ext>
            </a:extLst>
          </p:cNvPr>
          <p:cNvSpPr/>
          <p:nvPr/>
        </p:nvSpPr>
        <p:spPr>
          <a:xfrm>
            <a:off x="451333" y="1602377"/>
            <a:ext cx="8274656" cy="4185761"/>
          </a:xfrm>
          <a:prstGeom prst="rect">
            <a:avLst/>
          </a:prstGeom>
        </p:spPr>
        <p:txBody>
          <a:bodyPr wrap="square">
            <a:spAutoFit/>
          </a:bodyPr>
          <a:lstStyle/>
          <a:p>
            <a:pPr algn="ctr"/>
            <a:r>
              <a:rPr lang="en-US" sz="2800" b="1" dirty="0">
                <a:solidFill>
                  <a:srgbClr val="F15D22"/>
                </a:solidFill>
              </a:rPr>
              <a:t>ALL WAIVER INFORMATION CAN BE FOUND AT: </a:t>
            </a:r>
          </a:p>
          <a:p>
            <a:pPr algn="ctr"/>
            <a:r>
              <a:rPr lang="en-US" sz="2000" b="1" dirty="0"/>
              <a:t> </a:t>
            </a:r>
            <a:r>
              <a:rPr lang="en-US" sz="2000" b="1" dirty="0">
                <a:hlinkClick r:id="rId2"/>
              </a:rPr>
              <a:t>http://www.broward.k12.fl.us/ospa/initiatives.asp?initiative_id=5</a:t>
            </a:r>
            <a:endParaRPr lang="en-US" sz="2000" b="1" dirty="0"/>
          </a:p>
          <a:p>
            <a:endParaRPr lang="en-US" sz="2000" dirty="0">
              <a:solidFill>
                <a:srgbClr val="1AADF7"/>
              </a:solidFill>
            </a:endParaRPr>
          </a:p>
          <a:p>
            <a:r>
              <a:rPr lang="en-US" b="1" u="sng" dirty="0">
                <a:solidFill>
                  <a:srgbClr val="F15D22"/>
                </a:solidFill>
                <a:latin typeface="Arial"/>
                <a:cs typeface="Arial"/>
              </a:rPr>
              <a:t>New Waiver Applications</a:t>
            </a:r>
            <a:r>
              <a:rPr lang="en-US" b="1" dirty="0">
                <a:solidFill>
                  <a:srgbClr val="F15D22"/>
                </a:solidFill>
                <a:latin typeface="Arial"/>
                <a:cs typeface="Arial"/>
              </a:rPr>
              <a:t>:  </a:t>
            </a:r>
            <a:r>
              <a:rPr lang="en-US" dirty="0">
                <a:solidFill>
                  <a:schemeClr val="accent1"/>
                </a:solidFill>
                <a:latin typeface="Arial"/>
                <a:cs typeface="Arial"/>
              </a:rPr>
              <a:t>Must be completed by </a:t>
            </a:r>
            <a:r>
              <a:rPr lang="en-US" u="sng" dirty="0">
                <a:solidFill>
                  <a:schemeClr val="accent1"/>
                </a:solidFill>
                <a:latin typeface="Arial"/>
                <a:cs typeface="Arial"/>
              </a:rPr>
              <a:t>February 8, 2018</a:t>
            </a:r>
          </a:p>
          <a:p>
            <a:r>
              <a:rPr lang="en-US" dirty="0">
                <a:solidFill>
                  <a:schemeClr val="accent1"/>
                </a:solidFill>
                <a:latin typeface="Arial"/>
                <a:cs typeface="Arial"/>
              </a:rPr>
              <a:t>	Only schools that have completed an</a:t>
            </a:r>
            <a:r>
              <a:rPr lang="en-US" b="1" dirty="0">
                <a:solidFill>
                  <a:schemeClr val="accent1"/>
                </a:solidFill>
                <a:latin typeface="Arial"/>
                <a:cs typeface="Arial"/>
              </a:rPr>
              <a:t> </a:t>
            </a:r>
            <a:r>
              <a:rPr lang="en-US" b="1" i="1" dirty="0">
                <a:solidFill>
                  <a:schemeClr val="accent1"/>
                </a:solidFill>
                <a:latin typeface="Arial"/>
                <a:cs typeface="Arial"/>
              </a:rPr>
              <a:t>Intent to Apply </a:t>
            </a:r>
            <a:r>
              <a:rPr lang="en-US" dirty="0">
                <a:solidFill>
                  <a:schemeClr val="accent1"/>
                </a:solidFill>
                <a:latin typeface="Arial"/>
                <a:cs typeface="Arial"/>
              </a:rPr>
              <a:t>form and </a:t>
            </a:r>
          </a:p>
          <a:p>
            <a:r>
              <a:rPr lang="en-US" dirty="0">
                <a:solidFill>
                  <a:schemeClr val="accent1"/>
                </a:solidFill>
                <a:latin typeface="Arial"/>
                <a:cs typeface="Arial"/>
              </a:rPr>
              <a:t>       have been given permission to proceed may submit an application.</a:t>
            </a:r>
          </a:p>
          <a:p>
            <a:endParaRPr lang="en-US" dirty="0">
              <a:solidFill>
                <a:schemeClr val="accent1"/>
              </a:solidFill>
              <a:latin typeface="Arial"/>
              <a:cs typeface="Arial"/>
            </a:endParaRPr>
          </a:p>
          <a:p>
            <a:r>
              <a:rPr lang="en-US" b="1" u="sng" dirty="0">
                <a:solidFill>
                  <a:srgbClr val="F15D22"/>
                </a:solidFill>
                <a:latin typeface="Arial"/>
                <a:cs typeface="Arial"/>
              </a:rPr>
              <a:t>Continuation Waivers:</a:t>
            </a:r>
            <a:r>
              <a:rPr lang="en-US" b="1" dirty="0">
                <a:solidFill>
                  <a:srgbClr val="F15D22"/>
                </a:solidFill>
                <a:latin typeface="Arial"/>
                <a:cs typeface="Arial"/>
              </a:rPr>
              <a:t>  </a:t>
            </a:r>
            <a:r>
              <a:rPr lang="en-US" dirty="0">
                <a:solidFill>
                  <a:schemeClr val="accent1"/>
                </a:solidFill>
                <a:latin typeface="Arial"/>
                <a:cs typeface="Arial"/>
              </a:rPr>
              <a:t>All documentation must be completed by </a:t>
            </a:r>
          </a:p>
          <a:p>
            <a:r>
              <a:rPr lang="en-US" dirty="0">
                <a:solidFill>
                  <a:schemeClr val="accent1"/>
                </a:solidFill>
                <a:latin typeface="Arial"/>
                <a:cs typeface="Arial"/>
              </a:rPr>
              <a:t>	April 26, 2018.  Remember:  The faculty must vote to continue </a:t>
            </a:r>
          </a:p>
          <a:p>
            <a:r>
              <a:rPr lang="en-US" dirty="0">
                <a:solidFill>
                  <a:schemeClr val="accent1"/>
                </a:solidFill>
                <a:latin typeface="Arial"/>
                <a:cs typeface="Arial"/>
              </a:rPr>
              <a:t>	the waiver </a:t>
            </a:r>
            <a:r>
              <a:rPr lang="en-US" dirty="0">
                <a:solidFill>
                  <a:schemeClr val="accent1"/>
                </a:solidFill>
              </a:rPr>
              <a:t>each year.</a:t>
            </a:r>
          </a:p>
          <a:p>
            <a:endParaRPr lang="en-US" dirty="0">
              <a:solidFill>
                <a:schemeClr val="accent1"/>
              </a:solidFill>
            </a:endParaRPr>
          </a:p>
          <a:p>
            <a:r>
              <a:rPr lang="en-US" b="1" u="sng" dirty="0">
                <a:solidFill>
                  <a:schemeClr val="accent2"/>
                </a:solidFill>
                <a:latin typeface="Arial" panose="020B0604020202020204" pitchFamily="34" charset="0"/>
                <a:cs typeface="Arial" panose="020B0604020202020204" pitchFamily="34" charset="0"/>
              </a:rPr>
              <a:t>Special Note:</a:t>
            </a:r>
            <a:r>
              <a:rPr lang="en-US" b="1" dirty="0">
                <a:solidFill>
                  <a:schemeClr val="accent2"/>
                </a:solidFill>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rPr>
              <a:t>Schedule Changes do not require a waiver.  However, you must follow Article 15, Section K of the BTU Contract.  Contact the Office Employee and Labor Relations for assistance.</a:t>
            </a:r>
          </a:p>
        </p:txBody>
      </p:sp>
      <p:sp>
        <p:nvSpPr>
          <p:cNvPr id="7" name="Text Placeholder 4">
            <a:extLst>
              <a:ext uri="{FF2B5EF4-FFF2-40B4-BE49-F238E27FC236}">
                <a16:creationId xmlns:a16="http://schemas.microsoft.com/office/drawing/2014/main" id="{0ABE9729-DF19-40C4-8AF8-5A80A9D40537}"/>
              </a:ext>
            </a:extLst>
          </p:cNvPr>
          <p:cNvSpPr>
            <a:spLocks noGrp="1"/>
          </p:cNvSpPr>
          <p:nvPr>
            <p:ph type="body" sz="quarter" idx="13"/>
          </p:nvPr>
        </p:nvSpPr>
        <p:spPr>
          <a:xfrm>
            <a:off x="1158107" y="6348060"/>
            <a:ext cx="4792118" cy="365124"/>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050012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510A20-96AB-41C3-A0C3-4B642B152D28}"/>
              </a:ext>
            </a:extLst>
          </p:cNvPr>
          <p:cNvSpPr>
            <a:spLocks noGrp="1"/>
          </p:cNvSpPr>
          <p:nvPr>
            <p:ph type="sldNum" sz="quarter" idx="12"/>
          </p:nvPr>
        </p:nvSpPr>
        <p:spPr/>
        <p:txBody>
          <a:bodyPr/>
          <a:lstStyle/>
          <a:p>
            <a:fld id="{9A47194C-3E5A-854F-B5AE-A6634FC20B3C}" type="slidenum">
              <a:rPr lang="en-US" smtClean="0"/>
              <a:pPr/>
              <a:t>21</a:t>
            </a:fld>
            <a:endParaRPr lang="en-US" dirty="0"/>
          </a:p>
        </p:txBody>
      </p:sp>
      <p:sp>
        <p:nvSpPr>
          <p:cNvPr id="4" name="Title 3">
            <a:extLst>
              <a:ext uri="{FF2B5EF4-FFF2-40B4-BE49-F238E27FC236}">
                <a16:creationId xmlns:a16="http://schemas.microsoft.com/office/drawing/2014/main" id="{A569EA6E-D10D-4C8F-9A41-8EE077EF36B2}"/>
              </a:ext>
            </a:extLst>
          </p:cNvPr>
          <p:cNvSpPr>
            <a:spLocks noGrp="1"/>
          </p:cNvSpPr>
          <p:nvPr>
            <p:ph type="title"/>
          </p:nvPr>
        </p:nvSpPr>
        <p:spPr>
          <a:xfrm>
            <a:off x="304800" y="556592"/>
            <a:ext cx="8666164" cy="562596"/>
          </a:xfrm>
        </p:spPr>
        <p:txBody>
          <a:bodyPr/>
          <a:lstStyle/>
          <a:p>
            <a:pPr algn="ctr"/>
            <a:r>
              <a:rPr lang="en-US" altLang="en-US" sz="4400" dirty="0">
                <a:ea typeface="ＭＳ Ｐゴシック" pitchFamily="34" charset="-128"/>
              </a:rPr>
              <a:t>SBBC SIP FOR ALL SCHOOLS</a:t>
            </a:r>
            <a:endParaRPr lang="en-US" sz="4400" dirty="0"/>
          </a:p>
        </p:txBody>
      </p:sp>
      <p:sp>
        <p:nvSpPr>
          <p:cNvPr id="6" name="Rectangle 5">
            <a:extLst>
              <a:ext uri="{FF2B5EF4-FFF2-40B4-BE49-F238E27FC236}">
                <a16:creationId xmlns:a16="http://schemas.microsoft.com/office/drawing/2014/main" id="{DC9BC875-296B-468D-81A5-65597C26F78C}"/>
              </a:ext>
            </a:extLst>
          </p:cNvPr>
          <p:cNvSpPr/>
          <p:nvPr/>
        </p:nvSpPr>
        <p:spPr>
          <a:xfrm>
            <a:off x="148493" y="1422400"/>
            <a:ext cx="8491924" cy="4401205"/>
          </a:xfrm>
          <a:prstGeom prst="rect">
            <a:avLst/>
          </a:prstGeom>
        </p:spPr>
        <p:txBody>
          <a:bodyPr wrap="square">
            <a:spAutoFit/>
          </a:bodyPr>
          <a:lstStyle/>
          <a:p>
            <a:pPr marL="12700" algn="ctr"/>
            <a:r>
              <a:rPr lang="en-US" sz="2800" b="1" dirty="0">
                <a:solidFill>
                  <a:schemeClr val="accent2"/>
                </a:solidFill>
                <a:latin typeface="Arial" panose="020B0604020202020204" pitchFamily="34" charset="0"/>
                <a:cs typeface="Arial" panose="020B0604020202020204" pitchFamily="34" charset="0"/>
              </a:rPr>
              <a:t>The SBBC SIP public view site can be found </a:t>
            </a:r>
          </a:p>
          <a:p>
            <a:pPr marL="12700" algn="ctr"/>
            <a:r>
              <a:rPr lang="en-US" sz="2800" b="1" dirty="0">
                <a:solidFill>
                  <a:schemeClr val="accent2"/>
                </a:solidFill>
                <a:latin typeface="Arial" panose="020B0604020202020204" pitchFamily="34" charset="0"/>
                <a:cs typeface="Arial" panose="020B0604020202020204" pitchFamily="34" charset="0"/>
              </a:rPr>
              <a:t>by logging on to:</a:t>
            </a:r>
          </a:p>
          <a:p>
            <a:pPr marL="12700" marR="5080" algn="ctr">
              <a:lnSpc>
                <a:spcPct val="80400"/>
              </a:lnSpc>
            </a:pP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r>
              <a:rPr lang="en-US" sz="2800" dirty="0">
                <a:solidFill>
                  <a:srgbClr val="1AADF7"/>
                </a:solidFill>
                <a:latin typeface="Arial" panose="020B0604020202020204" pitchFamily="34" charset="0"/>
                <a:cs typeface="Arial" panose="020B0604020202020204" pitchFamily="34" charset="0"/>
                <a:hlinkClick r:id="rId3"/>
              </a:rPr>
              <a:t>http://www.broward.k12.fl.us/ospa/select_school.asp</a:t>
            </a: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ALL STAKEHOLDERS CAN VIEW ALL</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 COMPONENTS OF ALL SCHOOL</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 IMPROVEMENT PLANS FOR ALL SCHOOLS </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IN THE DISTRICT</a:t>
            </a:r>
          </a:p>
        </p:txBody>
      </p:sp>
      <p:sp>
        <p:nvSpPr>
          <p:cNvPr id="7" name="Text Placeholder 4">
            <a:extLst>
              <a:ext uri="{FF2B5EF4-FFF2-40B4-BE49-F238E27FC236}">
                <a16:creationId xmlns:a16="http://schemas.microsoft.com/office/drawing/2014/main" id="{BF7ACD99-7C16-4D6E-B59A-569D9421D168}"/>
              </a:ext>
            </a:extLst>
          </p:cNvPr>
          <p:cNvSpPr>
            <a:spLocks noGrp="1"/>
          </p:cNvSpPr>
          <p:nvPr>
            <p:ph type="body" sz="quarter" idx="13"/>
          </p:nvPr>
        </p:nvSpPr>
        <p:spPr>
          <a:xfrm>
            <a:off x="1138857" y="6301408"/>
            <a:ext cx="4792118" cy="365124"/>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727698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754" y="561702"/>
            <a:ext cx="8817429" cy="5226073"/>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2. ATTENDANCE</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PLAN</a:t>
            </a:r>
          </a:p>
          <a:p>
            <a:pPr algn="ctr"/>
            <a:endParaRPr lang="en-US" sz="2000" dirty="0">
              <a:solidFill>
                <a:schemeClr val="accent2"/>
              </a:solidFill>
              <a:latin typeface="Arial Black"/>
              <a:cs typeface="Arial Black"/>
            </a:endParaRPr>
          </a:p>
          <a:p>
            <a:pPr algn="ctr"/>
            <a:r>
              <a:rPr lang="en-US" sz="2400" dirty="0">
                <a:solidFill>
                  <a:schemeClr val="accent2"/>
                </a:solidFill>
                <a:latin typeface="Arial Black"/>
                <a:cs typeface="Arial Black"/>
              </a:rPr>
              <a:t> </a:t>
            </a: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chemeClr val="accent2"/>
                </a:solidFill>
                <a:latin typeface="Arial Narrow Bold" panose="020B0706020202030204" pitchFamily="34" charset="0"/>
                <a:cs typeface="Arial Black"/>
              </a:rPr>
              <a:t>Phillip Shaver, Coordinator of District Attendance, </a:t>
            </a:r>
          </a:p>
          <a:p>
            <a:pPr algn="ctr"/>
            <a:r>
              <a:rPr lang="en-US" sz="2400" dirty="0">
                <a:solidFill>
                  <a:schemeClr val="accent2"/>
                </a:solidFill>
                <a:latin typeface="Arial Narrow Bold" panose="020B0706020202030204" pitchFamily="34" charset="0"/>
                <a:cs typeface="Arial Black"/>
              </a:rPr>
              <a:t>Student Services Department, 754-321-1623</a:t>
            </a: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22</a:t>
            </a:fld>
            <a:endParaRPr lang="en-US" dirty="0"/>
          </a:p>
        </p:txBody>
      </p:sp>
      <p:sp>
        <p:nvSpPr>
          <p:cNvPr id="4" name="Title 3"/>
          <p:cNvSpPr>
            <a:spLocks noGrp="1"/>
          </p:cNvSpPr>
          <p:nvPr>
            <p:ph type="title"/>
          </p:nvPr>
        </p:nvSpPr>
        <p:spPr>
          <a:xfrm>
            <a:off x="1125637" y="6479205"/>
            <a:ext cx="4756469" cy="150625"/>
          </a:xfrm>
        </p:spPr>
        <p:txBody>
          <a:bodyPr/>
          <a:lstStyle/>
          <a:p>
            <a:r>
              <a:rPr lang="en-US" sz="1600" dirty="0"/>
              <a:t>OFFICE OF SERVICE QUALITY</a:t>
            </a:r>
            <a:br>
              <a:rPr lang="en-US" sz="2000" dirty="0"/>
            </a:br>
            <a:endParaRPr lang="en-US" sz="2000" dirty="0"/>
          </a:p>
        </p:txBody>
      </p:sp>
    </p:spTree>
    <p:extLst>
      <p:ext uri="{BB962C8B-B14F-4D97-AF65-F5344CB8AC3E}">
        <p14:creationId xmlns:p14="http://schemas.microsoft.com/office/powerpoint/2010/main" val="1130487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457200" y="1458097"/>
            <a:ext cx="8412161" cy="4547286"/>
          </a:xfrm>
        </p:spPr>
        <p:txBody>
          <a:bodyPr/>
          <a:lstStyle/>
          <a:p>
            <a:r>
              <a:rPr lang="en-US" sz="2400" b="1" dirty="0"/>
              <a:t>Data (Populated on August 2, 2017)</a:t>
            </a:r>
          </a:p>
          <a:p>
            <a:endParaRPr lang="en-US" sz="2400" b="1" dirty="0"/>
          </a:p>
          <a:p>
            <a:r>
              <a:rPr lang="en-US" sz="2400" b="1" dirty="0"/>
              <a:t>Goals for the Attendance Plan (Data Analysis with Goals)</a:t>
            </a:r>
          </a:p>
          <a:p>
            <a:endParaRPr lang="en-US" sz="2400" b="1" dirty="0"/>
          </a:p>
          <a:p>
            <a:r>
              <a:rPr lang="en-US" sz="2400" b="1" dirty="0"/>
              <a:t>Tier 1: Strategies</a:t>
            </a:r>
          </a:p>
          <a:p>
            <a:endParaRPr lang="en-US" sz="2400" b="1" dirty="0"/>
          </a:p>
          <a:p>
            <a:r>
              <a:rPr lang="en-US" sz="2400" b="1" dirty="0"/>
              <a:t>Tier 2: Strategies and Interventions</a:t>
            </a:r>
          </a:p>
          <a:p>
            <a:endParaRPr lang="en-US" sz="2400" b="1" dirty="0"/>
          </a:p>
          <a:p>
            <a:r>
              <a:rPr lang="en-US" sz="2400" b="1" dirty="0"/>
              <a:t>Tier 3: Individualized Responses and Legal Interventions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23</a:t>
            </a:fld>
            <a:endParaRPr lang="en-US" dirty="0"/>
          </a:p>
        </p:txBody>
      </p:sp>
      <p:sp>
        <p:nvSpPr>
          <p:cNvPr id="17" name="Text Placeholder 16"/>
          <p:cNvSpPr>
            <a:spLocks noGrp="1"/>
          </p:cNvSpPr>
          <p:nvPr>
            <p:ph type="body" sz="quarter" idx="13"/>
          </p:nvPr>
        </p:nvSpPr>
        <p:spPr/>
        <p:txBody>
          <a:bodyPr/>
          <a:lstStyle/>
          <a:p>
            <a:r>
              <a:rPr lang="en-US" sz="1800" dirty="0"/>
              <a:t>Attendance plan</a:t>
            </a:r>
          </a:p>
        </p:txBody>
      </p:sp>
      <p:sp>
        <p:nvSpPr>
          <p:cNvPr id="5" name="Title 4"/>
          <p:cNvSpPr>
            <a:spLocks noGrp="1"/>
          </p:cNvSpPr>
          <p:nvPr>
            <p:ph type="title"/>
          </p:nvPr>
        </p:nvSpPr>
        <p:spPr>
          <a:xfrm>
            <a:off x="801915" y="189813"/>
            <a:ext cx="7341145" cy="954088"/>
          </a:xfrm>
        </p:spPr>
        <p:txBody>
          <a:bodyPr anchor="ctr"/>
          <a:lstStyle/>
          <a:p>
            <a:pPr algn="ctr"/>
            <a:r>
              <a:rPr lang="en-US" sz="3200" dirty="0"/>
              <a:t>PLAN STRUCTURE: Attendance Plan</a:t>
            </a:r>
          </a:p>
        </p:txBody>
      </p:sp>
    </p:spTree>
    <p:extLst>
      <p:ext uri="{BB962C8B-B14F-4D97-AF65-F5344CB8AC3E}">
        <p14:creationId xmlns:p14="http://schemas.microsoft.com/office/powerpoint/2010/main" val="4203377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type="pic" sz="quarter" idx="14"/>
            <p:extLst>
              <p:ext uri="{D42A27DB-BD31-4B8C-83A1-F6EECF244321}">
                <p14:modId xmlns:p14="http://schemas.microsoft.com/office/powerpoint/2010/main" val="2238695302"/>
              </p:ext>
            </p:extLst>
          </p:nvPr>
        </p:nvGraphicFramePr>
        <p:xfrm>
          <a:off x="609600" y="2732149"/>
          <a:ext cx="7550330" cy="1630680"/>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val="1300256729"/>
                    </a:ext>
                  </a:extLst>
                </a:gridCol>
                <a:gridCol w="741545">
                  <a:extLst>
                    <a:ext uri="{9D8B030D-6E8A-4147-A177-3AD203B41FA5}">
                      <a16:colId xmlns:a16="http://schemas.microsoft.com/office/drawing/2014/main" val="2546318505"/>
                    </a:ext>
                  </a:extLst>
                </a:gridCol>
                <a:gridCol w="685929">
                  <a:extLst>
                    <a:ext uri="{9D8B030D-6E8A-4147-A177-3AD203B41FA5}">
                      <a16:colId xmlns:a16="http://schemas.microsoft.com/office/drawing/2014/main" val="3404553291"/>
                    </a:ext>
                  </a:extLst>
                </a:gridCol>
                <a:gridCol w="889853">
                  <a:extLst>
                    <a:ext uri="{9D8B030D-6E8A-4147-A177-3AD203B41FA5}">
                      <a16:colId xmlns:a16="http://schemas.microsoft.com/office/drawing/2014/main" val="1541985363"/>
                    </a:ext>
                  </a:extLst>
                </a:gridCol>
                <a:gridCol w="667390">
                  <a:extLst>
                    <a:ext uri="{9D8B030D-6E8A-4147-A177-3AD203B41FA5}">
                      <a16:colId xmlns:a16="http://schemas.microsoft.com/office/drawing/2014/main" val="1322251110"/>
                    </a:ext>
                  </a:extLst>
                </a:gridCol>
                <a:gridCol w="926931">
                  <a:extLst>
                    <a:ext uri="{9D8B030D-6E8A-4147-A177-3AD203B41FA5}">
                      <a16:colId xmlns:a16="http://schemas.microsoft.com/office/drawing/2014/main" val="598572108"/>
                    </a:ext>
                  </a:extLst>
                </a:gridCol>
                <a:gridCol w="572803">
                  <a:extLst>
                    <a:ext uri="{9D8B030D-6E8A-4147-A177-3AD203B41FA5}">
                      <a16:colId xmlns:a16="http://schemas.microsoft.com/office/drawing/2014/main" val="1337926906"/>
                    </a:ext>
                  </a:extLst>
                </a:gridCol>
                <a:gridCol w="942123">
                  <a:extLst>
                    <a:ext uri="{9D8B030D-6E8A-4147-A177-3AD203B41FA5}">
                      <a16:colId xmlns:a16="http://schemas.microsoft.com/office/drawing/2014/main" val="1917437939"/>
                    </a:ext>
                  </a:extLst>
                </a:gridCol>
                <a:gridCol w="463610">
                  <a:extLst>
                    <a:ext uri="{9D8B030D-6E8A-4147-A177-3AD203B41FA5}">
                      <a16:colId xmlns:a16="http://schemas.microsoft.com/office/drawing/2014/main" val="2098246552"/>
                    </a:ext>
                  </a:extLst>
                </a:gridCol>
                <a:gridCol w="1089601">
                  <a:extLst>
                    <a:ext uri="{9D8B030D-6E8A-4147-A177-3AD203B41FA5}">
                      <a16:colId xmlns:a16="http://schemas.microsoft.com/office/drawing/2014/main" val="1767818223"/>
                    </a:ext>
                  </a:extLst>
                </a:gridCol>
              </a:tblGrid>
              <a:tr h="0">
                <a:tc gridSpan="2">
                  <a:txBody>
                    <a:bodyPr/>
                    <a:lstStyle/>
                    <a:p>
                      <a:pPr marL="0" marR="0" algn="ctr">
                        <a:lnSpc>
                          <a:spcPct val="107000"/>
                        </a:lnSpc>
                        <a:spcBef>
                          <a:spcPts val="0"/>
                        </a:spcBef>
                        <a:spcAft>
                          <a:spcPts val="0"/>
                        </a:spcAft>
                      </a:pPr>
                      <a:r>
                        <a:rPr lang="en-US" sz="1000" dirty="0">
                          <a:effectLst/>
                        </a:rPr>
                        <a:t>1</a:t>
                      </a:r>
                      <a:r>
                        <a:rPr lang="en-US" sz="1000" baseline="30000" dirty="0">
                          <a:effectLst/>
                        </a:rPr>
                        <a:t>st</a:t>
                      </a:r>
                      <a:r>
                        <a:rPr lang="en-US" sz="1000" dirty="0">
                          <a:effectLst/>
                        </a:rPr>
                        <a:t> Semester</a:t>
                      </a:r>
                      <a:endParaRPr lang="en-US" sz="1200" dirty="0">
                        <a:effectLst/>
                      </a:endParaRPr>
                    </a:p>
                    <a:p>
                      <a:pPr marL="0" marR="0" algn="ctr">
                        <a:lnSpc>
                          <a:spcPct val="107000"/>
                        </a:lnSpc>
                        <a:spcBef>
                          <a:spcPts val="0"/>
                        </a:spcBef>
                        <a:spcAft>
                          <a:spcPts val="0"/>
                        </a:spcAft>
                      </a:pPr>
                      <a:r>
                        <a:rPr lang="en-US" sz="1000" dirty="0">
                          <a:effectLst/>
                        </a:rPr>
                        <a:t>(2016/17)</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hMerge="1">
                  <a:txBody>
                    <a:bodyPr/>
                    <a:lstStyle/>
                    <a:p>
                      <a:endParaRPr lang="en-US"/>
                    </a:p>
                  </a:txBody>
                  <a:tcPr/>
                </a:tc>
                <a:extLst>
                  <a:ext uri="{0D108BD9-81ED-4DB2-BD59-A6C34878D82A}">
                    <a16:rowId xmlns:a16="http://schemas.microsoft.com/office/drawing/2014/main"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extLst>
                  <a:ext uri="{0D108BD9-81ED-4DB2-BD59-A6C34878D82A}">
                    <a16:rowId xmlns:a16="http://schemas.microsoft.com/office/drawing/2014/main"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b="0" dirty="0">
                          <a:effectLst/>
                        </a:rPr>
                        <a:t> </a:t>
                      </a:r>
                      <a:endParaRPr lang="en-US" sz="12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965326512"/>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941294" y="161365"/>
            <a:ext cx="8029669" cy="957823"/>
          </a:xfrm>
        </p:spPr>
        <p:txBody>
          <a:bodyPr anchor="ctr"/>
          <a:lstStyle/>
          <a:p>
            <a:r>
              <a:rPr lang="en-US" sz="4400" dirty="0"/>
              <a:t>ATTENDANCE PLAN DATA</a:t>
            </a:r>
          </a:p>
        </p:txBody>
      </p:sp>
      <p:graphicFrame>
        <p:nvGraphicFramePr>
          <p:cNvPr id="11" name="Content Placeholder 9"/>
          <p:cNvGraphicFramePr>
            <a:graphicFrameLocks/>
          </p:cNvGraphicFramePr>
          <p:nvPr>
            <p:extLst>
              <p:ext uri="{D42A27DB-BD31-4B8C-83A1-F6EECF244321}">
                <p14:modId xmlns:p14="http://schemas.microsoft.com/office/powerpoint/2010/main" val="1288684804"/>
              </p:ext>
            </p:extLst>
          </p:nvPr>
        </p:nvGraphicFramePr>
        <p:xfrm>
          <a:off x="609600" y="4428509"/>
          <a:ext cx="7550329" cy="1630680"/>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val="1300256729"/>
                    </a:ext>
                  </a:extLst>
                </a:gridCol>
                <a:gridCol w="741545">
                  <a:extLst>
                    <a:ext uri="{9D8B030D-6E8A-4147-A177-3AD203B41FA5}">
                      <a16:colId xmlns:a16="http://schemas.microsoft.com/office/drawing/2014/main" val="2546318505"/>
                    </a:ext>
                  </a:extLst>
                </a:gridCol>
                <a:gridCol w="685928">
                  <a:extLst>
                    <a:ext uri="{9D8B030D-6E8A-4147-A177-3AD203B41FA5}">
                      <a16:colId xmlns:a16="http://schemas.microsoft.com/office/drawing/2014/main" val="3404553291"/>
                    </a:ext>
                  </a:extLst>
                </a:gridCol>
                <a:gridCol w="889853">
                  <a:extLst>
                    <a:ext uri="{9D8B030D-6E8A-4147-A177-3AD203B41FA5}">
                      <a16:colId xmlns:a16="http://schemas.microsoft.com/office/drawing/2014/main" val="1541985363"/>
                    </a:ext>
                  </a:extLst>
                </a:gridCol>
                <a:gridCol w="667390">
                  <a:extLst>
                    <a:ext uri="{9D8B030D-6E8A-4147-A177-3AD203B41FA5}">
                      <a16:colId xmlns:a16="http://schemas.microsoft.com/office/drawing/2014/main" val="1322251110"/>
                    </a:ext>
                  </a:extLst>
                </a:gridCol>
                <a:gridCol w="926930">
                  <a:extLst>
                    <a:ext uri="{9D8B030D-6E8A-4147-A177-3AD203B41FA5}">
                      <a16:colId xmlns:a16="http://schemas.microsoft.com/office/drawing/2014/main" val="598572108"/>
                    </a:ext>
                  </a:extLst>
                </a:gridCol>
                <a:gridCol w="572803">
                  <a:extLst>
                    <a:ext uri="{9D8B030D-6E8A-4147-A177-3AD203B41FA5}">
                      <a16:colId xmlns:a16="http://schemas.microsoft.com/office/drawing/2014/main" val="1337926906"/>
                    </a:ext>
                  </a:extLst>
                </a:gridCol>
                <a:gridCol w="942124">
                  <a:extLst>
                    <a:ext uri="{9D8B030D-6E8A-4147-A177-3AD203B41FA5}">
                      <a16:colId xmlns:a16="http://schemas.microsoft.com/office/drawing/2014/main" val="1917437939"/>
                    </a:ext>
                  </a:extLst>
                </a:gridCol>
                <a:gridCol w="463610">
                  <a:extLst>
                    <a:ext uri="{9D8B030D-6E8A-4147-A177-3AD203B41FA5}">
                      <a16:colId xmlns:a16="http://schemas.microsoft.com/office/drawing/2014/main" val="2098246552"/>
                    </a:ext>
                  </a:extLst>
                </a:gridCol>
                <a:gridCol w="1089601">
                  <a:extLst>
                    <a:ext uri="{9D8B030D-6E8A-4147-A177-3AD203B41FA5}">
                      <a16:colId xmlns:a16="http://schemas.microsoft.com/office/drawing/2014/main" val="1767818223"/>
                    </a:ext>
                  </a:extLst>
                </a:gridCol>
              </a:tblGrid>
              <a:tr h="0">
                <a:tc gridSpan="2">
                  <a:txBody>
                    <a:bodyPr/>
                    <a:lstStyle/>
                    <a:p>
                      <a:pPr marL="0" marR="0" algn="ctr">
                        <a:lnSpc>
                          <a:spcPct val="107000"/>
                        </a:lnSpc>
                        <a:spcBef>
                          <a:spcPts val="0"/>
                        </a:spcBef>
                        <a:spcAft>
                          <a:spcPts val="0"/>
                        </a:spcAft>
                      </a:pPr>
                      <a:r>
                        <a:rPr lang="en-US" sz="1000" dirty="0">
                          <a:effectLst/>
                        </a:rPr>
                        <a:t>2nd Semester</a:t>
                      </a:r>
                      <a:endParaRPr lang="en-US" sz="1200" dirty="0">
                        <a:effectLst/>
                      </a:endParaRPr>
                    </a:p>
                    <a:p>
                      <a:pPr marL="0" marR="0" algn="ctr">
                        <a:lnSpc>
                          <a:spcPct val="107000"/>
                        </a:lnSpc>
                        <a:spcBef>
                          <a:spcPts val="0"/>
                        </a:spcBef>
                        <a:spcAft>
                          <a:spcPts val="0"/>
                        </a:spcAft>
                      </a:pPr>
                      <a:r>
                        <a:rPr lang="en-US" sz="1000" dirty="0">
                          <a:effectLst/>
                        </a:rPr>
                        <a:t>(2016/17)</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hMerge="1">
                  <a:txBody>
                    <a:bodyPr/>
                    <a:lstStyle/>
                    <a:p>
                      <a:endParaRPr lang="en-US"/>
                    </a:p>
                  </a:txBody>
                  <a:tcPr/>
                </a:tc>
                <a:extLst>
                  <a:ext uri="{0D108BD9-81ED-4DB2-BD59-A6C34878D82A}">
                    <a16:rowId xmlns:a16="http://schemas.microsoft.com/office/drawing/2014/main"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965326512"/>
                  </a:ext>
                </a:extLst>
              </a:tr>
            </a:tbl>
          </a:graphicData>
        </a:graphic>
      </p:graphicFrame>
      <p:sp>
        <p:nvSpPr>
          <p:cNvPr id="15" name="TextBox 14"/>
          <p:cNvSpPr txBox="1"/>
          <p:nvPr/>
        </p:nvSpPr>
        <p:spPr>
          <a:xfrm>
            <a:off x="522512" y="1205489"/>
            <a:ext cx="8346850" cy="116955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a:ea typeface="+mn-ea"/>
                <a:cs typeface="+mn-cs"/>
              </a:rPr>
              <a:t>Data is included in the SIP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a:ea typeface="+mn-ea"/>
                <a:cs typeface="+mn-cs"/>
              </a:rPr>
              <a:t>Two-year data by semester can be compared by switching the year to 2015/16</a:t>
            </a:r>
          </a:p>
        </p:txBody>
      </p:sp>
    </p:spTree>
    <p:extLst>
      <p:ext uri="{BB962C8B-B14F-4D97-AF65-F5344CB8AC3E}">
        <p14:creationId xmlns:p14="http://schemas.microsoft.com/office/powerpoint/2010/main" val="358434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25</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654908" y="222422"/>
            <a:ext cx="8316055" cy="896766"/>
          </a:xfrm>
        </p:spPr>
        <p:txBody>
          <a:bodyPr anchor="ctr"/>
          <a:lstStyle/>
          <a:p>
            <a:r>
              <a:rPr lang="en-US" sz="4400" dirty="0"/>
              <a:t>ATTENDANCE PLAN GOALS</a:t>
            </a:r>
          </a:p>
        </p:txBody>
      </p:sp>
      <p:sp>
        <p:nvSpPr>
          <p:cNvPr id="15" name="TextBox 14"/>
          <p:cNvSpPr txBox="1"/>
          <p:nvPr/>
        </p:nvSpPr>
        <p:spPr>
          <a:xfrm>
            <a:off x="312447" y="1341413"/>
            <a:ext cx="8658516" cy="51244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200" dirty="0">
                <a:latin typeface="Arial Narrow Bold" panose="020B0706020202030204" pitchFamily="34" charset="0"/>
              </a:rPr>
              <a:t>Analyze school-wide data with the SIP team</a:t>
            </a:r>
          </a:p>
          <a:p>
            <a:pPr>
              <a:spcAft>
                <a:spcPts val="600"/>
              </a:spcAft>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An emphasis on early grades in elementary (K &amp; 1) and high school (9 &amp; 10) may be a focus</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All grades in middle school (6, 7, 8)</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Set SMART goals for each semester</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District Goal is to reduce chronic absenteeism by at least 1%.</a:t>
            </a:r>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618511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26</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33632" y="165100"/>
            <a:ext cx="8637331" cy="954088"/>
          </a:xfrm>
        </p:spPr>
        <p:txBody>
          <a:bodyPr anchor="ctr"/>
          <a:lstStyle/>
          <a:p>
            <a:r>
              <a:rPr lang="en-US" sz="3200" dirty="0"/>
              <a:t>ATTENDANCE PLANS TIERS &amp; STRATEGIES</a:t>
            </a:r>
          </a:p>
        </p:txBody>
      </p:sp>
      <p:sp>
        <p:nvSpPr>
          <p:cNvPr id="15" name="TextBox 14"/>
          <p:cNvSpPr txBox="1"/>
          <p:nvPr/>
        </p:nvSpPr>
        <p:spPr>
          <a:xfrm>
            <a:off x="457201" y="1281771"/>
            <a:ext cx="8412162" cy="4832092"/>
          </a:xfrm>
          <a:prstGeom prst="rect">
            <a:avLst/>
          </a:prstGeom>
          <a:noFill/>
        </p:spPr>
        <p:txBody>
          <a:bodyPr wrap="square" rtlCol="0">
            <a:spAutoFit/>
          </a:bodyPr>
          <a:lstStyle/>
          <a:p>
            <a:pPr>
              <a:spcAft>
                <a:spcPts val="600"/>
              </a:spcAft>
            </a:pPr>
            <a:r>
              <a:rPr lang="en-US" sz="2000" dirty="0">
                <a:latin typeface="Arial Narrow Bold" panose="020B0706020202030204" pitchFamily="34" charset="0"/>
              </a:rPr>
              <a:t>Tiers for attendance strategies include:</a:t>
            </a:r>
          </a:p>
          <a:p>
            <a:pPr marL="640080" indent="-342900">
              <a:spcAft>
                <a:spcPts val="600"/>
              </a:spcAft>
              <a:buFont typeface="+mj-lt"/>
              <a:buAutoNum type="alphaUcPeriod"/>
            </a:pPr>
            <a:r>
              <a:rPr lang="en-US" sz="2000" dirty="0">
                <a:latin typeface="Arial Narrow Bold" panose="020B0706020202030204" pitchFamily="34" charset="0"/>
              </a:rPr>
              <a:t>Monitor Data</a:t>
            </a:r>
          </a:p>
          <a:p>
            <a:pPr marL="640080" indent="-342900">
              <a:spcAft>
                <a:spcPts val="600"/>
              </a:spcAft>
              <a:buFont typeface="+mj-lt"/>
              <a:buAutoNum type="alphaUcPeriod"/>
            </a:pPr>
            <a:r>
              <a:rPr lang="en-US" sz="2000" dirty="0">
                <a:latin typeface="Arial Narrow Bold" panose="020B0706020202030204" pitchFamily="34" charset="0"/>
              </a:rPr>
              <a:t>Engage students and Families</a:t>
            </a:r>
          </a:p>
          <a:p>
            <a:pPr marL="640080" indent="-342900">
              <a:spcAft>
                <a:spcPts val="600"/>
              </a:spcAft>
              <a:buFont typeface="+mj-lt"/>
              <a:buAutoNum type="alphaUcPeriod"/>
            </a:pPr>
            <a:r>
              <a:rPr lang="en-US" sz="2000" dirty="0">
                <a:latin typeface="Arial Narrow Bold" panose="020B0706020202030204" pitchFamily="34" charset="0"/>
              </a:rPr>
              <a:t>Recognize good and improved attendance</a:t>
            </a:r>
          </a:p>
          <a:p>
            <a:pPr marL="640080" indent="-342900">
              <a:spcAft>
                <a:spcPts val="600"/>
              </a:spcAft>
              <a:buFont typeface="+mj-lt"/>
              <a:buAutoNum type="alphaUcPeriod"/>
            </a:pPr>
            <a:r>
              <a:rPr lang="en-US" sz="2000" dirty="0">
                <a:latin typeface="Arial Narrow Bold" panose="020B0706020202030204" pitchFamily="34" charset="0"/>
              </a:rPr>
              <a:t>Provide personalized outreach</a:t>
            </a:r>
          </a:p>
          <a:p>
            <a:pPr marL="640080" indent="-342900">
              <a:spcAft>
                <a:spcPts val="600"/>
              </a:spcAft>
              <a:buFont typeface="+mj-lt"/>
              <a:buAutoNum type="alphaUcPeriod"/>
            </a:pPr>
            <a:r>
              <a:rPr lang="en-US" sz="2000" dirty="0">
                <a:latin typeface="Arial Narrow Bold" panose="020B0706020202030204" pitchFamily="34" charset="0"/>
              </a:rPr>
              <a:t>Remove barriers</a:t>
            </a:r>
          </a:p>
          <a:p>
            <a:pPr>
              <a:spcAft>
                <a:spcPts val="600"/>
              </a:spcAft>
            </a:pPr>
            <a:endParaRPr lang="en-US" sz="2000" dirty="0">
              <a:latin typeface="Arial Narrow Bold" panose="020B0706020202030204" pitchFamily="34" charset="0"/>
            </a:endParaRPr>
          </a:p>
          <a:p>
            <a:pPr marL="640080" indent="-640080">
              <a:spcAft>
                <a:spcPts val="600"/>
              </a:spcAft>
            </a:pPr>
            <a:r>
              <a:rPr lang="en-US" sz="2000" dirty="0">
                <a:latin typeface="Arial Narrow Bold" panose="020B0706020202030204" pitchFamily="34" charset="0"/>
              </a:rPr>
              <a:t>Tier 1: Strategies aimed at all students and families</a:t>
            </a:r>
          </a:p>
          <a:p>
            <a:pPr marL="640080" indent="-640080">
              <a:spcAft>
                <a:spcPts val="600"/>
              </a:spcAft>
            </a:pPr>
            <a:r>
              <a:rPr lang="en-US" sz="2000" dirty="0">
                <a:latin typeface="Arial Narrow Bold" panose="020B0706020202030204" pitchFamily="34" charset="0"/>
              </a:rPr>
              <a:t>Tier 2: Strategies for students with at-risk attendance and a history of chronic absenteeism</a:t>
            </a:r>
          </a:p>
          <a:p>
            <a:pPr marL="640080" indent="-640080">
              <a:spcAft>
                <a:spcPts val="600"/>
              </a:spcAft>
            </a:pPr>
            <a:r>
              <a:rPr lang="en-US" sz="2000" dirty="0">
                <a:latin typeface="Arial Narrow Bold" panose="020B0706020202030204" pitchFamily="34" charset="0"/>
              </a:rPr>
              <a:t>Tier 3: Coordinated school and district response (Student Services Department). Legal intervention (last resort)</a:t>
            </a:r>
          </a:p>
          <a:p>
            <a:pPr marL="285750" indent="-285750">
              <a:spcAft>
                <a:spcPts val="600"/>
              </a:spcAft>
              <a:buFont typeface="Arial" panose="020B0604020202020204" pitchFamily="34" charset="0"/>
              <a:buChar char="•"/>
            </a:pPr>
            <a:endParaRPr lang="en-US" dirty="0">
              <a:latin typeface="Arial Narrow Bold" panose="020B0706020202030204" pitchFamily="34" charset="0"/>
            </a:endParaRPr>
          </a:p>
        </p:txBody>
      </p:sp>
    </p:spTree>
    <p:extLst>
      <p:ext uri="{BB962C8B-B14F-4D97-AF65-F5344CB8AC3E}">
        <p14:creationId xmlns:p14="http://schemas.microsoft.com/office/powerpoint/2010/main" val="3976542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27</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83059" y="197707"/>
            <a:ext cx="8720060" cy="948635"/>
          </a:xfrm>
        </p:spPr>
        <p:txBody>
          <a:bodyPr anchor="ctr"/>
          <a:lstStyle/>
          <a:p>
            <a:r>
              <a:rPr lang="en-US" sz="3200" dirty="0"/>
              <a:t>ATTENDANCE PLANS TIERS &amp; STRATEGIES</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66406" y="1688086"/>
            <a:ext cx="8300172" cy="4206801"/>
          </a:xfrm>
          <a:prstGeom prst="rect">
            <a:avLst/>
          </a:prstGeom>
        </p:spPr>
      </p:pic>
      <p:sp>
        <p:nvSpPr>
          <p:cNvPr id="2" name="Isosceles Triangle 1"/>
          <p:cNvSpPr/>
          <p:nvPr/>
        </p:nvSpPr>
        <p:spPr>
          <a:xfrm>
            <a:off x="3880485" y="1320191"/>
            <a:ext cx="1383029" cy="484033"/>
          </a:xfrm>
          <a:prstGeom prst="triangle">
            <a:avLst/>
          </a:prstGeom>
          <a:solidFill>
            <a:srgbClr val="3D4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9968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28</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04800" y="217735"/>
            <a:ext cx="8666162" cy="954088"/>
          </a:xfrm>
        </p:spPr>
        <p:txBody>
          <a:bodyPr anchor="ctr"/>
          <a:lstStyle/>
          <a:p>
            <a:r>
              <a:rPr lang="en-US" sz="3600" dirty="0"/>
              <a:t>ATTENDANCE PLAN TIER 1 EXAMPLES</a:t>
            </a:r>
          </a:p>
        </p:txBody>
      </p:sp>
      <p:sp>
        <p:nvSpPr>
          <p:cNvPr id="9" name="Content Placeholder 2"/>
          <p:cNvSpPr txBox="1">
            <a:spLocks/>
          </p:cNvSpPr>
          <p:nvPr/>
        </p:nvSpPr>
        <p:spPr>
          <a:xfrm>
            <a:off x="403411" y="1385046"/>
            <a:ext cx="8567551" cy="473336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eriod"/>
            </a:pPr>
            <a:r>
              <a:rPr lang="en-US" sz="1800" b="1" dirty="0"/>
              <a:t>Attendance phone line for your school on the school website. EASILY ACCESSIBLE, </a:t>
            </a:r>
            <a:r>
              <a:rPr lang="en-US" sz="1800" b="1" i="1" dirty="0"/>
              <a:t>not in a document that has to be downloaded</a:t>
            </a:r>
            <a:r>
              <a:rPr lang="en-US" sz="1800" b="1" dirty="0"/>
              <a:t>.</a:t>
            </a:r>
          </a:p>
          <a:p>
            <a:pPr lvl="1"/>
            <a:r>
              <a:rPr lang="en-US" sz="1800" b="1" dirty="0"/>
              <a:t>Recommended locations: 1. </a:t>
            </a:r>
            <a:r>
              <a:rPr lang="en-US" sz="1800" b="1" u="sng" dirty="0"/>
              <a:t>Contact Us</a:t>
            </a:r>
            <a:r>
              <a:rPr lang="en-US" sz="1800" b="1" dirty="0"/>
              <a:t> and 2. </a:t>
            </a:r>
            <a:r>
              <a:rPr lang="en-US" sz="1800" b="1" u="sng" dirty="0"/>
              <a:t>Absence Reportin</a:t>
            </a:r>
            <a:r>
              <a:rPr lang="en-US" sz="1800" b="1" dirty="0"/>
              <a:t>g</a:t>
            </a:r>
            <a:r>
              <a:rPr lang="en-US" sz="1800" b="1" u="sng" dirty="0"/>
              <a:t> Policy</a:t>
            </a:r>
            <a:r>
              <a:rPr lang="en-US" sz="1800" b="1" dirty="0"/>
              <a:t>. Use a phone number intended for attendance reporting.</a:t>
            </a:r>
          </a:p>
          <a:p>
            <a:pPr lvl="1"/>
            <a:r>
              <a:rPr lang="en-US" sz="1800" b="1" dirty="0"/>
              <a:t>Add to the school’s splash page on the District website.</a:t>
            </a:r>
          </a:p>
          <a:p>
            <a:pPr lvl="1"/>
            <a:r>
              <a:rPr lang="en-US" sz="1800" b="1" dirty="0"/>
              <a:t>Attendance Clerk at the school should monitor the messages. Try to keep up so parents don’t get the “</a:t>
            </a:r>
            <a:r>
              <a:rPr lang="en-US" sz="1800" b="1" dirty="0">
                <a:solidFill>
                  <a:srgbClr val="FF0000"/>
                </a:solidFill>
              </a:rPr>
              <a:t>voice mailbox is full</a:t>
            </a:r>
            <a:r>
              <a:rPr lang="en-US" sz="1800" b="1" dirty="0"/>
              <a:t>” message. </a:t>
            </a:r>
          </a:p>
          <a:p>
            <a:pPr lvl="1"/>
            <a:endParaRPr lang="en-US" sz="1800" b="1" dirty="0"/>
          </a:p>
          <a:p>
            <a:pPr>
              <a:buFont typeface="+mj-lt"/>
              <a:buAutoNum type="arabicPeriod"/>
            </a:pPr>
            <a:r>
              <a:rPr lang="en-US" sz="1800" b="1" dirty="0"/>
              <a:t>Teachers take daily attendance. Administrators and teachers work together to resolve conflicts in attendance records as a result of testing, field trips, illness, and other causes of a student’s absence from the classroom.</a:t>
            </a:r>
          </a:p>
          <a:p>
            <a:pPr marL="0" indent="0">
              <a:buNone/>
            </a:pPr>
            <a:endParaRPr lang="en-US" sz="1800" b="1" dirty="0"/>
          </a:p>
          <a:p>
            <a:pPr>
              <a:buAutoNum type="arabicPeriod" startAt="3"/>
            </a:pPr>
            <a:r>
              <a:rPr lang="en-US" sz="1800" b="1" dirty="0"/>
              <a:t>Parents are expected to update school records with a reliable phone number. On the school plan, how will parents know to do</a:t>
            </a:r>
            <a:r>
              <a:rPr lang="en-US" sz="2000" b="1" dirty="0"/>
              <a:t> this?</a:t>
            </a:r>
          </a:p>
          <a:p>
            <a:pPr marL="0" indent="0">
              <a:buNone/>
            </a:pPr>
            <a:endParaRPr lang="en-US" sz="1800" dirty="0"/>
          </a:p>
        </p:txBody>
      </p:sp>
    </p:spTree>
    <p:extLst>
      <p:ext uri="{BB962C8B-B14F-4D97-AF65-F5344CB8AC3E}">
        <p14:creationId xmlns:p14="http://schemas.microsoft.com/office/powerpoint/2010/main" val="2830857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29</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81000" y="165100"/>
            <a:ext cx="8589963" cy="954088"/>
          </a:xfrm>
        </p:spPr>
        <p:txBody>
          <a:bodyPr anchor="ctr"/>
          <a:lstStyle/>
          <a:p>
            <a:r>
              <a:rPr lang="en-US" sz="3600" dirty="0"/>
              <a:t>ATTENDANCE PLAN TIER 2 EXAMPLES</a:t>
            </a:r>
          </a:p>
        </p:txBody>
      </p:sp>
      <p:sp>
        <p:nvSpPr>
          <p:cNvPr id="6" name="Content Placeholder 2"/>
          <p:cNvSpPr txBox="1">
            <a:spLocks/>
          </p:cNvSpPr>
          <p:nvPr/>
        </p:nvSpPr>
        <p:spPr>
          <a:xfrm>
            <a:off x="292100" y="1119188"/>
            <a:ext cx="8394700" cy="473551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rial Narrow Bold" panose="020B0706020202030204" pitchFamily="34" charset="0"/>
              </a:rPr>
              <a:t>Review attendance every week for students that are chronically absent or at-risk Look for patterns</a:t>
            </a:r>
          </a:p>
          <a:p>
            <a:r>
              <a:rPr lang="en-US" sz="2400" dirty="0">
                <a:latin typeface="Arial Narrow Bold" panose="020B0706020202030204" pitchFamily="34" charset="0"/>
              </a:rPr>
              <a:t>Suggest a home visit or conference</a:t>
            </a:r>
          </a:p>
          <a:p>
            <a:r>
              <a:rPr lang="en-US" sz="2400" dirty="0">
                <a:latin typeface="Arial Narrow Bold" panose="020B0706020202030204" pitchFamily="34" charset="0"/>
              </a:rPr>
              <a:t>Nurture teacher interest in helping to reach out to chronically absent students</a:t>
            </a:r>
          </a:p>
          <a:p>
            <a:r>
              <a:rPr lang="en-US" sz="2400" dirty="0">
                <a:latin typeface="Arial Narrow Bold" panose="020B0706020202030204" pitchFamily="34" charset="0"/>
              </a:rPr>
              <a:t>Recognize good and improved attendance</a:t>
            </a:r>
          </a:p>
          <a:p>
            <a:r>
              <a:rPr lang="en-US" sz="2400" dirty="0">
                <a:latin typeface="Arial Narrow Bold" panose="020B0706020202030204" pitchFamily="34" charset="0"/>
              </a:rPr>
              <a:t>Assign an attendance buddy (A student or teacher volunteer that checks in with students that have attendance concerns)</a:t>
            </a:r>
          </a:p>
          <a:p>
            <a:r>
              <a:rPr lang="en-US" sz="2400" dirty="0">
                <a:latin typeface="Arial Narrow Bold" panose="020B0706020202030204" pitchFamily="34" charset="0"/>
              </a:rPr>
              <a:t>Refer families to appropriate services (Social worker, guidance counselor, HEART, health services) </a:t>
            </a:r>
          </a:p>
          <a:p>
            <a:r>
              <a:rPr lang="en-US" sz="2400" dirty="0">
                <a:latin typeface="Arial Narrow Bold" panose="020B0706020202030204" pitchFamily="34" charset="0"/>
              </a:rPr>
              <a:t>Identify barriers (transportation, housing, income)</a:t>
            </a:r>
          </a:p>
          <a:p>
            <a:endParaRPr lang="en-US" sz="1800" dirty="0"/>
          </a:p>
          <a:p>
            <a:endParaRPr lang="en-US" sz="1800" dirty="0"/>
          </a:p>
        </p:txBody>
      </p:sp>
    </p:spTree>
    <p:extLst>
      <p:ext uri="{BB962C8B-B14F-4D97-AF65-F5344CB8AC3E}">
        <p14:creationId xmlns:p14="http://schemas.microsoft.com/office/powerpoint/2010/main" val="3121461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8BB6EE-DDF8-4EED-AFDD-0BBD6710F7C2}"/>
              </a:ext>
            </a:extLst>
          </p:cNvPr>
          <p:cNvSpPr>
            <a:spLocks noGrp="1"/>
          </p:cNvSpPr>
          <p:nvPr>
            <p:ph type="sldNum" sz="quarter" idx="12"/>
          </p:nvPr>
        </p:nvSpPr>
        <p:spPr/>
        <p:txBody>
          <a:bodyPr/>
          <a:lstStyle/>
          <a:p>
            <a:fld id="{9A47194C-3E5A-854F-B5AE-A6634FC20B3C}" type="slidenum">
              <a:rPr lang="en-US" smtClean="0"/>
              <a:pPr/>
              <a:t>3</a:t>
            </a:fld>
            <a:endParaRPr lang="en-US" dirty="0"/>
          </a:p>
        </p:txBody>
      </p:sp>
      <p:sp>
        <p:nvSpPr>
          <p:cNvPr id="4" name="Text Placeholder 3">
            <a:extLst>
              <a:ext uri="{FF2B5EF4-FFF2-40B4-BE49-F238E27FC236}">
                <a16:creationId xmlns:a16="http://schemas.microsoft.com/office/drawing/2014/main" id="{9FF94A74-010A-4E99-8D1C-785092A6DDBD}"/>
              </a:ext>
            </a:extLst>
          </p:cNvPr>
          <p:cNvSpPr>
            <a:spLocks noGrp="1"/>
          </p:cNvSpPr>
          <p:nvPr>
            <p:ph type="body" sz="quarter" idx="13"/>
          </p:nvPr>
        </p:nvSpPr>
        <p:spPr>
          <a:xfrm>
            <a:off x="1152938" y="6276447"/>
            <a:ext cx="4566279" cy="331260"/>
          </a:xfrm>
        </p:spPr>
        <p:txBody>
          <a:bodyPr/>
          <a:lstStyle/>
          <a:p>
            <a:r>
              <a:rPr lang="en-US" dirty="0"/>
              <a:t>OFFICE OF SERVICE QUALITY</a:t>
            </a:r>
          </a:p>
          <a:p>
            <a:endParaRPr lang="en-US" dirty="0"/>
          </a:p>
        </p:txBody>
      </p:sp>
      <p:sp>
        <p:nvSpPr>
          <p:cNvPr id="5" name="Title 4">
            <a:extLst>
              <a:ext uri="{FF2B5EF4-FFF2-40B4-BE49-F238E27FC236}">
                <a16:creationId xmlns:a16="http://schemas.microsoft.com/office/drawing/2014/main" id="{5BCBDAFA-9C2D-47BB-A354-E92AA8A358BC}"/>
              </a:ext>
            </a:extLst>
          </p:cNvPr>
          <p:cNvSpPr>
            <a:spLocks noGrp="1"/>
          </p:cNvSpPr>
          <p:nvPr>
            <p:ph type="title"/>
          </p:nvPr>
        </p:nvSpPr>
        <p:spPr>
          <a:xfrm>
            <a:off x="69669" y="426720"/>
            <a:ext cx="8901295" cy="914400"/>
          </a:xfrm>
        </p:spPr>
        <p:txBody>
          <a:bodyPr/>
          <a:lstStyle/>
          <a:p>
            <a:pPr algn="ctr"/>
            <a:br>
              <a:rPr lang="en-US" dirty="0"/>
            </a:br>
            <a:br>
              <a:rPr lang="en-US" dirty="0"/>
            </a:br>
            <a:br>
              <a:rPr lang="en-US" dirty="0"/>
            </a:br>
            <a:br>
              <a:rPr lang="en-US" dirty="0"/>
            </a:br>
            <a:r>
              <a:rPr lang="en-US" dirty="0"/>
              <a:t>SCHOOL IMPROVEMENT DATES/DEADLINES for 2017-2018</a:t>
            </a:r>
            <a:br>
              <a:rPr lang="en-US" dirty="0"/>
            </a:br>
            <a:endParaRPr lang="en-US" dirty="0"/>
          </a:p>
        </p:txBody>
      </p:sp>
      <p:sp>
        <p:nvSpPr>
          <p:cNvPr id="7" name="Rectangle 1">
            <a:extLst>
              <a:ext uri="{FF2B5EF4-FFF2-40B4-BE49-F238E27FC236}">
                <a16:creationId xmlns:a16="http://schemas.microsoft.com/office/drawing/2014/main" id="{F9807BD2-17B5-4670-9824-A3132FAC7BDD}"/>
              </a:ext>
            </a:extLst>
          </p:cNvPr>
          <p:cNvSpPr>
            <a:spLocks noChangeArrowheads="1"/>
          </p:cNvSpPr>
          <p:nvPr/>
        </p:nvSpPr>
        <p:spPr bwMode="auto">
          <a:xfrm>
            <a:off x="-1916098" y="-122851"/>
            <a:ext cx="11493436" cy="67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0" name="Rectangle 1">
            <a:extLst>
              <a:ext uri="{FF2B5EF4-FFF2-40B4-BE49-F238E27FC236}">
                <a16:creationId xmlns:a16="http://schemas.microsoft.com/office/drawing/2014/main" id="{1C0159B7-1CC6-425F-8AF6-22B469960941}"/>
              </a:ext>
            </a:extLst>
          </p:cNvPr>
          <p:cNvSpPr>
            <a:spLocks noChangeArrowheads="1"/>
          </p:cNvSpPr>
          <p:nvPr/>
        </p:nvSpPr>
        <p:spPr bwMode="auto">
          <a:xfrm>
            <a:off x="-1942273" y="-41617"/>
            <a:ext cx="11485356" cy="49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8" name="Content Placeholder 7">
            <a:extLst>
              <a:ext uri="{FF2B5EF4-FFF2-40B4-BE49-F238E27FC236}">
                <a16:creationId xmlns:a16="http://schemas.microsoft.com/office/drawing/2014/main" id="{BED2B6F5-D7B4-4700-80C5-2167B0225730}"/>
              </a:ext>
            </a:extLst>
          </p:cNvPr>
          <p:cNvGraphicFramePr>
            <a:graphicFrameLocks noGrp="1"/>
          </p:cNvGraphicFramePr>
          <p:nvPr>
            <p:ph idx="1"/>
            <p:extLst>
              <p:ext uri="{D42A27DB-BD31-4B8C-83A1-F6EECF244321}">
                <p14:modId xmlns:p14="http://schemas.microsoft.com/office/powerpoint/2010/main" val="2684708738"/>
              </p:ext>
            </p:extLst>
          </p:nvPr>
        </p:nvGraphicFramePr>
        <p:xfrm>
          <a:off x="173036" y="1216550"/>
          <a:ext cx="8797928" cy="4738977"/>
        </p:xfrm>
        <a:graphic>
          <a:graphicData uri="http://schemas.openxmlformats.org/drawingml/2006/table">
            <a:tbl>
              <a:tblPr firstRow="1" firstCol="1" bandRow="1">
                <a:tableStyleId>{5C22544A-7EE6-4342-B048-85BDC9FD1C3A}</a:tableStyleId>
              </a:tblPr>
              <a:tblGrid>
                <a:gridCol w="2293293">
                  <a:extLst>
                    <a:ext uri="{9D8B030D-6E8A-4147-A177-3AD203B41FA5}">
                      <a16:colId xmlns:a16="http://schemas.microsoft.com/office/drawing/2014/main" val="2115029349"/>
                    </a:ext>
                  </a:extLst>
                </a:gridCol>
                <a:gridCol w="5013965">
                  <a:extLst>
                    <a:ext uri="{9D8B030D-6E8A-4147-A177-3AD203B41FA5}">
                      <a16:colId xmlns:a16="http://schemas.microsoft.com/office/drawing/2014/main" val="3739481093"/>
                    </a:ext>
                  </a:extLst>
                </a:gridCol>
                <a:gridCol w="1490670">
                  <a:extLst>
                    <a:ext uri="{9D8B030D-6E8A-4147-A177-3AD203B41FA5}">
                      <a16:colId xmlns:a16="http://schemas.microsoft.com/office/drawing/2014/main" val="3291338795"/>
                    </a:ext>
                  </a:extLst>
                </a:gridCol>
              </a:tblGrid>
              <a:tr h="330408">
                <a:tc>
                  <a:txBody>
                    <a:bodyPr/>
                    <a:lstStyle/>
                    <a:p>
                      <a:pPr marL="0" marR="0" algn="l">
                        <a:spcBef>
                          <a:spcPts val="0"/>
                        </a:spcBef>
                        <a:spcAft>
                          <a:spcPts val="0"/>
                        </a:spcAft>
                      </a:pPr>
                      <a:r>
                        <a:rPr lang="en-US" sz="800" dirty="0">
                          <a:effectLst/>
                        </a:rPr>
                        <a:t>Event Date/Deadline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Event/Document </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Person(s) Responsible</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446134944"/>
                  </a:ext>
                </a:extLst>
              </a:tr>
              <a:tr h="722142">
                <a:tc>
                  <a:txBody>
                    <a:bodyPr/>
                    <a:lstStyle/>
                    <a:p>
                      <a:pPr marL="0" marR="0" algn="l">
                        <a:spcBef>
                          <a:spcPts val="0"/>
                        </a:spcBef>
                        <a:spcAft>
                          <a:spcPts val="0"/>
                        </a:spcAft>
                      </a:pPr>
                      <a:r>
                        <a:rPr lang="en-US" sz="800" dirty="0">
                          <a:effectLst/>
                        </a:rPr>
                        <a:t>December 6 - 8, 2017</a:t>
                      </a:r>
                      <a:endParaRPr lang="en-US" sz="900" dirty="0">
                        <a:effectLst/>
                      </a:endParaRPr>
                    </a:p>
                    <a:p>
                      <a:pPr marL="0" marR="0" algn="l">
                        <a:spcBef>
                          <a:spcPts val="0"/>
                        </a:spcBef>
                        <a:spcAft>
                          <a:spcPts val="0"/>
                        </a:spcAft>
                      </a:pPr>
                      <a:r>
                        <a:rPr lang="en-US" sz="800" dirty="0">
                          <a:effectLst/>
                        </a:rPr>
                        <a:t>Schools Attend One Half-Day Session: 8:30-11:30 or 12:30-3:30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SIP Training</a:t>
                      </a:r>
                      <a:endParaRPr lang="en-US" sz="900" dirty="0">
                        <a:effectLst/>
                      </a:endParaRPr>
                    </a:p>
                    <a:p>
                      <a:pPr marL="0" marR="0" algn="l">
                        <a:spcBef>
                          <a:spcPts val="0"/>
                        </a:spcBef>
                        <a:spcAft>
                          <a:spcPts val="0"/>
                        </a:spcAft>
                      </a:pPr>
                      <a:r>
                        <a:rPr lang="en-US" sz="800" dirty="0">
                          <a:effectLst/>
                        </a:rPr>
                        <a:t>Topics: Monitoring SIP, SAC Meeting Structure utilizing Roberts Rules of Order &amp; Sunshine Law, A+ Process, Val-ED, Continuation Waivers and Mid-Year Reflection</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Donna Boruch</a:t>
                      </a:r>
                      <a:endParaRPr lang="en-US" sz="900" dirty="0">
                        <a:effectLst/>
                      </a:endParaRPr>
                    </a:p>
                    <a:p>
                      <a:pPr marL="0" marR="0" algn="l">
                        <a:spcBef>
                          <a:spcPts val="0"/>
                        </a:spcBef>
                        <a:spcAft>
                          <a:spcPts val="0"/>
                        </a:spcAft>
                      </a:pPr>
                      <a:r>
                        <a:rPr lang="en-US" sz="800" dirty="0">
                          <a:effectLst/>
                        </a:rPr>
                        <a:t>&amp;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340454309"/>
                  </a:ext>
                </a:extLst>
              </a:tr>
              <a:tr h="495612">
                <a:tc>
                  <a:txBody>
                    <a:bodyPr/>
                    <a:lstStyle/>
                    <a:p>
                      <a:pPr marL="0" marR="0" algn="l">
                        <a:spcBef>
                          <a:spcPts val="0"/>
                        </a:spcBef>
                        <a:spcAft>
                          <a:spcPts val="0"/>
                        </a:spcAft>
                      </a:pPr>
                      <a:r>
                        <a:rPr lang="en-US" sz="800" dirty="0">
                          <a:effectLst/>
                        </a:rPr>
                        <a:t>January 8 - January 31</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Val-ED Survey</a:t>
                      </a:r>
                      <a:endParaRPr lang="en-US" sz="900" dirty="0">
                        <a:effectLst/>
                      </a:endParaRPr>
                    </a:p>
                    <a:p>
                      <a:pPr marL="0" marR="0" algn="l">
                        <a:spcBef>
                          <a:spcPts val="0"/>
                        </a:spcBef>
                        <a:spcAft>
                          <a:spcPts val="0"/>
                        </a:spcAft>
                      </a:pPr>
                      <a:r>
                        <a:rPr lang="en-US" sz="800" dirty="0">
                          <a:effectLst/>
                        </a:rPr>
                        <a:t>Online survey for all directors, principals, and teachers; results will serve as a guide for professional development for principal supervisors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Principal</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762722912"/>
                  </a:ext>
                </a:extLst>
              </a:tr>
              <a:tr h="386101">
                <a:tc>
                  <a:txBody>
                    <a:bodyPr/>
                    <a:lstStyle/>
                    <a:p>
                      <a:pPr marL="0" marR="0" algn="l">
                        <a:spcBef>
                          <a:spcPts val="0"/>
                        </a:spcBef>
                        <a:spcAft>
                          <a:spcPts val="0"/>
                        </a:spcAft>
                      </a:pPr>
                      <a:r>
                        <a:rPr lang="en-US" sz="800" dirty="0">
                          <a:effectLst/>
                        </a:rPr>
                        <a:t>February 1, 2018</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A+ Fund Plans (This is a mandatory FLDOE deadline)</a:t>
                      </a:r>
                      <a:endParaRPr lang="en-US" sz="900" dirty="0">
                        <a:effectLst/>
                      </a:endParaRPr>
                    </a:p>
                    <a:p>
                      <a:pPr marL="0" marR="0" algn="l">
                        <a:spcBef>
                          <a:spcPts val="0"/>
                        </a:spcBef>
                        <a:spcAft>
                          <a:spcPts val="0"/>
                        </a:spcAft>
                      </a:pPr>
                      <a:r>
                        <a:rPr lang="en-US" sz="800" dirty="0">
                          <a:effectLst/>
                        </a:rPr>
                        <a:t>Qualifying schools must complete upload all documentation to OSPA Central</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3973967646"/>
                  </a:ext>
                </a:extLst>
              </a:tr>
              <a:tr h="660817">
                <a:tc>
                  <a:txBody>
                    <a:bodyPr/>
                    <a:lstStyle/>
                    <a:p>
                      <a:pPr marL="0" marR="0" algn="l">
                        <a:spcBef>
                          <a:spcPts val="0"/>
                        </a:spcBef>
                        <a:spcAft>
                          <a:spcPts val="0"/>
                        </a:spcAft>
                      </a:pPr>
                      <a:r>
                        <a:rPr lang="en-US" sz="800" dirty="0">
                          <a:effectLst/>
                        </a:rPr>
                        <a:t>February 1, 2018</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Mid-Year Reflection </a:t>
                      </a:r>
                      <a:endParaRPr lang="en-US" sz="900" dirty="0">
                        <a:effectLst/>
                      </a:endParaRPr>
                    </a:p>
                    <a:p>
                      <a:pPr marL="0" marR="0" algn="l">
                        <a:spcBef>
                          <a:spcPts val="0"/>
                        </a:spcBef>
                        <a:spcAft>
                          <a:spcPts val="0"/>
                        </a:spcAft>
                      </a:pPr>
                      <a:r>
                        <a:rPr lang="en-US" sz="800" dirty="0">
                          <a:effectLst/>
                        </a:rPr>
                        <a:t>Completed wit the Leadership Team, reviewed with SAC, and uploaded in the SAC Upload section on the BCPS SIP.  DA Schools must enter information in the FLDOE SIP located of Florida CIMS.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373221803"/>
                  </a:ext>
                </a:extLst>
              </a:tr>
              <a:tr h="330408">
                <a:tc>
                  <a:txBody>
                    <a:bodyPr/>
                    <a:lstStyle/>
                    <a:p>
                      <a:pPr marL="0" marR="0" algn="l">
                        <a:spcBef>
                          <a:spcPts val="0"/>
                        </a:spcBef>
                        <a:spcAft>
                          <a:spcPts val="0"/>
                        </a:spcAft>
                      </a:pPr>
                      <a:r>
                        <a:rPr lang="en-US" sz="800" dirty="0">
                          <a:effectLst/>
                        </a:rPr>
                        <a:t>February 8, 2017</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New Waiver Applications </a:t>
                      </a:r>
                      <a:endParaRPr lang="en-US" sz="900" dirty="0">
                        <a:effectLst/>
                      </a:endParaRPr>
                    </a:p>
                    <a:p>
                      <a:pPr marL="0" marR="0" algn="l">
                        <a:spcBef>
                          <a:spcPts val="0"/>
                        </a:spcBef>
                        <a:spcAft>
                          <a:spcPts val="0"/>
                        </a:spcAft>
                      </a:pPr>
                      <a:r>
                        <a:rPr lang="en-US" sz="800" dirty="0">
                          <a:effectLst/>
                        </a:rPr>
                        <a:t>Completed, signed, and submitted to Office of Service Quality for approval</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Principal &amp; SAC Chair(s)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744303417"/>
                  </a:ext>
                </a:extLst>
              </a:tr>
              <a:tr h="651429">
                <a:tc>
                  <a:txBody>
                    <a:bodyPr/>
                    <a:lstStyle/>
                    <a:p>
                      <a:pPr marL="0" marR="0" algn="l">
                        <a:spcBef>
                          <a:spcPts val="0"/>
                        </a:spcBef>
                        <a:spcAft>
                          <a:spcPts val="0"/>
                        </a:spcAft>
                      </a:pPr>
                      <a:r>
                        <a:rPr lang="en-US" sz="800" dirty="0">
                          <a:effectLst/>
                        </a:rPr>
                        <a:t>February 26 – March 2, 2018</a:t>
                      </a:r>
                      <a:endParaRPr lang="en-US" sz="900" dirty="0">
                        <a:effectLst/>
                      </a:endParaRPr>
                    </a:p>
                    <a:p>
                      <a:pPr marL="0" marR="0" algn="l">
                        <a:spcBef>
                          <a:spcPts val="0"/>
                        </a:spcBef>
                        <a:spcAft>
                          <a:spcPts val="0"/>
                        </a:spcAft>
                      </a:pPr>
                      <a:r>
                        <a:rPr lang="en-US" sz="800" dirty="0">
                          <a:effectLst/>
                        </a:rPr>
                        <a:t>Schools Attend One Half-Day Session: 8:30-11:30 or 12:30-3:30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SIP Training </a:t>
                      </a:r>
                      <a:endParaRPr lang="en-US" sz="900" dirty="0">
                        <a:effectLst/>
                      </a:endParaRPr>
                    </a:p>
                    <a:p>
                      <a:pPr marL="0" marR="0" algn="l">
                        <a:spcBef>
                          <a:spcPts val="0"/>
                        </a:spcBef>
                        <a:spcAft>
                          <a:spcPts val="0"/>
                        </a:spcAft>
                      </a:pPr>
                      <a:r>
                        <a:rPr lang="en-US" sz="800" dirty="0">
                          <a:effectLst/>
                        </a:rPr>
                        <a:t>Topics:  Monitoring SIP, SIP Planning for 2017-2018, &amp; Attendance Plan, Behavior Plan, FACE Plan, RtI Plan for 2018-2019</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Donna Boruch </a:t>
                      </a:r>
                      <a:endParaRPr lang="en-US" sz="900" dirty="0">
                        <a:effectLst/>
                      </a:endParaRPr>
                    </a:p>
                    <a:p>
                      <a:pPr marL="0" marR="0" algn="l">
                        <a:spcBef>
                          <a:spcPts val="0"/>
                        </a:spcBef>
                        <a:spcAft>
                          <a:spcPts val="0"/>
                        </a:spcAft>
                      </a:pPr>
                      <a:r>
                        <a:rPr lang="en-US" sz="800" dirty="0">
                          <a:effectLst/>
                        </a:rPr>
                        <a:t>&amp;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3330835853"/>
                  </a:ext>
                </a:extLst>
              </a:tr>
              <a:tr h="666448">
                <a:tc>
                  <a:txBody>
                    <a:bodyPr/>
                    <a:lstStyle/>
                    <a:p>
                      <a:pPr marL="0" marR="0" algn="l">
                        <a:spcBef>
                          <a:spcPts val="0"/>
                        </a:spcBef>
                        <a:spcAft>
                          <a:spcPts val="0"/>
                        </a:spcAft>
                      </a:pPr>
                      <a:r>
                        <a:rPr lang="en-US" sz="800" dirty="0">
                          <a:effectLst/>
                        </a:rPr>
                        <a:t>April 26, 2018</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Continuation Waivers</a:t>
                      </a:r>
                      <a:endParaRPr lang="en-US" sz="900" dirty="0">
                        <a:effectLst/>
                      </a:endParaRPr>
                    </a:p>
                    <a:p>
                      <a:pPr marL="0" marR="0" algn="l">
                        <a:spcBef>
                          <a:spcPts val="0"/>
                        </a:spcBef>
                        <a:spcAft>
                          <a:spcPts val="0"/>
                        </a:spcAft>
                      </a:pPr>
                      <a:r>
                        <a:rPr lang="en-US" sz="800" dirty="0">
                          <a:effectLst/>
                        </a:rPr>
                        <a:t>All documentation required for continuation of a waiver completed &amp; uploaded</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Principal &amp; SAC Chair</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268430784"/>
                  </a:ext>
                </a:extLst>
              </a:tr>
              <a:tr h="495612">
                <a:tc>
                  <a:txBody>
                    <a:bodyPr/>
                    <a:lstStyle/>
                    <a:p>
                      <a:pPr marL="0" marR="0" algn="l">
                        <a:spcBef>
                          <a:spcPts val="0"/>
                        </a:spcBef>
                        <a:spcAft>
                          <a:spcPts val="0"/>
                        </a:spcAft>
                      </a:pPr>
                      <a:r>
                        <a:rPr lang="en-US" sz="800" dirty="0">
                          <a:effectLst/>
                        </a:rPr>
                        <a:t>May 7 – 11, 2018</a:t>
                      </a:r>
                      <a:endParaRPr lang="en-US" sz="900" dirty="0">
                        <a:effectLst/>
                      </a:endParaRPr>
                    </a:p>
                    <a:p>
                      <a:pPr marL="0" marR="0" algn="l">
                        <a:spcBef>
                          <a:spcPts val="0"/>
                        </a:spcBef>
                        <a:spcAft>
                          <a:spcPts val="0"/>
                        </a:spcAft>
                      </a:pPr>
                      <a:r>
                        <a:rPr lang="en-US" sz="800" dirty="0">
                          <a:effectLst/>
                        </a:rPr>
                        <a:t>Schools Attend One Half-Day Session: 8:30-11:30 or 12:30-3:30</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SIP Training</a:t>
                      </a:r>
                      <a:endParaRPr lang="en-US" sz="900" dirty="0">
                        <a:effectLst/>
                      </a:endParaRPr>
                    </a:p>
                    <a:p>
                      <a:pPr marL="0" marR="0" algn="l">
                        <a:spcBef>
                          <a:spcPts val="0"/>
                        </a:spcBef>
                        <a:spcAft>
                          <a:spcPts val="0"/>
                        </a:spcAft>
                      </a:pPr>
                      <a:r>
                        <a:rPr lang="en-US" sz="800" dirty="0">
                          <a:effectLst/>
                        </a:rPr>
                        <a:t>Topics:  School Improvement Planning for 2018-2019, Organization and Elections of SAC &amp; SAF for next school year</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tc>
                  <a:txBody>
                    <a:bodyPr/>
                    <a:lstStyle/>
                    <a:p>
                      <a:pPr marL="0" marR="0" algn="l">
                        <a:spcBef>
                          <a:spcPts val="0"/>
                        </a:spcBef>
                        <a:spcAft>
                          <a:spcPts val="0"/>
                        </a:spcAft>
                      </a:pPr>
                      <a:r>
                        <a:rPr lang="en-US" sz="800" dirty="0">
                          <a:effectLst/>
                        </a:rPr>
                        <a:t>Donna Boruch &amp;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6053" marR="56053" marT="0" marB="0"/>
                </a:tc>
                <a:extLst>
                  <a:ext uri="{0D108BD9-81ED-4DB2-BD59-A6C34878D82A}">
                    <a16:rowId xmlns:a16="http://schemas.microsoft.com/office/drawing/2014/main" val="3273515114"/>
                  </a:ext>
                </a:extLst>
              </a:tr>
            </a:tbl>
          </a:graphicData>
        </a:graphic>
      </p:graphicFrame>
    </p:spTree>
    <p:extLst>
      <p:ext uri="{BB962C8B-B14F-4D97-AF65-F5344CB8AC3E}">
        <p14:creationId xmlns:p14="http://schemas.microsoft.com/office/powerpoint/2010/main" val="38141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30</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266700" y="165100"/>
            <a:ext cx="8704263" cy="954088"/>
          </a:xfrm>
        </p:spPr>
        <p:txBody>
          <a:bodyPr anchor="ctr"/>
          <a:lstStyle/>
          <a:p>
            <a:r>
              <a:rPr lang="en-US" sz="3600" dirty="0"/>
              <a:t>ATTENDANCE PLAN TIER 3 EXAMPLES</a:t>
            </a:r>
          </a:p>
        </p:txBody>
      </p:sp>
      <p:sp>
        <p:nvSpPr>
          <p:cNvPr id="7" name="Content Placeholder 2"/>
          <p:cNvSpPr txBox="1">
            <a:spLocks/>
          </p:cNvSpPr>
          <p:nvPr/>
        </p:nvSpPr>
        <p:spPr>
          <a:xfrm>
            <a:off x="266701" y="1409700"/>
            <a:ext cx="8704262" cy="45593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Narrow Bold" panose="020B0706020202030204" pitchFamily="34" charset="0"/>
              </a:rPr>
              <a:t>Determine how many students have a history of missing 20% or more of school. Identify the students with your leadership team</a:t>
            </a:r>
          </a:p>
          <a:p>
            <a:r>
              <a:rPr lang="en-US" sz="2800" dirty="0">
                <a:latin typeface="Arial Narrow Bold" panose="020B0706020202030204" pitchFamily="34" charset="0"/>
              </a:rPr>
              <a:t>Ensure continued positive contact with the family</a:t>
            </a:r>
          </a:p>
          <a:p>
            <a:r>
              <a:rPr lang="en-US" sz="2800" dirty="0">
                <a:latin typeface="Arial Narrow Bold" panose="020B0706020202030204" pitchFamily="34" charset="0"/>
              </a:rPr>
              <a:t>Share data with appropriate agencies to coordinate services</a:t>
            </a:r>
          </a:p>
          <a:p>
            <a:r>
              <a:rPr lang="en-US" sz="2800" dirty="0">
                <a:latin typeface="Arial Narrow Bold" panose="020B0706020202030204" pitchFamily="34" charset="0"/>
              </a:rPr>
              <a:t>Work with families to avoid legal consequences to the extent possible</a:t>
            </a:r>
          </a:p>
          <a:p>
            <a:r>
              <a:rPr lang="en-US" sz="2800" dirty="0">
                <a:latin typeface="Arial Narrow Bold" panose="020B0706020202030204" pitchFamily="34" charset="0"/>
              </a:rPr>
              <a:t>Use appropriate protocol for B-TIP, CINS/FINS agencies</a:t>
            </a:r>
          </a:p>
          <a:p>
            <a:endParaRPr lang="en-US" sz="1800" dirty="0"/>
          </a:p>
        </p:txBody>
      </p:sp>
    </p:spTree>
    <p:extLst>
      <p:ext uri="{BB962C8B-B14F-4D97-AF65-F5344CB8AC3E}">
        <p14:creationId xmlns:p14="http://schemas.microsoft.com/office/powerpoint/2010/main" val="1647686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p:txBody>
          <a:bodyPr anchor="ctr"/>
          <a:lstStyle/>
          <a:p>
            <a:r>
              <a:rPr lang="en-US" dirty="0"/>
              <a:t>RESOURCES TO HELP WITH THE PLAN</a:t>
            </a:r>
          </a:p>
        </p:txBody>
      </p:sp>
      <p:sp>
        <p:nvSpPr>
          <p:cNvPr id="7" name="Content Placeholder 2"/>
          <p:cNvSpPr txBox="1">
            <a:spLocks/>
          </p:cNvSpPr>
          <p:nvPr/>
        </p:nvSpPr>
        <p:spPr>
          <a:xfrm>
            <a:off x="521208" y="1207008"/>
            <a:ext cx="8083296" cy="435133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RUBRIC – Rating to be led by SSW. Shared by SIP Team.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TIERED STRATEGIES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9F0D8319-5927-4FDA-AD4C-1BD0F9C00FF4}"/>
              </a:ext>
            </a:extLst>
          </p:cNvPr>
          <p:cNvPicPr>
            <a:picLocks noChangeAspect="1"/>
          </p:cNvPicPr>
          <p:nvPr/>
        </p:nvPicPr>
        <p:blipFill>
          <a:blip r:embed="rId3"/>
          <a:stretch>
            <a:fillRect/>
          </a:stretch>
        </p:blipFill>
        <p:spPr>
          <a:xfrm>
            <a:off x="370896" y="2025711"/>
            <a:ext cx="3062468" cy="2377440"/>
          </a:xfrm>
          <a:prstGeom prst="rect">
            <a:avLst/>
          </a:prstGeom>
          <a:ln>
            <a:solidFill>
              <a:srgbClr val="00B0F0"/>
            </a:solidFill>
          </a:ln>
        </p:spPr>
      </p:pic>
      <p:pic>
        <p:nvPicPr>
          <p:cNvPr id="6" name="Picture 5">
            <a:extLst>
              <a:ext uri="{FF2B5EF4-FFF2-40B4-BE49-F238E27FC236}">
                <a16:creationId xmlns:a16="http://schemas.microsoft.com/office/drawing/2014/main" id="{F66667C0-29D2-4003-9483-F9584A329BD0}"/>
              </a:ext>
            </a:extLst>
          </p:cNvPr>
          <p:cNvPicPr>
            <a:picLocks noChangeAspect="1"/>
          </p:cNvPicPr>
          <p:nvPr/>
        </p:nvPicPr>
        <p:blipFill>
          <a:blip r:embed="rId4"/>
          <a:stretch>
            <a:fillRect/>
          </a:stretch>
        </p:blipFill>
        <p:spPr>
          <a:xfrm>
            <a:off x="749445" y="2988812"/>
            <a:ext cx="3066843" cy="2377440"/>
          </a:xfrm>
          <a:prstGeom prst="rect">
            <a:avLst/>
          </a:prstGeom>
          <a:ln>
            <a:solidFill>
              <a:srgbClr val="00B0F0"/>
            </a:solidFill>
          </a:ln>
        </p:spPr>
      </p:pic>
      <p:pic>
        <p:nvPicPr>
          <p:cNvPr id="8" name="Picture 7">
            <a:extLst>
              <a:ext uri="{FF2B5EF4-FFF2-40B4-BE49-F238E27FC236}">
                <a16:creationId xmlns:a16="http://schemas.microsoft.com/office/drawing/2014/main" id="{651620CC-8C27-4B16-91B6-A8D15BED4A06}"/>
              </a:ext>
            </a:extLst>
          </p:cNvPr>
          <p:cNvPicPr>
            <a:picLocks noChangeAspect="1"/>
          </p:cNvPicPr>
          <p:nvPr/>
        </p:nvPicPr>
        <p:blipFill>
          <a:blip r:embed="rId5"/>
          <a:stretch>
            <a:fillRect/>
          </a:stretch>
        </p:blipFill>
        <p:spPr>
          <a:xfrm>
            <a:off x="1418663" y="3640237"/>
            <a:ext cx="3066847" cy="2377440"/>
          </a:xfrm>
          <a:prstGeom prst="rect">
            <a:avLst/>
          </a:prstGeom>
          <a:ln>
            <a:solidFill>
              <a:srgbClr val="00B0F0"/>
            </a:solidFill>
          </a:ln>
        </p:spPr>
      </p:pic>
      <p:pic>
        <p:nvPicPr>
          <p:cNvPr id="9" name="Picture 8">
            <a:extLst>
              <a:ext uri="{FF2B5EF4-FFF2-40B4-BE49-F238E27FC236}">
                <a16:creationId xmlns:a16="http://schemas.microsoft.com/office/drawing/2014/main" id="{AA009478-DE44-4551-9FFE-1757CCCD85B6}"/>
              </a:ext>
            </a:extLst>
          </p:cNvPr>
          <p:cNvPicPr>
            <a:picLocks noChangeAspect="1"/>
          </p:cNvPicPr>
          <p:nvPr/>
        </p:nvPicPr>
        <p:blipFill>
          <a:blip r:embed="rId6"/>
          <a:stretch>
            <a:fillRect/>
          </a:stretch>
        </p:blipFill>
        <p:spPr>
          <a:xfrm>
            <a:off x="2153552" y="3835712"/>
            <a:ext cx="3058872" cy="2377440"/>
          </a:xfrm>
          <a:prstGeom prst="rect">
            <a:avLst/>
          </a:prstGeom>
          <a:ln>
            <a:solidFill>
              <a:srgbClr val="00B0F0"/>
            </a:solidFill>
          </a:ln>
        </p:spPr>
      </p:pic>
      <p:pic>
        <p:nvPicPr>
          <p:cNvPr id="10" name="Picture 9">
            <a:extLst>
              <a:ext uri="{FF2B5EF4-FFF2-40B4-BE49-F238E27FC236}">
                <a16:creationId xmlns:a16="http://schemas.microsoft.com/office/drawing/2014/main" id="{D90C76B6-3B1D-4CB3-ABA8-53D26B4FC07F}"/>
              </a:ext>
            </a:extLst>
          </p:cNvPr>
          <p:cNvPicPr>
            <a:picLocks noChangeAspect="1"/>
          </p:cNvPicPr>
          <p:nvPr/>
        </p:nvPicPr>
        <p:blipFill>
          <a:blip r:embed="rId7"/>
          <a:stretch>
            <a:fillRect/>
          </a:stretch>
        </p:blipFill>
        <p:spPr>
          <a:xfrm>
            <a:off x="4635822" y="1549712"/>
            <a:ext cx="3566162" cy="4572000"/>
          </a:xfrm>
          <a:prstGeom prst="rect">
            <a:avLst/>
          </a:prstGeom>
          <a:ln>
            <a:solidFill>
              <a:schemeClr val="accent3"/>
            </a:solidFill>
          </a:ln>
        </p:spPr>
      </p:pic>
      <p:pic>
        <p:nvPicPr>
          <p:cNvPr id="11" name="Picture 10">
            <a:extLst>
              <a:ext uri="{FF2B5EF4-FFF2-40B4-BE49-F238E27FC236}">
                <a16:creationId xmlns:a16="http://schemas.microsoft.com/office/drawing/2014/main" id="{CE6CFBA1-6789-43D9-9431-07C80D4908CC}"/>
              </a:ext>
            </a:extLst>
          </p:cNvPr>
          <p:cNvPicPr>
            <a:picLocks noChangeAspect="1"/>
          </p:cNvPicPr>
          <p:nvPr/>
        </p:nvPicPr>
        <p:blipFill>
          <a:blip r:embed="rId8"/>
          <a:stretch>
            <a:fillRect/>
          </a:stretch>
        </p:blipFill>
        <p:spPr>
          <a:xfrm>
            <a:off x="4713743" y="2594602"/>
            <a:ext cx="3054527" cy="2377440"/>
          </a:xfrm>
          <a:prstGeom prst="rect">
            <a:avLst/>
          </a:prstGeom>
          <a:ln>
            <a:solidFill>
              <a:schemeClr val="accent3"/>
            </a:solidFill>
          </a:ln>
        </p:spPr>
      </p:pic>
      <p:pic>
        <p:nvPicPr>
          <p:cNvPr id="12" name="Picture 11">
            <a:extLst>
              <a:ext uri="{FF2B5EF4-FFF2-40B4-BE49-F238E27FC236}">
                <a16:creationId xmlns:a16="http://schemas.microsoft.com/office/drawing/2014/main" id="{7526223D-05B3-4810-92F0-3C7F435EAEDE}"/>
              </a:ext>
            </a:extLst>
          </p:cNvPr>
          <p:cNvPicPr>
            <a:picLocks noChangeAspect="1"/>
          </p:cNvPicPr>
          <p:nvPr/>
        </p:nvPicPr>
        <p:blipFill>
          <a:blip r:embed="rId9"/>
          <a:stretch>
            <a:fillRect/>
          </a:stretch>
        </p:blipFill>
        <p:spPr>
          <a:xfrm>
            <a:off x="5028789" y="3076999"/>
            <a:ext cx="3094282" cy="2377440"/>
          </a:xfrm>
          <a:prstGeom prst="rect">
            <a:avLst/>
          </a:prstGeom>
          <a:ln>
            <a:solidFill>
              <a:schemeClr val="accent3"/>
            </a:solidFill>
          </a:ln>
        </p:spPr>
      </p:pic>
      <p:pic>
        <p:nvPicPr>
          <p:cNvPr id="13" name="Picture 12">
            <a:extLst>
              <a:ext uri="{FF2B5EF4-FFF2-40B4-BE49-F238E27FC236}">
                <a16:creationId xmlns:a16="http://schemas.microsoft.com/office/drawing/2014/main" id="{B0D533FA-7BAD-4CED-90AB-2F30B6136B4A}"/>
              </a:ext>
            </a:extLst>
          </p:cNvPr>
          <p:cNvPicPr>
            <a:picLocks noChangeAspect="1"/>
          </p:cNvPicPr>
          <p:nvPr/>
        </p:nvPicPr>
        <p:blipFill>
          <a:blip r:embed="rId10"/>
          <a:stretch>
            <a:fillRect/>
          </a:stretch>
        </p:blipFill>
        <p:spPr>
          <a:xfrm>
            <a:off x="5329194" y="3559396"/>
            <a:ext cx="3089647" cy="2377440"/>
          </a:xfrm>
          <a:prstGeom prst="rect">
            <a:avLst/>
          </a:prstGeom>
          <a:ln>
            <a:solidFill>
              <a:schemeClr val="accent3"/>
            </a:solidFill>
          </a:ln>
        </p:spPr>
      </p:pic>
      <p:pic>
        <p:nvPicPr>
          <p:cNvPr id="15" name="Picture 14">
            <a:extLst>
              <a:ext uri="{FF2B5EF4-FFF2-40B4-BE49-F238E27FC236}">
                <a16:creationId xmlns:a16="http://schemas.microsoft.com/office/drawing/2014/main" id="{9D1FAE4A-C8A9-43D0-B653-CD1B5D54669B}"/>
              </a:ext>
            </a:extLst>
          </p:cNvPr>
          <p:cNvPicPr>
            <a:picLocks noChangeAspect="1"/>
          </p:cNvPicPr>
          <p:nvPr/>
        </p:nvPicPr>
        <p:blipFill>
          <a:blip r:embed="rId11"/>
          <a:stretch>
            <a:fillRect/>
          </a:stretch>
        </p:blipFill>
        <p:spPr>
          <a:xfrm>
            <a:off x="5680907" y="3939747"/>
            <a:ext cx="3066183" cy="2377440"/>
          </a:xfrm>
          <a:prstGeom prst="rect">
            <a:avLst/>
          </a:prstGeom>
          <a:ln>
            <a:solidFill>
              <a:schemeClr val="accent3"/>
            </a:solidFill>
          </a:ln>
        </p:spPr>
      </p:pic>
      <p:pic>
        <p:nvPicPr>
          <p:cNvPr id="16" name="Picture 15">
            <a:extLst>
              <a:ext uri="{FF2B5EF4-FFF2-40B4-BE49-F238E27FC236}">
                <a16:creationId xmlns:a16="http://schemas.microsoft.com/office/drawing/2014/main" id="{372E8962-FFB3-43AD-95A5-F06CFA9B19F5}"/>
              </a:ext>
            </a:extLst>
          </p:cNvPr>
          <p:cNvPicPr>
            <a:picLocks noChangeAspect="1"/>
          </p:cNvPicPr>
          <p:nvPr/>
        </p:nvPicPr>
        <p:blipFill>
          <a:blip r:embed="rId12"/>
          <a:stretch>
            <a:fillRect/>
          </a:stretch>
        </p:blipFill>
        <p:spPr>
          <a:xfrm>
            <a:off x="5429434" y="4431982"/>
            <a:ext cx="3106177" cy="2377440"/>
          </a:xfrm>
          <a:prstGeom prst="rect">
            <a:avLst/>
          </a:prstGeom>
          <a:ln>
            <a:solidFill>
              <a:schemeClr val="accent3"/>
            </a:solidFill>
          </a:ln>
        </p:spPr>
      </p:pic>
    </p:spTree>
    <p:extLst>
      <p:ext uri="{BB962C8B-B14F-4D97-AF65-F5344CB8AC3E}">
        <p14:creationId xmlns:p14="http://schemas.microsoft.com/office/powerpoint/2010/main" val="73534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 presetClass="entr" presetSubtype="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 presetClass="entr" presetSubtype="2"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par>
                          <p:cTn id="51" fill="hold">
                            <p:stCondLst>
                              <p:cond delay="2000"/>
                            </p:stCondLst>
                            <p:childTnLst>
                              <p:par>
                                <p:cTn id="52" presetID="2" presetClass="entr" presetSubtype="2"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465" y="307649"/>
            <a:ext cx="8595897" cy="540321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FACE PLAN</a:t>
            </a:r>
          </a:p>
          <a:p>
            <a:pPr algn="ctr"/>
            <a:endParaRPr lang="en-US" sz="7200" dirty="0">
              <a:solidFill>
                <a:schemeClr val="accent2"/>
              </a:solidFill>
              <a:latin typeface="Arial Black"/>
              <a:cs typeface="Arial Black"/>
            </a:endParaRPr>
          </a:p>
          <a:p>
            <a:pPr algn="ctr"/>
            <a:r>
              <a:rPr lang="en-US" sz="3200" dirty="0">
                <a:solidFill>
                  <a:schemeClr val="accent2"/>
                </a:solidFill>
                <a:latin typeface="Arial Black"/>
                <a:cs typeface="Arial Black"/>
              </a:rPr>
              <a:t>(Family and Community Engagement)</a:t>
            </a:r>
          </a:p>
          <a:p>
            <a:pPr algn="ctr"/>
            <a:endParaRPr lang="en-US" sz="2000" dirty="0">
              <a:solidFill>
                <a:schemeClr val="accent2"/>
              </a:solidFill>
              <a:latin typeface="Arial Black"/>
              <a:cs typeface="Arial Black"/>
            </a:endParaRPr>
          </a:p>
          <a:p>
            <a:pPr algn="ctr"/>
            <a:r>
              <a:rPr lang="en-US" sz="2400" b="1" u="sng" dirty="0">
                <a:solidFill>
                  <a:schemeClr val="accent6">
                    <a:lumMod val="75000"/>
                  </a:schemeClr>
                </a:solidFill>
                <a:latin typeface="Arial Narrow Bold" panose="020B0706020202030204" pitchFamily="34" charset="0"/>
                <a:cs typeface="Arial Narrow Bold"/>
              </a:rPr>
              <a:t>District contact: </a:t>
            </a:r>
          </a:p>
          <a:p>
            <a:pPr algn="ctr"/>
            <a:r>
              <a:rPr lang="en-US" sz="2400" dirty="0">
                <a:solidFill>
                  <a:schemeClr val="accent6">
                    <a:lumMod val="75000"/>
                  </a:schemeClr>
                </a:solidFill>
                <a:latin typeface="Arial Narrow Bold" panose="020B0706020202030204" pitchFamily="34" charset="0"/>
                <a:cs typeface="Arial Narrow Bold"/>
              </a:rPr>
              <a:t> Nadia Clarke, Assistant Director, </a:t>
            </a:r>
          </a:p>
          <a:p>
            <a:pPr algn="ctr"/>
            <a:r>
              <a:rPr lang="en-US" sz="2400" dirty="0">
                <a:solidFill>
                  <a:schemeClr val="accent6">
                    <a:lumMod val="75000"/>
                  </a:schemeClr>
                </a:solidFill>
                <a:latin typeface="Arial Narrow Bold" panose="020B0706020202030204" pitchFamily="34" charset="0"/>
                <a:cs typeface="Arial Narrow Bold"/>
              </a:rPr>
              <a:t>Office of Family and Community Engagement, 754-321-1599</a:t>
            </a:r>
            <a:endParaRPr lang="en-US" sz="2400" dirty="0">
              <a:latin typeface="Arial Narrow Bold" panose="020B0706020202030204" pitchFamily="34" charset="0"/>
            </a:endParaRPr>
          </a:p>
          <a:p>
            <a:pPr algn="ctr"/>
            <a:endParaRPr lang="en-US" sz="2000" dirty="0">
              <a:solidFill>
                <a:schemeClr val="accent2"/>
              </a:solidFill>
              <a:latin typeface="Arial Narrow Bold" panose="020B0706020202030204" pitchFamily="34" charset="0"/>
              <a:cs typeface="Arial Black"/>
            </a:endParaRP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32</a:t>
            </a:fld>
            <a:endParaRPr lang="en-US" dirty="0"/>
          </a:p>
        </p:txBody>
      </p:sp>
      <p:sp>
        <p:nvSpPr>
          <p:cNvPr id="4" name="Title 3"/>
          <p:cNvSpPr>
            <a:spLocks noGrp="1"/>
          </p:cNvSpPr>
          <p:nvPr>
            <p:ph type="title"/>
          </p:nvPr>
        </p:nvSpPr>
        <p:spPr>
          <a:xfrm>
            <a:off x="1039050" y="6291611"/>
            <a:ext cx="4770899" cy="294928"/>
          </a:xfrm>
        </p:spPr>
        <p:txBody>
          <a:bodyPr/>
          <a:lstStyle/>
          <a:p>
            <a:br>
              <a:rPr lang="en-US" sz="2000" dirty="0"/>
            </a:br>
            <a:r>
              <a:rPr lang="en-US" sz="1600" dirty="0"/>
              <a:t>OFFICE OF SERVICE QUALITY</a:t>
            </a:r>
            <a:br>
              <a:rPr lang="en-US" sz="2000" dirty="0"/>
            </a:br>
            <a:endParaRPr lang="en-US" sz="2000" dirty="0"/>
          </a:p>
        </p:txBody>
      </p:sp>
    </p:spTree>
    <p:extLst>
      <p:ext uri="{BB962C8B-B14F-4D97-AF65-F5344CB8AC3E}">
        <p14:creationId xmlns:p14="http://schemas.microsoft.com/office/powerpoint/2010/main" val="1778224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1089891" y="2595419"/>
            <a:ext cx="7084291" cy="2607646"/>
          </a:xfrm>
          <a:prstGeom prst="rect">
            <a:avLst/>
          </a:prstGeom>
        </p:spPr>
        <p:txBody>
          <a:bodyPr anchor="ctr"/>
          <a:lstStyle/>
          <a:p>
            <a:pPr marL="0" indent="0" algn="ctr">
              <a:lnSpc>
                <a:spcPct val="100000"/>
              </a:lnSpc>
              <a:spcBef>
                <a:spcPts val="600"/>
              </a:spcBef>
              <a:spcAft>
                <a:spcPts val="600"/>
              </a:spcAft>
              <a:buNone/>
            </a:pPr>
            <a:r>
              <a:rPr lang="en-US" sz="3600" b="1" dirty="0">
                <a:solidFill>
                  <a:srgbClr val="0095D3"/>
                </a:solidFill>
              </a:rPr>
              <a:t>FACE in Broward Schools</a:t>
            </a:r>
          </a:p>
          <a:p>
            <a:pPr marL="0" indent="0" algn="ctr">
              <a:lnSpc>
                <a:spcPct val="100000"/>
              </a:lnSpc>
              <a:spcBef>
                <a:spcPts val="600"/>
              </a:spcBef>
              <a:spcAft>
                <a:spcPts val="600"/>
              </a:spcAft>
              <a:buNone/>
            </a:pPr>
            <a:r>
              <a:rPr lang="en-US" sz="2800" i="1" dirty="0">
                <a:solidFill>
                  <a:schemeClr val="accent2"/>
                </a:solidFill>
              </a:rPr>
              <a:t>Engaging families and the community in support of healthy schools</a:t>
            </a:r>
          </a:p>
        </p:txBody>
      </p:sp>
      <p:sp>
        <p:nvSpPr>
          <p:cNvPr id="2" name="TextBox 1"/>
          <p:cNvSpPr txBox="1"/>
          <p:nvPr/>
        </p:nvSpPr>
        <p:spPr>
          <a:xfrm>
            <a:off x="1089891" y="2112428"/>
            <a:ext cx="6972284" cy="400110"/>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Office of Family and Community Engagement (FACE)</a:t>
            </a:r>
          </a:p>
        </p:txBody>
      </p:sp>
    </p:spTree>
    <p:extLst>
      <p:ext uri="{BB962C8B-B14F-4D97-AF65-F5344CB8AC3E}">
        <p14:creationId xmlns:p14="http://schemas.microsoft.com/office/powerpoint/2010/main" val="2899861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8662" y="515403"/>
            <a:ext cx="7589838" cy="5390097"/>
          </a:xfrm>
        </p:spPr>
        <p:txBody>
          <a:bodyPr/>
          <a:lstStyle/>
          <a:p>
            <a:r>
              <a:rPr lang="en-US" sz="2800" b="1" dirty="0"/>
              <a:t>Vision:</a:t>
            </a:r>
          </a:p>
          <a:p>
            <a:pPr algn="ctr"/>
            <a:r>
              <a:rPr lang="en-US" sz="2800" dirty="0">
                <a:solidFill>
                  <a:srgbClr val="FF0000"/>
                </a:solidFill>
              </a:rPr>
              <a:t>A district where every family actively partners with schools in supporting their children's learning and academic achievement.  Schools have systems and practices in place that value and engage families and their communities in essential and meaningful ways</a:t>
            </a:r>
          </a:p>
          <a:p>
            <a:r>
              <a:rPr lang="en-US" sz="2800" b="1" dirty="0"/>
              <a:t>Mission:</a:t>
            </a:r>
          </a:p>
          <a:p>
            <a:pPr algn="ctr"/>
            <a:r>
              <a:rPr lang="en-US" sz="2800" dirty="0"/>
              <a:t>To work collaboratively with families, community members and schools to ensure student success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p:txBody>
          <a:bodyPr/>
          <a:lstStyle/>
          <a:p>
            <a:r>
              <a:rPr lang="en-US" dirty="0"/>
              <a:t>Family and community engagement</a:t>
            </a:r>
          </a:p>
        </p:txBody>
      </p:sp>
    </p:spTree>
    <p:extLst>
      <p:ext uri="{BB962C8B-B14F-4D97-AF65-F5344CB8AC3E}">
        <p14:creationId xmlns:p14="http://schemas.microsoft.com/office/powerpoint/2010/main" val="35281917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a:xfrm>
            <a:off x="1003293" y="6218237"/>
            <a:ext cx="4072459" cy="431800"/>
          </a:xfrm>
        </p:spPr>
        <p:txBody>
          <a:bodyPr/>
          <a:lstStyle/>
          <a:p>
            <a:r>
              <a:rPr lang="en-US" dirty="0"/>
              <a:t>Family and community engagement</a:t>
            </a:r>
          </a:p>
        </p:txBody>
      </p:sp>
      <p:sp>
        <p:nvSpPr>
          <p:cNvPr id="4" name="Title 3"/>
          <p:cNvSpPr>
            <a:spLocks noGrp="1"/>
          </p:cNvSpPr>
          <p:nvPr>
            <p:ph type="title"/>
          </p:nvPr>
        </p:nvSpPr>
        <p:spPr>
          <a:xfrm>
            <a:off x="168803" y="147667"/>
            <a:ext cx="8700559" cy="971550"/>
          </a:xfrm>
        </p:spPr>
        <p:txBody>
          <a:bodyPr anchor="ctr"/>
          <a:lstStyle/>
          <a:p>
            <a:pPr algn="ctr"/>
            <a:r>
              <a:rPr lang="en-US" dirty="0"/>
              <a:t>From “Involvement” to “Engagement”</a:t>
            </a:r>
          </a:p>
        </p:txBody>
      </p:sp>
      <p:sp>
        <p:nvSpPr>
          <p:cNvPr id="5" name="Text Placeholder 4"/>
          <p:cNvSpPr>
            <a:spLocks noGrp="1"/>
          </p:cNvSpPr>
          <p:nvPr>
            <p:ph type="body" sz="quarter" idx="15"/>
          </p:nvPr>
        </p:nvSpPr>
        <p:spPr/>
        <p:txBody>
          <a:bodyPr anchor="ctr"/>
          <a:lstStyle/>
          <a:p>
            <a:r>
              <a:rPr lang="en-US" sz="2000" b="1" dirty="0"/>
              <a:t>Involvement</a:t>
            </a:r>
            <a:r>
              <a:rPr lang="en-US" sz="2000" dirty="0"/>
              <a:t> implies </a:t>
            </a:r>
            <a:r>
              <a:rPr lang="en-US" sz="2000" i="1" dirty="0"/>
              <a:t>doing to</a:t>
            </a:r>
            <a:r>
              <a:rPr lang="en-US" sz="2000" dirty="0"/>
              <a:t>; in contrast, </a:t>
            </a:r>
            <a:r>
              <a:rPr lang="en-US" sz="2000" b="1" dirty="0"/>
              <a:t>Engagement</a:t>
            </a:r>
            <a:r>
              <a:rPr lang="en-US" sz="2000" dirty="0"/>
              <a:t> implies </a:t>
            </a:r>
            <a:r>
              <a:rPr lang="en-US" sz="2000" i="1" dirty="0"/>
              <a:t>doing with</a:t>
            </a:r>
            <a:endParaRPr lang="en-US" sz="2000" dirty="0"/>
          </a:p>
        </p:txBody>
      </p:sp>
      <p:sp>
        <p:nvSpPr>
          <p:cNvPr id="6" name="Text Placeholder 5"/>
          <p:cNvSpPr>
            <a:spLocks noGrp="1"/>
          </p:cNvSpPr>
          <p:nvPr>
            <p:ph type="body" sz="quarter" idx="16"/>
          </p:nvPr>
        </p:nvSpPr>
        <p:spPr/>
        <p:txBody>
          <a:bodyPr anchor="ctr"/>
          <a:lstStyle/>
          <a:p>
            <a:r>
              <a:rPr lang="en-US" i="1" dirty="0"/>
              <a:t>Involve</a:t>
            </a:r>
            <a:r>
              <a:rPr lang="en-US" dirty="0"/>
              <a:t> is "to enfold or envelope“</a:t>
            </a:r>
          </a:p>
          <a:p>
            <a:r>
              <a:rPr lang="en-US" dirty="0"/>
              <a:t>Identifying projects, needs, and goals and then telling parents how they can contribute</a:t>
            </a:r>
          </a:p>
        </p:txBody>
      </p:sp>
      <p:sp>
        <p:nvSpPr>
          <p:cNvPr id="7" name="Text Placeholder 6"/>
          <p:cNvSpPr>
            <a:spLocks noGrp="1"/>
          </p:cNvSpPr>
          <p:nvPr>
            <p:ph type="body" sz="quarter" idx="17"/>
          </p:nvPr>
        </p:nvSpPr>
        <p:spPr/>
        <p:txBody>
          <a:bodyPr anchor="ctr"/>
          <a:lstStyle/>
          <a:p>
            <a:r>
              <a:rPr lang="en-US" i="1" dirty="0"/>
              <a:t>Engage</a:t>
            </a:r>
            <a:r>
              <a:rPr lang="en-US" dirty="0"/>
              <a:t> is "to come together and interlock“</a:t>
            </a:r>
          </a:p>
          <a:p>
            <a:r>
              <a:rPr lang="en-US" dirty="0"/>
              <a:t>Listening to what parents think, dream, and worry about with a goal of not to serve clients but to gain partners</a:t>
            </a:r>
          </a:p>
        </p:txBody>
      </p:sp>
      <p:pic>
        <p:nvPicPr>
          <p:cNvPr id="17" name="Picture Placeholder 16"/>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3547" r="13547"/>
          <a:stretch>
            <a:fillRect/>
          </a:stretch>
        </p:blipFill>
        <p:spPr/>
      </p:pic>
      <p:pic>
        <p:nvPicPr>
          <p:cNvPr id="18" name="Picture Placeholder 17"/>
          <p:cNvPicPr preferRelativeResize="0">
            <a:picLocks noGrp="1"/>
          </p:cNvPicPr>
          <p:nvPr>
            <p:ph type="pic" sz="quarter" idx="19"/>
          </p:nvPr>
        </p:nvPicPr>
        <p:blipFill>
          <a:blip r:embed="rId3">
            <a:extLst>
              <a:ext uri="{28A0092B-C50C-407E-A947-70E740481C1C}">
                <a14:useLocalDpi xmlns:a14="http://schemas.microsoft.com/office/drawing/2010/main" val="0"/>
              </a:ext>
            </a:extLst>
          </a:blip>
          <a:stretch>
            <a:fillRect/>
          </a:stretch>
        </p:blipFill>
        <p:spPr>
          <a:xfrm>
            <a:off x="309093" y="3723015"/>
            <a:ext cx="2685990" cy="2188388"/>
          </a:xfrm>
        </p:spPr>
      </p:pic>
      <p:pic>
        <p:nvPicPr>
          <p:cNvPr id="19" name="Picture Placeholder 18"/>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1553" b="1553"/>
          <a:stretch>
            <a:fillRect/>
          </a:stretch>
        </p:blipFill>
        <p:spPr/>
      </p:pic>
    </p:spTree>
    <p:extLst>
      <p:ext uri="{BB962C8B-B14F-4D97-AF65-F5344CB8AC3E}">
        <p14:creationId xmlns:p14="http://schemas.microsoft.com/office/powerpoint/2010/main" val="1209638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p:txBody>
          <a:bodyPr/>
          <a:lstStyle/>
          <a:p>
            <a:r>
              <a:rPr lang="en-US" dirty="0"/>
              <a:t>Family and community engagement</a:t>
            </a:r>
          </a:p>
        </p:txBody>
      </p:sp>
      <p:sp>
        <p:nvSpPr>
          <p:cNvPr id="4" name="Title 3"/>
          <p:cNvSpPr>
            <a:spLocks noGrp="1"/>
          </p:cNvSpPr>
          <p:nvPr>
            <p:ph type="title"/>
          </p:nvPr>
        </p:nvSpPr>
        <p:spPr>
          <a:xfrm>
            <a:off x="172668" y="147638"/>
            <a:ext cx="8798295" cy="971550"/>
          </a:xfrm>
        </p:spPr>
        <p:txBody>
          <a:bodyPr anchor="ctr"/>
          <a:lstStyle/>
          <a:p>
            <a:pPr algn="ctr"/>
            <a:r>
              <a:rPr lang="en-US" dirty="0"/>
              <a:t>2017-2018 Strategy</a:t>
            </a:r>
          </a:p>
        </p:txBody>
      </p:sp>
      <p:sp>
        <p:nvSpPr>
          <p:cNvPr id="5" name="Text Placeholder 4"/>
          <p:cNvSpPr>
            <a:spLocks noGrp="1"/>
          </p:cNvSpPr>
          <p:nvPr>
            <p:ph type="body" sz="quarter" idx="16"/>
          </p:nvPr>
        </p:nvSpPr>
        <p:spPr>
          <a:xfrm>
            <a:off x="204236" y="1301271"/>
            <a:ext cx="2826131" cy="4759618"/>
          </a:xfrm>
        </p:spPr>
        <p:txBody>
          <a:bodyPr/>
          <a:lstStyle/>
          <a:p>
            <a:endParaRPr lang="en-US" dirty="0"/>
          </a:p>
        </p:txBody>
      </p:sp>
      <p:sp>
        <p:nvSpPr>
          <p:cNvPr id="6" name="Text Placeholder 5"/>
          <p:cNvSpPr>
            <a:spLocks noGrp="1"/>
          </p:cNvSpPr>
          <p:nvPr>
            <p:ph type="body" sz="quarter" idx="17"/>
          </p:nvPr>
        </p:nvSpPr>
        <p:spPr/>
        <p:txBody>
          <a:bodyPr/>
          <a:lstStyle/>
          <a:p>
            <a:pPr>
              <a:spcBef>
                <a:spcPts val="0"/>
              </a:spcBef>
            </a:pPr>
            <a:r>
              <a:rPr lang="en-US" sz="1500" b="1" dirty="0"/>
              <a:t>Tier 2: </a:t>
            </a:r>
            <a:r>
              <a:rPr lang="en-US" sz="1500" dirty="0"/>
              <a:t>Identified Schools &amp; Faith-Based Partnerships</a:t>
            </a:r>
          </a:p>
          <a:p>
            <a:pPr marL="285750" indent="-285750">
              <a:spcBef>
                <a:spcPts val="0"/>
              </a:spcBef>
              <a:buFont typeface="Arial" panose="020B0604020202020204" pitchFamily="34" charset="0"/>
              <a:buChar char="•"/>
            </a:pPr>
            <a:r>
              <a:rPr lang="en-US" sz="1500" dirty="0"/>
              <a:t>Site-based training with school team using AECF Planning tool</a:t>
            </a:r>
          </a:p>
          <a:p>
            <a:pPr marL="285750" indent="-285750">
              <a:spcBef>
                <a:spcPts val="0"/>
              </a:spcBef>
              <a:buFont typeface="Arial" panose="020B0604020202020204" pitchFamily="34" charset="0"/>
              <a:buChar char="•"/>
            </a:pPr>
            <a:r>
              <a:rPr lang="en-US" sz="1500" dirty="0"/>
              <a:t>Facilitate planning session to identify ways to support school</a:t>
            </a:r>
          </a:p>
        </p:txBody>
      </p:sp>
      <p:sp>
        <p:nvSpPr>
          <p:cNvPr id="8" name="Picture Placeholder 7"/>
          <p:cNvSpPr>
            <a:spLocks noGrp="1"/>
          </p:cNvSpPr>
          <p:nvPr>
            <p:ph type="pic" sz="quarter" idx="20"/>
          </p:nvPr>
        </p:nvSpPr>
        <p:spPr/>
      </p:sp>
      <p:sp>
        <p:nvSpPr>
          <p:cNvPr id="9" name="Text Placeholder 8"/>
          <p:cNvSpPr>
            <a:spLocks noGrp="1"/>
          </p:cNvSpPr>
          <p:nvPr>
            <p:ph type="body" sz="quarter" idx="21"/>
          </p:nvPr>
        </p:nvSpPr>
        <p:spPr>
          <a:xfrm>
            <a:off x="3168280" y="1270011"/>
            <a:ext cx="2836327" cy="2298709"/>
          </a:xfrm>
        </p:spPr>
        <p:txBody>
          <a:bodyPr vert="horz" tIns="137160" rIns="182880" anchor="t">
            <a:normAutofit/>
          </a:bodyPr>
          <a:lstStyle/>
          <a:p>
            <a:pPr algn="l"/>
            <a:r>
              <a:rPr lang="x-none" sz="1500" dirty="0">
                <a:solidFill>
                  <a:schemeClr val="tx1"/>
                </a:solidFill>
              </a:rPr>
              <a:t>Tier 1: </a:t>
            </a:r>
            <a:r>
              <a:rPr lang="x-none" sz="1500" b="0" dirty="0">
                <a:solidFill>
                  <a:schemeClr val="tx1"/>
                </a:solidFill>
              </a:rPr>
              <a:t>All Schools and Communities</a:t>
            </a:r>
          </a:p>
          <a:p>
            <a:pPr marL="285750" indent="-285750" algn="l">
              <a:buFont typeface="Arial" panose="020B0604020202020204" pitchFamily="34" charset="0"/>
              <a:buChar char="•"/>
            </a:pPr>
            <a:r>
              <a:rPr lang="x-none" sz="1500" b="0" dirty="0">
                <a:solidFill>
                  <a:schemeClr val="tx1"/>
                </a:solidFill>
              </a:rPr>
              <a:t>FACE Plan in SIP (BP 3)</a:t>
            </a:r>
          </a:p>
          <a:p>
            <a:pPr marL="285750" indent="-285750" algn="l">
              <a:buFont typeface="Arial" panose="020B0604020202020204" pitchFamily="34" charset="0"/>
              <a:buChar char="•"/>
            </a:pPr>
            <a:r>
              <a:rPr lang="x-none" sz="1500" b="0" dirty="0">
                <a:solidFill>
                  <a:schemeClr val="tx1"/>
                </a:solidFill>
              </a:rPr>
              <a:t>Access to monthly engagement ideas</a:t>
            </a:r>
          </a:p>
          <a:p>
            <a:pPr marL="285750" indent="-285750" algn="l">
              <a:buFont typeface="Arial" panose="020B0604020202020204" pitchFamily="34" charset="0"/>
              <a:buChar char="•"/>
            </a:pPr>
            <a:r>
              <a:rPr lang="x-none" sz="1500" b="0" dirty="0">
                <a:solidFill>
                  <a:schemeClr val="tx1"/>
                </a:solidFill>
              </a:rPr>
              <a:t>Monthly school-focused workshops</a:t>
            </a:r>
          </a:p>
          <a:p>
            <a:pPr marL="285750" indent="-285750" algn="l">
              <a:buFont typeface="Arial" panose="020B0604020202020204" pitchFamily="34" charset="0"/>
              <a:buChar char="•"/>
            </a:pPr>
            <a:r>
              <a:rPr lang="x-none" sz="1500" b="0" dirty="0">
                <a:solidFill>
                  <a:schemeClr val="tx1"/>
                </a:solidFill>
              </a:rPr>
              <a:t>Parent workshops</a:t>
            </a:r>
            <a:endParaRPr lang="en-US" sz="1500" b="0" dirty="0">
              <a:solidFill>
                <a:schemeClr val="tx1"/>
              </a:solidFill>
            </a:endParaRPr>
          </a:p>
          <a:p>
            <a:pPr marL="285750" indent="-285750" algn="l">
              <a:buFont typeface="Arial" panose="020B0604020202020204" pitchFamily="34" charset="0"/>
              <a:buChar char="•"/>
            </a:pPr>
            <a:endParaRPr lang="x-none" sz="1500" b="0" dirty="0">
              <a:solidFill>
                <a:schemeClr val="tx1"/>
              </a:solidFill>
            </a:endParaRPr>
          </a:p>
        </p:txBody>
      </p:sp>
      <p:sp>
        <p:nvSpPr>
          <p:cNvPr id="10" name="TextBox 9"/>
          <p:cNvSpPr txBox="1"/>
          <p:nvPr/>
        </p:nvSpPr>
        <p:spPr>
          <a:xfrm>
            <a:off x="3178540" y="3916706"/>
            <a:ext cx="2826067" cy="21698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a:ea typeface="+mn-ea"/>
                <a:cs typeface="+mn-cs"/>
              </a:rPr>
              <a:t>Tier 3: </a:t>
            </a:r>
            <a:r>
              <a:rPr kumimoji="0" lang="en-US" sz="1500" b="0" i="0" u="none" strike="noStrike" kern="1200" cap="none" spc="0" normalizeH="0" baseline="0" noProof="0" dirty="0">
                <a:ln>
                  <a:noFill/>
                </a:ln>
                <a:solidFill>
                  <a:prstClr val="black"/>
                </a:solidFill>
                <a:effectLst/>
                <a:uLnTx/>
                <a:uFillTx/>
                <a:latin typeface="Century Gothic"/>
                <a:ea typeface="+mn-ea"/>
                <a:cs typeface="+mn-cs"/>
              </a:rPr>
              <a:t>SPARKS (Dillard and BA Zones)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Enhancing/strengthening support for educators, families and communities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Joint community partnership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Zone engagement activities</a:t>
            </a:r>
          </a:p>
        </p:txBody>
      </p:sp>
      <p:sp>
        <p:nvSpPr>
          <p:cNvPr id="11" name="TextBox 10"/>
          <p:cNvSpPr txBox="1"/>
          <p:nvPr/>
        </p:nvSpPr>
        <p:spPr>
          <a:xfrm>
            <a:off x="6164263" y="3816213"/>
            <a:ext cx="2910625" cy="17081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prstClr val="black"/>
                </a:solidFill>
                <a:effectLst/>
                <a:uLnTx/>
                <a:uFillTx/>
                <a:latin typeface="Century Gothic"/>
                <a:ea typeface="+mn-ea"/>
                <a:cs typeface="+mn-cs"/>
              </a:rPr>
              <a:t>SY 18 Project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Update Parent Resource Guide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Gulfstream Family Resource Center – FACE Center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Community University</a:t>
            </a:r>
          </a:p>
        </p:txBody>
      </p:sp>
      <p:graphicFrame>
        <p:nvGraphicFramePr>
          <p:cNvPr id="16" name="Diagram 15"/>
          <p:cNvGraphicFramePr/>
          <p:nvPr>
            <p:extLst/>
          </p:nvPr>
        </p:nvGraphicFramePr>
        <p:xfrm>
          <a:off x="172668" y="1269258"/>
          <a:ext cx="2820172" cy="4759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7423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a:bodyPr>
          <a:lstStyle/>
          <a:p>
            <a:pPr algn="ctr"/>
            <a:r>
              <a:rPr lang="en-US" dirty="0">
                <a:solidFill>
                  <a:schemeClr val="bg1"/>
                </a:solidFill>
              </a:rPr>
              <a:t>FACE Plan in SIP</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539680042"/>
              </p:ext>
            </p:extLst>
          </p:nvPr>
        </p:nvGraphicFramePr>
        <p:xfrm>
          <a:off x="160636" y="1079019"/>
          <a:ext cx="8810326" cy="5115844"/>
        </p:xfrm>
        <a:graphic>
          <a:graphicData uri="http://schemas.openxmlformats.org/drawingml/2006/table">
            <a:tbl>
              <a:tblPr/>
              <a:tblGrid>
                <a:gridCol w="2796275">
                  <a:extLst>
                    <a:ext uri="{9D8B030D-6E8A-4147-A177-3AD203B41FA5}">
                      <a16:colId xmlns:a16="http://schemas.microsoft.com/office/drawing/2014/main" val="20000"/>
                    </a:ext>
                  </a:extLst>
                </a:gridCol>
                <a:gridCol w="853275">
                  <a:extLst>
                    <a:ext uri="{9D8B030D-6E8A-4147-A177-3AD203B41FA5}">
                      <a16:colId xmlns:a16="http://schemas.microsoft.com/office/drawing/2014/main" val="20001"/>
                    </a:ext>
                  </a:extLst>
                </a:gridCol>
                <a:gridCol w="1069165">
                  <a:extLst>
                    <a:ext uri="{9D8B030D-6E8A-4147-A177-3AD203B41FA5}">
                      <a16:colId xmlns:a16="http://schemas.microsoft.com/office/drawing/2014/main" val="20002"/>
                    </a:ext>
                  </a:extLst>
                </a:gridCol>
                <a:gridCol w="1137701">
                  <a:extLst>
                    <a:ext uri="{9D8B030D-6E8A-4147-A177-3AD203B41FA5}">
                      <a16:colId xmlns:a16="http://schemas.microsoft.com/office/drawing/2014/main" val="20003"/>
                    </a:ext>
                  </a:extLst>
                </a:gridCol>
                <a:gridCol w="1182249">
                  <a:extLst>
                    <a:ext uri="{9D8B030D-6E8A-4147-A177-3AD203B41FA5}">
                      <a16:colId xmlns:a16="http://schemas.microsoft.com/office/drawing/2014/main" val="20004"/>
                    </a:ext>
                  </a:extLst>
                </a:gridCol>
                <a:gridCol w="812155">
                  <a:extLst>
                    <a:ext uri="{9D8B030D-6E8A-4147-A177-3AD203B41FA5}">
                      <a16:colId xmlns:a16="http://schemas.microsoft.com/office/drawing/2014/main" val="20005"/>
                    </a:ext>
                  </a:extLst>
                </a:gridCol>
                <a:gridCol w="959506">
                  <a:extLst>
                    <a:ext uri="{9D8B030D-6E8A-4147-A177-3AD203B41FA5}">
                      <a16:colId xmlns:a16="http://schemas.microsoft.com/office/drawing/2014/main" val="20006"/>
                    </a:ext>
                  </a:extLst>
                </a:gridCol>
              </a:tblGrid>
              <a:tr h="189546">
                <a:tc gridSpan="3">
                  <a:txBody>
                    <a:bodyPr/>
                    <a:lstStyle/>
                    <a:p>
                      <a:pPr algn="l" fontAlgn="ctr"/>
                      <a:r>
                        <a:rPr lang="en-US" sz="900" b="1" i="0" u="none" strike="noStrike" dirty="0">
                          <a:solidFill>
                            <a:srgbClr val="000000"/>
                          </a:solidFill>
                          <a:effectLst/>
                          <a:latin typeface="Times New Roman" panose="02020603050405020304" pitchFamily="18" charset="0"/>
                        </a:rPr>
                        <a:t>Family And Community Engagement (FACE) Plan</a:t>
                      </a:r>
                    </a:p>
                  </a:txBody>
                  <a:tcPr marL="5678" marR="5678" marT="5678" marB="0" anchor="ctr">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0"/>
                  </a:ext>
                </a:extLst>
              </a:tr>
              <a:tr h="192872">
                <a:tc>
                  <a:txBody>
                    <a:bodyPr/>
                    <a:lstStyle/>
                    <a:p>
                      <a:pPr algn="l" fontAlgn="ctr"/>
                      <a:endParaRPr lang="en-US" sz="900" b="1" i="0" u="none" strike="noStrike" dirty="0">
                        <a:solidFill>
                          <a:srgbClr val="000000"/>
                        </a:solidFill>
                        <a:effectLst/>
                        <a:latin typeface="Times New Roman" panose="02020603050405020304" pitchFamily="18" charset="0"/>
                      </a:endParaRPr>
                    </a:p>
                  </a:txBody>
                  <a:tcPr marL="5678" marR="5678" marT="5678" marB="0" anchor="ctr">
                    <a:lnL>
                      <a:noFill/>
                    </a:lnL>
                    <a:lnR>
                      <a:noFill/>
                    </a:lnR>
                    <a:lnT>
                      <a:noFill/>
                    </a:lnT>
                    <a:lnB>
                      <a:noFill/>
                    </a:lnB>
                    <a:solidFill>
                      <a:schemeClr val="bg1"/>
                    </a:solidFill>
                  </a:tcPr>
                </a:tc>
                <a:tc>
                  <a:txBody>
                    <a:bodyPr/>
                    <a:lstStyle/>
                    <a:p>
                      <a:pPr algn="ctr" fontAlgn="b"/>
                      <a:endParaRPr lang="en-US" sz="9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gridSpan="2">
                  <a:txBody>
                    <a:bodyPr/>
                    <a:lstStyle/>
                    <a:p>
                      <a:pPr algn="ctr" fontAlgn="b"/>
                      <a:endParaRPr lang="en-US" sz="20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1"/>
                  </a:ext>
                </a:extLst>
              </a:tr>
              <a:tr h="72593">
                <a:tc gridSpan="2">
                  <a:txBody>
                    <a:bodyPr/>
                    <a:lstStyle/>
                    <a:p>
                      <a:pPr algn="l" fontAlgn="b"/>
                      <a:r>
                        <a:rPr lang="en-US" sz="900" b="1" i="0" u="none" strike="noStrike" dirty="0">
                          <a:solidFill>
                            <a:srgbClr val="000000"/>
                          </a:solidFill>
                          <a:effectLst/>
                          <a:latin typeface="Times New Roman" panose="02020603050405020304" pitchFamily="18" charset="0"/>
                        </a:rPr>
                        <a:t>Impact Area: Program Environment/Culture</a:t>
                      </a:r>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tc hMerge="1"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2"/>
                  </a:ext>
                </a:extLst>
              </a:tr>
              <a:tr h="85502">
                <a:tc>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3"/>
                  </a:ext>
                </a:extLst>
              </a:tr>
              <a:tr h="423318">
                <a:tc gridSpan="7">
                  <a:txBody>
                    <a:bodyPr/>
                    <a:lstStyle/>
                    <a:p>
                      <a:pPr algn="l" fontAlgn="b"/>
                      <a:r>
                        <a:rPr lang="en-US" sz="900" b="1" i="0" u="none" strike="noStrike" dirty="0">
                          <a:solidFill>
                            <a:srgbClr val="000000"/>
                          </a:solidFill>
                          <a:effectLst/>
                          <a:latin typeface="Times New Roman" panose="02020603050405020304" pitchFamily="18" charset="0"/>
                        </a:rPr>
                        <a:t>Engagement Goal:</a:t>
                      </a:r>
                      <a:r>
                        <a:rPr lang="en-US" sz="900" b="0" i="0" u="none" strike="noStrike" dirty="0">
                          <a:solidFill>
                            <a:srgbClr val="000000"/>
                          </a:solidFill>
                          <a:effectLst/>
                          <a:latin typeface="Times New Roman" panose="02020603050405020304" pitchFamily="18" charset="0"/>
                        </a:rPr>
                        <a:t> The environment or culture in which engaging programs take place must consider and plan for: families to feel welcomed, valued, and respected by program staff; two-way communication and relationship building with families are adapted to meet changing family and community circumstances; opportunities are provided for family support and development through the family partnership process and through intentional parent/family peer groups within the program and community.</a:t>
                      </a: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08075">
                <a:tc>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5100">
                <a:tc>
                  <a:txBody>
                    <a:bodyPr/>
                    <a:lstStyle/>
                    <a:p>
                      <a:pPr algn="l" fontAlgn="t"/>
                      <a:r>
                        <a:rPr lang="en-US" sz="900" b="1" i="0" u="none" strike="noStrike" dirty="0">
                          <a:solidFill>
                            <a:srgbClr val="000000"/>
                          </a:solidFill>
                          <a:effectLst/>
                          <a:latin typeface="Times New Roman" panose="02020603050405020304" pitchFamily="18" charset="0"/>
                        </a:rPr>
                        <a:t>Strategy                                                                               (Specific action, including cultural proficiency connections as appropriate)</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Date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needs to be done for the activity? When does it need to be done?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Who is responsible?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is our objective?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How will we measure our progress?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Identify artifacts to be uploaded</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15100">
                <a:tc>
                  <a:txBody>
                    <a:bodyPr/>
                    <a:lstStyle/>
                    <a:p>
                      <a:pPr algn="l" fontAlgn="t"/>
                      <a:r>
                        <a:rPr lang="en-US" sz="900" b="0" i="0" u="none" strike="noStrike" dirty="0">
                          <a:solidFill>
                            <a:srgbClr val="000000"/>
                          </a:solidFill>
                          <a:effectLst/>
                          <a:latin typeface="Times New Roman" panose="02020603050405020304" pitchFamily="18" charset="0"/>
                        </a:rPr>
                        <a:t>Review and distribute customer service handout to staff</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Within the first 30 days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1" u="none" strike="noStrike" dirty="0">
                          <a:solidFill>
                            <a:srgbClr val="0000FF"/>
                          </a:solidFill>
                          <a:effectLst/>
                          <a:latin typeface="Times New Roman" panose="02020603050405020304" pitchFamily="18" charset="0"/>
                        </a:rPr>
                        <a:t>Link to the "Providing Quality Customer Service" document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exceptional customer service to families and community stakeholders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Description of training held and copy of roster </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764501">
                <a:tc>
                  <a:txBody>
                    <a:bodyPr/>
                    <a:lstStyle/>
                    <a:p>
                      <a:pPr algn="l" fontAlgn="t"/>
                      <a:r>
                        <a:rPr lang="en-US" sz="900" b="0" i="0" u="none" strike="noStrike" dirty="0">
                          <a:solidFill>
                            <a:srgbClr val="000000"/>
                          </a:solidFill>
                          <a:effectLst/>
                          <a:latin typeface="Times New Roman" panose="02020603050405020304" pitchFamily="18" charset="0"/>
                        </a:rPr>
                        <a:t>Create a dedicated FACE Resource space in the building providing an updated calendar, district resources, academic &amp; testing information, and specific community resources that can be accessed discreetly</a:t>
                      </a:r>
                      <a:r>
                        <a:rPr lang="en-US" sz="900" b="0" i="1" u="none" strike="noStrike" dirty="0">
                          <a:solidFill>
                            <a:srgbClr val="000000"/>
                          </a:solidFill>
                          <a:effectLst/>
                          <a:latin typeface="Times New Roman" panose="02020603050405020304" pitchFamily="18" charset="0"/>
                        </a:rPr>
                        <a:t> (FACE Resource tool provided to school by the Office of Family And Community Engagement)</a:t>
                      </a:r>
                      <a:endParaRPr lang="en-US" sz="900" b="0" i="0" u="none" strike="noStrike" dirty="0">
                        <a:solidFill>
                          <a:srgbClr val="000000"/>
                        </a:solidFill>
                        <a:effectLst/>
                        <a:latin typeface="Times New Roman" panose="02020603050405020304" pitchFamily="18" charset="0"/>
                      </a:endParaRP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Within the first  60 days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Identify space in the school that is frequently trafficked and easily accessible to families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ongoing updated relevant resources to families and the community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Monthly photos of updated tool; copies of documents shared </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30728">
                <a:tc>
                  <a:txBody>
                    <a:bodyPr/>
                    <a:lstStyle/>
                    <a:p>
                      <a:pPr algn="l" fontAlgn="t"/>
                      <a:r>
                        <a:rPr lang="en-US" sz="900" b="0" i="0" u="none" strike="noStrike" dirty="0">
                          <a:solidFill>
                            <a:srgbClr val="000000"/>
                          </a:solidFill>
                          <a:effectLst/>
                          <a:latin typeface="Times New Roman" panose="02020603050405020304" pitchFamily="18" charset="0"/>
                        </a:rPr>
                        <a:t>Create Cultural Ambassadors and Resident Expert to facilitate a workshop around the cultural uniqueness of families served in the school/community</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Between the 5th and 6th week of school</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1" u="none" strike="noStrike" dirty="0">
                          <a:solidFill>
                            <a:srgbClr val="0000FF"/>
                          </a:solidFill>
                          <a:effectLst/>
                          <a:latin typeface="Times New Roman" panose="02020603050405020304" pitchFamily="18" charset="0"/>
                        </a:rPr>
                        <a:t>Link to the "10 Things You Should Know" document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Bridge the Cultural Gap between Families &amp; Staff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Copy of information shared with the school community</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859274">
                <a:tc>
                  <a:txBody>
                    <a:bodyPr/>
                    <a:lstStyle/>
                    <a:p>
                      <a:pPr algn="l" fontAlgn="t"/>
                      <a:r>
                        <a:rPr lang="en-US" sz="900" b="0" i="0" u="none" strike="noStrike" dirty="0">
                          <a:solidFill>
                            <a:srgbClr val="000000"/>
                          </a:solidFill>
                          <a:effectLst/>
                          <a:latin typeface="Times New Roman" panose="02020603050405020304" pitchFamily="18" charset="0"/>
                        </a:rPr>
                        <a:t>Create a staff focused  “Catch Them Being Good” program recognizing individuals supporting a positive environment/culture in your school</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Monthly</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Print/distribute/  post CTBG postcards for families to complete at anytime during the day/school year - embed link</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incentives to maintain a positive school environment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Ex. Scanned copies of submitted postcards, pictures from recognition activity</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15100">
                <a:tc>
                  <a:txBody>
                    <a:bodyPr/>
                    <a:lstStyle/>
                    <a:p>
                      <a:pPr algn="l" fontAlgn="t"/>
                      <a:r>
                        <a:rPr lang="en-US" sz="900" b="0" i="0" u="none" strike="noStrike" dirty="0">
                          <a:solidFill>
                            <a:srgbClr val="000000"/>
                          </a:solidFill>
                          <a:effectLst/>
                          <a:latin typeface="Times New Roman" panose="02020603050405020304" pitchFamily="18" charset="0"/>
                        </a:rPr>
                        <a:t>Engage in deliberate school-wide Social Emotional Learning (SEL) activities in LEAPS evidenced in SIP, Positive Behavior Plan (SPBP), RtI Action Plan, Attendance Plan</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Daily</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Embed activities in SIP, Behavior Plan, RtI Action Plan, Attendance Plan</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tiered support for Social Emotional Learning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LEAPs usage, SIP accreditation </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2722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Engagement Goal.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9" t="22049" r="779" b="-11712"/>
          <a:stretch/>
        </p:blipFill>
        <p:spPr>
          <a:xfrm>
            <a:off x="228815" y="1509696"/>
            <a:ext cx="8706392" cy="4278080"/>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71612" y="165100"/>
            <a:ext cx="8799352" cy="954088"/>
          </a:xfrm>
        </p:spPr>
        <p:txBody>
          <a:bodyPr anchor="ctr"/>
          <a:lstStyle/>
          <a:p>
            <a:pPr algn="ctr"/>
            <a:r>
              <a:rPr lang="en-US" dirty="0"/>
              <a:t>Engagement Goal</a:t>
            </a:r>
          </a:p>
        </p:txBody>
      </p:sp>
    </p:spTree>
    <p:extLst>
      <p:ext uri="{BB962C8B-B14F-4D97-AF65-F5344CB8AC3E}">
        <p14:creationId xmlns:p14="http://schemas.microsoft.com/office/powerpoint/2010/main" val="3240607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1.png"/>
          <p:cNvPicPr>
            <a:picLocks noGrp="1" noChangeAspect="1"/>
          </p:cNvPicPr>
          <p:nvPr>
            <p:ph idx="1"/>
          </p:nvPr>
        </p:nvPicPr>
        <p:blipFill>
          <a:blip r:embed="rId2">
            <a:extLst>
              <a:ext uri="{28A0092B-C50C-407E-A947-70E740481C1C}">
                <a14:useLocalDpi xmlns:a14="http://schemas.microsoft.com/office/drawing/2010/main" val="0"/>
              </a:ext>
            </a:extLst>
          </a:blip>
          <a:srcRect l="2431" r="2431"/>
          <a:stretch>
            <a:fillRect/>
          </a:stretch>
        </p:blipFill>
        <p:spPr>
          <a:xfrm>
            <a:off x="114407" y="1098424"/>
            <a:ext cx="8889444" cy="5114538"/>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48730" y="165100"/>
            <a:ext cx="8822234" cy="954088"/>
          </a:xfrm>
        </p:spPr>
        <p:txBody>
          <a:bodyPr anchor="ctr"/>
          <a:lstStyle/>
          <a:p>
            <a:pPr algn="ctr"/>
            <a:r>
              <a:rPr lang="en-US" dirty="0"/>
              <a:t>Strategy 1 – Customer Service</a:t>
            </a:r>
          </a:p>
        </p:txBody>
      </p:sp>
    </p:spTree>
    <p:extLst>
      <p:ext uri="{BB962C8B-B14F-4D97-AF65-F5344CB8AC3E}">
        <p14:creationId xmlns:p14="http://schemas.microsoft.com/office/powerpoint/2010/main" val="576329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4</a:t>
            </a:fld>
            <a:endParaRPr lang="en-US" dirty="0"/>
          </a:p>
        </p:txBody>
      </p:sp>
      <p:sp>
        <p:nvSpPr>
          <p:cNvPr id="3" name="Text Placeholder 2"/>
          <p:cNvSpPr>
            <a:spLocks noGrp="1"/>
          </p:cNvSpPr>
          <p:nvPr>
            <p:ph type="body" sz="quarter" idx="13"/>
          </p:nvPr>
        </p:nvSpPr>
        <p:spPr>
          <a:xfrm>
            <a:off x="1260819" y="6414169"/>
            <a:ext cx="4072459" cy="251949"/>
          </a:xfrm>
        </p:spPr>
        <p:txBody>
          <a:bodyPr/>
          <a:lstStyle/>
          <a:p>
            <a:r>
              <a:rPr lang="en-US" sz="1600" dirty="0"/>
              <a:t>OFFICE OF SERVICE QUALITY</a:t>
            </a:r>
          </a:p>
          <a:p>
            <a:endParaRPr lang="en-US" sz="1600" dirty="0"/>
          </a:p>
        </p:txBody>
      </p:sp>
      <p:sp>
        <p:nvSpPr>
          <p:cNvPr id="4" name="Title 3"/>
          <p:cNvSpPr>
            <a:spLocks noGrp="1"/>
          </p:cNvSpPr>
          <p:nvPr>
            <p:ph type="title"/>
          </p:nvPr>
        </p:nvSpPr>
        <p:spPr>
          <a:xfrm>
            <a:off x="1027409" y="180199"/>
            <a:ext cx="7341145" cy="971550"/>
          </a:xfrm>
        </p:spPr>
        <p:txBody>
          <a:bodyPr/>
          <a:lstStyle/>
          <a:p>
            <a:pPr algn="ctr"/>
            <a:r>
              <a:rPr lang="en-US" sz="5400" dirty="0"/>
              <a:t>AGENDA</a:t>
            </a:r>
          </a:p>
        </p:txBody>
      </p:sp>
      <p:sp>
        <p:nvSpPr>
          <p:cNvPr id="5" name="Text Placeholder 4"/>
          <p:cNvSpPr>
            <a:spLocks noGrp="1"/>
          </p:cNvSpPr>
          <p:nvPr>
            <p:ph type="body" sz="quarter" idx="15"/>
          </p:nvPr>
        </p:nvSpPr>
        <p:spPr>
          <a:xfrm>
            <a:off x="3122127" y="3730427"/>
            <a:ext cx="2898707" cy="2286833"/>
          </a:xfrm>
        </p:spPr>
        <p:txBody>
          <a:bodyPr/>
          <a:lstStyle/>
          <a:p>
            <a:pPr algn="ctr"/>
            <a:endParaRPr lang="en-US" sz="1200" b="1" dirty="0">
              <a:latin typeface="Arial Narrow"/>
              <a:cs typeface="Arial Narrow"/>
            </a:endParaRPr>
          </a:p>
          <a:p>
            <a:r>
              <a:rPr lang="en-US" sz="2800" b="1" dirty="0">
                <a:latin typeface="Arial Narrow"/>
                <a:cs typeface="Arial Narrow"/>
              </a:rPr>
              <a:t>5. SCHOOL</a:t>
            </a:r>
          </a:p>
          <a:p>
            <a:r>
              <a:rPr lang="en-US" sz="2800" b="1" dirty="0">
                <a:latin typeface="Arial Narrow"/>
                <a:cs typeface="Arial Narrow"/>
              </a:rPr>
              <a:t>    ADVISORY</a:t>
            </a:r>
          </a:p>
          <a:p>
            <a:r>
              <a:rPr lang="en-US" sz="2800" b="1" dirty="0">
                <a:latin typeface="Arial Narrow"/>
                <a:cs typeface="Arial Narrow"/>
              </a:rPr>
              <a:t>    FORUM</a:t>
            </a:r>
          </a:p>
        </p:txBody>
      </p:sp>
      <p:sp>
        <p:nvSpPr>
          <p:cNvPr id="6" name="Text Placeholder 5"/>
          <p:cNvSpPr>
            <a:spLocks noGrp="1"/>
          </p:cNvSpPr>
          <p:nvPr>
            <p:ph type="body" sz="quarter" idx="16"/>
          </p:nvPr>
        </p:nvSpPr>
        <p:spPr>
          <a:xfrm>
            <a:off x="181423" y="1260593"/>
            <a:ext cx="2927537" cy="2278270"/>
          </a:xfrm>
        </p:spPr>
        <p:txBody>
          <a:bodyPr/>
          <a:lstStyle/>
          <a:p>
            <a:pPr algn="ctr"/>
            <a:endParaRPr lang="en-US" sz="2400" b="1" dirty="0">
              <a:latin typeface="Arial Narrow"/>
              <a:cs typeface="Arial Narrow"/>
            </a:endParaRPr>
          </a:p>
          <a:p>
            <a:r>
              <a:rPr lang="en-US" sz="2800" b="1" dirty="0">
                <a:latin typeface="Arial Narrow"/>
                <a:cs typeface="Arial Narrow"/>
              </a:rPr>
              <a:t>1. SCHOOL</a:t>
            </a:r>
          </a:p>
          <a:p>
            <a:r>
              <a:rPr lang="en-US" sz="2800" b="1" dirty="0">
                <a:latin typeface="Arial Narrow"/>
                <a:cs typeface="Arial Narrow"/>
              </a:rPr>
              <a:t>    IMPROVEMENT</a:t>
            </a:r>
          </a:p>
          <a:p>
            <a:r>
              <a:rPr lang="en-US" sz="2800" b="1" dirty="0">
                <a:latin typeface="Arial Narrow"/>
                <a:cs typeface="Arial Narrow"/>
              </a:rPr>
              <a:t>    </a:t>
            </a:r>
          </a:p>
          <a:p>
            <a:r>
              <a:rPr lang="en-US" sz="2800" b="1" dirty="0">
                <a:latin typeface="Arial Narrow"/>
                <a:cs typeface="Arial Narrow"/>
              </a:rPr>
              <a:t>    </a:t>
            </a:r>
          </a:p>
        </p:txBody>
      </p:sp>
      <p:sp>
        <p:nvSpPr>
          <p:cNvPr id="7" name="Text Placeholder 6"/>
          <p:cNvSpPr>
            <a:spLocks noGrp="1"/>
          </p:cNvSpPr>
          <p:nvPr>
            <p:ph type="body" sz="quarter" idx="17"/>
          </p:nvPr>
        </p:nvSpPr>
        <p:spPr>
          <a:xfrm>
            <a:off x="6133630" y="1260593"/>
            <a:ext cx="2894457" cy="2298719"/>
          </a:xfrm>
        </p:spPr>
        <p:txBody>
          <a:bodyPr/>
          <a:lstStyle/>
          <a:p>
            <a:endParaRPr lang="en-US" sz="2800" dirty="0">
              <a:solidFill>
                <a:schemeClr val="bg1"/>
              </a:solidFill>
              <a:latin typeface="Arial Narrow"/>
              <a:cs typeface="Arial Narrow"/>
            </a:endParaRPr>
          </a:p>
          <a:p>
            <a:r>
              <a:rPr lang="en-US" sz="2800" b="1" dirty="0">
                <a:solidFill>
                  <a:schemeClr val="bg1"/>
                </a:solidFill>
                <a:latin typeface="Arial Narrow"/>
                <a:cs typeface="Arial Narrow"/>
              </a:rPr>
              <a:t>3. VAL-ED</a:t>
            </a:r>
          </a:p>
          <a:p>
            <a:r>
              <a:rPr lang="en-US" sz="2800" b="1" dirty="0">
                <a:solidFill>
                  <a:schemeClr val="bg1"/>
                </a:solidFill>
                <a:latin typeface="Arial Narrow"/>
                <a:cs typeface="Arial Narrow"/>
              </a:rPr>
              <a:t>    SURVEY</a:t>
            </a:r>
          </a:p>
          <a:p>
            <a:r>
              <a:rPr lang="en-US" sz="2800" b="1" dirty="0">
                <a:solidFill>
                  <a:schemeClr val="bg1"/>
                </a:solidFill>
                <a:latin typeface="Arial Narrow"/>
                <a:cs typeface="Arial Narrow"/>
              </a:rPr>
              <a:t>    TIMELINE &amp;</a:t>
            </a:r>
          </a:p>
          <a:p>
            <a:r>
              <a:rPr lang="en-US" sz="2800" b="1" dirty="0">
                <a:solidFill>
                  <a:schemeClr val="bg1"/>
                </a:solidFill>
                <a:latin typeface="Arial Narrow"/>
                <a:cs typeface="Arial Narrow"/>
              </a:rPr>
              <a:t>    PROCEDURES</a:t>
            </a:r>
          </a:p>
          <a:p>
            <a:endParaRPr lang="en-US" sz="4000" b="1" dirty="0">
              <a:latin typeface="Arial Narrow Bold" panose="020B0706020202030204" pitchFamily="34" charset="0"/>
              <a:cs typeface="Arial"/>
            </a:endParaRPr>
          </a:p>
        </p:txBody>
      </p:sp>
      <p:sp>
        <p:nvSpPr>
          <p:cNvPr id="11" name="Text Placeholder 10"/>
          <p:cNvSpPr>
            <a:spLocks noGrp="1"/>
          </p:cNvSpPr>
          <p:nvPr>
            <p:ph type="body" sz="quarter" idx="21"/>
          </p:nvPr>
        </p:nvSpPr>
        <p:spPr>
          <a:xfrm>
            <a:off x="3184559" y="1064599"/>
            <a:ext cx="3098675" cy="2423273"/>
          </a:xfrm>
        </p:spPr>
        <p:txBody>
          <a:bodyPr>
            <a:scene3d>
              <a:camera prst="orthographicFront"/>
              <a:lightRig rig="soft" dir="tl">
                <a:rot lat="0" lon="0" rev="0"/>
              </a:lightRig>
            </a:scene3d>
            <a:sp3d contourW="25400" prstMaterial="matte">
              <a:contourClr>
                <a:schemeClr val="accent2">
                  <a:tint val="20000"/>
                </a:schemeClr>
              </a:contourClr>
            </a:sp3d>
          </a:bodyPr>
          <a:lstStyle/>
          <a:p>
            <a:pPr algn="l"/>
            <a:endParaRPr lang="en-US" sz="2400" spc="50" dirty="0">
              <a:ln w="11430"/>
              <a:solidFill>
                <a:srgbClr val="FF6600"/>
              </a:solidFill>
              <a:effectLst/>
              <a:latin typeface="Arial Narrow"/>
              <a:cs typeface="Arial Narrow"/>
            </a:endParaRPr>
          </a:p>
          <a:p>
            <a:pPr algn="l"/>
            <a:r>
              <a:rPr lang="en-US" sz="2800" spc="50" dirty="0">
                <a:ln w="11430"/>
                <a:solidFill>
                  <a:srgbClr val="F15D22"/>
                </a:solidFill>
                <a:effectLst/>
                <a:latin typeface="Arial Narrow"/>
                <a:cs typeface="Arial Narrow"/>
              </a:rPr>
              <a:t>2. </a:t>
            </a:r>
            <a:r>
              <a:rPr lang="en-US" sz="2000" spc="50" dirty="0">
                <a:ln w="11430"/>
                <a:solidFill>
                  <a:srgbClr val="F15D22"/>
                </a:solidFill>
                <a:effectLst/>
                <a:latin typeface="Arial Narrow"/>
                <a:cs typeface="Arial Narrow"/>
              </a:rPr>
              <a:t>ATTENDANCE PLAN</a:t>
            </a:r>
          </a:p>
          <a:p>
            <a:pPr algn="l"/>
            <a:r>
              <a:rPr lang="en-US" sz="2000" spc="50" dirty="0">
                <a:ln w="11430"/>
                <a:solidFill>
                  <a:srgbClr val="F15D22"/>
                </a:solidFill>
                <a:effectLst/>
                <a:latin typeface="Arial Narrow"/>
                <a:cs typeface="Arial Narrow"/>
              </a:rPr>
              <a:t>      FACE PLAN</a:t>
            </a:r>
          </a:p>
          <a:p>
            <a:r>
              <a:rPr lang="en-US" sz="2000" dirty="0">
                <a:solidFill>
                  <a:srgbClr val="F15D22"/>
                </a:solidFill>
                <a:effectLst/>
                <a:latin typeface="Arial Narrow"/>
                <a:cs typeface="Arial Narrow"/>
              </a:rPr>
              <a:t>   MTSS/RtI ACTION PLAN</a:t>
            </a:r>
          </a:p>
          <a:p>
            <a:pPr algn="l"/>
            <a:r>
              <a:rPr lang="en-US" sz="2000" dirty="0">
                <a:solidFill>
                  <a:srgbClr val="F15D22"/>
                </a:solidFill>
                <a:effectLst/>
                <a:latin typeface="Arial Narrow"/>
                <a:cs typeface="Arial Narrow"/>
              </a:rPr>
              <a:t>      TITLE 1 ADDENDUM</a:t>
            </a:r>
          </a:p>
          <a:p>
            <a:pPr algn="l"/>
            <a:r>
              <a:rPr lang="en-US" sz="2000" dirty="0">
                <a:solidFill>
                  <a:srgbClr val="F15D22"/>
                </a:solidFill>
                <a:effectLst/>
                <a:latin typeface="Arial Narrow"/>
                <a:cs typeface="Arial Narrow"/>
              </a:rPr>
              <a:t>      BEHAVIOR PLAN</a:t>
            </a:r>
          </a:p>
          <a:p>
            <a:endParaRPr lang="en-US" sz="1800" dirty="0">
              <a:solidFill>
                <a:srgbClr val="F15D22"/>
              </a:solidFill>
              <a:latin typeface="Arial Narrow"/>
              <a:cs typeface="Arial Narrow"/>
            </a:endParaRPr>
          </a:p>
          <a:p>
            <a:r>
              <a:rPr lang="en-US" sz="1800" dirty="0">
                <a:latin typeface="Arial Narrow"/>
                <a:cs typeface="Arial Narrow"/>
              </a:rPr>
              <a:t>     </a:t>
            </a:r>
            <a:endParaRPr lang="en-US" sz="2800" dirty="0">
              <a:solidFill>
                <a:srgbClr val="70B75E"/>
              </a:solidFill>
              <a:effectLst/>
              <a:latin typeface="Arial Narrow"/>
              <a:cs typeface="Arial Narrow"/>
            </a:endParaRPr>
          </a:p>
          <a:p>
            <a:pPr algn="l"/>
            <a:endParaRPr lang="en-US" sz="2800" spc="50" dirty="0">
              <a:ln w="11430"/>
              <a:solidFill>
                <a:schemeClr val="accent2"/>
              </a:solidFill>
              <a:effectLst/>
              <a:latin typeface="Arial Narrow"/>
              <a:cs typeface="Arial Narrow"/>
            </a:endParaRPr>
          </a:p>
        </p:txBody>
      </p:sp>
      <p:sp>
        <p:nvSpPr>
          <p:cNvPr id="12" name="Text Placeholder 11"/>
          <p:cNvSpPr>
            <a:spLocks noGrp="1"/>
          </p:cNvSpPr>
          <p:nvPr>
            <p:ph type="body" sz="quarter" idx="22"/>
          </p:nvPr>
        </p:nvSpPr>
        <p:spPr>
          <a:xfrm>
            <a:off x="181423" y="3676061"/>
            <a:ext cx="2927537" cy="2320212"/>
          </a:xfrm>
        </p:spPr>
        <p:txBody>
          <a:bodyPr/>
          <a:lstStyle/>
          <a:p>
            <a:pPr algn="l"/>
            <a:endParaRPr lang="en-US" dirty="0">
              <a:solidFill>
                <a:srgbClr val="70B75E"/>
              </a:solidFill>
              <a:effectLst/>
              <a:latin typeface="Arial Narrow"/>
              <a:cs typeface="Arial Narrow"/>
            </a:endParaRPr>
          </a:p>
          <a:p>
            <a:pPr algn="l"/>
            <a:r>
              <a:rPr lang="en-US" sz="2800" dirty="0">
                <a:solidFill>
                  <a:srgbClr val="70B75E"/>
                </a:solidFill>
                <a:effectLst/>
                <a:latin typeface="Arial Narrow"/>
                <a:cs typeface="Arial Narrow"/>
              </a:rPr>
              <a:t>4.  A+ SCHOOL</a:t>
            </a:r>
          </a:p>
          <a:p>
            <a:pPr algn="l"/>
            <a:r>
              <a:rPr lang="en-US" sz="2800" dirty="0">
                <a:solidFill>
                  <a:srgbClr val="70B75E"/>
                </a:solidFill>
                <a:effectLst/>
                <a:latin typeface="Arial Narrow"/>
                <a:cs typeface="Arial Narrow"/>
              </a:rPr>
              <a:t>     RECOGNITION</a:t>
            </a:r>
          </a:p>
          <a:p>
            <a:pPr algn="l"/>
            <a:r>
              <a:rPr lang="en-US" sz="2800" dirty="0">
                <a:solidFill>
                  <a:srgbClr val="70B75E"/>
                </a:solidFill>
                <a:effectLst/>
                <a:latin typeface="Arial Narrow"/>
                <a:cs typeface="Arial Narrow"/>
              </a:rPr>
              <a:t>     FUNDS</a:t>
            </a:r>
            <a:endParaRPr lang="en-US" sz="2000" dirty="0">
              <a:solidFill>
                <a:srgbClr val="70B75E"/>
              </a:solidFill>
              <a:effectLst/>
              <a:latin typeface="Arial Narrow"/>
              <a:cs typeface="Arial Narrow"/>
            </a:endParaRPr>
          </a:p>
        </p:txBody>
      </p:sp>
      <p:sp>
        <p:nvSpPr>
          <p:cNvPr id="13" name="Text Placeholder 12"/>
          <p:cNvSpPr>
            <a:spLocks noGrp="1"/>
          </p:cNvSpPr>
          <p:nvPr>
            <p:ph type="body" sz="quarter" idx="23"/>
          </p:nvPr>
        </p:nvSpPr>
        <p:spPr>
          <a:xfrm>
            <a:off x="6144693" y="3730427"/>
            <a:ext cx="2837382" cy="2265846"/>
          </a:xfrm>
        </p:spPr>
        <p:txBody>
          <a:bodyPr/>
          <a:lstStyle/>
          <a:p>
            <a:pPr algn="l"/>
            <a:endParaRPr lang="en-US" sz="1200" dirty="0"/>
          </a:p>
          <a:p>
            <a:pPr algn="l"/>
            <a:r>
              <a:rPr lang="en-US" sz="2800" spc="50" dirty="0">
                <a:ln w="11430"/>
                <a:solidFill>
                  <a:schemeClr val="accent1"/>
                </a:solidFill>
                <a:effectLst/>
                <a:latin typeface="Arial Narrow"/>
                <a:cs typeface="Arial Narrow"/>
              </a:rPr>
              <a:t>6. SIP </a:t>
            </a:r>
          </a:p>
          <a:p>
            <a:pPr algn="l"/>
            <a:r>
              <a:rPr lang="en-US" sz="2800" spc="50" dirty="0">
                <a:ln w="11430"/>
                <a:solidFill>
                  <a:schemeClr val="accent1"/>
                </a:solidFill>
                <a:effectLst/>
                <a:latin typeface="Arial Narrow"/>
                <a:cs typeface="Arial Narrow"/>
              </a:rPr>
              <a:t>    MID-YEAR</a:t>
            </a:r>
          </a:p>
          <a:p>
            <a:pPr algn="l"/>
            <a:r>
              <a:rPr lang="en-US" sz="2800" spc="50" dirty="0">
                <a:ln w="11430"/>
                <a:solidFill>
                  <a:schemeClr val="accent1"/>
                </a:solidFill>
                <a:effectLst/>
                <a:latin typeface="Arial Narrow"/>
                <a:cs typeface="Arial Narrow"/>
              </a:rPr>
              <a:t>    REFLECTION</a:t>
            </a:r>
          </a:p>
          <a:p>
            <a:pPr algn="l"/>
            <a:r>
              <a:rPr lang="en-US" sz="2800" spc="50" dirty="0">
                <a:ln w="11430"/>
                <a:solidFill>
                  <a:schemeClr val="accent1"/>
                </a:solidFill>
                <a:effectLst/>
                <a:latin typeface="Arial Narrow"/>
                <a:cs typeface="Arial Narrow"/>
              </a:rPr>
              <a:t>      </a:t>
            </a:r>
            <a:endParaRPr lang="en-US" sz="2800" dirty="0">
              <a:solidFill>
                <a:schemeClr val="accent1"/>
              </a:solidFill>
            </a:endParaRPr>
          </a:p>
        </p:txBody>
      </p:sp>
    </p:spTree>
    <p:extLst>
      <p:ext uri="{BB962C8B-B14F-4D97-AF65-F5344CB8AC3E}">
        <p14:creationId xmlns:p14="http://schemas.microsoft.com/office/powerpoint/2010/main" val="253656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2.png"/>
          <p:cNvPicPr>
            <a:picLocks noGrp="1" noChangeAspect="1"/>
          </p:cNvPicPr>
          <p:nvPr>
            <p:ph idx="1"/>
          </p:nvPr>
        </p:nvPicPr>
        <p:blipFill>
          <a:blip r:embed="rId2">
            <a:extLst>
              <a:ext uri="{28A0092B-C50C-407E-A947-70E740481C1C}">
                <a14:useLocalDpi xmlns:a14="http://schemas.microsoft.com/office/drawing/2010/main" val="0"/>
              </a:ext>
            </a:extLst>
          </a:blip>
          <a:srcRect t="1616" b="1616"/>
          <a:stretch>
            <a:fillRect/>
          </a:stretch>
        </p:blipFill>
        <p:spPr>
          <a:xfrm>
            <a:off x="171611" y="1086981"/>
            <a:ext cx="8786477" cy="4942909"/>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205933" y="165100"/>
            <a:ext cx="8765030" cy="954088"/>
          </a:xfrm>
        </p:spPr>
        <p:txBody>
          <a:bodyPr anchor="ctr"/>
          <a:lstStyle/>
          <a:p>
            <a:pPr algn="ctr"/>
            <a:r>
              <a:rPr lang="en-US" dirty="0"/>
              <a:t>Strategy 2 – Cultural Ambassador </a:t>
            </a:r>
          </a:p>
        </p:txBody>
      </p:sp>
    </p:spTree>
    <p:extLst>
      <p:ext uri="{BB962C8B-B14F-4D97-AF65-F5344CB8AC3E}">
        <p14:creationId xmlns:p14="http://schemas.microsoft.com/office/powerpoint/2010/main" val="3771532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3.png"/>
          <p:cNvPicPr>
            <a:picLocks noGrp="1" noChangeAspect="1"/>
          </p:cNvPicPr>
          <p:nvPr>
            <p:ph idx="1"/>
          </p:nvPr>
        </p:nvPicPr>
        <p:blipFill>
          <a:blip r:embed="rId2">
            <a:extLst>
              <a:ext uri="{28A0092B-C50C-407E-A947-70E740481C1C}">
                <a14:useLocalDpi xmlns:a14="http://schemas.microsoft.com/office/drawing/2010/main" val="0"/>
              </a:ext>
            </a:extLst>
          </a:blip>
          <a:srcRect t="1575" b="1575"/>
          <a:stretch>
            <a:fillRect/>
          </a:stretch>
        </p:blipFill>
        <p:spPr>
          <a:xfrm>
            <a:off x="160170" y="1098423"/>
            <a:ext cx="8820800" cy="4954351"/>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60170" y="165100"/>
            <a:ext cx="8810793" cy="954088"/>
          </a:xfrm>
        </p:spPr>
        <p:txBody>
          <a:bodyPr anchor="ctr"/>
          <a:lstStyle/>
          <a:p>
            <a:pPr algn="ctr"/>
            <a:r>
              <a:rPr lang="en-US" dirty="0"/>
              <a:t>Strategy 3 – FACE Resource Space</a:t>
            </a:r>
          </a:p>
        </p:txBody>
      </p:sp>
    </p:spTree>
    <p:extLst>
      <p:ext uri="{BB962C8B-B14F-4D97-AF65-F5344CB8AC3E}">
        <p14:creationId xmlns:p14="http://schemas.microsoft.com/office/powerpoint/2010/main" val="753240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4.png"/>
          <p:cNvPicPr>
            <a:picLocks noGrp="1" noChangeAspect="1"/>
          </p:cNvPicPr>
          <p:nvPr>
            <p:ph idx="1"/>
          </p:nvPr>
        </p:nvPicPr>
        <p:blipFill>
          <a:blip r:embed="rId2">
            <a:extLst>
              <a:ext uri="{28A0092B-C50C-407E-A947-70E740481C1C}">
                <a14:useLocalDpi xmlns:a14="http://schemas.microsoft.com/office/drawing/2010/main" val="0"/>
              </a:ext>
            </a:extLst>
          </a:blip>
          <a:srcRect t="1811" b="1811"/>
          <a:stretch>
            <a:fillRect/>
          </a:stretch>
        </p:blipFill>
        <p:spPr>
          <a:xfrm>
            <a:off x="183052" y="1144191"/>
            <a:ext cx="8775036" cy="4874257"/>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60170" y="165100"/>
            <a:ext cx="8810793" cy="954088"/>
          </a:xfrm>
        </p:spPr>
        <p:txBody>
          <a:bodyPr anchor="ctr"/>
          <a:lstStyle/>
          <a:p>
            <a:pPr algn="ctr"/>
            <a:r>
              <a:rPr lang="en-US" dirty="0"/>
              <a:t>Strategy 4 – “Catch Them Being Good”</a:t>
            </a:r>
          </a:p>
        </p:txBody>
      </p:sp>
    </p:spTree>
    <p:extLst>
      <p:ext uri="{BB962C8B-B14F-4D97-AF65-F5344CB8AC3E}">
        <p14:creationId xmlns:p14="http://schemas.microsoft.com/office/powerpoint/2010/main" val="1418504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5.png"/>
          <p:cNvPicPr>
            <a:picLocks noGrp="1" noChangeAspect="1"/>
          </p:cNvPicPr>
          <p:nvPr>
            <p:ph idx="1"/>
          </p:nvPr>
        </p:nvPicPr>
        <p:blipFill>
          <a:blip r:embed="rId2">
            <a:extLst>
              <a:ext uri="{28A0092B-C50C-407E-A947-70E740481C1C}">
                <a14:useLocalDpi xmlns:a14="http://schemas.microsoft.com/office/drawing/2010/main" val="0"/>
              </a:ext>
            </a:extLst>
          </a:blip>
          <a:srcRect t="-85457" b="-85457"/>
          <a:stretch>
            <a:fillRect/>
          </a:stretch>
        </p:blipFill>
        <p:spPr>
          <a:xfrm>
            <a:off x="137288" y="-949679"/>
            <a:ext cx="8820799" cy="9119209"/>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71612" y="165100"/>
            <a:ext cx="8799352" cy="954088"/>
          </a:xfrm>
        </p:spPr>
        <p:txBody>
          <a:bodyPr anchor="ctr"/>
          <a:lstStyle/>
          <a:p>
            <a:pPr algn="ctr"/>
            <a:r>
              <a:rPr lang="en-US" dirty="0"/>
              <a:t>Strategy 5 – SEL </a:t>
            </a:r>
          </a:p>
        </p:txBody>
      </p:sp>
    </p:spTree>
    <p:extLst>
      <p:ext uri="{BB962C8B-B14F-4D97-AF65-F5344CB8AC3E}">
        <p14:creationId xmlns:p14="http://schemas.microsoft.com/office/powerpoint/2010/main" val="1255189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Objective and others.png"/>
          <p:cNvPicPr>
            <a:picLocks noGrp="1" noChangeAspect="1"/>
          </p:cNvPicPr>
          <p:nvPr>
            <p:ph idx="1"/>
          </p:nvPr>
        </p:nvPicPr>
        <p:blipFill>
          <a:blip r:embed="rId2">
            <a:extLst>
              <a:ext uri="{28A0092B-C50C-407E-A947-70E740481C1C}">
                <a14:useLocalDpi xmlns:a14="http://schemas.microsoft.com/office/drawing/2010/main" val="0"/>
              </a:ext>
            </a:extLst>
          </a:blip>
          <a:srcRect l="-5724" r="-5724"/>
          <a:stretch>
            <a:fillRect/>
          </a:stretch>
        </p:blipFill>
        <p:spPr>
          <a:xfrm>
            <a:off x="-320339" y="1098423"/>
            <a:ext cx="9816142" cy="4942909"/>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endParaRPr lang="en-US" dirty="0"/>
          </a:p>
        </p:txBody>
      </p:sp>
      <p:sp>
        <p:nvSpPr>
          <p:cNvPr id="5" name="Title 4"/>
          <p:cNvSpPr>
            <a:spLocks noGrp="1"/>
          </p:cNvSpPr>
          <p:nvPr>
            <p:ph type="title"/>
          </p:nvPr>
        </p:nvSpPr>
        <p:spPr>
          <a:xfrm>
            <a:off x="171612" y="165100"/>
            <a:ext cx="8799352" cy="954088"/>
          </a:xfrm>
        </p:spPr>
        <p:txBody>
          <a:bodyPr anchor="ctr"/>
          <a:lstStyle/>
          <a:p>
            <a:pPr algn="ctr"/>
            <a:r>
              <a:rPr lang="en-US" dirty="0"/>
              <a:t>Optional Objectives and Upload Documents</a:t>
            </a:r>
          </a:p>
        </p:txBody>
      </p:sp>
    </p:spTree>
    <p:extLst>
      <p:ext uri="{BB962C8B-B14F-4D97-AF65-F5344CB8AC3E}">
        <p14:creationId xmlns:p14="http://schemas.microsoft.com/office/powerpoint/2010/main" val="627841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611" y="1509696"/>
            <a:ext cx="8532116" cy="4278080"/>
          </a:xfrm>
        </p:spPr>
        <p:txBody>
          <a:bodyPr/>
          <a:lstStyle/>
          <a:p>
            <a:pPr algn="ctr"/>
            <a:r>
              <a:rPr lang="en-US" sz="3600" b="1" dirty="0"/>
              <a:t>Nadia Clarke</a:t>
            </a:r>
          </a:p>
          <a:p>
            <a:pPr algn="ctr"/>
            <a:endParaRPr lang="en-US" sz="3600" b="1" dirty="0"/>
          </a:p>
          <a:p>
            <a:pPr algn="ctr"/>
            <a:r>
              <a:rPr lang="en-US" sz="3600" b="1" dirty="0"/>
              <a:t>Office of Family and Community Engagement</a:t>
            </a:r>
          </a:p>
          <a:p>
            <a:pPr algn="ctr"/>
            <a:endParaRPr lang="en-US" sz="3600" b="1" dirty="0"/>
          </a:p>
          <a:p>
            <a:pPr algn="ctr"/>
            <a:r>
              <a:rPr lang="en-US" sz="3600" b="1" dirty="0"/>
              <a:t>754-321-1599</a:t>
            </a:r>
          </a:p>
          <a:p>
            <a:pPr algn="ctr"/>
            <a:endParaRPr lang="en-US" sz="3600" b="1" dirty="0"/>
          </a:p>
          <a:p>
            <a:pPr algn="ctr"/>
            <a:r>
              <a:rPr lang="en-US" sz="3600" b="1" dirty="0"/>
              <a:t>nadia.clarke@browardschools.com</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60170" y="165100"/>
            <a:ext cx="8810793" cy="954088"/>
          </a:xfrm>
        </p:spPr>
        <p:txBody>
          <a:bodyPr anchor="ctr"/>
          <a:lstStyle/>
          <a:p>
            <a:pPr algn="ctr"/>
            <a:r>
              <a:rPr lang="en-US" dirty="0"/>
              <a:t>Questions and Support</a:t>
            </a:r>
          </a:p>
        </p:txBody>
      </p:sp>
    </p:spTree>
    <p:extLst>
      <p:ext uri="{BB962C8B-B14F-4D97-AF65-F5344CB8AC3E}">
        <p14:creationId xmlns:p14="http://schemas.microsoft.com/office/powerpoint/2010/main" val="406301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671" y="285109"/>
            <a:ext cx="8654691" cy="5675971"/>
          </a:xfrm>
        </p:spPr>
        <p:txBody>
          <a:bodyPr/>
          <a:lstStyle/>
          <a:p>
            <a:endParaRPr lang="en-US" sz="6600" dirty="0">
              <a:solidFill>
                <a:schemeClr val="accent2"/>
              </a:solidFill>
              <a:latin typeface="Arial Black"/>
              <a:cs typeface="Arial Black"/>
            </a:endParaRPr>
          </a:p>
          <a:p>
            <a:endParaRPr lang="en-US" sz="3600" dirty="0">
              <a:solidFill>
                <a:schemeClr val="accent2"/>
              </a:solidFill>
              <a:latin typeface="Arial Black"/>
              <a:cs typeface="Arial Black"/>
            </a:endParaRPr>
          </a:p>
          <a:p>
            <a:pPr algn="ctr">
              <a:lnSpc>
                <a:spcPct val="100000"/>
              </a:lnSpc>
              <a:spcBef>
                <a:spcPts val="600"/>
              </a:spcBef>
              <a:spcAft>
                <a:spcPts val="600"/>
              </a:spcAft>
            </a:pPr>
            <a:r>
              <a:rPr lang="en-US" sz="7200" dirty="0">
                <a:solidFill>
                  <a:srgbClr val="F15D22"/>
                </a:solidFill>
                <a:latin typeface="Arial Black" panose="020B0A04020102020204" pitchFamily="34" charset="0"/>
              </a:rPr>
              <a:t>MTSS/RtI ACTION PLAN</a:t>
            </a:r>
          </a:p>
          <a:p>
            <a:pPr algn="ctr">
              <a:spcBef>
                <a:spcPts val="600"/>
              </a:spcBef>
              <a:spcAft>
                <a:spcPts val="600"/>
              </a:spcAft>
            </a:pPr>
            <a:r>
              <a:rPr lang="en-US" sz="2800" dirty="0">
                <a:solidFill>
                  <a:schemeClr val="accent2"/>
                </a:solidFill>
                <a:latin typeface="Arial Narrow Bold" panose="020B0706020202030204" pitchFamily="34" charset="0"/>
              </a:rPr>
              <a:t>Self-Assessment of Multi-Tiered System of Supports (SAM)</a:t>
            </a:r>
          </a:p>
          <a:p>
            <a:pPr algn="ctr">
              <a:spcBef>
                <a:spcPts val="600"/>
              </a:spcBef>
              <a:spcAft>
                <a:spcPts val="600"/>
              </a:spcAft>
            </a:pPr>
            <a:endParaRPr lang="en-US" sz="800" dirty="0">
              <a:solidFill>
                <a:schemeClr val="accent2"/>
              </a:solidFill>
              <a:latin typeface="Arial Narrow Bold" panose="020B0706020202030204" pitchFamily="34" charset="0"/>
              <a:cs typeface="Arial Black"/>
            </a:endParaRPr>
          </a:p>
          <a:p>
            <a:pPr algn="ct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chemeClr val="accent2"/>
                </a:solidFill>
                <a:latin typeface="Arial Narrow Bold" panose="020B0706020202030204" pitchFamily="34" charset="0"/>
                <a:cs typeface="Arial Black"/>
              </a:rPr>
              <a:t>Adrienne Dixson, RtI Specialist, </a:t>
            </a:r>
          </a:p>
          <a:p>
            <a:pPr algn="ctr"/>
            <a:r>
              <a:rPr lang="en-US" sz="2400" dirty="0">
                <a:solidFill>
                  <a:srgbClr val="F15D22"/>
                </a:solidFill>
                <a:latin typeface="Arial Narrow Bold" panose="020B0706020202030204" pitchFamily="34" charset="0"/>
                <a:cs typeface="Arial Black"/>
              </a:rPr>
              <a:t> </a:t>
            </a:r>
            <a:r>
              <a:rPr lang="en-US" sz="2400" b="1" dirty="0">
                <a:solidFill>
                  <a:srgbClr val="F15D22"/>
                </a:solidFill>
                <a:latin typeface="Arial Narrow Bold" panose="020B0706020202030204" pitchFamily="34" charset="0"/>
              </a:rPr>
              <a:t>Diversity, Prevention &amp; Intervention Department, </a:t>
            </a:r>
            <a:r>
              <a:rPr lang="en-US" sz="2400" dirty="0">
                <a:solidFill>
                  <a:srgbClr val="F15D22"/>
                </a:solidFill>
                <a:latin typeface="Arial Narrow Bold" panose="020B0706020202030204" pitchFamily="34" charset="0"/>
                <a:cs typeface="Arial Black"/>
              </a:rPr>
              <a:t>754-321-1691</a:t>
            </a:r>
          </a:p>
          <a:p>
            <a:pPr algn="ctr"/>
            <a:endParaRPr lang="en-US" sz="28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46</a:t>
            </a:fld>
            <a:endParaRPr lang="en-US" dirty="0"/>
          </a:p>
        </p:txBody>
      </p:sp>
      <p:sp>
        <p:nvSpPr>
          <p:cNvPr id="4" name="Title 3"/>
          <p:cNvSpPr>
            <a:spLocks noGrp="1"/>
          </p:cNvSpPr>
          <p:nvPr>
            <p:ph type="title"/>
          </p:nvPr>
        </p:nvSpPr>
        <p:spPr/>
        <p:txBody>
          <a:bodyPr/>
          <a:lstStyle/>
          <a:p>
            <a:br>
              <a:rPr lang="en-US" sz="2000" dirty="0"/>
            </a:br>
            <a:r>
              <a:rPr lang="en-US" sz="1600" dirty="0"/>
              <a:t>OFFICE OF SERVICE QUALITY</a:t>
            </a:r>
            <a:br>
              <a:rPr lang="en-US" dirty="0"/>
            </a:br>
            <a:endParaRPr lang="en-US" dirty="0"/>
          </a:p>
        </p:txBody>
      </p:sp>
    </p:spTree>
    <p:extLst>
      <p:ext uri="{BB962C8B-B14F-4D97-AF65-F5344CB8AC3E}">
        <p14:creationId xmlns:p14="http://schemas.microsoft.com/office/powerpoint/2010/main" val="1130487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MTSS/RtI Action Plan</a:t>
            </a:r>
          </a:p>
        </p:txBody>
      </p:sp>
      <p:sp>
        <p:nvSpPr>
          <p:cNvPr id="5" name="Title 4"/>
          <p:cNvSpPr>
            <a:spLocks noGrp="1"/>
          </p:cNvSpPr>
          <p:nvPr>
            <p:ph type="title"/>
          </p:nvPr>
        </p:nvSpPr>
        <p:spPr>
          <a:xfrm>
            <a:off x="186268" y="165100"/>
            <a:ext cx="8784696" cy="954088"/>
          </a:xfrm>
        </p:spPr>
        <p:txBody>
          <a:bodyPr/>
          <a:lstStyle/>
          <a:p>
            <a:pPr algn="ctr"/>
            <a:r>
              <a:rPr lang="en-US" sz="4400" dirty="0"/>
              <a:t>Celebrate Success!</a:t>
            </a:r>
          </a:p>
        </p:txBody>
      </p:sp>
      <p:pic>
        <p:nvPicPr>
          <p:cNvPr id="8" name="Picture 7"/>
          <p:cNvPicPr>
            <a:picLocks noChangeAspect="1"/>
          </p:cNvPicPr>
          <p:nvPr/>
        </p:nvPicPr>
        <p:blipFill>
          <a:blip r:embed="rId2"/>
          <a:stretch>
            <a:fillRect/>
          </a:stretch>
        </p:blipFill>
        <p:spPr>
          <a:xfrm>
            <a:off x="489470" y="1284299"/>
            <a:ext cx="2872317" cy="4277919"/>
          </a:xfrm>
          <a:prstGeom prst="rect">
            <a:avLst/>
          </a:prstGeom>
        </p:spPr>
      </p:pic>
      <p:sp>
        <p:nvSpPr>
          <p:cNvPr id="9" name="TextBox 8"/>
          <p:cNvSpPr txBox="1"/>
          <p:nvPr/>
        </p:nvSpPr>
        <p:spPr>
          <a:xfrm>
            <a:off x="3581400" y="1557867"/>
            <a:ext cx="5287962"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mn-cs"/>
              </a:rPr>
              <a:t>96% of all schools completed the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mn-cs"/>
              </a:rPr>
              <a:t> MTSS/RtI Action Plan within the SIP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mn-cs"/>
              </a:rPr>
              <a:t>Increase in Leadership (Principals and APs) actively involved and facilitates MTSS implementation.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mn-cs"/>
              </a:rPr>
              <a:t>Increase in BASIS RtI usage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74747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Objectives </a:t>
            </a:r>
          </a:p>
        </p:txBody>
      </p:sp>
      <p:sp>
        <p:nvSpPr>
          <p:cNvPr id="8" name="Rectangle 7">
            <a:extLst>
              <a:ext uri="{FF2B5EF4-FFF2-40B4-BE49-F238E27FC236}">
                <a16:creationId xmlns:a16="http://schemas.microsoft.com/office/drawing/2014/main" id="{C19D62ED-34CC-40E8-95AC-D7803C236366}"/>
              </a:ext>
            </a:extLst>
          </p:cNvPr>
          <p:cNvSpPr/>
          <p:nvPr/>
        </p:nvSpPr>
        <p:spPr>
          <a:xfrm>
            <a:off x="389831" y="1119188"/>
            <a:ext cx="8364337" cy="5055230"/>
          </a:xfrm>
          <a:prstGeom prst="rect">
            <a:avLst/>
          </a:prstGeom>
        </p:spPr>
        <p:txBody>
          <a:bodyPr wrap="square">
            <a:spAutoFit/>
          </a:bodyPr>
          <a:lstStyle/>
          <a:p>
            <a:pPr marL="342900" indent="-342900">
              <a:lnSpc>
                <a:spcPts val="3300"/>
              </a:lnSpc>
              <a:buAutoNum type="arabicPeriod"/>
            </a:pPr>
            <a:r>
              <a:rPr lang="en-US" sz="2400" dirty="0"/>
              <a:t>Identify critical components of MTSS and alignment to BCPS Strategic Plan</a:t>
            </a:r>
          </a:p>
          <a:p>
            <a:pPr marL="342900" indent="-342900">
              <a:lnSpc>
                <a:spcPts val="3300"/>
              </a:lnSpc>
              <a:buAutoNum type="arabicPeriod"/>
            </a:pPr>
            <a:r>
              <a:rPr lang="en-US" sz="2400" dirty="0"/>
              <a:t>Identify the content/curriculum of MTSS  </a:t>
            </a:r>
          </a:p>
          <a:p>
            <a:pPr marL="342900" indent="-342900">
              <a:lnSpc>
                <a:spcPts val="3300"/>
              </a:lnSpc>
              <a:buAutoNum type="arabicPeriod"/>
            </a:pPr>
            <a:r>
              <a:rPr lang="en-US" sz="2400" dirty="0"/>
              <a:t>Identify district-wide MTSS levels of implementation</a:t>
            </a:r>
          </a:p>
          <a:p>
            <a:pPr marL="800100" lvl="1" indent="-342900">
              <a:lnSpc>
                <a:spcPts val="3300"/>
              </a:lnSpc>
              <a:buAutoNum type="arabicPeriod"/>
            </a:pPr>
            <a:r>
              <a:rPr lang="en-US" sz="2400" dirty="0"/>
              <a:t>Areas of strength </a:t>
            </a:r>
          </a:p>
          <a:p>
            <a:pPr marL="800100" lvl="1" indent="-342900">
              <a:lnSpc>
                <a:spcPts val="3300"/>
              </a:lnSpc>
              <a:buAutoNum type="arabicPeriod"/>
            </a:pPr>
            <a:r>
              <a:rPr lang="en-US" sz="2400" dirty="0"/>
              <a:t>Areas of growth</a:t>
            </a:r>
          </a:p>
          <a:p>
            <a:pPr marL="342900" indent="-342900">
              <a:lnSpc>
                <a:spcPts val="3300"/>
              </a:lnSpc>
              <a:buAutoNum type="arabicPeriod"/>
            </a:pPr>
            <a:r>
              <a:rPr lang="en-US" sz="2400" dirty="0"/>
              <a:t>Identify district-wide support for MTSS implementation</a:t>
            </a:r>
          </a:p>
          <a:p>
            <a:pPr marL="342900" indent="-342900">
              <a:lnSpc>
                <a:spcPts val="3300"/>
              </a:lnSpc>
              <a:buAutoNum type="arabicPeriod"/>
            </a:pPr>
            <a:r>
              <a:rPr lang="en-US" sz="2400" dirty="0"/>
              <a:t>Identify MTSS/RtI Action Plan expected outcomes and sustainable practices </a:t>
            </a:r>
          </a:p>
          <a:p>
            <a:pPr marL="342900" indent="-342900">
              <a:lnSpc>
                <a:spcPts val="3300"/>
              </a:lnSpc>
              <a:buAutoNum type="arabicPeriod"/>
            </a:pPr>
            <a:r>
              <a:rPr lang="en-US" sz="2400" dirty="0"/>
              <a:t>Provide technical assistance and support</a:t>
            </a:r>
          </a:p>
          <a:p>
            <a:pPr marL="342900" indent="-342900">
              <a:lnSpc>
                <a:spcPts val="3300"/>
              </a:lnSpc>
              <a:buAutoNum type="arabicPeriod"/>
            </a:pPr>
            <a:r>
              <a:rPr lang="en-US" sz="2400" dirty="0"/>
              <a:t>Share professional learning opportunities </a:t>
            </a:r>
          </a:p>
          <a:p>
            <a:endParaRPr lang="en-US" sz="2000" b="1" dirty="0"/>
          </a:p>
        </p:txBody>
      </p:sp>
    </p:spTree>
    <p:extLst>
      <p:ext uri="{BB962C8B-B14F-4D97-AF65-F5344CB8AC3E}">
        <p14:creationId xmlns:p14="http://schemas.microsoft.com/office/powerpoint/2010/main" val="1730166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5394" y="1671880"/>
            <a:ext cx="5827713" cy="2517984"/>
          </a:xfrm>
        </p:spPr>
        <p:txBody>
          <a:bodyPr rtlCol="0">
            <a:noAutofit/>
          </a:bodyPr>
          <a:lstStyle/>
          <a:p>
            <a:pPr algn="ctr" eaLnBrk="1" fontAlgn="auto" hangingPunct="1">
              <a:spcAft>
                <a:spcPts val="0"/>
              </a:spcAft>
              <a:defRPr/>
            </a:pPr>
            <a:r>
              <a:rPr lang="en-US" sz="3600" dirty="0">
                <a:latin typeface="Arial Black" panose="020B0A04020102020204" pitchFamily="34" charset="0"/>
              </a:rPr>
              <a:t>SAM</a:t>
            </a:r>
            <a:br>
              <a:rPr lang="en-US" sz="3600" dirty="0">
                <a:latin typeface="Arial Black" panose="020B0A04020102020204" pitchFamily="34" charset="0"/>
              </a:rPr>
            </a:br>
            <a:r>
              <a:rPr lang="en-US" sz="3600" dirty="0">
                <a:latin typeface="Arial Black" panose="020B0A04020102020204" pitchFamily="34" charset="0"/>
              </a:rPr>
              <a:t>Self-Assessment of Multi-Tiered System of Supports Instrument</a:t>
            </a:r>
          </a:p>
        </p:txBody>
      </p:sp>
    </p:spTree>
    <p:extLst>
      <p:ext uri="{BB962C8B-B14F-4D97-AF65-F5344CB8AC3E}">
        <p14:creationId xmlns:p14="http://schemas.microsoft.com/office/powerpoint/2010/main" val="398851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209" y="434897"/>
            <a:ext cx="8780153" cy="5631365"/>
          </a:xfrm>
        </p:spPr>
        <p:txBody>
          <a:bodyPr/>
          <a:lstStyle/>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1. SCHOOL</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IMPROVEMENT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PLAN 2017-18</a:t>
            </a:r>
          </a:p>
          <a:p>
            <a:pPr algn="ctr"/>
            <a:endParaRPr lang="en-US" sz="1400" dirty="0">
              <a:solidFill>
                <a:schemeClr val="accent2"/>
              </a:solidFill>
              <a:latin typeface="Arial Black"/>
              <a:cs typeface="Arial Black"/>
            </a:endParaRPr>
          </a:p>
          <a:p>
            <a:pPr algn="ct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chemeClr val="accent2"/>
                </a:solidFill>
                <a:latin typeface="Arial Narrow Bold" panose="020B0706020202030204" pitchFamily="34" charset="0"/>
                <a:cs typeface="Arial Black"/>
              </a:rPr>
              <a:t>Donna Boruch, Coordinator of School Improvement, </a:t>
            </a:r>
          </a:p>
          <a:p>
            <a:pPr algn="ctr"/>
            <a:r>
              <a:rPr lang="en-US" sz="2400" dirty="0">
                <a:solidFill>
                  <a:schemeClr val="accent2"/>
                </a:solidFill>
                <a:latin typeface="Arial Narrow Bold" panose="020B0706020202030204" pitchFamily="34" charset="0"/>
                <a:cs typeface="Arial Black"/>
              </a:rPr>
              <a:t>Office of Service Quality 754-321-3850</a:t>
            </a:r>
          </a:p>
        </p:txBody>
      </p:sp>
      <p:sp>
        <p:nvSpPr>
          <p:cNvPr id="3" name="Slide Number Placeholder 2"/>
          <p:cNvSpPr>
            <a:spLocks noGrp="1"/>
          </p:cNvSpPr>
          <p:nvPr>
            <p:ph type="sldNum" sz="quarter" idx="12"/>
          </p:nvPr>
        </p:nvSpPr>
        <p:spPr/>
        <p:txBody>
          <a:bodyPr/>
          <a:lstStyle/>
          <a:p>
            <a:fld id="{9A47194C-3E5A-854F-B5AE-A6634FC20B3C}" type="slidenum">
              <a:rPr lang="en-US" smtClean="0"/>
              <a:pPr/>
              <a:t>5</a:t>
            </a:fld>
            <a:endParaRPr lang="en-US" dirty="0"/>
          </a:p>
        </p:txBody>
      </p:sp>
      <p:sp>
        <p:nvSpPr>
          <p:cNvPr id="4" name="Title 3"/>
          <p:cNvSpPr>
            <a:spLocks noGrp="1"/>
          </p:cNvSpPr>
          <p:nvPr>
            <p:ph type="title"/>
          </p:nvPr>
        </p:nvSpPr>
        <p:spPr>
          <a:xfrm>
            <a:off x="1206500" y="6434667"/>
            <a:ext cx="4603450" cy="285750"/>
          </a:xfrm>
        </p:spPr>
        <p:txBody>
          <a:bodyPr/>
          <a:lstStyle/>
          <a:p>
            <a:r>
              <a:rPr lang="en-US" sz="1600" dirty="0"/>
              <a:t>OFFICE OF SERVICE QUALITY</a:t>
            </a:r>
            <a:br>
              <a:rPr lang="en-US" dirty="0"/>
            </a:br>
            <a:endParaRPr lang="en-US" dirty="0"/>
          </a:p>
        </p:txBody>
      </p:sp>
    </p:spTree>
    <p:extLst>
      <p:ext uri="{BB962C8B-B14F-4D97-AF65-F5344CB8AC3E}">
        <p14:creationId xmlns:p14="http://schemas.microsoft.com/office/powerpoint/2010/main" val="1020847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160338" y="1273215"/>
            <a:ext cx="8802687" cy="4795838"/>
          </a:xfrm>
          <a:ln>
            <a:solidFill>
              <a:schemeClr val="tx1"/>
            </a:solidFill>
            <a:prstDash val="solid"/>
          </a:ln>
        </p:spPr>
      </p:sp>
      <p:sp>
        <p:nvSpPr>
          <p:cNvPr id="2" name="object 2"/>
          <p:cNvSpPr txBox="1">
            <a:spLocks noGrp="1"/>
          </p:cNvSpPr>
          <p:nvPr>
            <p:ph type="title"/>
          </p:nvPr>
        </p:nvSpPr>
        <p:spPr>
          <a:xfrm>
            <a:off x="160338" y="328992"/>
            <a:ext cx="8810625" cy="626303"/>
          </a:xfrm>
          <a:prstGeom prst="rect">
            <a:avLst/>
          </a:prstGeom>
        </p:spPr>
        <p:txBody>
          <a:bodyPr vert="horz" wrap="square" lIns="0" tIns="10646" rIns="0" bIns="0" rtlCol="0" anchor="ctr">
            <a:spAutoFit/>
          </a:bodyPr>
          <a:lstStyle/>
          <a:p>
            <a:pPr marL="12327" algn="ctr">
              <a:spcBef>
                <a:spcPts val="84"/>
              </a:spcBef>
            </a:pPr>
            <a:r>
              <a:rPr lang="en-US" sz="4000" spc="-9" dirty="0"/>
              <a:t>Multi-Tiered System of Supports</a:t>
            </a:r>
            <a:endParaRPr sz="4000" spc="-4" dirty="0"/>
          </a:p>
        </p:txBody>
      </p:sp>
      <p:sp>
        <p:nvSpPr>
          <p:cNvPr id="4" name="object 4"/>
          <p:cNvSpPr/>
          <p:nvPr/>
        </p:nvSpPr>
        <p:spPr>
          <a:xfrm>
            <a:off x="1191576" y="1673563"/>
            <a:ext cx="6924002" cy="3413909"/>
          </a:xfrm>
          <a:prstGeom prst="rect">
            <a:avLst/>
          </a:prstGeom>
          <a:blipFill>
            <a:blip r:embed="rId3" cstate="print"/>
            <a:stretch>
              <a:fillRect/>
            </a:stretch>
          </a:blipFill>
        </p:spPr>
        <p:txBody>
          <a:bodyPr wrap="square" lIns="0" tIns="0" rIns="0" bIns="0" rtlCol="0"/>
          <a:lstStyle/>
          <a:p>
            <a:endParaRPr sz="3200" dirty="0">
              <a:latin typeface="Elephant" panose="02020904090505020303" pitchFamily="18" charset="0"/>
            </a:endParaRPr>
          </a:p>
        </p:txBody>
      </p:sp>
      <p:sp>
        <p:nvSpPr>
          <p:cNvPr id="10" name="object 10"/>
          <p:cNvSpPr/>
          <p:nvPr/>
        </p:nvSpPr>
        <p:spPr>
          <a:xfrm>
            <a:off x="4409291" y="3356386"/>
            <a:ext cx="244288" cy="457199"/>
          </a:xfrm>
          <a:custGeom>
            <a:avLst/>
            <a:gdLst/>
            <a:ahLst/>
            <a:cxnLst/>
            <a:rect l="l" t="t" r="r" b="b"/>
            <a:pathLst>
              <a:path w="276860" h="518160">
                <a:moveTo>
                  <a:pt x="145541" y="6857"/>
                </a:moveTo>
                <a:lnTo>
                  <a:pt x="138683" y="0"/>
                </a:lnTo>
                <a:lnTo>
                  <a:pt x="0" y="137921"/>
                </a:lnTo>
                <a:lnTo>
                  <a:pt x="11429" y="137921"/>
                </a:lnTo>
                <a:lnTo>
                  <a:pt x="11429" y="128777"/>
                </a:lnTo>
                <a:lnTo>
                  <a:pt x="16001" y="128777"/>
                </a:lnTo>
                <a:lnTo>
                  <a:pt x="137921" y="6857"/>
                </a:lnTo>
                <a:lnTo>
                  <a:pt x="145541" y="6857"/>
                </a:lnTo>
                <a:close/>
              </a:path>
              <a:path w="276860" h="518160">
                <a:moveTo>
                  <a:pt x="16001" y="128777"/>
                </a:moveTo>
                <a:lnTo>
                  <a:pt x="11429" y="128777"/>
                </a:lnTo>
                <a:lnTo>
                  <a:pt x="12649" y="132130"/>
                </a:lnTo>
                <a:lnTo>
                  <a:pt x="16001" y="128777"/>
                </a:lnTo>
                <a:close/>
              </a:path>
              <a:path w="276860" h="518160">
                <a:moveTo>
                  <a:pt x="12649" y="132130"/>
                </a:moveTo>
                <a:lnTo>
                  <a:pt x="11429" y="128777"/>
                </a:lnTo>
                <a:lnTo>
                  <a:pt x="11429" y="137921"/>
                </a:lnTo>
                <a:lnTo>
                  <a:pt x="12191" y="137921"/>
                </a:lnTo>
                <a:lnTo>
                  <a:pt x="12191" y="132587"/>
                </a:lnTo>
                <a:lnTo>
                  <a:pt x="12649" y="132130"/>
                </a:lnTo>
                <a:close/>
              </a:path>
              <a:path w="276860" h="518160">
                <a:moveTo>
                  <a:pt x="74675" y="137921"/>
                </a:moveTo>
                <a:lnTo>
                  <a:pt x="74675" y="133349"/>
                </a:lnTo>
                <a:lnTo>
                  <a:pt x="12191" y="132587"/>
                </a:lnTo>
                <a:lnTo>
                  <a:pt x="12191" y="137921"/>
                </a:lnTo>
                <a:lnTo>
                  <a:pt x="74675" y="137921"/>
                </a:lnTo>
                <a:close/>
              </a:path>
              <a:path w="276860" h="518160">
                <a:moveTo>
                  <a:pt x="141731" y="518159"/>
                </a:moveTo>
                <a:lnTo>
                  <a:pt x="141731" y="515111"/>
                </a:lnTo>
                <a:lnTo>
                  <a:pt x="140969" y="515111"/>
                </a:lnTo>
                <a:lnTo>
                  <a:pt x="138683" y="517397"/>
                </a:lnTo>
                <a:lnTo>
                  <a:pt x="138683" y="518159"/>
                </a:lnTo>
                <a:lnTo>
                  <a:pt x="141731" y="518159"/>
                </a:lnTo>
                <a:close/>
              </a:path>
              <a:path w="276860" h="518160">
                <a:moveTo>
                  <a:pt x="276605" y="137921"/>
                </a:moveTo>
                <a:lnTo>
                  <a:pt x="145541" y="6857"/>
                </a:lnTo>
                <a:lnTo>
                  <a:pt x="139445" y="6857"/>
                </a:lnTo>
                <a:lnTo>
                  <a:pt x="261365" y="128777"/>
                </a:lnTo>
                <a:lnTo>
                  <a:pt x="265175" y="128777"/>
                </a:lnTo>
                <a:lnTo>
                  <a:pt x="265175" y="137921"/>
                </a:lnTo>
                <a:lnTo>
                  <a:pt x="276605" y="137921"/>
                </a:lnTo>
                <a:close/>
              </a:path>
              <a:path w="276860" h="518160">
                <a:moveTo>
                  <a:pt x="141731" y="515111"/>
                </a:moveTo>
                <a:lnTo>
                  <a:pt x="141350" y="514730"/>
                </a:lnTo>
                <a:lnTo>
                  <a:pt x="140969" y="515111"/>
                </a:lnTo>
                <a:lnTo>
                  <a:pt x="141731" y="515111"/>
                </a:lnTo>
                <a:close/>
              </a:path>
              <a:path w="276860" h="518160">
                <a:moveTo>
                  <a:pt x="265175" y="397827"/>
                </a:moveTo>
                <a:lnTo>
                  <a:pt x="265175" y="396239"/>
                </a:lnTo>
                <a:lnTo>
                  <a:pt x="259841" y="396239"/>
                </a:lnTo>
                <a:lnTo>
                  <a:pt x="141350" y="514730"/>
                </a:lnTo>
                <a:lnTo>
                  <a:pt x="141731" y="515111"/>
                </a:lnTo>
                <a:lnTo>
                  <a:pt x="141731" y="518159"/>
                </a:lnTo>
                <a:lnTo>
                  <a:pt x="145541" y="518122"/>
                </a:lnTo>
                <a:lnTo>
                  <a:pt x="265175" y="397827"/>
                </a:lnTo>
                <a:close/>
              </a:path>
              <a:path w="276860" h="518160">
                <a:moveTo>
                  <a:pt x="265175" y="137921"/>
                </a:moveTo>
                <a:lnTo>
                  <a:pt x="265175" y="132587"/>
                </a:lnTo>
                <a:lnTo>
                  <a:pt x="263753" y="132689"/>
                </a:lnTo>
                <a:lnTo>
                  <a:pt x="262127" y="137159"/>
                </a:lnTo>
                <a:lnTo>
                  <a:pt x="257646" y="132678"/>
                </a:lnTo>
                <a:lnTo>
                  <a:pt x="201929" y="133349"/>
                </a:lnTo>
                <a:lnTo>
                  <a:pt x="201929" y="137921"/>
                </a:lnTo>
                <a:lnTo>
                  <a:pt x="206501" y="133349"/>
                </a:lnTo>
                <a:lnTo>
                  <a:pt x="206501" y="137921"/>
                </a:lnTo>
                <a:lnTo>
                  <a:pt x="265175" y="137921"/>
                </a:lnTo>
                <a:close/>
              </a:path>
              <a:path w="276860" h="518160">
                <a:moveTo>
                  <a:pt x="206501" y="137921"/>
                </a:moveTo>
                <a:lnTo>
                  <a:pt x="206501" y="133349"/>
                </a:lnTo>
                <a:lnTo>
                  <a:pt x="201929" y="137921"/>
                </a:lnTo>
                <a:lnTo>
                  <a:pt x="206501" y="137921"/>
                </a:lnTo>
                <a:close/>
              </a:path>
              <a:path w="276860" h="518160">
                <a:moveTo>
                  <a:pt x="206501" y="386333"/>
                </a:moveTo>
                <a:lnTo>
                  <a:pt x="206501" y="137921"/>
                </a:lnTo>
                <a:lnTo>
                  <a:pt x="201929" y="137921"/>
                </a:lnTo>
                <a:lnTo>
                  <a:pt x="201929" y="386333"/>
                </a:lnTo>
                <a:lnTo>
                  <a:pt x="206501" y="386333"/>
                </a:lnTo>
                <a:close/>
              </a:path>
              <a:path w="276860" h="518160">
                <a:moveTo>
                  <a:pt x="276605" y="386333"/>
                </a:moveTo>
                <a:lnTo>
                  <a:pt x="201929" y="386333"/>
                </a:lnTo>
                <a:lnTo>
                  <a:pt x="206501" y="390905"/>
                </a:lnTo>
                <a:lnTo>
                  <a:pt x="259079" y="390905"/>
                </a:lnTo>
                <a:lnTo>
                  <a:pt x="262127" y="387857"/>
                </a:lnTo>
                <a:lnTo>
                  <a:pt x="263236" y="390905"/>
                </a:lnTo>
                <a:lnTo>
                  <a:pt x="265175" y="390905"/>
                </a:lnTo>
                <a:lnTo>
                  <a:pt x="265175" y="397827"/>
                </a:lnTo>
                <a:lnTo>
                  <a:pt x="276605" y="386333"/>
                </a:lnTo>
                <a:close/>
              </a:path>
              <a:path w="276860" h="518160">
                <a:moveTo>
                  <a:pt x="206501" y="390905"/>
                </a:moveTo>
                <a:lnTo>
                  <a:pt x="201929" y="386333"/>
                </a:lnTo>
                <a:lnTo>
                  <a:pt x="201929" y="390905"/>
                </a:lnTo>
                <a:lnTo>
                  <a:pt x="206501" y="390905"/>
                </a:lnTo>
                <a:close/>
              </a:path>
              <a:path w="276860" h="518160">
                <a:moveTo>
                  <a:pt x="263784" y="132604"/>
                </a:moveTo>
                <a:lnTo>
                  <a:pt x="257646" y="132678"/>
                </a:lnTo>
                <a:lnTo>
                  <a:pt x="262127" y="137159"/>
                </a:lnTo>
                <a:lnTo>
                  <a:pt x="263784" y="132604"/>
                </a:lnTo>
                <a:close/>
              </a:path>
              <a:path w="276860" h="518160">
                <a:moveTo>
                  <a:pt x="263236" y="390905"/>
                </a:moveTo>
                <a:lnTo>
                  <a:pt x="262127" y="387857"/>
                </a:lnTo>
                <a:lnTo>
                  <a:pt x="259079" y="390905"/>
                </a:lnTo>
                <a:lnTo>
                  <a:pt x="263236" y="390905"/>
                </a:lnTo>
                <a:close/>
              </a:path>
              <a:path w="276860" h="518160">
                <a:moveTo>
                  <a:pt x="265175" y="390905"/>
                </a:moveTo>
                <a:lnTo>
                  <a:pt x="259079" y="390905"/>
                </a:lnTo>
                <a:lnTo>
                  <a:pt x="259841" y="396239"/>
                </a:lnTo>
                <a:lnTo>
                  <a:pt x="265175" y="390905"/>
                </a:lnTo>
                <a:close/>
              </a:path>
              <a:path w="276860" h="518160">
                <a:moveTo>
                  <a:pt x="265175" y="396239"/>
                </a:moveTo>
                <a:lnTo>
                  <a:pt x="263753" y="392328"/>
                </a:lnTo>
                <a:lnTo>
                  <a:pt x="259841" y="396239"/>
                </a:lnTo>
                <a:lnTo>
                  <a:pt x="265175" y="396239"/>
                </a:lnTo>
                <a:close/>
              </a:path>
              <a:path w="276860" h="518160">
                <a:moveTo>
                  <a:pt x="265175" y="128778"/>
                </a:moveTo>
                <a:lnTo>
                  <a:pt x="261365" y="128777"/>
                </a:lnTo>
                <a:lnTo>
                  <a:pt x="264160" y="131572"/>
                </a:lnTo>
                <a:lnTo>
                  <a:pt x="265175" y="128778"/>
                </a:lnTo>
                <a:close/>
              </a:path>
              <a:path w="276860" h="518160">
                <a:moveTo>
                  <a:pt x="265175" y="396239"/>
                </a:moveTo>
                <a:lnTo>
                  <a:pt x="265175" y="390905"/>
                </a:lnTo>
                <a:lnTo>
                  <a:pt x="263753" y="392328"/>
                </a:lnTo>
                <a:lnTo>
                  <a:pt x="265175" y="396239"/>
                </a:lnTo>
                <a:close/>
              </a:path>
              <a:path w="276860" h="518160">
                <a:moveTo>
                  <a:pt x="265175" y="132587"/>
                </a:moveTo>
                <a:lnTo>
                  <a:pt x="265175" y="128778"/>
                </a:lnTo>
                <a:lnTo>
                  <a:pt x="264160" y="131572"/>
                </a:lnTo>
                <a:lnTo>
                  <a:pt x="265175" y="132587"/>
                </a:lnTo>
                <a:close/>
              </a:path>
            </a:pathLst>
          </a:custGeom>
          <a:solidFill>
            <a:srgbClr val="EA7D90"/>
          </a:solidFill>
        </p:spPr>
        <p:txBody>
          <a:bodyPr wrap="square" lIns="0" tIns="0" rIns="0" bIns="0" rtlCol="0"/>
          <a:lstStyle/>
          <a:p>
            <a:endParaRPr sz="1588" dirty="0"/>
          </a:p>
        </p:txBody>
      </p:sp>
      <p:pic>
        <p:nvPicPr>
          <p:cNvPr id="3" name="Picture 2"/>
          <p:cNvPicPr>
            <a:picLocks noChangeAspect="1"/>
          </p:cNvPicPr>
          <p:nvPr/>
        </p:nvPicPr>
        <p:blipFill>
          <a:blip r:embed="rId4"/>
          <a:stretch>
            <a:fillRect/>
          </a:stretch>
        </p:blipFill>
        <p:spPr>
          <a:xfrm rot="19861800">
            <a:off x="3344050" y="2461438"/>
            <a:ext cx="2455902" cy="1838160"/>
          </a:xfrm>
          <a:prstGeom prst="rect">
            <a:avLst/>
          </a:prstGeom>
        </p:spPr>
      </p:pic>
      <p:sp>
        <p:nvSpPr>
          <p:cNvPr id="5" name="Oval 4">
            <a:extLst>
              <a:ext uri="{FF2B5EF4-FFF2-40B4-BE49-F238E27FC236}">
                <a16:creationId xmlns:a16="http://schemas.microsoft.com/office/drawing/2014/main" id="{0FE46C94-6FE0-4F74-8282-981A71478118}"/>
              </a:ext>
            </a:extLst>
          </p:cNvPr>
          <p:cNvSpPr/>
          <p:nvPr/>
        </p:nvSpPr>
        <p:spPr>
          <a:xfrm>
            <a:off x="1724628" y="1255395"/>
            <a:ext cx="6058784" cy="1746440"/>
          </a:xfrm>
          <a:prstGeom prst="ellipse">
            <a:avLst/>
          </a:prstGeom>
          <a:noFill/>
          <a:ln w="285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186F4979-40B9-4F9B-89D5-58BA3798387B}"/>
              </a:ext>
            </a:extLst>
          </p:cNvPr>
          <p:cNvSpPr txBox="1"/>
          <p:nvPr/>
        </p:nvSpPr>
        <p:spPr>
          <a:xfrm>
            <a:off x="2727609" y="1367944"/>
            <a:ext cx="4328931" cy="461665"/>
          </a:xfrm>
          <a:prstGeom prst="rect">
            <a:avLst/>
          </a:prstGeom>
          <a:noFill/>
        </p:spPr>
        <p:txBody>
          <a:bodyPr wrap="square" rtlCol="0">
            <a:spAutoFit/>
          </a:bodyPr>
          <a:lstStyle/>
          <a:p>
            <a:r>
              <a:rPr lang="en-US" sz="2400" dirty="0">
                <a:latin typeface="Elephant" panose="02020904090505020303" pitchFamily="18" charset="0"/>
              </a:rPr>
              <a:t>Response to Intervention </a:t>
            </a:r>
          </a:p>
        </p:txBody>
      </p:sp>
    </p:spTree>
    <p:extLst>
      <p:ext uri="{BB962C8B-B14F-4D97-AF65-F5344CB8AC3E}">
        <p14:creationId xmlns:p14="http://schemas.microsoft.com/office/powerpoint/2010/main" val="21862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MTSS/RTI ACTION PLAN</a:t>
            </a:r>
          </a:p>
        </p:txBody>
      </p:sp>
      <p:sp>
        <p:nvSpPr>
          <p:cNvPr id="2" name="Title 1"/>
          <p:cNvSpPr>
            <a:spLocks noGrp="1"/>
          </p:cNvSpPr>
          <p:nvPr>
            <p:ph type="title"/>
          </p:nvPr>
        </p:nvSpPr>
        <p:spPr>
          <a:xfrm>
            <a:off x="279400" y="165100"/>
            <a:ext cx="8691563" cy="954088"/>
          </a:xfrm>
        </p:spPr>
        <p:txBody>
          <a:bodyPr>
            <a:normAutofit/>
          </a:bodyPr>
          <a:lstStyle/>
          <a:p>
            <a:pPr algn="ctr"/>
            <a:r>
              <a:rPr lang="en-US" sz="4000" dirty="0">
                <a:solidFill>
                  <a:schemeClr val="bg1"/>
                </a:solidFill>
                <a:latin typeface="+mj-lt"/>
                <a:cs typeface="Bell MT"/>
              </a:rPr>
              <a:t>The Big Picture</a:t>
            </a:r>
          </a:p>
        </p:txBody>
      </p:sp>
      <p:pic>
        <p:nvPicPr>
          <p:cNvPr id="12" name="Picture 29" descr="PBS Logo 2006 3"/>
          <p:cNvPicPr>
            <a:picLocks noChangeAspect="1" noChangeArrowheads="1"/>
          </p:cNvPicPr>
          <p:nvPr/>
        </p:nvPicPr>
        <p:blipFill>
          <a:blip r:embed="rId3" cstate="print"/>
          <a:srcRect/>
          <a:stretch>
            <a:fillRect/>
          </a:stretch>
        </p:blipFill>
        <p:spPr bwMode="auto">
          <a:xfrm>
            <a:off x="5940017" y="1395055"/>
            <a:ext cx="2408711" cy="2424495"/>
          </a:xfrm>
          <a:prstGeom prst="rect">
            <a:avLst/>
          </a:prstGeom>
          <a:noFill/>
        </p:spPr>
      </p:pic>
      <p:grpSp>
        <p:nvGrpSpPr>
          <p:cNvPr id="3" name="Group 9"/>
          <p:cNvGrpSpPr/>
          <p:nvPr/>
        </p:nvGrpSpPr>
        <p:grpSpPr>
          <a:xfrm>
            <a:off x="876300" y="1360608"/>
            <a:ext cx="3276599" cy="2424495"/>
            <a:chOff x="5295900" y="2133600"/>
            <a:chExt cx="3276599" cy="2424495"/>
          </a:xfrm>
        </p:grpSpPr>
        <p:pic>
          <p:nvPicPr>
            <p:cNvPr id="11" name="Picture 2" descr="RTI_logo_web"/>
            <p:cNvPicPr>
              <a:picLocks noChangeAspect="1" noChangeArrowheads="1"/>
            </p:cNvPicPr>
            <p:nvPr/>
          </p:nvPicPr>
          <p:blipFill>
            <a:blip r:embed="rId4" cstate="print"/>
            <a:srcRect/>
            <a:stretch>
              <a:fillRect/>
            </a:stretch>
          </p:blipFill>
          <p:spPr bwMode="auto">
            <a:xfrm>
              <a:off x="5295900" y="2133600"/>
              <a:ext cx="3276599" cy="2424495"/>
            </a:xfrm>
            <a:prstGeom prst="rect">
              <a:avLst/>
            </a:prstGeom>
            <a:noFill/>
            <a:ln w="9525">
              <a:noFill/>
              <a:miter lim="800000"/>
              <a:headEnd/>
              <a:tailEnd/>
            </a:ln>
          </p:spPr>
        </p:pic>
        <p:pic>
          <p:nvPicPr>
            <p:cNvPr id="9" name="Picture 31" descr="SchoolHouse"/>
            <p:cNvPicPr>
              <a:picLocks noChangeAspect="1" noChangeArrowheads="1"/>
            </p:cNvPicPr>
            <p:nvPr/>
          </p:nvPicPr>
          <p:blipFill>
            <a:blip r:embed="rId5" cstate="print">
              <a:lum bright="12000" contrast="-6000"/>
            </a:blip>
            <a:srcRect/>
            <a:stretch>
              <a:fillRect/>
            </a:stretch>
          </p:blipFill>
          <p:spPr bwMode="auto">
            <a:xfrm>
              <a:off x="5658021" y="2603500"/>
              <a:ext cx="599758" cy="693256"/>
            </a:xfrm>
            <a:prstGeom prst="rect">
              <a:avLst/>
            </a:prstGeom>
            <a:noFill/>
            <a:ln w="9525">
              <a:noFill/>
              <a:miter lim="800000"/>
              <a:headEnd/>
              <a:tailEnd/>
            </a:ln>
          </p:spPr>
        </p:pic>
      </p:grpSp>
      <p:sp>
        <p:nvSpPr>
          <p:cNvPr id="10" name="TextBox 9"/>
          <p:cNvSpPr txBox="1"/>
          <p:nvPr/>
        </p:nvSpPr>
        <p:spPr>
          <a:xfrm>
            <a:off x="4419600" y="1943100"/>
            <a:ext cx="838200" cy="1323439"/>
          </a:xfrm>
          <a:prstGeom prst="rect">
            <a:avLst/>
          </a:prstGeom>
          <a:noFill/>
        </p:spPr>
        <p:txBody>
          <a:bodyPr wrap="square" rtlCol="0">
            <a:spAutoFit/>
          </a:bodyPr>
          <a:lstStyle/>
          <a:p>
            <a:r>
              <a:rPr lang="en-US" sz="8000" b="1" dirty="0">
                <a:solidFill>
                  <a:srgbClr val="FF0000"/>
                </a:solidFill>
              </a:rPr>
              <a:t>+</a:t>
            </a:r>
          </a:p>
        </p:txBody>
      </p:sp>
      <p:sp>
        <p:nvSpPr>
          <p:cNvPr id="13" name="TextBox 12"/>
          <p:cNvSpPr txBox="1"/>
          <p:nvPr/>
        </p:nvSpPr>
        <p:spPr>
          <a:xfrm>
            <a:off x="1238421" y="4044347"/>
            <a:ext cx="1219200" cy="1569660"/>
          </a:xfrm>
          <a:prstGeom prst="rect">
            <a:avLst/>
          </a:prstGeom>
          <a:noFill/>
        </p:spPr>
        <p:txBody>
          <a:bodyPr wrap="square" rtlCol="0">
            <a:spAutoFit/>
          </a:bodyPr>
          <a:lstStyle/>
          <a:p>
            <a:r>
              <a:rPr lang="en-US" sz="9600" dirty="0">
                <a:solidFill>
                  <a:srgbClr val="FF0000"/>
                </a:solidFill>
              </a:rPr>
              <a:t>=</a:t>
            </a:r>
          </a:p>
        </p:txBody>
      </p:sp>
      <p:pic>
        <p:nvPicPr>
          <p:cNvPr id="1026" name="Picture 2"/>
          <p:cNvPicPr>
            <a:picLocks noChangeAspect="1" noChangeArrowheads="1"/>
          </p:cNvPicPr>
          <p:nvPr/>
        </p:nvPicPr>
        <p:blipFill>
          <a:blip r:embed="rId6" cstate="print"/>
          <a:srcRect/>
          <a:stretch>
            <a:fillRect/>
          </a:stretch>
        </p:blipFill>
        <p:spPr bwMode="auto">
          <a:xfrm>
            <a:off x="2457621" y="4159802"/>
            <a:ext cx="5800725" cy="1905000"/>
          </a:xfrm>
          <a:prstGeom prst="rect">
            <a:avLst/>
          </a:prstGeom>
          <a:noFill/>
          <a:ln w="9525">
            <a:noFill/>
            <a:miter lim="800000"/>
            <a:headEnd/>
            <a:tailEnd/>
          </a:ln>
          <a:effectLst/>
        </p:spPr>
      </p:pic>
      <p:sp>
        <p:nvSpPr>
          <p:cNvPr id="14" name="TextBox 13"/>
          <p:cNvSpPr txBox="1"/>
          <p:nvPr/>
        </p:nvSpPr>
        <p:spPr>
          <a:xfrm>
            <a:off x="434181" y="3785103"/>
            <a:ext cx="8382000" cy="369332"/>
          </a:xfrm>
          <a:prstGeom prst="rect">
            <a:avLst/>
          </a:prstGeom>
          <a:noFill/>
        </p:spPr>
        <p:txBody>
          <a:bodyPr wrap="square" rtlCol="0">
            <a:spAutoFit/>
          </a:bodyPr>
          <a:lstStyle/>
          <a:p>
            <a:r>
              <a:rPr lang="en-US" dirty="0"/>
              <a:t>_______________________________________________________________________</a:t>
            </a:r>
          </a:p>
        </p:txBody>
      </p:sp>
    </p:spTree>
    <p:extLst>
      <p:ext uri="{BB962C8B-B14F-4D97-AF65-F5344CB8AC3E}">
        <p14:creationId xmlns:p14="http://schemas.microsoft.com/office/powerpoint/2010/main" val="3829677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6880" y="1119188"/>
            <a:ext cx="8422481" cy="2245895"/>
          </a:xfrm>
        </p:spPr>
        <p:txBody>
          <a:bodyPr/>
          <a:lstStyle/>
          <a:p>
            <a:pPr algn="ctr">
              <a:lnSpc>
                <a:spcPct val="100000"/>
              </a:lnSpc>
            </a:pPr>
            <a:endParaRPr lang="en-US" sz="2000" dirty="0">
              <a:solidFill>
                <a:schemeClr val="tx1"/>
              </a:solidFill>
            </a:endParaRPr>
          </a:p>
          <a:p>
            <a:pPr algn="ctr">
              <a:lnSpc>
                <a:spcPct val="150000"/>
              </a:lnSpc>
            </a:pPr>
            <a:r>
              <a:rPr lang="en-US" sz="2000" b="1" dirty="0">
                <a:solidFill>
                  <a:schemeClr val="tx1"/>
                </a:solidFill>
              </a:rPr>
              <a:t>Purpose: Enhance the capacity of all Broward County Public Schools to successfully implement and sustain a multi-tiered system </a:t>
            </a:r>
          </a:p>
          <a:p>
            <a:pPr algn="ctr">
              <a:lnSpc>
                <a:spcPct val="150000"/>
              </a:lnSpc>
            </a:pPr>
            <a:r>
              <a:rPr lang="en-US" sz="2000" b="1" dirty="0">
                <a:solidFill>
                  <a:schemeClr val="tx1"/>
                </a:solidFill>
              </a:rPr>
              <a:t>of student supports with fidelity.</a:t>
            </a:r>
          </a:p>
          <a:p>
            <a:pPr algn="ctr"/>
            <a:r>
              <a:rPr lang="en-US" sz="2000" dirty="0">
                <a:solidFill>
                  <a:schemeClr val="tx1"/>
                </a:solidFill>
              </a:rPr>
              <a:t>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52</a:t>
            </a:fld>
            <a:endParaRPr lang="en-US" dirty="0"/>
          </a:p>
        </p:txBody>
      </p:sp>
      <p:sp>
        <p:nvSpPr>
          <p:cNvPr id="5" name="Title 4"/>
          <p:cNvSpPr>
            <a:spLocks noGrp="1"/>
          </p:cNvSpPr>
          <p:nvPr>
            <p:ph type="title"/>
          </p:nvPr>
        </p:nvSpPr>
        <p:spPr>
          <a:xfrm>
            <a:off x="190500" y="165100"/>
            <a:ext cx="8780463" cy="954088"/>
          </a:xfrm>
        </p:spPr>
        <p:txBody>
          <a:bodyPr/>
          <a:lstStyle/>
          <a:p>
            <a:pPr algn="ctr"/>
            <a:r>
              <a:rPr lang="en-US" sz="4000" dirty="0">
                <a:latin typeface="+mj-lt"/>
              </a:rPr>
              <a:t>Purpose &amp; Scope Statement</a:t>
            </a:r>
          </a:p>
        </p:txBody>
      </p:sp>
      <p:sp>
        <p:nvSpPr>
          <p:cNvPr id="6" name="Content Placeholder 1"/>
          <p:cNvSpPr txBox="1">
            <a:spLocks/>
          </p:cNvSpPr>
          <p:nvPr/>
        </p:nvSpPr>
        <p:spPr>
          <a:xfrm>
            <a:off x="366712" y="3198104"/>
            <a:ext cx="8428037" cy="2432901"/>
          </a:xfrm>
          <a:prstGeom prst="rect">
            <a:avLst/>
          </a:prstGeom>
        </p:spPr>
        <p:txBody>
          <a:bodyPr lIns="0" tIns="0" rIns="0" bIns="0"/>
          <a:lstStyle>
            <a:lvl1pPr marL="0" indent="0" algn="l" defTabSz="457200" rtl="0" eaLnBrk="1" latinLnBrk="0" hangingPunct="1">
              <a:lnSpc>
                <a:spcPts val="3500"/>
              </a:lnSpc>
              <a:spcBef>
                <a:spcPts val="0"/>
              </a:spcBef>
              <a:buFontTx/>
              <a:buNone/>
              <a:defRPr sz="1800" kern="1200" normalizeH="0">
                <a:solidFill>
                  <a:schemeClr val="tx2"/>
                </a:solidFill>
                <a:latin typeface="+mn-lt"/>
                <a:ea typeface="+mn-ea"/>
                <a:cs typeface="+mn-cs"/>
              </a:defRPr>
            </a:lvl1pPr>
            <a:lvl2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2pPr>
            <a:lvl3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3pPr>
            <a:lvl4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4pPr>
            <a:lvl5pPr marL="0" indent="-365760" algn="l" defTabSz="457200" rtl="0" eaLnBrk="1" latinLnBrk="0" hangingPunct="1">
              <a:lnSpc>
                <a:spcPts val="3500"/>
              </a:lnSpc>
              <a:spcBef>
                <a:spcPts val="0"/>
              </a:spcBef>
              <a:buClr>
                <a:schemeClr val="accent2"/>
              </a:buClr>
              <a:buSzPct val="100000"/>
              <a:buFont typeface="Wingdings" charset="2"/>
              <a:buChar char="§"/>
              <a:defRPr sz="1800" kern="1200" normalizeH="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000" b="1" dirty="0">
                <a:solidFill>
                  <a:schemeClr val="tx2">
                    <a:lumMod val="60000"/>
                    <a:lumOff val="40000"/>
                  </a:schemeClr>
                </a:solidFill>
              </a:rPr>
              <a:t>Scope: To enhance the capacity/infrastructure of district </a:t>
            </a:r>
          </a:p>
          <a:p>
            <a:pPr algn="ctr"/>
            <a:r>
              <a:rPr lang="en-US" sz="2000" b="1" dirty="0">
                <a:solidFill>
                  <a:schemeClr val="tx2">
                    <a:lumMod val="60000"/>
                    <a:lumOff val="40000"/>
                  </a:schemeClr>
                </a:solidFill>
              </a:rPr>
              <a:t>school-based leadership teams in implementing </a:t>
            </a:r>
          </a:p>
          <a:p>
            <a:pPr algn="ctr"/>
            <a:r>
              <a:rPr lang="en-US" sz="2000" b="1" dirty="0">
                <a:solidFill>
                  <a:schemeClr val="tx2">
                    <a:lumMod val="60000"/>
                    <a:lumOff val="40000"/>
                  </a:schemeClr>
                </a:solidFill>
              </a:rPr>
              <a:t>MTSS/RtI critical elements with fidelity, for K - 12 learning </a:t>
            </a:r>
          </a:p>
          <a:p>
            <a:pPr algn="ctr"/>
            <a:r>
              <a:rPr lang="en-US" sz="2000" b="1" dirty="0">
                <a:solidFill>
                  <a:schemeClr val="tx2">
                    <a:lumMod val="60000"/>
                    <a:lumOff val="40000"/>
                  </a:schemeClr>
                </a:solidFill>
              </a:rPr>
              <a:t>to meet the academic, behavioral and social-emotional needs of all learners, to be completed by June 2018.</a:t>
            </a:r>
          </a:p>
          <a:p>
            <a:pPr algn="ctr"/>
            <a:endParaRPr lang="en-US" sz="2000" dirty="0">
              <a:solidFill>
                <a:schemeClr val="tx1"/>
              </a:solidFill>
            </a:endParaRPr>
          </a:p>
          <a:p>
            <a:pPr algn="ctr"/>
            <a:endParaRPr lang="en-US" sz="2000" dirty="0">
              <a:solidFill>
                <a:schemeClr val="tx1"/>
              </a:solidFill>
            </a:endParaRPr>
          </a:p>
        </p:txBody>
      </p:sp>
    </p:spTree>
    <p:extLst>
      <p:ext uri="{BB962C8B-B14F-4D97-AF65-F5344CB8AC3E}">
        <p14:creationId xmlns:p14="http://schemas.microsoft.com/office/powerpoint/2010/main" val="99926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53</a:t>
            </a:fld>
            <a:endParaRPr lang="en-US" dirty="0"/>
          </a:p>
        </p:txBody>
      </p:sp>
      <p:sp>
        <p:nvSpPr>
          <p:cNvPr id="5" name="Title 4"/>
          <p:cNvSpPr>
            <a:spLocks noGrp="1"/>
          </p:cNvSpPr>
          <p:nvPr>
            <p:ph type="title"/>
          </p:nvPr>
        </p:nvSpPr>
        <p:spPr>
          <a:xfrm>
            <a:off x="228600" y="165100"/>
            <a:ext cx="8742363" cy="954088"/>
          </a:xfrm>
        </p:spPr>
        <p:txBody>
          <a:bodyPr/>
          <a:lstStyle/>
          <a:p>
            <a:pPr algn="ctr"/>
            <a:r>
              <a:rPr lang="en-US" sz="3600" dirty="0"/>
              <a:t>Strategic Plan: High Quality Instruction</a:t>
            </a:r>
          </a:p>
        </p:txBody>
      </p:sp>
      <p:sp>
        <p:nvSpPr>
          <p:cNvPr id="6" name="object 5"/>
          <p:cNvSpPr/>
          <p:nvPr/>
        </p:nvSpPr>
        <p:spPr>
          <a:xfrm>
            <a:off x="326644" y="1431036"/>
            <a:ext cx="3180588" cy="1373124"/>
          </a:xfrm>
          <a:prstGeom prst="rect">
            <a:avLst/>
          </a:prstGeom>
          <a:blipFill>
            <a:blip r:embed="rId2" cstate="print"/>
            <a:stretch>
              <a:fillRect/>
            </a:stretch>
          </a:blipFill>
        </p:spPr>
        <p:txBody>
          <a:bodyPr wrap="square" lIns="0" tIns="0" rIns="0" bIns="0" rtlCol="0"/>
          <a:lstStyle/>
          <a:p>
            <a:endParaRPr dirty="0"/>
          </a:p>
        </p:txBody>
      </p:sp>
      <p:sp>
        <p:nvSpPr>
          <p:cNvPr id="7" name="object 6"/>
          <p:cNvSpPr txBox="1"/>
          <p:nvPr/>
        </p:nvSpPr>
        <p:spPr>
          <a:xfrm>
            <a:off x="810767" y="1782013"/>
            <a:ext cx="2213610" cy="612140"/>
          </a:xfrm>
          <a:prstGeom prst="rect">
            <a:avLst/>
          </a:prstGeom>
        </p:spPr>
        <p:txBody>
          <a:bodyPr vert="horz" wrap="square" lIns="0" tIns="13335" rIns="0" bIns="0" rtlCol="0">
            <a:spAutoFit/>
          </a:bodyPr>
          <a:lstStyle/>
          <a:p>
            <a:pPr algn="ctr">
              <a:lnSpc>
                <a:spcPts val="2305"/>
              </a:lnSpc>
              <a:spcBef>
                <a:spcPts val="105"/>
              </a:spcBef>
            </a:pPr>
            <a:r>
              <a:rPr sz="2000" dirty="0">
                <a:solidFill>
                  <a:srgbClr val="FFFFFF"/>
                </a:solidFill>
                <a:latin typeface="Century Gothic"/>
                <a:cs typeface="Century Gothic"/>
              </a:rPr>
              <a:t>Literacy and</a:t>
            </a:r>
            <a:r>
              <a:rPr sz="2000" spc="-110" dirty="0">
                <a:solidFill>
                  <a:srgbClr val="FFFFFF"/>
                </a:solidFill>
                <a:latin typeface="Century Gothic"/>
                <a:cs typeface="Century Gothic"/>
              </a:rPr>
              <a:t> </a:t>
            </a:r>
            <a:r>
              <a:rPr sz="2000" spc="-5" dirty="0">
                <a:solidFill>
                  <a:srgbClr val="FFFFFF"/>
                </a:solidFill>
                <a:latin typeface="Century Gothic"/>
                <a:cs typeface="Century Gothic"/>
              </a:rPr>
              <a:t>Early</a:t>
            </a:r>
            <a:endParaRPr sz="2000" dirty="0">
              <a:latin typeface="Century Gothic"/>
              <a:cs typeface="Century Gothic"/>
            </a:endParaRPr>
          </a:p>
          <a:p>
            <a:pPr algn="ctr">
              <a:lnSpc>
                <a:spcPts val="2305"/>
              </a:lnSpc>
            </a:pPr>
            <a:r>
              <a:rPr sz="2000" dirty="0">
                <a:solidFill>
                  <a:srgbClr val="FFFFFF"/>
                </a:solidFill>
                <a:latin typeface="Century Gothic"/>
                <a:cs typeface="Century Gothic"/>
              </a:rPr>
              <a:t>Learning</a:t>
            </a:r>
            <a:endParaRPr sz="2000" dirty="0">
              <a:latin typeface="Century Gothic"/>
              <a:cs typeface="Century Gothic"/>
            </a:endParaRPr>
          </a:p>
        </p:txBody>
      </p:sp>
      <p:sp>
        <p:nvSpPr>
          <p:cNvPr id="8" name="object 15"/>
          <p:cNvSpPr/>
          <p:nvPr/>
        </p:nvSpPr>
        <p:spPr>
          <a:xfrm>
            <a:off x="326644" y="3005327"/>
            <a:ext cx="3180588" cy="1373124"/>
          </a:xfrm>
          <a:prstGeom prst="rect">
            <a:avLst/>
          </a:prstGeom>
          <a:blipFill>
            <a:blip r:embed="rId3" cstate="print"/>
            <a:stretch>
              <a:fillRect/>
            </a:stretch>
          </a:blipFill>
        </p:spPr>
        <p:txBody>
          <a:bodyPr wrap="square" lIns="0" tIns="0" rIns="0" bIns="0" rtlCol="0"/>
          <a:lstStyle/>
          <a:p>
            <a:endParaRPr dirty="0"/>
          </a:p>
        </p:txBody>
      </p:sp>
      <p:sp>
        <p:nvSpPr>
          <p:cNvPr id="9" name="object 16"/>
          <p:cNvSpPr txBox="1"/>
          <p:nvPr/>
        </p:nvSpPr>
        <p:spPr>
          <a:xfrm>
            <a:off x="989075" y="3356990"/>
            <a:ext cx="1854835" cy="611505"/>
          </a:xfrm>
          <a:prstGeom prst="rect">
            <a:avLst/>
          </a:prstGeom>
        </p:spPr>
        <p:txBody>
          <a:bodyPr vert="horz" wrap="square" lIns="0" tIns="42545" rIns="0" bIns="0" rtlCol="0">
            <a:spAutoFit/>
          </a:bodyPr>
          <a:lstStyle/>
          <a:p>
            <a:pPr marL="394970" marR="5080" indent="-382905">
              <a:lnSpc>
                <a:spcPts val="2210"/>
              </a:lnSpc>
              <a:spcBef>
                <a:spcPts val="335"/>
              </a:spcBef>
            </a:pPr>
            <a:r>
              <a:rPr sz="2000" spc="-5" dirty="0">
                <a:solidFill>
                  <a:srgbClr val="FFFFFF"/>
                </a:solidFill>
                <a:latin typeface="Century Gothic"/>
                <a:cs typeface="Century Gothic"/>
              </a:rPr>
              <a:t>Middle</a:t>
            </a:r>
            <a:r>
              <a:rPr sz="2000" spc="-75" dirty="0">
                <a:solidFill>
                  <a:srgbClr val="FFFFFF"/>
                </a:solidFill>
                <a:latin typeface="Century Gothic"/>
                <a:cs typeface="Century Gothic"/>
              </a:rPr>
              <a:t> </a:t>
            </a:r>
            <a:r>
              <a:rPr sz="2000" dirty="0">
                <a:solidFill>
                  <a:srgbClr val="FFFFFF"/>
                </a:solidFill>
                <a:latin typeface="Century Gothic"/>
                <a:cs typeface="Century Gothic"/>
              </a:rPr>
              <a:t>Grades  Learning</a:t>
            </a:r>
            <a:endParaRPr sz="2000" dirty="0">
              <a:latin typeface="Century Gothic"/>
              <a:cs typeface="Century Gothic"/>
            </a:endParaRPr>
          </a:p>
        </p:txBody>
      </p:sp>
      <p:sp>
        <p:nvSpPr>
          <p:cNvPr id="10" name="object 24"/>
          <p:cNvSpPr/>
          <p:nvPr/>
        </p:nvSpPr>
        <p:spPr>
          <a:xfrm>
            <a:off x="326644" y="4546091"/>
            <a:ext cx="3180588" cy="1373123"/>
          </a:xfrm>
          <a:prstGeom prst="rect">
            <a:avLst/>
          </a:prstGeom>
          <a:blipFill>
            <a:blip r:embed="rId4" cstate="print"/>
            <a:stretch>
              <a:fillRect/>
            </a:stretch>
          </a:blipFill>
        </p:spPr>
        <p:txBody>
          <a:bodyPr wrap="square" lIns="0" tIns="0" rIns="0" bIns="0" rtlCol="0"/>
          <a:lstStyle/>
          <a:p>
            <a:endParaRPr dirty="0"/>
          </a:p>
        </p:txBody>
      </p:sp>
      <p:sp>
        <p:nvSpPr>
          <p:cNvPr id="11" name="object 25"/>
          <p:cNvSpPr txBox="1"/>
          <p:nvPr/>
        </p:nvSpPr>
        <p:spPr>
          <a:xfrm>
            <a:off x="661416" y="4897373"/>
            <a:ext cx="2508885" cy="611505"/>
          </a:xfrm>
          <a:prstGeom prst="rect">
            <a:avLst/>
          </a:prstGeom>
        </p:spPr>
        <p:txBody>
          <a:bodyPr vert="horz" wrap="square" lIns="0" tIns="42545" rIns="0" bIns="0" rtlCol="0">
            <a:spAutoFit/>
          </a:bodyPr>
          <a:lstStyle/>
          <a:p>
            <a:pPr marL="635635" marR="5080" indent="-623570">
              <a:lnSpc>
                <a:spcPts val="2210"/>
              </a:lnSpc>
              <a:spcBef>
                <a:spcPts val="335"/>
              </a:spcBef>
            </a:pPr>
            <a:r>
              <a:rPr sz="2000" dirty="0">
                <a:solidFill>
                  <a:srgbClr val="FFFFFF"/>
                </a:solidFill>
                <a:latin typeface="Century Gothic"/>
                <a:cs typeface="Century Gothic"/>
              </a:rPr>
              <a:t>College </a:t>
            </a:r>
            <a:r>
              <a:rPr sz="2000" spc="-5" dirty="0">
                <a:solidFill>
                  <a:srgbClr val="FFFFFF"/>
                </a:solidFill>
                <a:latin typeface="Century Gothic"/>
                <a:cs typeface="Century Gothic"/>
              </a:rPr>
              <a:t>and</a:t>
            </a:r>
            <a:r>
              <a:rPr sz="2000" spc="-90" dirty="0">
                <a:solidFill>
                  <a:srgbClr val="FFFFFF"/>
                </a:solidFill>
                <a:latin typeface="Century Gothic"/>
                <a:cs typeface="Century Gothic"/>
              </a:rPr>
              <a:t> </a:t>
            </a:r>
            <a:r>
              <a:rPr sz="2000" dirty="0">
                <a:solidFill>
                  <a:srgbClr val="FFFFFF"/>
                </a:solidFill>
                <a:latin typeface="Century Gothic"/>
                <a:cs typeface="Century Gothic"/>
              </a:rPr>
              <a:t>Career  </a:t>
            </a:r>
            <a:r>
              <a:rPr sz="2000" spc="-5" dirty="0">
                <a:solidFill>
                  <a:srgbClr val="FFFFFF"/>
                </a:solidFill>
                <a:latin typeface="Century Gothic"/>
                <a:cs typeface="Century Gothic"/>
              </a:rPr>
              <a:t>Readiness</a:t>
            </a:r>
            <a:endParaRPr sz="2000" dirty="0">
              <a:latin typeface="Century Gothic"/>
              <a:cs typeface="Century Gothic"/>
            </a:endParaRPr>
          </a:p>
        </p:txBody>
      </p:sp>
      <p:sp>
        <p:nvSpPr>
          <p:cNvPr id="12" name="object 8"/>
          <p:cNvSpPr/>
          <p:nvPr/>
        </p:nvSpPr>
        <p:spPr>
          <a:xfrm>
            <a:off x="4218558" y="3712983"/>
            <a:ext cx="673608" cy="789431"/>
          </a:xfrm>
          <a:prstGeom prst="rect">
            <a:avLst/>
          </a:prstGeom>
          <a:blipFill>
            <a:blip r:embed="rId5" cstate="print"/>
            <a:stretch>
              <a:fillRect/>
            </a:stretch>
          </a:blipFill>
        </p:spPr>
        <p:txBody>
          <a:bodyPr wrap="square" lIns="0" tIns="0" rIns="0" bIns="0" rtlCol="0"/>
          <a:lstStyle/>
          <a:p>
            <a:endParaRPr lang="en-US" dirty="0"/>
          </a:p>
          <a:p>
            <a:pPr algn="ctr"/>
            <a:r>
              <a:rPr lang="en-US" dirty="0">
                <a:solidFill>
                  <a:schemeClr val="bg1"/>
                </a:solidFill>
              </a:rPr>
              <a:t>SEL</a:t>
            </a:r>
            <a:endParaRPr dirty="0">
              <a:solidFill>
                <a:schemeClr val="bg1"/>
              </a:solidFill>
            </a:endParaRPr>
          </a:p>
        </p:txBody>
      </p:sp>
      <p:sp>
        <p:nvSpPr>
          <p:cNvPr id="13" name="object 18"/>
          <p:cNvSpPr/>
          <p:nvPr/>
        </p:nvSpPr>
        <p:spPr>
          <a:xfrm>
            <a:off x="4263039" y="2765302"/>
            <a:ext cx="673608" cy="787907"/>
          </a:xfrm>
          <a:prstGeom prst="rect">
            <a:avLst/>
          </a:prstGeom>
          <a:blipFill>
            <a:blip r:embed="rId6" cstate="print"/>
            <a:stretch>
              <a:fillRect/>
            </a:stretch>
          </a:blipFill>
        </p:spPr>
        <p:txBody>
          <a:bodyPr wrap="square" lIns="0" tIns="0" rIns="0" bIns="0" rtlCol="0"/>
          <a:lstStyle/>
          <a:p>
            <a:endParaRPr lang="en-US" dirty="0"/>
          </a:p>
          <a:p>
            <a:pPr algn="ctr"/>
            <a:r>
              <a:rPr lang="en-US" dirty="0">
                <a:solidFill>
                  <a:schemeClr val="bg1"/>
                </a:solidFill>
              </a:rPr>
              <a:t>PBIS</a:t>
            </a:r>
            <a:endParaRPr dirty="0">
              <a:solidFill>
                <a:schemeClr val="bg1"/>
              </a:solidFill>
            </a:endParaRPr>
          </a:p>
        </p:txBody>
      </p:sp>
      <p:sp>
        <p:nvSpPr>
          <p:cNvPr id="14" name="object 27"/>
          <p:cNvSpPr/>
          <p:nvPr/>
        </p:nvSpPr>
        <p:spPr>
          <a:xfrm>
            <a:off x="4263039" y="1931872"/>
            <a:ext cx="673608" cy="787908"/>
          </a:xfrm>
          <a:prstGeom prst="rect">
            <a:avLst/>
          </a:prstGeom>
          <a:blipFill>
            <a:blip r:embed="rId7" cstate="print"/>
            <a:stretch>
              <a:fillRect/>
            </a:stretch>
          </a:blipFill>
        </p:spPr>
        <p:txBody>
          <a:bodyPr wrap="square" lIns="0" tIns="0" rIns="0" bIns="0" rtlCol="0"/>
          <a:lstStyle/>
          <a:p>
            <a:endParaRPr lang="en-US" dirty="0"/>
          </a:p>
          <a:p>
            <a:pPr algn="ctr"/>
            <a:r>
              <a:rPr lang="en-US" dirty="0">
                <a:solidFill>
                  <a:schemeClr val="bg1"/>
                </a:solidFill>
              </a:rPr>
              <a:t>RtI</a:t>
            </a:r>
            <a:endParaRPr dirty="0">
              <a:solidFill>
                <a:schemeClr val="bg1"/>
              </a:solidFill>
            </a:endParaRPr>
          </a:p>
        </p:txBody>
      </p:sp>
      <p:sp>
        <p:nvSpPr>
          <p:cNvPr id="15" name="object 11"/>
          <p:cNvSpPr/>
          <p:nvPr/>
        </p:nvSpPr>
        <p:spPr>
          <a:xfrm>
            <a:off x="5565647" y="1399489"/>
            <a:ext cx="3179063" cy="1373124"/>
          </a:xfrm>
          <a:prstGeom prst="rect">
            <a:avLst/>
          </a:prstGeom>
          <a:blipFill>
            <a:blip r:embed="rId8" cstate="print"/>
            <a:stretch>
              <a:fillRect/>
            </a:stretch>
          </a:blipFill>
        </p:spPr>
        <p:txBody>
          <a:bodyPr wrap="square" lIns="0" tIns="0" rIns="0" bIns="0" rtlCol="0"/>
          <a:lstStyle/>
          <a:p>
            <a:endParaRPr dirty="0"/>
          </a:p>
        </p:txBody>
      </p:sp>
      <p:sp>
        <p:nvSpPr>
          <p:cNvPr id="16" name="object 21"/>
          <p:cNvSpPr/>
          <p:nvPr/>
        </p:nvSpPr>
        <p:spPr>
          <a:xfrm>
            <a:off x="5565647" y="2973780"/>
            <a:ext cx="3179063" cy="1373124"/>
          </a:xfrm>
          <a:prstGeom prst="rect">
            <a:avLst/>
          </a:prstGeom>
          <a:blipFill>
            <a:blip r:embed="rId9" cstate="print"/>
            <a:stretch>
              <a:fillRect/>
            </a:stretch>
          </a:blipFill>
        </p:spPr>
        <p:txBody>
          <a:bodyPr wrap="square" lIns="0" tIns="0" rIns="0" bIns="0" rtlCol="0"/>
          <a:lstStyle/>
          <a:p>
            <a:endParaRPr dirty="0"/>
          </a:p>
        </p:txBody>
      </p:sp>
      <p:sp>
        <p:nvSpPr>
          <p:cNvPr id="17" name="object 30"/>
          <p:cNvSpPr/>
          <p:nvPr/>
        </p:nvSpPr>
        <p:spPr>
          <a:xfrm>
            <a:off x="5565647" y="4514544"/>
            <a:ext cx="3179063" cy="1373123"/>
          </a:xfrm>
          <a:prstGeom prst="rect">
            <a:avLst/>
          </a:prstGeom>
          <a:blipFill>
            <a:blip r:embed="rId10" cstate="print"/>
            <a:stretch>
              <a:fillRect/>
            </a:stretch>
          </a:blipFill>
        </p:spPr>
        <p:txBody>
          <a:bodyPr wrap="square" lIns="0" tIns="0" rIns="0" bIns="0" rtlCol="0"/>
          <a:lstStyle/>
          <a:p>
            <a:endParaRPr dirty="0"/>
          </a:p>
        </p:txBody>
      </p:sp>
      <p:sp>
        <p:nvSpPr>
          <p:cNvPr id="18" name="object 12"/>
          <p:cNvSpPr txBox="1"/>
          <p:nvPr/>
        </p:nvSpPr>
        <p:spPr>
          <a:xfrm>
            <a:off x="839977" y="1082840"/>
            <a:ext cx="2184400" cy="320601"/>
          </a:xfrm>
          <a:prstGeom prst="rect">
            <a:avLst/>
          </a:prstGeom>
        </p:spPr>
        <p:txBody>
          <a:bodyPr vert="horz" wrap="square" lIns="0" tIns="12700" rIns="0" bIns="0" rtlCol="0">
            <a:spAutoFit/>
          </a:bodyPr>
          <a:lstStyle/>
          <a:p>
            <a:pPr marL="12700" algn="ctr">
              <a:lnSpc>
                <a:spcPct val="100000"/>
              </a:lnSpc>
              <a:spcBef>
                <a:spcPts val="100"/>
              </a:spcBef>
            </a:pPr>
            <a:r>
              <a:rPr sz="2000" b="1" dirty="0">
                <a:latin typeface="Century Gothic"/>
                <a:cs typeface="Century Gothic"/>
              </a:rPr>
              <a:t>Areas </a:t>
            </a:r>
            <a:r>
              <a:rPr sz="2000" b="1" spc="-5" dirty="0">
                <a:latin typeface="Century Gothic"/>
                <a:cs typeface="Century Gothic"/>
              </a:rPr>
              <a:t>of</a:t>
            </a:r>
            <a:r>
              <a:rPr sz="2000" b="1" spc="-100" dirty="0">
                <a:latin typeface="Century Gothic"/>
                <a:cs typeface="Century Gothic"/>
              </a:rPr>
              <a:t> </a:t>
            </a:r>
            <a:r>
              <a:rPr sz="2000" b="1" dirty="0">
                <a:latin typeface="Century Gothic"/>
                <a:cs typeface="Century Gothic"/>
              </a:rPr>
              <a:t>Focus</a:t>
            </a:r>
            <a:endParaRPr sz="2000" dirty="0">
              <a:latin typeface="Century Gothic"/>
              <a:cs typeface="Century Gothic"/>
            </a:endParaRPr>
          </a:p>
        </p:txBody>
      </p:sp>
      <p:sp>
        <p:nvSpPr>
          <p:cNvPr id="19" name="object 12"/>
          <p:cNvSpPr txBox="1"/>
          <p:nvPr/>
        </p:nvSpPr>
        <p:spPr>
          <a:xfrm>
            <a:off x="3662470" y="1239964"/>
            <a:ext cx="1794720" cy="566822"/>
          </a:xfrm>
          <a:prstGeom prst="rect">
            <a:avLst/>
          </a:prstGeom>
        </p:spPr>
        <p:txBody>
          <a:bodyPr vert="horz" wrap="square" lIns="0" tIns="12700" rIns="0" bIns="0" rtlCol="0">
            <a:spAutoFit/>
          </a:bodyPr>
          <a:lstStyle/>
          <a:p>
            <a:pPr marL="12700" algn="ctr">
              <a:spcBef>
                <a:spcPts val="100"/>
              </a:spcBef>
            </a:pPr>
            <a:r>
              <a:rPr lang="en-US" sz="1200" b="1" dirty="0">
                <a:cs typeface="Franklin Gothic Book"/>
              </a:rPr>
              <a:t>Alignment</a:t>
            </a:r>
            <a:r>
              <a:rPr lang="en-US" sz="1200" b="1" spc="-60" dirty="0">
                <a:cs typeface="Franklin Gothic Book"/>
              </a:rPr>
              <a:t> </a:t>
            </a:r>
            <a:r>
              <a:rPr lang="en-US" sz="1200" b="1" dirty="0">
                <a:cs typeface="Franklin Gothic Book"/>
              </a:rPr>
              <a:t>and  </a:t>
            </a:r>
            <a:r>
              <a:rPr lang="en-US" sz="1200" b="1" spc="-10" dirty="0">
                <a:cs typeface="Franklin Gothic Book"/>
              </a:rPr>
              <a:t>integration </a:t>
            </a:r>
            <a:r>
              <a:rPr lang="en-US" sz="1200" b="1" dirty="0">
                <a:cs typeface="Franklin Gothic Book"/>
              </a:rPr>
              <a:t>of multiple</a:t>
            </a:r>
            <a:r>
              <a:rPr lang="en-US" sz="1200" b="1" spc="-80" dirty="0">
                <a:cs typeface="Franklin Gothic Book"/>
              </a:rPr>
              <a:t> </a:t>
            </a:r>
            <a:r>
              <a:rPr lang="en-US" sz="1200" b="1" spc="-10" dirty="0">
                <a:cs typeface="Franklin Gothic Book"/>
              </a:rPr>
              <a:t>initiatives</a:t>
            </a:r>
            <a:endParaRPr lang="en-US" sz="1200" b="1" dirty="0">
              <a:cs typeface="Franklin Gothic Book"/>
            </a:endParaRPr>
          </a:p>
        </p:txBody>
      </p:sp>
      <p:sp>
        <p:nvSpPr>
          <p:cNvPr id="20" name="object 6"/>
          <p:cNvSpPr txBox="1"/>
          <p:nvPr/>
        </p:nvSpPr>
        <p:spPr>
          <a:xfrm>
            <a:off x="5720884" y="1422376"/>
            <a:ext cx="2760132" cy="1193275"/>
          </a:xfrm>
          <a:prstGeom prst="rect">
            <a:avLst/>
          </a:prstGeom>
        </p:spPr>
        <p:txBody>
          <a:bodyPr vert="horz" wrap="square" lIns="0" tIns="13335" rIns="0" bIns="0" rtlCol="0">
            <a:spAutoFit/>
          </a:bodyPr>
          <a:lstStyle/>
          <a:p>
            <a:pPr algn="ctr">
              <a:lnSpc>
                <a:spcPts val="2305"/>
              </a:lnSpc>
              <a:spcBef>
                <a:spcPts val="105"/>
              </a:spcBef>
            </a:pPr>
            <a:r>
              <a:rPr lang="en-US" dirty="0">
                <a:solidFill>
                  <a:schemeClr val="bg1"/>
                </a:solidFill>
              </a:rPr>
              <a:t>Provide early support for students’ academic, behavior, and social emotional needs</a:t>
            </a:r>
            <a:endParaRPr dirty="0">
              <a:solidFill>
                <a:schemeClr val="bg1"/>
              </a:solidFill>
              <a:latin typeface="Century Gothic"/>
              <a:cs typeface="Century Gothic"/>
            </a:endParaRPr>
          </a:p>
        </p:txBody>
      </p:sp>
      <p:sp>
        <p:nvSpPr>
          <p:cNvPr id="21" name="object 6"/>
          <p:cNvSpPr txBox="1"/>
          <p:nvPr/>
        </p:nvSpPr>
        <p:spPr>
          <a:xfrm>
            <a:off x="5688163" y="4607015"/>
            <a:ext cx="2957742" cy="1193275"/>
          </a:xfrm>
          <a:prstGeom prst="rect">
            <a:avLst/>
          </a:prstGeom>
        </p:spPr>
        <p:txBody>
          <a:bodyPr vert="horz" wrap="square" lIns="0" tIns="13335" rIns="0" bIns="0" rtlCol="0">
            <a:spAutoFit/>
          </a:bodyPr>
          <a:lstStyle/>
          <a:p>
            <a:pPr algn="ctr">
              <a:lnSpc>
                <a:spcPts val="2305"/>
              </a:lnSpc>
              <a:spcBef>
                <a:spcPts val="105"/>
              </a:spcBef>
            </a:pPr>
            <a:r>
              <a:rPr lang="en-US" sz="2000" dirty="0">
                <a:solidFill>
                  <a:schemeClr val="bg1"/>
                </a:solidFill>
              </a:rPr>
              <a:t>Use the MTSS/RtI process to support graduation and post-secondary transitions</a:t>
            </a:r>
            <a:endParaRPr sz="2000" dirty="0">
              <a:solidFill>
                <a:schemeClr val="bg1"/>
              </a:solidFill>
              <a:latin typeface="Century Gothic"/>
              <a:cs typeface="Century Gothic"/>
            </a:endParaRPr>
          </a:p>
        </p:txBody>
      </p:sp>
      <p:sp>
        <p:nvSpPr>
          <p:cNvPr id="22" name="object 6"/>
          <p:cNvSpPr txBox="1"/>
          <p:nvPr/>
        </p:nvSpPr>
        <p:spPr>
          <a:xfrm>
            <a:off x="6048373" y="3159899"/>
            <a:ext cx="2213610" cy="898323"/>
          </a:xfrm>
          <a:prstGeom prst="rect">
            <a:avLst/>
          </a:prstGeom>
        </p:spPr>
        <p:txBody>
          <a:bodyPr vert="horz" wrap="square" lIns="0" tIns="13335" rIns="0" bIns="0" rtlCol="0">
            <a:spAutoFit/>
          </a:bodyPr>
          <a:lstStyle/>
          <a:p>
            <a:pPr algn="ctr">
              <a:lnSpc>
                <a:spcPts val="2305"/>
              </a:lnSpc>
              <a:spcBef>
                <a:spcPts val="105"/>
              </a:spcBef>
            </a:pPr>
            <a:r>
              <a:rPr lang="en-US" sz="2000" dirty="0">
                <a:solidFill>
                  <a:schemeClr val="bg1"/>
                </a:solidFill>
              </a:rPr>
              <a:t>Connect MTSS/RtI with graduation readiness metrics</a:t>
            </a:r>
            <a:endParaRPr sz="2000" dirty="0">
              <a:solidFill>
                <a:schemeClr val="bg1"/>
              </a:solidFill>
              <a:latin typeface="Century Gothic"/>
              <a:cs typeface="Century Gothic"/>
            </a:endParaRPr>
          </a:p>
        </p:txBody>
      </p:sp>
      <p:sp>
        <p:nvSpPr>
          <p:cNvPr id="24" name="object 27"/>
          <p:cNvSpPr/>
          <p:nvPr/>
        </p:nvSpPr>
        <p:spPr>
          <a:xfrm>
            <a:off x="4233658" y="4632046"/>
            <a:ext cx="673608" cy="787908"/>
          </a:xfrm>
          <a:prstGeom prst="rect">
            <a:avLst/>
          </a:prstGeom>
          <a:blipFill>
            <a:blip r:embed="rId7" cstate="print"/>
            <a:stretch>
              <a:fillRect/>
            </a:stretch>
          </a:blipFill>
        </p:spPr>
        <p:txBody>
          <a:bodyPr wrap="square" lIns="0" tIns="0" rIns="0" bIns="0" rtlCol="0"/>
          <a:lstStyle/>
          <a:p>
            <a:endParaRPr lang="en-US" dirty="0"/>
          </a:p>
          <a:p>
            <a:pPr algn="ctr"/>
            <a:r>
              <a:rPr lang="en-US" dirty="0">
                <a:solidFill>
                  <a:schemeClr val="bg1"/>
                </a:solidFill>
              </a:rPr>
              <a:t>UDL</a:t>
            </a:r>
            <a:endParaRPr dirty="0">
              <a:solidFill>
                <a:schemeClr val="bg1"/>
              </a:solidFill>
            </a:endParaRPr>
          </a:p>
        </p:txBody>
      </p:sp>
      <p:sp>
        <p:nvSpPr>
          <p:cNvPr id="25" name="object 12"/>
          <p:cNvSpPr txBox="1"/>
          <p:nvPr/>
        </p:nvSpPr>
        <p:spPr>
          <a:xfrm>
            <a:off x="6008750" y="1071548"/>
            <a:ext cx="2184400" cy="320601"/>
          </a:xfrm>
          <a:prstGeom prst="rect">
            <a:avLst/>
          </a:prstGeom>
        </p:spPr>
        <p:txBody>
          <a:bodyPr vert="horz" wrap="square" lIns="0" tIns="12700" rIns="0" bIns="0" rtlCol="0">
            <a:spAutoFit/>
          </a:bodyPr>
          <a:lstStyle/>
          <a:p>
            <a:pPr marL="12700" algn="ctr">
              <a:lnSpc>
                <a:spcPct val="100000"/>
              </a:lnSpc>
              <a:spcBef>
                <a:spcPts val="100"/>
              </a:spcBef>
            </a:pPr>
            <a:r>
              <a:rPr sz="2000" b="1" dirty="0">
                <a:latin typeface="Century Gothic"/>
                <a:cs typeface="Century Gothic"/>
              </a:rPr>
              <a:t>Areas </a:t>
            </a:r>
            <a:r>
              <a:rPr sz="2000" b="1" spc="-5" dirty="0">
                <a:latin typeface="Century Gothic"/>
                <a:cs typeface="Century Gothic"/>
              </a:rPr>
              <a:t>of</a:t>
            </a:r>
            <a:r>
              <a:rPr sz="2000" b="1" spc="-100" dirty="0">
                <a:latin typeface="Century Gothic"/>
                <a:cs typeface="Century Gothic"/>
              </a:rPr>
              <a:t> </a:t>
            </a:r>
            <a:r>
              <a:rPr sz="2000" b="1" dirty="0">
                <a:latin typeface="Century Gothic"/>
                <a:cs typeface="Century Gothic"/>
              </a:rPr>
              <a:t>Focus</a:t>
            </a:r>
            <a:endParaRPr sz="2000" dirty="0">
              <a:latin typeface="Century Gothic"/>
              <a:cs typeface="Century Gothic"/>
            </a:endParaRPr>
          </a:p>
        </p:txBody>
      </p:sp>
    </p:spTree>
    <p:extLst>
      <p:ext uri="{BB962C8B-B14F-4D97-AF65-F5344CB8AC3E}">
        <p14:creationId xmlns:p14="http://schemas.microsoft.com/office/powerpoint/2010/main" val="343716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SAM Administration Timeline</a:t>
            </a:r>
          </a:p>
        </p:txBody>
      </p:sp>
      <p:pic>
        <p:nvPicPr>
          <p:cNvPr id="5" name="Picture 4" descr="A screenshot of a cell phone&#10;&#10;Description generated with very high confidence">
            <a:extLst>
              <a:ext uri="{FF2B5EF4-FFF2-40B4-BE49-F238E27FC236}">
                <a16:creationId xmlns:a16="http://schemas.microsoft.com/office/drawing/2014/main" id="{D627C7D7-6C87-46D7-9D69-F623AEC80305}"/>
              </a:ext>
            </a:extLst>
          </p:cNvPr>
          <p:cNvPicPr>
            <a:picLocks noChangeAspect="1"/>
          </p:cNvPicPr>
          <p:nvPr/>
        </p:nvPicPr>
        <p:blipFill>
          <a:blip r:embed="rId3"/>
          <a:stretch>
            <a:fillRect/>
          </a:stretch>
        </p:blipFill>
        <p:spPr>
          <a:xfrm>
            <a:off x="300477" y="1271001"/>
            <a:ext cx="8543046" cy="3758180"/>
          </a:xfrm>
          <a:prstGeom prst="rect">
            <a:avLst/>
          </a:prstGeom>
          <a:ln w="38100">
            <a:solidFill>
              <a:schemeClr val="accent2"/>
            </a:solidFill>
          </a:ln>
        </p:spPr>
      </p:pic>
      <p:sp>
        <p:nvSpPr>
          <p:cNvPr id="3" name="Star: 5 Points 2">
            <a:extLst>
              <a:ext uri="{FF2B5EF4-FFF2-40B4-BE49-F238E27FC236}">
                <a16:creationId xmlns:a16="http://schemas.microsoft.com/office/drawing/2014/main" id="{623C1978-EE3E-4DBC-A33E-C4E9E14E5751}"/>
              </a:ext>
            </a:extLst>
          </p:cNvPr>
          <p:cNvSpPr/>
          <p:nvPr/>
        </p:nvSpPr>
        <p:spPr>
          <a:xfrm rot="20240569">
            <a:off x="464565" y="3000193"/>
            <a:ext cx="517481" cy="473131"/>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A29D2916-0934-4140-B278-C66F793AE939}"/>
              </a:ext>
            </a:extLst>
          </p:cNvPr>
          <p:cNvSpPr>
            <a:spLocks noGrp="1"/>
          </p:cNvSpPr>
          <p:nvPr>
            <p:ph idx="1"/>
          </p:nvPr>
        </p:nvSpPr>
        <p:spPr>
          <a:xfrm>
            <a:off x="308970" y="5048494"/>
            <a:ext cx="8526060" cy="717908"/>
          </a:xfrm>
        </p:spPr>
        <p:txBody>
          <a:bodyPr/>
          <a:lstStyle/>
          <a:p>
            <a:pPr algn="ctr">
              <a:lnSpc>
                <a:spcPct val="100000"/>
              </a:lnSpc>
            </a:pPr>
            <a:r>
              <a:rPr lang="en-US" sz="2000" b="1" dirty="0">
                <a:solidFill>
                  <a:schemeClr val="tx1"/>
                </a:solidFill>
              </a:rPr>
              <a:t>The SAM instrument is used to measure school level implementation of a Multi-Tiered System of Supports. </a:t>
            </a:r>
          </a:p>
        </p:txBody>
      </p:sp>
    </p:spTree>
    <p:extLst>
      <p:ext uri="{BB962C8B-B14F-4D97-AF65-F5344CB8AC3E}">
        <p14:creationId xmlns:p14="http://schemas.microsoft.com/office/powerpoint/2010/main" val="2567715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04356" y="6242582"/>
            <a:ext cx="4714862" cy="365124"/>
          </a:xfrm>
        </p:spPr>
        <p:txBody>
          <a:bodyPr/>
          <a:lstStyle/>
          <a:p>
            <a:r>
              <a:rPr lang="en-US" dirty="0"/>
              <a:t>MTSS/RTI ACTION PLAN </a:t>
            </a:r>
          </a:p>
        </p:txBody>
      </p:sp>
      <p:sp>
        <p:nvSpPr>
          <p:cNvPr id="21506" name="Title 1"/>
          <p:cNvSpPr>
            <a:spLocks noGrp="1"/>
          </p:cNvSpPr>
          <p:nvPr>
            <p:ph type="title"/>
          </p:nvPr>
        </p:nvSpPr>
        <p:spPr>
          <a:xfrm>
            <a:off x="204716" y="165100"/>
            <a:ext cx="8766247" cy="954088"/>
          </a:xfrm>
        </p:spPr>
        <p:txBody>
          <a:bodyPr/>
          <a:lstStyle/>
          <a:p>
            <a:pPr algn="ctr" eaLnBrk="1" hangingPunct="1"/>
            <a:r>
              <a:rPr lang="en-US" altLang="en-US" sz="4400" dirty="0">
                <a:latin typeface="+mj-lt"/>
              </a:rPr>
              <a:t>District SAM Report</a:t>
            </a:r>
          </a:p>
        </p:txBody>
      </p:sp>
      <p:sp>
        <p:nvSpPr>
          <p:cNvPr id="6" name="Rectangle 5"/>
          <p:cNvSpPr/>
          <p:nvPr/>
        </p:nvSpPr>
        <p:spPr>
          <a:xfrm>
            <a:off x="354842" y="1305342"/>
            <a:ext cx="8502555" cy="954107"/>
          </a:xfrm>
          <a:prstGeom prst="rect">
            <a:avLst/>
          </a:prstGeom>
        </p:spPr>
        <p:txBody>
          <a:bodyPr wrap="square">
            <a:spAutoFit/>
          </a:bodyPr>
          <a:lstStyle/>
          <a:p>
            <a:r>
              <a:rPr lang="en-US" sz="1400" dirty="0"/>
              <a:t>Download your SAM report, convene your school -based team, analyze your SAM data, identify effective practices, identify lowest levels of implementation, and complete your action plan. At a minimum the school -based team must address the 2 lowest average SAM domains and at a maximum address all 6 SAM domains. </a:t>
            </a:r>
            <a:endParaRPr lang="en-US" sz="1400" b="0" i="0" dirty="0">
              <a:effectLst/>
            </a:endParaRPr>
          </a:p>
        </p:txBody>
      </p:sp>
      <p:pic>
        <p:nvPicPr>
          <p:cNvPr id="7" name="Picture 6">
            <a:extLst>
              <a:ext uri="{FF2B5EF4-FFF2-40B4-BE49-F238E27FC236}">
                <a16:creationId xmlns:a16="http://schemas.microsoft.com/office/drawing/2014/main" id="{B12793A5-3AB3-41D0-AD08-B7393A122BD5}"/>
              </a:ext>
            </a:extLst>
          </p:cNvPr>
          <p:cNvPicPr>
            <a:picLocks noChangeAspect="1"/>
          </p:cNvPicPr>
          <p:nvPr/>
        </p:nvPicPr>
        <p:blipFill>
          <a:blip r:embed="rId2"/>
          <a:stretch>
            <a:fillRect/>
          </a:stretch>
        </p:blipFill>
        <p:spPr>
          <a:xfrm>
            <a:off x="333031" y="2259449"/>
            <a:ext cx="8477938" cy="3697557"/>
          </a:xfrm>
          <a:prstGeom prst="rect">
            <a:avLst/>
          </a:prstGeom>
        </p:spPr>
      </p:pic>
    </p:spTree>
    <p:extLst>
      <p:ext uri="{BB962C8B-B14F-4D97-AF65-F5344CB8AC3E}">
        <p14:creationId xmlns:p14="http://schemas.microsoft.com/office/powerpoint/2010/main" val="1753809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District-wide Implementation</a:t>
            </a:r>
          </a:p>
        </p:txBody>
      </p:sp>
      <p:pic>
        <p:nvPicPr>
          <p:cNvPr id="3" name="Picture 2">
            <a:extLst>
              <a:ext uri="{FF2B5EF4-FFF2-40B4-BE49-F238E27FC236}">
                <a16:creationId xmlns:a16="http://schemas.microsoft.com/office/drawing/2014/main" id="{051E6C6E-C22E-4039-9C5E-6AE139FE25D6}"/>
              </a:ext>
            </a:extLst>
          </p:cNvPr>
          <p:cNvPicPr>
            <a:picLocks noChangeAspect="1"/>
          </p:cNvPicPr>
          <p:nvPr/>
        </p:nvPicPr>
        <p:blipFill>
          <a:blip r:embed="rId3"/>
          <a:stretch>
            <a:fillRect/>
          </a:stretch>
        </p:blipFill>
        <p:spPr>
          <a:xfrm>
            <a:off x="333031" y="1243895"/>
            <a:ext cx="8477938" cy="4713111"/>
          </a:xfrm>
          <a:prstGeom prst="rect">
            <a:avLst/>
          </a:prstGeom>
        </p:spPr>
      </p:pic>
      <p:sp>
        <p:nvSpPr>
          <p:cNvPr id="4" name="Arrow: Down 3">
            <a:extLst>
              <a:ext uri="{FF2B5EF4-FFF2-40B4-BE49-F238E27FC236}">
                <a16:creationId xmlns:a16="http://schemas.microsoft.com/office/drawing/2014/main" id="{168E4C61-82E3-4FB2-BB26-3FCA7E2C5BD9}"/>
              </a:ext>
            </a:extLst>
          </p:cNvPr>
          <p:cNvSpPr/>
          <p:nvPr/>
        </p:nvSpPr>
        <p:spPr>
          <a:xfrm rot="2484086">
            <a:off x="3954275" y="2090253"/>
            <a:ext cx="219489" cy="69989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7" name="Arrow: Down 6">
            <a:extLst>
              <a:ext uri="{FF2B5EF4-FFF2-40B4-BE49-F238E27FC236}">
                <a16:creationId xmlns:a16="http://schemas.microsoft.com/office/drawing/2014/main" id="{FDD2F4EC-EDC5-4483-A03E-1739601FA9F2}"/>
              </a:ext>
            </a:extLst>
          </p:cNvPr>
          <p:cNvSpPr/>
          <p:nvPr/>
        </p:nvSpPr>
        <p:spPr>
          <a:xfrm rot="2484086">
            <a:off x="4913996" y="2163816"/>
            <a:ext cx="222319" cy="61689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9" name="Arrow: Down 8">
            <a:extLst>
              <a:ext uri="{FF2B5EF4-FFF2-40B4-BE49-F238E27FC236}">
                <a16:creationId xmlns:a16="http://schemas.microsoft.com/office/drawing/2014/main" id="{015D5900-CE87-4BC4-BEB4-B260721E4D72}"/>
              </a:ext>
            </a:extLst>
          </p:cNvPr>
          <p:cNvSpPr/>
          <p:nvPr/>
        </p:nvSpPr>
        <p:spPr>
          <a:xfrm rot="2484086">
            <a:off x="8001633" y="2145574"/>
            <a:ext cx="198521" cy="69989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5" name="TextBox 4">
            <a:extLst>
              <a:ext uri="{FF2B5EF4-FFF2-40B4-BE49-F238E27FC236}">
                <a16:creationId xmlns:a16="http://schemas.microsoft.com/office/drawing/2014/main" id="{5D1397A8-B8DF-4D56-BE21-7B0A074DF64C}"/>
              </a:ext>
            </a:extLst>
          </p:cNvPr>
          <p:cNvSpPr txBox="1"/>
          <p:nvPr/>
        </p:nvSpPr>
        <p:spPr>
          <a:xfrm>
            <a:off x="5249562" y="1966530"/>
            <a:ext cx="2608406" cy="276999"/>
          </a:xfrm>
          <a:prstGeom prst="rect">
            <a:avLst/>
          </a:prstGeom>
          <a:noFill/>
        </p:spPr>
        <p:txBody>
          <a:bodyPr wrap="none" rtlCol="0">
            <a:spAutoFit/>
          </a:bodyPr>
          <a:lstStyle/>
          <a:p>
            <a:r>
              <a:rPr lang="en-US" sz="1200" b="1" dirty="0">
                <a:solidFill>
                  <a:srgbClr val="FF0000"/>
                </a:solidFill>
              </a:rPr>
              <a:t>Lowest Levels of Implementation</a:t>
            </a:r>
          </a:p>
        </p:txBody>
      </p:sp>
    </p:spTree>
    <p:extLst>
      <p:ext uri="{BB962C8B-B14F-4D97-AF65-F5344CB8AC3E}">
        <p14:creationId xmlns:p14="http://schemas.microsoft.com/office/powerpoint/2010/main" val="634238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54"/>
          <p:cNvSpPr txBox="1">
            <a:spLocks noGrp="1"/>
          </p:cNvSpPr>
          <p:nvPr>
            <p:ph type="sldNum" sz="quarter" idx="12"/>
          </p:nvPr>
        </p:nvSpPr>
        <p:spPr>
          <a:prstGeom prst="rect">
            <a:avLst/>
          </a:prstGeom>
        </p:spPr>
        <p:txBody>
          <a:bodyPr vert="horz" wrap="square" lIns="0" tIns="10478" rIns="0" bIns="0" rtlCol="0">
            <a:spAutoFit/>
          </a:bodyPr>
          <a:lstStyle/>
          <a:p>
            <a:pPr marL="93345">
              <a:spcBef>
                <a:spcPts val="83"/>
              </a:spcBef>
            </a:pPr>
            <a:fld id="{81D60167-4931-47E6-BA6A-407CBD079E47}" type="slidenum">
              <a:rPr dirty="0"/>
              <a:pPr marL="93345">
                <a:spcBef>
                  <a:spcPts val="83"/>
                </a:spcBef>
              </a:pPr>
              <a:t>57</a:t>
            </a:fld>
            <a:endParaRPr dirty="0"/>
          </a:p>
        </p:txBody>
      </p:sp>
      <p:sp>
        <p:nvSpPr>
          <p:cNvPr id="2" name="object 2"/>
          <p:cNvSpPr txBox="1">
            <a:spLocks noGrp="1"/>
          </p:cNvSpPr>
          <p:nvPr>
            <p:ph type="title"/>
          </p:nvPr>
        </p:nvSpPr>
        <p:spPr>
          <a:xfrm>
            <a:off x="247649" y="278703"/>
            <a:ext cx="8818563" cy="624690"/>
          </a:xfrm>
          <a:prstGeom prst="rect">
            <a:avLst/>
          </a:prstGeom>
        </p:spPr>
        <p:txBody>
          <a:bodyPr vert="horz" wrap="square" lIns="0" tIns="9049" rIns="0" bIns="0" rtlCol="0" anchor="ctr">
            <a:spAutoFit/>
          </a:bodyPr>
          <a:lstStyle/>
          <a:p>
            <a:pPr marL="9525" algn="ctr">
              <a:spcBef>
                <a:spcPts val="71"/>
              </a:spcBef>
            </a:pPr>
            <a:r>
              <a:rPr lang="en-US" sz="4000" spc="-8" dirty="0">
                <a:latin typeface="+mj-lt"/>
              </a:rPr>
              <a:t>Support Alignment</a:t>
            </a:r>
            <a:endParaRPr sz="4000" spc="-4" dirty="0">
              <a:latin typeface="+mj-lt"/>
            </a:endParaRPr>
          </a:p>
        </p:txBody>
      </p:sp>
      <p:sp>
        <p:nvSpPr>
          <p:cNvPr id="4" name="object 4"/>
          <p:cNvSpPr/>
          <p:nvPr/>
        </p:nvSpPr>
        <p:spPr>
          <a:xfrm>
            <a:off x="265748" y="2012662"/>
            <a:ext cx="2084832" cy="3158108"/>
          </a:xfrm>
          <a:prstGeom prst="rect">
            <a:avLst/>
          </a:prstGeom>
          <a:blipFill>
            <a:blip r:embed="rId2" cstate="print"/>
            <a:stretch>
              <a:fillRect/>
            </a:stretch>
          </a:blipFill>
        </p:spPr>
        <p:txBody>
          <a:bodyPr wrap="square" lIns="0" tIns="0" rIns="0" bIns="0" rtlCol="0"/>
          <a:lstStyle/>
          <a:p>
            <a:endParaRPr sz="1350" dirty="0"/>
          </a:p>
        </p:txBody>
      </p:sp>
      <p:sp>
        <p:nvSpPr>
          <p:cNvPr id="7" name="object 7"/>
          <p:cNvSpPr/>
          <p:nvPr/>
        </p:nvSpPr>
        <p:spPr>
          <a:xfrm>
            <a:off x="3036950" y="2045809"/>
            <a:ext cx="1115568" cy="1633347"/>
          </a:xfrm>
          <a:prstGeom prst="rect">
            <a:avLst/>
          </a:prstGeom>
          <a:blipFill>
            <a:blip r:embed="rId3" cstate="print"/>
            <a:stretch>
              <a:fillRect/>
            </a:stretch>
          </a:blipFill>
        </p:spPr>
        <p:txBody>
          <a:bodyPr wrap="square" lIns="0" tIns="0" rIns="0" bIns="0" rtlCol="0"/>
          <a:lstStyle/>
          <a:p>
            <a:endParaRPr sz="1350" dirty="0"/>
          </a:p>
        </p:txBody>
      </p:sp>
      <p:sp>
        <p:nvSpPr>
          <p:cNvPr id="10" name="object 10"/>
          <p:cNvSpPr/>
          <p:nvPr/>
        </p:nvSpPr>
        <p:spPr>
          <a:xfrm>
            <a:off x="3041001" y="3817838"/>
            <a:ext cx="1114425" cy="1369314"/>
          </a:xfrm>
          <a:prstGeom prst="rect">
            <a:avLst/>
          </a:prstGeom>
          <a:blipFill>
            <a:blip r:embed="rId4" cstate="print"/>
            <a:stretch>
              <a:fillRect/>
            </a:stretch>
          </a:blipFill>
        </p:spPr>
        <p:txBody>
          <a:bodyPr wrap="square" lIns="0" tIns="0" rIns="0" bIns="0" rtlCol="0"/>
          <a:lstStyle/>
          <a:p>
            <a:endParaRPr sz="1350" dirty="0"/>
          </a:p>
        </p:txBody>
      </p:sp>
      <p:sp>
        <p:nvSpPr>
          <p:cNvPr id="12" name="object 12"/>
          <p:cNvSpPr/>
          <p:nvPr/>
        </p:nvSpPr>
        <p:spPr>
          <a:xfrm>
            <a:off x="4760594" y="2032254"/>
            <a:ext cx="1364742" cy="3256407"/>
          </a:xfrm>
          <a:prstGeom prst="rect">
            <a:avLst/>
          </a:prstGeom>
          <a:blipFill>
            <a:blip r:embed="rId5" cstate="print"/>
            <a:stretch>
              <a:fillRect/>
            </a:stretch>
          </a:blipFill>
        </p:spPr>
        <p:txBody>
          <a:bodyPr wrap="square" lIns="0" tIns="0" rIns="0" bIns="0" rtlCol="0"/>
          <a:lstStyle/>
          <a:p>
            <a:endParaRPr sz="1350" dirty="0"/>
          </a:p>
        </p:txBody>
      </p:sp>
      <p:sp>
        <p:nvSpPr>
          <p:cNvPr id="13" name="object 13"/>
          <p:cNvSpPr/>
          <p:nvPr/>
        </p:nvSpPr>
        <p:spPr>
          <a:xfrm>
            <a:off x="4796027" y="2050541"/>
            <a:ext cx="1293876" cy="3185541"/>
          </a:xfrm>
          <a:prstGeom prst="rect">
            <a:avLst/>
          </a:prstGeom>
          <a:blipFill>
            <a:blip r:embed="rId6" cstate="print"/>
            <a:stretch>
              <a:fillRect/>
            </a:stretch>
          </a:blipFill>
        </p:spPr>
        <p:txBody>
          <a:bodyPr wrap="square" lIns="0" tIns="0" rIns="0" bIns="0" rtlCol="0"/>
          <a:lstStyle/>
          <a:p>
            <a:endParaRPr sz="1350" dirty="0"/>
          </a:p>
        </p:txBody>
      </p:sp>
      <p:sp>
        <p:nvSpPr>
          <p:cNvPr id="14" name="object 14"/>
          <p:cNvSpPr/>
          <p:nvPr/>
        </p:nvSpPr>
        <p:spPr>
          <a:xfrm>
            <a:off x="4796028" y="2050542"/>
            <a:ext cx="1293971" cy="3185636"/>
          </a:xfrm>
          <a:custGeom>
            <a:avLst/>
            <a:gdLst/>
            <a:ahLst/>
            <a:cxnLst/>
            <a:rect l="l" t="t" r="r" b="b"/>
            <a:pathLst>
              <a:path w="1725295" h="4247515">
                <a:moveTo>
                  <a:pt x="0" y="287528"/>
                </a:moveTo>
                <a:lnTo>
                  <a:pt x="3764" y="240900"/>
                </a:lnTo>
                <a:lnTo>
                  <a:pt x="14662" y="196665"/>
                </a:lnTo>
                <a:lnTo>
                  <a:pt x="32102" y="155413"/>
                </a:lnTo>
                <a:lnTo>
                  <a:pt x="55489" y="117738"/>
                </a:lnTo>
                <a:lnTo>
                  <a:pt x="84232" y="84232"/>
                </a:lnTo>
                <a:lnTo>
                  <a:pt x="117738" y="55489"/>
                </a:lnTo>
                <a:lnTo>
                  <a:pt x="155413" y="32102"/>
                </a:lnTo>
                <a:lnTo>
                  <a:pt x="196665" y="14662"/>
                </a:lnTo>
                <a:lnTo>
                  <a:pt x="240900" y="3764"/>
                </a:lnTo>
                <a:lnTo>
                  <a:pt x="287527" y="0"/>
                </a:lnTo>
                <a:lnTo>
                  <a:pt x="1437640" y="0"/>
                </a:lnTo>
                <a:lnTo>
                  <a:pt x="1484267" y="3764"/>
                </a:lnTo>
                <a:lnTo>
                  <a:pt x="1528502" y="14662"/>
                </a:lnTo>
                <a:lnTo>
                  <a:pt x="1569754" y="32102"/>
                </a:lnTo>
                <a:lnTo>
                  <a:pt x="1607429" y="55489"/>
                </a:lnTo>
                <a:lnTo>
                  <a:pt x="1640935" y="84232"/>
                </a:lnTo>
                <a:lnTo>
                  <a:pt x="1669678" y="117738"/>
                </a:lnTo>
                <a:lnTo>
                  <a:pt x="1693065" y="155413"/>
                </a:lnTo>
                <a:lnTo>
                  <a:pt x="1710505" y="196665"/>
                </a:lnTo>
                <a:lnTo>
                  <a:pt x="1721403" y="240900"/>
                </a:lnTo>
                <a:lnTo>
                  <a:pt x="1725168" y="287528"/>
                </a:lnTo>
                <a:lnTo>
                  <a:pt x="1725168" y="3959860"/>
                </a:lnTo>
                <a:lnTo>
                  <a:pt x="1721403" y="4006496"/>
                </a:lnTo>
                <a:lnTo>
                  <a:pt x="1710505" y="4050737"/>
                </a:lnTo>
                <a:lnTo>
                  <a:pt x="1693065" y="4091991"/>
                </a:lnTo>
                <a:lnTo>
                  <a:pt x="1669678" y="4129666"/>
                </a:lnTo>
                <a:lnTo>
                  <a:pt x="1640935" y="4163169"/>
                </a:lnTo>
                <a:lnTo>
                  <a:pt x="1607429" y="4191909"/>
                </a:lnTo>
                <a:lnTo>
                  <a:pt x="1569754" y="4215292"/>
                </a:lnTo>
                <a:lnTo>
                  <a:pt x="1528502" y="4232728"/>
                </a:lnTo>
                <a:lnTo>
                  <a:pt x="1484267" y="4243624"/>
                </a:lnTo>
                <a:lnTo>
                  <a:pt x="1437640" y="4247388"/>
                </a:lnTo>
                <a:lnTo>
                  <a:pt x="287527" y="4247388"/>
                </a:lnTo>
                <a:lnTo>
                  <a:pt x="240900" y="4243624"/>
                </a:lnTo>
                <a:lnTo>
                  <a:pt x="196665" y="4232728"/>
                </a:lnTo>
                <a:lnTo>
                  <a:pt x="155413" y="4215292"/>
                </a:lnTo>
                <a:lnTo>
                  <a:pt x="117738" y="4191909"/>
                </a:lnTo>
                <a:lnTo>
                  <a:pt x="84232" y="4163169"/>
                </a:lnTo>
                <a:lnTo>
                  <a:pt x="55489" y="4129666"/>
                </a:lnTo>
                <a:lnTo>
                  <a:pt x="32102" y="4091991"/>
                </a:lnTo>
                <a:lnTo>
                  <a:pt x="14662" y="4050737"/>
                </a:lnTo>
                <a:lnTo>
                  <a:pt x="3764" y="4006496"/>
                </a:lnTo>
                <a:lnTo>
                  <a:pt x="0" y="3959860"/>
                </a:lnTo>
                <a:lnTo>
                  <a:pt x="0" y="287528"/>
                </a:lnTo>
                <a:close/>
              </a:path>
            </a:pathLst>
          </a:custGeom>
          <a:ln w="9144">
            <a:solidFill>
              <a:srgbClr val="0092D0"/>
            </a:solidFill>
          </a:ln>
        </p:spPr>
        <p:txBody>
          <a:bodyPr wrap="square" lIns="0" tIns="0" rIns="0" bIns="0" rtlCol="0"/>
          <a:lstStyle/>
          <a:p>
            <a:endParaRPr sz="1350" dirty="0"/>
          </a:p>
        </p:txBody>
      </p:sp>
      <p:sp>
        <p:nvSpPr>
          <p:cNvPr id="16" name="object 16"/>
          <p:cNvSpPr/>
          <p:nvPr/>
        </p:nvSpPr>
        <p:spPr>
          <a:xfrm>
            <a:off x="6759863" y="2029044"/>
            <a:ext cx="2087118" cy="3158108"/>
          </a:xfrm>
          <a:prstGeom prst="rect">
            <a:avLst/>
          </a:prstGeom>
          <a:blipFill>
            <a:blip r:embed="rId7" cstate="print"/>
            <a:stretch>
              <a:fillRect/>
            </a:stretch>
          </a:blipFill>
        </p:spPr>
        <p:txBody>
          <a:bodyPr wrap="square" lIns="0" tIns="0" rIns="0" bIns="0" rtlCol="0"/>
          <a:lstStyle/>
          <a:p>
            <a:endParaRPr sz="1350" dirty="0"/>
          </a:p>
        </p:txBody>
      </p:sp>
      <p:sp>
        <p:nvSpPr>
          <p:cNvPr id="19" name="object 19"/>
          <p:cNvSpPr txBox="1"/>
          <p:nvPr/>
        </p:nvSpPr>
        <p:spPr>
          <a:xfrm>
            <a:off x="454533" y="2221801"/>
            <a:ext cx="1755458" cy="217367"/>
          </a:xfrm>
          <a:prstGeom prst="rect">
            <a:avLst/>
          </a:prstGeom>
          <a:ln>
            <a:noFill/>
          </a:ln>
        </p:spPr>
        <p:txBody>
          <a:bodyPr vert="horz" wrap="square" lIns="0" tIns="9525" rIns="0" bIns="0" rtlCol="0">
            <a:spAutoFit/>
          </a:bodyPr>
          <a:lstStyle/>
          <a:p>
            <a:pPr marL="9525">
              <a:spcBef>
                <a:spcPts val="75"/>
              </a:spcBef>
            </a:pPr>
            <a:r>
              <a:rPr sz="1350" b="1" spc="-4" dirty="0">
                <a:latin typeface="Century Gothic"/>
                <a:cs typeface="Century Gothic"/>
              </a:rPr>
              <a:t>15 Cadres</a:t>
            </a:r>
            <a:r>
              <a:rPr sz="1350" b="1" spc="-11" dirty="0">
                <a:latin typeface="Century Gothic"/>
                <a:cs typeface="Century Gothic"/>
              </a:rPr>
              <a:t> </a:t>
            </a:r>
            <a:r>
              <a:rPr sz="1350" b="1" spc="-8" dirty="0">
                <a:latin typeface="Century Gothic"/>
                <a:cs typeface="Century Gothic"/>
              </a:rPr>
              <a:t>Director</a:t>
            </a:r>
            <a:r>
              <a:rPr lang="en-US" sz="1350" b="1" spc="-8" dirty="0">
                <a:latin typeface="Century Gothic"/>
                <a:cs typeface="Century Gothic"/>
              </a:rPr>
              <a:t>s</a:t>
            </a:r>
            <a:endParaRPr sz="1350" dirty="0">
              <a:latin typeface="Century Gothic"/>
              <a:cs typeface="Century Gothic"/>
            </a:endParaRPr>
          </a:p>
        </p:txBody>
      </p:sp>
      <p:sp>
        <p:nvSpPr>
          <p:cNvPr id="20" name="object 20"/>
          <p:cNvSpPr txBox="1"/>
          <p:nvPr/>
        </p:nvSpPr>
        <p:spPr>
          <a:xfrm>
            <a:off x="339409" y="2543219"/>
            <a:ext cx="1914525" cy="789960"/>
          </a:xfrm>
          <a:prstGeom prst="rect">
            <a:avLst/>
          </a:prstGeom>
          <a:ln w="9144">
            <a:noFill/>
          </a:ln>
        </p:spPr>
        <p:txBody>
          <a:bodyPr vert="horz" wrap="square" lIns="0" tIns="0" rIns="0" bIns="0" rtlCol="0" anchor="ctr">
            <a:spAutoFit/>
          </a:bodyPr>
          <a:lstStyle/>
          <a:p>
            <a:pPr marL="83820" algn="ctr"/>
            <a:r>
              <a:rPr sz="1350" spc="-11" dirty="0">
                <a:latin typeface="Century Gothic"/>
                <a:cs typeface="Century Gothic"/>
              </a:rPr>
              <a:t>(10) </a:t>
            </a:r>
            <a:r>
              <a:rPr sz="1350" dirty="0">
                <a:latin typeface="Century Gothic"/>
                <a:cs typeface="Century Gothic"/>
              </a:rPr>
              <a:t>Pre-K - </a:t>
            </a:r>
            <a:r>
              <a:rPr sz="1350" spc="-8" dirty="0">
                <a:latin typeface="Century Gothic"/>
                <a:cs typeface="Century Gothic"/>
              </a:rPr>
              <a:t>5</a:t>
            </a:r>
            <a:r>
              <a:rPr sz="1350" spc="-11" baseline="25462" dirty="0">
                <a:latin typeface="Century Gothic"/>
                <a:cs typeface="Century Gothic"/>
              </a:rPr>
              <a:t>th</a:t>
            </a:r>
            <a:r>
              <a:rPr sz="1350" spc="185" baseline="25462" dirty="0">
                <a:latin typeface="Century Gothic"/>
                <a:cs typeface="Century Gothic"/>
              </a:rPr>
              <a:t> </a:t>
            </a:r>
            <a:r>
              <a:rPr sz="1350" spc="-4" dirty="0">
                <a:latin typeface="Century Gothic"/>
                <a:cs typeface="Century Gothic"/>
              </a:rPr>
              <a:t>Grade</a:t>
            </a:r>
            <a:endParaRPr lang="en-US" sz="1350" spc="-4" dirty="0">
              <a:latin typeface="Century Gothic"/>
              <a:cs typeface="Century Gothic"/>
            </a:endParaRPr>
          </a:p>
          <a:p>
            <a:pPr marL="83820" algn="ctr"/>
            <a:r>
              <a:rPr lang="en-US" sz="1350" spc="-4" dirty="0">
                <a:latin typeface="Century Gothic"/>
                <a:cs typeface="Century Gothic"/>
              </a:rPr>
              <a:t>&amp; Combo </a:t>
            </a:r>
            <a:endParaRPr lang="en-US" sz="1350" dirty="0">
              <a:latin typeface="Century Gothic"/>
              <a:cs typeface="Century Gothic"/>
            </a:endParaRPr>
          </a:p>
          <a:p>
            <a:pPr marL="83820">
              <a:spcBef>
                <a:spcPts val="1335"/>
              </a:spcBef>
            </a:pPr>
            <a:endParaRPr lang="en-US" sz="1350" spc="-4" dirty="0">
              <a:latin typeface="Century Gothic"/>
              <a:cs typeface="Century Gothic"/>
            </a:endParaRPr>
          </a:p>
        </p:txBody>
      </p:sp>
      <p:sp>
        <p:nvSpPr>
          <p:cNvPr id="21" name="object 21"/>
          <p:cNvSpPr txBox="1"/>
          <p:nvPr/>
        </p:nvSpPr>
        <p:spPr>
          <a:xfrm>
            <a:off x="188389" y="3036562"/>
            <a:ext cx="1965449" cy="657937"/>
          </a:xfrm>
          <a:prstGeom prst="rect">
            <a:avLst/>
          </a:prstGeom>
          <a:ln w="9144">
            <a:noFill/>
          </a:ln>
        </p:spPr>
        <p:txBody>
          <a:bodyPr vert="horz" wrap="square" lIns="0" tIns="28575" rIns="0" bIns="0" rtlCol="0">
            <a:spAutoFit/>
          </a:bodyPr>
          <a:lstStyle/>
          <a:p>
            <a:pPr marL="181451" algn="ctr">
              <a:spcBef>
                <a:spcPts val="225"/>
              </a:spcBef>
            </a:pPr>
            <a:r>
              <a:rPr sz="1350" spc="-11" dirty="0">
                <a:latin typeface="Century Gothic"/>
                <a:cs typeface="Century Gothic"/>
              </a:rPr>
              <a:t>(2) </a:t>
            </a:r>
            <a:r>
              <a:rPr sz="1350" dirty="0">
                <a:latin typeface="Century Gothic"/>
                <a:cs typeface="Century Gothic"/>
              </a:rPr>
              <a:t>Middle</a:t>
            </a:r>
            <a:r>
              <a:rPr sz="1350" spc="-45" dirty="0">
                <a:latin typeface="Century Gothic"/>
                <a:cs typeface="Century Gothic"/>
              </a:rPr>
              <a:t> </a:t>
            </a:r>
            <a:r>
              <a:rPr sz="1350" spc="-4" dirty="0">
                <a:latin typeface="Century Gothic"/>
                <a:cs typeface="Century Gothic"/>
              </a:rPr>
              <a:t>School</a:t>
            </a:r>
            <a:r>
              <a:rPr lang="en-US" sz="1350" spc="-4" dirty="0">
                <a:latin typeface="Century Gothic"/>
                <a:cs typeface="Century Gothic"/>
              </a:rPr>
              <a:t>s</a:t>
            </a:r>
            <a:endParaRPr sz="1350" dirty="0">
              <a:latin typeface="Century Gothic"/>
              <a:cs typeface="Century Gothic"/>
            </a:endParaRPr>
          </a:p>
          <a:p>
            <a:pPr algn="ctr">
              <a:spcBef>
                <a:spcPts val="23"/>
              </a:spcBef>
            </a:pPr>
            <a:endParaRPr sz="1388" dirty="0">
              <a:latin typeface="Times New Roman"/>
              <a:cs typeface="Times New Roman"/>
            </a:endParaRPr>
          </a:p>
          <a:p>
            <a:pPr marL="281940" algn="ctr"/>
            <a:r>
              <a:rPr sz="1350" spc="-11" dirty="0">
                <a:latin typeface="Century Gothic"/>
                <a:cs typeface="Century Gothic"/>
              </a:rPr>
              <a:t>(2) </a:t>
            </a:r>
            <a:r>
              <a:rPr sz="1350" dirty="0">
                <a:latin typeface="Century Gothic"/>
                <a:cs typeface="Century Gothic"/>
              </a:rPr>
              <a:t>High</a:t>
            </a:r>
            <a:r>
              <a:rPr sz="1350" spc="-41" dirty="0">
                <a:latin typeface="Century Gothic"/>
                <a:cs typeface="Century Gothic"/>
              </a:rPr>
              <a:t> </a:t>
            </a:r>
            <a:r>
              <a:rPr sz="1350" spc="-4" dirty="0">
                <a:latin typeface="Century Gothic"/>
                <a:cs typeface="Century Gothic"/>
              </a:rPr>
              <a:t>School</a:t>
            </a:r>
            <a:r>
              <a:rPr lang="en-US" sz="1350" spc="-4" dirty="0">
                <a:latin typeface="Century Gothic"/>
                <a:cs typeface="Century Gothic"/>
              </a:rPr>
              <a:t>s</a:t>
            </a:r>
            <a:endParaRPr sz="1350" dirty="0">
              <a:latin typeface="Century Gothic"/>
              <a:cs typeface="Century Gothic"/>
            </a:endParaRPr>
          </a:p>
        </p:txBody>
      </p:sp>
      <p:sp>
        <p:nvSpPr>
          <p:cNvPr id="22" name="object 22"/>
          <p:cNvSpPr txBox="1"/>
          <p:nvPr/>
        </p:nvSpPr>
        <p:spPr>
          <a:xfrm>
            <a:off x="325649" y="3897790"/>
            <a:ext cx="1884342" cy="236123"/>
          </a:xfrm>
          <a:prstGeom prst="rect">
            <a:avLst/>
          </a:prstGeom>
          <a:ln w="9144">
            <a:noFill/>
          </a:ln>
        </p:spPr>
        <p:txBody>
          <a:bodyPr vert="horz" wrap="square" lIns="0" tIns="28099" rIns="0" bIns="0" rtlCol="0">
            <a:spAutoFit/>
          </a:bodyPr>
          <a:lstStyle/>
          <a:p>
            <a:pPr marL="148590" algn="ctr">
              <a:spcBef>
                <a:spcPts val="221"/>
              </a:spcBef>
            </a:pPr>
            <a:r>
              <a:rPr sz="1350" spc="-11" dirty="0">
                <a:latin typeface="Century Gothic"/>
                <a:cs typeface="Century Gothic"/>
              </a:rPr>
              <a:t>(1) </a:t>
            </a:r>
            <a:r>
              <a:rPr sz="1350" spc="-8" dirty="0">
                <a:latin typeface="Century Gothic"/>
                <a:cs typeface="Century Gothic"/>
              </a:rPr>
              <a:t>Center</a:t>
            </a:r>
            <a:r>
              <a:rPr sz="1350" spc="4" dirty="0">
                <a:latin typeface="Century Gothic"/>
                <a:cs typeface="Century Gothic"/>
              </a:rPr>
              <a:t> </a:t>
            </a:r>
            <a:r>
              <a:rPr sz="1350" spc="-4" dirty="0">
                <a:latin typeface="Century Gothic"/>
                <a:cs typeface="Century Gothic"/>
              </a:rPr>
              <a:t>Schools</a:t>
            </a:r>
            <a:endParaRPr sz="1350" dirty="0">
              <a:latin typeface="Century Gothic"/>
              <a:cs typeface="Century Gothic"/>
            </a:endParaRPr>
          </a:p>
        </p:txBody>
      </p:sp>
      <p:sp>
        <p:nvSpPr>
          <p:cNvPr id="23" name="object 23"/>
          <p:cNvSpPr txBox="1"/>
          <p:nvPr/>
        </p:nvSpPr>
        <p:spPr>
          <a:xfrm>
            <a:off x="929155" y="1772212"/>
            <a:ext cx="704850" cy="240450"/>
          </a:xfrm>
          <a:prstGeom prst="rect">
            <a:avLst/>
          </a:prstGeom>
        </p:spPr>
        <p:txBody>
          <a:bodyPr vert="horz" wrap="square" lIns="0" tIns="9525" rIns="0" bIns="0" rtlCol="0">
            <a:spAutoFit/>
          </a:bodyPr>
          <a:lstStyle/>
          <a:p>
            <a:pPr marL="9525">
              <a:spcBef>
                <a:spcPts val="75"/>
              </a:spcBef>
            </a:pPr>
            <a:r>
              <a:rPr sz="1500" b="1" dirty="0">
                <a:latin typeface="Century Gothic"/>
                <a:cs typeface="Century Gothic"/>
              </a:rPr>
              <a:t>OSPA</a:t>
            </a:r>
          </a:p>
        </p:txBody>
      </p:sp>
      <p:sp>
        <p:nvSpPr>
          <p:cNvPr id="24" name="object 24"/>
          <p:cNvSpPr txBox="1"/>
          <p:nvPr/>
        </p:nvSpPr>
        <p:spPr>
          <a:xfrm>
            <a:off x="2456879" y="2059019"/>
            <a:ext cx="393859"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Pr</a:t>
            </a:r>
            <a:r>
              <a:rPr sz="1200" spc="-8" dirty="0">
                <a:latin typeface="Century Gothic"/>
                <a:cs typeface="Century Gothic"/>
              </a:rPr>
              <a:t>e-</a:t>
            </a:r>
            <a:r>
              <a:rPr sz="1200" spc="-4" dirty="0">
                <a:latin typeface="Century Gothic"/>
                <a:cs typeface="Century Gothic"/>
              </a:rPr>
              <a:t>K</a:t>
            </a:r>
            <a:endParaRPr sz="1200" dirty="0">
              <a:latin typeface="Century Gothic"/>
              <a:cs typeface="Century Gothic"/>
            </a:endParaRPr>
          </a:p>
        </p:txBody>
      </p:sp>
      <p:sp>
        <p:nvSpPr>
          <p:cNvPr id="25" name="object 25"/>
          <p:cNvSpPr txBox="1"/>
          <p:nvPr/>
        </p:nvSpPr>
        <p:spPr>
          <a:xfrm>
            <a:off x="2602039" y="3232461"/>
            <a:ext cx="103823"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5</a:t>
            </a:r>
            <a:endParaRPr sz="1200" dirty="0">
              <a:latin typeface="Century Gothic"/>
              <a:cs typeface="Century Gothic"/>
            </a:endParaRPr>
          </a:p>
        </p:txBody>
      </p:sp>
      <p:sp>
        <p:nvSpPr>
          <p:cNvPr id="26" name="object 26"/>
          <p:cNvSpPr txBox="1"/>
          <p:nvPr/>
        </p:nvSpPr>
        <p:spPr>
          <a:xfrm>
            <a:off x="2602039" y="3964496"/>
            <a:ext cx="103346"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6</a:t>
            </a:r>
            <a:endParaRPr sz="1200" dirty="0">
              <a:latin typeface="Century Gothic"/>
              <a:cs typeface="Century Gothic"/>
            </a:endParaRPr>
          </a:p>
        </p:txBody>
      </p:sp>
      <p:sp>
        <p:nvSpPr>
          <p:cNvPr id="27" name="object 27"/>
          <p:cNvSpPr txBox="1"/>
          <p:nvPr/>
        </p:nvSpPr>
        <p:spPr>
          <a:xfrm>
            <a:off x="2559748" y="4879086"/>
            <a:ext cx="188595"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12</a:t>
            </a:r>
            <a:endParaRPr sz="1200" dirty="0">
              <a:latin typeface="Century Gothic"/>
              <a:cs typeface="Century Gothic"/>
            </a:endParaRPr>
          </a:p>
        </p:txBody>
      </p:sp>
      <p:sp>
        <p:nvSpPr>
          <p:cNvPr id="28" name="object 28"/>
          <p:cNvSpPr/>
          <p:nvPr/>
        </p:nvSpPr>
        <p:spPr>
          <a:xfrm>
            <a:off x="2563750" y="2402586"/>
            <a:ext cx="181736" cy="786384"/>
          </a:xfrm>
          <a:prstGeom prst="rect">
            <a:avLst/>
          </a:prstGeom>
          <a:blipFill>
            <a:blip r:embed="rId8" cstate="print"/>
            <a:stretch>
              <a:fillRect/>
            </a:stretch>
          </a:blipFill>
        </p:spPr>
        <p:txBody>
          <a:bodyPr wrap="square" lIns="0" tIns="0" rIns="0" bIns="0" rtlCol="0"/>
          <a:lstStyle/>
          <a:p>
            <a:endParaRPr sz="1350" dirty="0"/>
          </a:p>
        </p:txBody>
      </p:sp>
      <p:sp>
        <p:nvSpPr>
          <p:cNvPr id="29" name="object 29"/>
          <p:cNvSpPr/>
          <p:nvPr/>
        </p:nvSpPr>
        <p:spPr>
          <a:xfrm>
            <a:off x="2625662" y="2419159"/>
            <a:ext cx="58579" cy="663893"/>
          </a:xfrm>
          <a:custGeom>
            <a:avLst/>
            <a:gdLst/>
            <a:ahLst/>
            <a:cxnLst/>
            <a:rect l="l" t="t" r="r" b="b"/>
            <a:pathLst>
              <a:path w="78104" h="885189">
                <a:moveTo>
                  <a:pt x="0" y="806957"/>
                </a:moveTo>
                <a:lnTo>
                  <a:pt x="38607" y="884808"/>
                </a:lnTo>
                <a:lnTo>
                  <a:pt x="71258" y="820038"/>
                </a:lnTo>
                <a:lnTo>
                  <a:pt x="25907" y="820038"/>
                </a:lnTo>
                <a:lnTo>
                  <a:pt x="25954" y="807042"/>
                </a:lnTo>
                <a:lnTo>
                  <a:pt x="0" y="806957"/>
                </a:lnTo>
                <a:close/>
              </a:path>
              <a:path w="78104" h="885189">
                <a:moveTo>
                  <a:pt x="25954" y="807042"/>
                </a:moveTo>
                <a:lnTo>
                  <a:pt x="25907" y="820038"/>
                </a:lnTo>
                <a:lnTo>
                  <a:pt x="51815" y="820038"/>
                </a:lnTo>
                <a:lnTo>
                  <a:pt x="51861" y="807127"/>
                </a:lnTo>
                <a:lnTo>
                  <a:pt x="25954" y="807042"/>
                </a:lnTo>
                <a:close/>
              </a:path>
              <a:path w="78104" h="885189">
                <a:moveTo>
                  <a:pt x="51861" y="807127"/>
                </a:moveTo>
                <a:lnTo>
                  <a:pt x="51815" y="820038"/>
                </a:lnTo>
                <a:lnTo>
                  <a:pt x="71258" y="820038"/>
                </a:lnTo>
                <a:lnTo>
                  <a:pt x="77723" y="807212"/>
                </a:lnTo>
                <a:lnTo>
                  <a:pt x="51861" y="807127"/>
                </a:lnTo>
                <a:close/>
              </a:path>
              <a:path w="78104" h="885189">
                <a:moveTo>
                  <a:pt x="54737" y="0"/>
                </a:moveTo>
                <a:lnTo>
                  <a:pt x="28828" y="0"/>
                </a:lnTo>
                <a:lnTo>
                  <a:pt x="25954" y="807042"/>
                </a:lnTo>
                <a:lnTo>
                  <a:pt x="51861" y="807127"/>
                </a:lnTo>
                <a:lnTo>
                  <a:pt x="54737" y="0"/>
                </a:lnTo>
                <a:close/>
              </a:path>
            </a:pathLst>
          </a:custGeom>
          <a:solidFill>
            <a:srgbClr val="0092D0"/>
          </a:solidFill>
        </p:spPr>
        <p:txBody>
          <a:bodyPr wrap="square" lIns="0" tIns="0" rIns="0" bIns="0" rtlCol="0"/>
          <a:lstStyle/>
          <a:p>
            <a:endParaRPr sz="1350" dirty="0"/>
          </a:p>
        </p:txBody>
      </p:sp>
      <p:sp>
        <p:nvSpPr>
          <p:cNvPr id="30" name="object 30"/>
          <p:cNvSpPr/>
          <p:nvPr/>
        </p:nvSpPr>
        <p:spPr>
          <a:xfrm>
            <a:off x="2561464" y="4249674"/>
            <a:ext cx="181736" cy="516636"/>
          </a:xfrm>
          <a:prstGeom prst="rect">
            <a:avLst/>
          </a:prstGeom>
          <a:blipFill>
            <a:blip r:embed="rId9" cstate="print"/>
            <a:stretch>
              <a:fillRect/>
            </a:stretch>
          </a:blipFill>
        </p:spPr>
        <p:txBody>
          <a:bodyPr wrap="square" lIns="0" tIns="0" rIns="0" bIns="0" rtlCol="0"/>
          <a:lstStyle/>
          <a:p>
            <a:endParaRPr sz="1350" dirty="0"/>
          </a:p>
        </p:txBody>
      </p:sp>
      <p:sp>
        <p:nvSpPr>
          <p:cNvPr id="31" name="object 31"/>
          <p:cNvSpPr/>
          <p:nvPr/>
        </p:nvSpPr>
        <p:spPr>
          <a:xfrm>
            <a:off x="2623376" y="4266247"/>
            <a:ext cx="58579" cy="393859"/>
          </a:xfrm>
          <a:custGeom>
            <a:avLst/>
            <a:gdLst/>
            <a:ahLst/>
            <a:cxnLst/>
            <a:rect l="l" t="t" r="r" b="b"/>
            <a:pathLst>
              <a:path w="78104" h="525145">
                <a:moveTo>
                  <a:pt x="0" y="447294"/>
                </a:moveTo>
                <a:lnTo>
                  <a:pt x="38607" y="525145"/>
                </a:lnTo>
                <a:lnTo>
                  <a:pt x="71193" y="460502"/>
                </a:lnTo>
                <a:lnTo>
                  <a:pt x="51815" y="460502"/>
                </a:lnTo>
                <a:lnTo>
                  <a:pt x="25907" y="460375"/>
                </a:lnTo>
                <a:lnTo>
                  <a:pt x="25947" y="447378"/>
                </a:lnTo>
                <a:lnTo>
                  <a:pt x="0" y="447294"/>
                </a:lnTo>
                <a:close/>
              </a:path>
              <a:path w="78104" h="525145">
                <a:moveTo>
                  <a:pt x="25947" y="447378"/>
                </a:moveTo>
                <a:lnTo>
                  <a:pt x="25907" y="460375"/>
                </a:lnTo>
                <a:lnTo>
                  <a:pt x="51815" y="460502"/>
                </a:lnTo>
                <a:lnTo>
                  <a:pt x="51855" y="447463"/>
                </a:lnTo>
                <a:lnTo>
                  <a:pt x="25947" y="447378"/>
                </a:lnTo>
                <a:close/>
              </a:path>
              <a:path w="78104" h="525145">
                <a:moveTo>
                  <a:pt x="51855" y="447463"/>
                </a:moveTo>
                <a:lnTo>
                  <a:pt x="51815" y="460502"/>
                </a:lnTo>
                <a:lnTo>
                  <a:pt x="71193" y="460502"/>
                </a:lnTo>
                <a:lnTo>
                  <a:pt x="77724" y="447548"/>
                </a:lnTo>
                <a:lnTo>
                  <a:pt x="51855" y="447463"/>
                </a:lnTo>
                <a:close/>
              </a:path>
              <a:path w="78104" h="525145">
                <a:moveTo>
                  <a:pt x="53212" y="0"/>
                </a:moveTo>
                <a:lnTo>
                  <a:pt x="27304" y="0"/>
                </a:lnTo>
                <a:lnTo>
                  <a:pt x="25947" y="447378"/>
                </a:lnTo>
                <a:lnTo>
                  <a:pt x="51855" y="447463"/>
                </a:lnTo>
                <a:lnTo>
                  <a:pt x="53212" y="0"/>
                </a:lnTo>
                <a:close/>
              </a:path>
            </a:pathLst>
          </a:custGeom>
          <a:solidFill>
            <a:srgbClr val="0092D0"/>
          </a:solidFill>
        </p:spPr>
        <p:txBody>
          <a:bodyPr wrap="square" lIns="0" tIns="0" rIns="0" bIns="0" rtlCol="0"/>
          <a:lstStyle/>
          <a:p>
            <a:endParaRPr sz="1350" dirty="0"/>
          </a:p>
        </p:txBody>
      </p:sp>
      <p:sp>
        <p:nvSpPr>
          <p:cNvPr id="32" name="object 32"/>
          <p:cNvSpPr txBox="1"/>
          <p:nvPr/>
        </p:nvSpPr>
        <p:spPr>
          <a:xfrm>
            <a:off x="3092434" y="2220499"/>
            <a:ext cx="950119" cy="425116"/>
          </a:xfrm>
          <a:prstGeom prst="rect">
            <a:avLst/>
          </a:prstGeom>
        </p:spPr>
        <p:txBody>
          <a:bodyPr vert="horz" wrap="square" lIns="0" tIns="9525" rIns="0" bIns="0" rtlCol="0">
            <a:spAutoFit/>
          </a:bodyPr>
          <a:lstStyle/>
          <a:p>
            <a:pPr marL="140970" marR="3810" indent="-131445">
              <a:spcBef>
                <a:spcPts val="75"/>
              </a:spcBef>
            </a:pPr>
            <a:r>
              <a:rPr sz="1350" spc="-4" dirty="0">
                <a:latin typeface="Century Gothic"/>
                <a:cs typeface="Century Gothic"/>
              </a:rPr>
              <a:t>E</a:t>
            </a:r>
            <a:r>
              <a:rPr sz="1350" dirty="0">
                <a:latin typeface="Century Gothic"/>
                <a:cs typeface="Century Gothic"/>
              </a:rPr>
              <a:t>l</a:t>
            </a:r>
            <a:r>
              <a:rPr sz="1350" spc="-8" dirty="0">
                <a:latin typeface="Century Gothic"/>
                <a:cs typeface="Century Gothic"/>
              </a:rPr>
              <a:t>e</a:t>
            </a:r>
            <a:r>
              <a:rPr sz="1350" dirty="0">
                <a:latin typeface="Century Gothic"/>
                <a:cs typeface="Century Gothic"/>
              </a:rPr>
              <a:t>me</a:t>
            </a:r>
            <a:r>
              <a:rPr sz="1350" spc="-8" dirty="0">
                <a:latin typeface="Century Gothic"/>
                <a:cs typeface="Century Gothic"/>
              </a:rPr>
              <a:t>n</a:t>
            </a:r>
            <a:r>
              <a:rPr sz="1350" spc="-11" dirty="0">
                <a:latin typeface="Century Gothic"/>
                <a:cs typeface="Century Gothic"/>
              </a:rPr>
              <a:t>t</a:t>
            </a:r>
            <a:r>
              <a:rPr sz="1350" spc="-8" dirty="0">
                <a:latin typeface="Century Gothic"/>
                <a:cs typeface="Century Gothic"/>
              </a:rPr>
              <a:t>a</a:t>
            </a:r>
            <a:r>
              <a:rPr sz="1350" dirty="0">
                <a:latin typeface="Century Gothic"/>
                <a:cs typeface="Century Gothic"/>
              </a:rPr>
              <a:t>ry  </a:t>
            </a:r>
            <a:r>
              <a:rPr sz="1350" spc="-4" dirty="0">
                <a:latin typeface="Century Gothic"/>
                <a:cs typeface="Century Gothic"/>
              </a:rPr>
              <a:t>Learning</a:t>
            </a:r>
            <a:endParaRPr sz="1350" dirty="0">
              <a:latin typeface="Century Gothic"/>
              <a:cs typeface="Century Gothic"/>
            </a:endParaRPr>
          </a:p>
        </p:txBody>
      </p:sp>
      <p:sp>
        <p:nvSpPr>
          <p:cNvPr id="33" name="object 33"/>
          <p:cNvSpPr txBox="1"/>
          <p:nvPr/>
        </p:nvSpPr>
        <p:spPr>
          <a:xfrm>
            <a:off x="3106959" y="4042885"/>
            <a:ext cx="921068" cy="425116"/>
          </a:xfrm>
          <a:prstGeom prst="rect">
            <a:avLst/>
          </a:prstGeom>
        </p:spPr>
        <p:txBody>
          <a:bodyPr vert="horz" wrap="square" lIns="0" tIns="9525" rIns="0" bIns="0" rtlCol="0">
            <a:spAutoFit/>
          </a:bodyPr>
          <a:lstStyle/>
          <a:p>
            <a:pPr marL="100965" marR="3810" indent="-91440">
              <a:spcBef>
                <a:spcPts val="75"/>
              </a:spcBef>
            </a:pPr>
            <a:r>
              <a:rPr sz="1350" spc="-4" dirty="0">
                <a:latin typeface="Century Gothic"/>
                <a:cs typeface="Century Gothic"/>
              </a:rPr>
              <a:t>Sec</a:t>
            </a:r>
            <a:r>
              <a:rPr sz="1350" spc="-8" dirty="0">
                <a:latin typeface="Century Gothic"/>
                <a:cs typeface="Century Gothic"/>
              </a:rPr>
              <a:t>on</a:t>
            </a:r>
            <a:r>
              <a:rPr sz="1350" spc="-4" dirty="0">
                <a:latin typeface="Century Gothic"/>
                <a:cs typeface="Century Gothic"/>
              </a:rPr>
              <a:t>dary  Learning</a:t>
            </a:r>
            <a:endParaRPr sz="1350" dirty="0">
              <a:latin typeface="Century Gothic"/>
              <a:cs typeface="Century Gothic"/>
            </a:endParaRPr>
          </a:p>
        </p:txBody>
      </p:sp>
      <p:sp>
        <p:nvSpPr>
          <p:cNvPr id="34" name="object 34"/>
          <p:cNvSpPr txBox="1"/>
          <p:nvPr/>
        </p:nvSpPr>
        <p:spPr>
          <a:xfrm>
            <a:off x="4986587" y="2996193"/>
            <a:ext cx="938730" cy="702115"/>
          </a:xfrm>
          <a:prstGeom prst="rect">
            <a:avLst/>
          </a:prstGeom>
        </p:spPr>
        <p:txBody>
          <a:bodyPr vert="horz" wrap="square" lIns="0" tIns="9525" rIns="0" bIns="0" rtlCol="0">
            <a:spAutoFit/>
          </a:bodyPr>
          <a:lstStyle/>
          <a:p>
            <a:pPr marR="30956" algn="ctr">
              <a:spcBef>
                <a:spcPts val="75"/>
              </a:spcBef>
              <a:tabLst>
                <a:tab pos="555308" algn="l"/>
              </a:tabLst>
            </a:pPr>
            <a:r>
              <a:rPr lang="en-US" sz="1500" dirty="0">
                <a:latin typeface="Century Gothic"/>
                <a:cs typeface="Century Gothic"/>
              </a:rPr>
              <a:t>Student Support Initiatives</a:t>
            </a:r>
          </a:p>
        </p:txBody>
      </p:sp>
      <p:sp>
        <p:nvSpPr>
          <p:cNvPr id="36" name="object 36"/>
          <p:cNvSpPr txBox="1"/>
          <p:nvPr/>
        </p:nvSpPr>
        <p:spPr>
          <a:xfrm>
            <a:off x="4409979" y="3232461"/>
            <a:ext cx="103823"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5</a:t>
            </a:r>
            <a:endParaRPr sz="1200" dirty="0">
              <a:latin typeface="Century Gothic"/>
              <a:cs typeface="Century Gothic"/>
            </a:endParaRPr>
          </a:p>
        </p:txBody>
      </p:sp>
      <p:sp>
        <p:nvSpPr>
          <p:cNvPr id="37" name="object 37"/>
          <p:cNvSpPr txBox="1"/>
          <p:nvPr/>
        </p:nvSpPr>
        <p:spPr>
          <a:xfrm>
            <a:off x="4409980" y="3964496"/>
            <a:ext cx="103346"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6</a:t>
            </a:r>
            <a:endParaRPr sz="1200" dirty="0">
              <a:latin typeface="Century Gothic"/>
              <a:cs typeface="Century Gothic"/>
            </a:endParaRPr>
          </a:p>
        </p:txBody>
      </p:sp>
      <p:sp>
        <p:nvSpPr>
          <p:cNvPr id="38" name="object 38"/>
          <p:cNvSpPr txBox="1"/>
          <p:nvPr/>
        </p:nvSpPr>
        <p:spPr>
          <a:xfrm>
            <a:off x="4367688" y="4879086"/>
            <a:ext cx="188595"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12</a:t>
            </a:r>
            <a:endParaRPr sz="1200" dirty="0">
              <a:latin typeface="Century Gothic"/>
              <a:cs typeface="Century Gothic"/>
            </a:endParaRPr>
          </a:p>
        </p:txBody>
      </p:sp>
      <p:sp>
        <p:nvSpPr>
          <p:cNvPr id="39" name="object 39"/>
          <p:cNvSpPr/>
          <p:nvPr/>
        </p:nvSpPr>
        <p:spPr>
          <a:xfrm>
            <a:off x="4370833" y="2402586"/>
            <a:ext cx="181736" cy="786384"/>
          </a:xfrm>
          <a:prstGeom prst="rect">
            <a:avLst/>
          </a:prstGeom>
          <a:blipFill>
            <a:blip r:embed="rId8" cstate="print"/>
            <a:stretch>
              <a:fillRect/>
            </a:stretch>
          </a:blipFill>
        </p:spPr>
        <p:txBody>
          <a:bodyPr wrap="square" lIns="0" tIns="0" rIns="0" bIns="0" rtlCol="0"/>
          <a:lstStyle/>
          <a:p>
            <a:endParaRPr sz="1350" dirty="0"/>
          </a:p>
        </p:txBody>
      </p:sp>
      <p:sp>
        <p:nvSpPr>
          <p:cNvPr id="40" name="object 40"/>
          <p:cNvSpPr/>
          <p:nvPr/>
        </p:nvSpPr>
        <p:spPr>
          <a:xfrm>
            <a:off x="4432745" y="2419159"/>
            <a:ext cx="58579" cy="663893"/>
          </a:xfrm>
          <a:custGeom>
            <a:avLst/>
            <a:gdLst/>
            <a:ahLst/>
            <a:cxnLst/>
            <a:rect l="l" t="t" r="r" b="b"/>
            <a:pathLst>
              <a:path w="78104" h="885189">
                <a:moveTo>
                  <a:pt x="0" y="806957"/>
                </a:moveTo>
                <a:lnTo>
                  <a:pt x="38608" y="884808"/>
                </a:lnTo>
                <a:lnTo>
                  <a:pt x="71258" y="820038"/>
                </a:lnTo>
                <a:lnTo>
                  <a:pt x="25908" y="820038"/>
                </a:lnTo>
                <a:lnTo>
                  <a:pt x="25954" y="807042"/>
                </a:lnTo>
                <a:lnTo>
                  <a:pt x="0" y="806957"/>
                </a:lnTo>
                <a:close/>
              </a:path>
              <a:path w="78104" h="885189">
                <a:moveTo>
                  <a:pt x="25954" y="807042"/>
                </a:moveTo>
                <a:lnTo>
                  <a:pt x="25908" y="820038"/>
                </a:lnTo>
                <a:lnTo>
                  <a:pt x="51815" y="820038"/>
                </a:lnTo>
                <a:lnTo>
                  <a:pt x="51861" y="807127"/>
                </a:lnTo>
                <a:lnTo>
                  <a:pt x="25954" y="807042"/>
                </a:lnTo>
                <a:close/>
              </a:path>
              <a:path w="78104" h="885189">
                <a:moveTo>
                  <a:pt x="51861" y="807127"/>
                </a:moveTo>
                <a:lnTo>
                  <a:pt x="51815" y="820038"/>
                </a:lnTo>
                <a:lnTo>
                  <a:pt x="71258" y="820038"/>
                </a:lnTo>
                <a:lnTo>
                  <a:pt x="77724" y="807212"/>
                </a:lnTo>
                <a:lnTo>
                  <a:pt x="51861" y="807127"/>
                </a:lnTo>
                <a:close/>
              </a:path>
              <a:path w="78104" h="885189">
                <a:moveTo>
                  <a:pt x="54737" y="0"/>
                </a:moveTo>
                <a:lnTo>
                  <a:pt x="28828" y="0"/>
                </a:lnTo>
                <a:lnTo>
                  <a:pt x="25954" y="807042"/>
                </a:lnTo>
                <a:lnTo>
                  <a:pt x="51861" y="807127"/>
                </a:lnTo>
                <a:lnTo>
                  <a:pt x="54737" y="0"/>
                </a:lnTo>
                <a:close/>
              </a:path>
            </a:pathLst>
          </a:custGeom>
          <a:solidFill>
            <a:srgbClr val="0092D0"/>
          </a:solidFill>
        </p:spPr>
        <p:txBody>
          <a:bodyPr wrap="square" lIns="0" tIns="0" rIns="0" bIns="0" rtlCol="0"/>
          <a:lstStyle/>
          <a:p>
            <a:endParaRPr sz="1350" dirty="0"/>
          </a:p>
        </p:txBody>
      </p:sp>
      <p:sp>
        <p:nvSpPr>
          <p:cNvPr id="41" name="object 41"/>
          <p:cNvSpPr/>
          <p:nvPr/>
        </p:nvSpPr>
        <p:spPr>
          <a:xfrm>
            <a:off x="4369690" y="4249674"/>
            <a:ext cx="181736" cy="516636"/>
          </a:xfrm>
          <a:prstGeom prst="rect">
            <a:avLst/>
          </a:prstGeom>
          <a:blipFill>
            <a:blip r:embed="rId9" cstate="print"/>
            <a:stretch>
              <a:fillRect/>
            </a:stretch>
          </a:blipFill>
        </p:spPr>
        <p:txBody>
          <a:bodyPr wrap="square" lIns="0" tIns="0" rIns="0" bIns="0" rtlCol="0"/>
          <a:lstStyle/>
          <a:p>
            <a:endParaRPr sz="1350" dirty="0"/>
          </a:p>
        </p:txBody>
      </p:sp>
      <p:sp>
        <p:nvSpPr>
          <p:cNvPr id="42" name="object 42"/>
          <p:cNvSpPr/>
          <p:nvPr/>
        </p:nvSpPr>
        <p:spPr>
          <a:xfrm>
            <a:off x="4431602" y="4266247"/>
            <a:ext cx="58579" cy="393859"/>
          </a:xfrm>
          <a:custGeom>
            <a:avLst/>
            <a:gdLst/>
            <a:ahLst/>
            <a:cxnLst/>
            <a:rect l="l" t="t" r="r" b="b"/>
            <a:pathLst>
              <a:path w="78104" h="525145">
                <a:moveTo>
                  <a:pt x="0" y="447294"/>
                </a:moveTo>
                <a:lnTo>
                  <a:pt x="38608" y="525145"/>
                </a:lnTo>
                <a:lnTo>
                  <a:pt x="71193" y="460502"/>
                </a:lnTo>
                <a:lnTo>
                  <a:pt x="51815" y="460502"/>
                </a:lnTo>
                <a:lnTo>
                  <a:pt x="25908" y="460375"/>
                </a:lnTo>
                <a:lnTo>
                  <a:pt x="25947" y="447378"/>
                </a:lnTo>
                <a:lnTo>
                  <a:pt x="0" y="447294"/>
                </a:lnTo>
                <a:close/>
              </a:path>
              <a:path w="78104" h="525145">
                <a:moveTo>
                  <a:pt x="25947" y="447378"/>
                </a:moveTo>
                <a:lnTo>
                  <a:pt x="25908" y="460375"/>
                </a:lnTo>
                <a:lnTo>
                  <a:pt x="51815" y="460502"/>
                </a:lnTo>
                <a:lnTo>
                  <a:pt x="51855" y="447463"/>
                </a:lnTo>
                <a:lnTo>
                  <a:pt x="25947" y="447378"/>
                </a:lnTo>
                <a:close/>
              </a:path>
              <a:path w="78104" h="525145">
                <a:moveTo>
                  <a:pt x="51855" y="447463"/>
                </a:moveTo>
                <a:lnTo>
                  <a:pt x="51815" y="460502"/>
                </a:lnTo>
                <a:lnTo>
                  <a:pt x="71193" y="460502"/>
                </a:lnTo>
                <a:lnTo>
                  <a:pt x="77724" y="447548"/>
                </a:lnTo>
                <a:lnTo>
                  <a:pt x="51855" y="447463"/>
                </a:lnTo>
                <a:close/>
              </a:path>
              <a:path w="78104" h="525145">
                <a:moveTo>
                  <a:pt x="53212" y="0"/>
                </a:moveTo>
                <a:lnTo>
                  <a:pt x="27305" y="0"/>
                </a:lnTo>
                <a:lnTo>
                  <a:pt x="25947" y="447378"/>
                </a:lnTo>
                <a:lnTo>
                  <a:pt x="51855" y="447463"/>
                </a:lnTo>
                <a:lnTo>
                  <a:pt x="53212" y="0"/>
                </a:lnTo>
                <a:close/>
              </a:path>
            </a:pathLst>
          </a:custGeom>
          <a:solidFill>
            <a:srgbClr val="0092D0"/>
          </a:solidFill>
        </p:spPr>
        <p:txBody>
          <a:bodyPr wrap="square" lIns="0" tIns="0" rIns="0" bIns="0" rtlCol="0"/>
          <a:lstStyle/>
          <a:p>
            <a:endParaRPr sz="1350" dirty="0"/>
          </a:p>
        </p:txBody>
      </p:sp>
      <p:sp>
        <p:nvSpPr>
          <p:cNvPr id="44" name="object 44"/>
          <p:cNvSpPr txBox="1"/>
          <p:nvPr/>
        </p:nvSpPr>
        <p:spPr>
          <a:xfrm>
            <a:off x="6393370" y="3210116"/>
            <a:ext cx="103346"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5</a:t>
            </a:r>
            <a:endParaRPr sz="1200" dirty="0">
              <a:latin typeface="Century Gothic"/>
              <a:cs typeface="Century Gothic"/>
            </a:endParaRPr>
          </a:p>
        </p:txBody>
      </p:sp>
      <p:sp>
        <p:nvSpPr>
          <p:cNvPr id="45" name="object 45"/>
          <p:cNvSpPr txBox="1"/>
          <p:nvPr/>
        </p:nvSpPr>
        <p:spPr>
          <a:xfrm>
            <a:off x="6393370" y="3941826"/>
            <a:ext cx="103346"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6</a:t>
            </a:r>
            <a:endParaRPr sz="1200" dirty="0">
              <a:latin typeface="Century Gothic"/>
              <a:cs typeface="Century Gothic"/>
            </a:endParaRPr>
          </a:p>
        </p:txBody>
      </p:sp>
      <p:sp>
        <p:nvSpPr>
          <p:cNvPr id="46" name="object 46"/>
          <p:cNvSpPr txBox="1"/>
          <p:nvPr/>
        </p:nvSpPr>
        <p:spPr>
          <a:xfrm>
            <a:off x="6351080" y="4856416"/>
            <a:ext cx="188595"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12</a:t>
            </a:r>
            <a:endParaRPr sz="1200" dirty="0">
              <a:latin typeface="Century Gothic"/>
              <a:cs typeface="Century Gothic"/>
            </a:endParaRPr>
          </a:p>
        </p:txBody>
      </p:sp>
      <p:sp>
        <p:nvSpPr>
          <p:cNvPr id="47" name="object 47"/>
          <p:cNvSpPr/>
          <p:nvPr/>
        </p:nvSpPr>
        <p:spPr>
          <a:xfrm>
            <a:off x="6353937" y="2379725"/>
            <a:ext cx="181737" cy="786384"/>
          </a:xfrm>
          <a:prstGeom prst="rect">
            <a:avLst/>
          </a:prstGeom>
          <a:blipFill>
            <a:blip r:embed="rId8" cstate="print"/>
            <a:stretch>
              <a:fillRect/>
            </a:stretch>
          </a:blipFill>
        </p:spPr>
        <p:txBody>
          <a:bodyPr wrap="square" lIns="0" tIns="0" rIns="0" bIns="0" rtlCol="0"/>
          <a:lstStyle/>
          <a:p>
            <a:endParaRPr sz="1350" dirty="0"/>
          </a:p>
        </p:txBody>
      </p:sp>
      <p:sp>
        <p:nvSpPr>
          <p:cNvPr id="48" name="object 48"/>
          <p:cNvSpPr/>
          <p:nvPr/>
        </p:nvSpPr>
        <p:spPr>
          <a:xfrm>
            <a:off x="6415850" y="2396299"/>
            <a:ext cx="58579" cy="663893"/>
          </a:xfrm>
          <a:custGeom>
            <a:avLst/>
            <a:gdLst/>
            <a:ahLst/>
            <a:cxnLst/>
            <a:rect l="l" t="t" r="r" b="b"/>
            <a:pathLst>
              <a:path w="78104" h="885189">
                <a:moveTo>
                  <a:pt x="0" y="806958"/>
                </a:moveTo>
                <a:lnTo>
                  <a:pt x="38607" y="884809"/>
                </a:lnTo>
                <a:lnTo>
                  <a:pt x="71258" y="820038"/>
                </a:lnTo>
                <a:lnTo>
                  <a:pt x="25907" y="820038"/>
                </a:lnTo>
                <a:lnTo>
                  <a:pt x="25954" y="807042"/>
                </a:lnTo>
                <a:lnTo>
                  <a:pt x="0" y="806958"/>
                </a:lnTo>
                <a:close/>
              </a:path>
              <a:path w="78104" h="885189">
                <a:moveTo>
                  <a:pt x="25954" y="807042"/>
                </a:moveTo>
                <a:lnTo>
                  <a:pt x="25907" y="820038"/>
                </a:lnTo>
                <a:lnTo>
                  <a:pt x="51815" y="820038"/>
                </a:lnTo>
                <a:lnTo>
                  <a:pt x="51861" y="807127"/>
                </a:lnTo>
                <a:lnTo>
                  <a:pt x="25954" y="807042"/>
                </a:lnTo>
                <a:close/>
              </a:path>
              <a:path w="78104" h="885189">
                <a:moveTo>
                  <a:pt x="51861" y="807127"/>
                </a:moveTo>
                <a:lnTo>
                  <a:pt x="51815" y="820038"/>
                </a:lnTo>
                <a:lnTo>
                  <a:pt x="71258" y="820038"/>
                </a:lnTo>
                <a:lnTo>
                  <a:pt x="77724" y="807212"/>
                </a:lnTo>
                <a:lnTo>
                  <a:pt x="51861" y="807127"/>
                </a:lnTo>
                <a:close/>
              </a:path>
              <a:path w="78104" h="885189">
                <a:moveTo>
                  <a:pt x="54736" y="0"/>
                </a:moveTo>
                <a:lnTo>
                  <a:pt x="28828" y="0"/>
                </a:lnTo>
                <a:lnTo>
                  <a:pt x="25954" y="807042"/>
                </a:lnTo>
                <a:lnTo>
                  <a:pt x="51861" y="807127"/>
                </a:lnTo>
                <a:lnTo>
                  <a:pt x="54736" y="0"/>
                </a:lnTo>
                <a:close/>
              </a:path>
            </a:pathLst>
          </a:custGeom>
          <a:solidFill>
            <a:srgbClr val="0092D0"/>
          </a:solidFill>
        </p:spPr>
        <p:txBody>
          <a:bodyPr wrap="square" lIns="0" tIns="0" rIns="0" bIns="0" rtlCol="0"/>
          <a:lstStyle/>
          <a:p>
            <a:endParaRPr sz="1350" dirty="0"/>
          </a:p>
        </p:txBody>
      </p:sp>
      <p:sp>
        <p:nvSpPr>
          <p:cNvPr id="49" name="object 49"/>
          <p:cNvSpPr/>
          <p:nvPr/>
        </p:nvSpPr>
        <p:spPr>
          <a:xfrm>
            <a:off x="6352794" y="4226814"/>
            <a:ext cx="181737" cy="516636"/>
          </a:xfrm>
          <a:prstGeom prst="rect">
            <a:avLst/>
          </a:prstGeom>
          <a:blipFill>
            <a:blip r:embed="rId9" cstate="print"/>
            <a:stretch>
              <a:fillRect/>
            </a:stretch>
          </a:blipFill>
        </p:spPr>
        <p:txBody>
          <a:bodyPr wrap="square" lIns="0" tIns="0" rIns="0" bIns="0" rtlCol="0"/>
          <a:lstStyle/>
          <a:p>
            <a:endParaRPr sz="1350" dirty="0"/>
          </a:p>
        </p:txBody>
      </p:sp>
      <p:sp>
        <p:nvSpPr>
          <p:cNvPr id="50" name="object 50"/>
          <p:cNvSpPr/>
          <p:nvPr/>
        </p:nvSpPr>
        <p:spPr>
          <a:xfrm>
            <a:off x="6414707" y="4243388"/>
            <a:ext cx="58579" cy="393859"/>
          </a:xfrm>
          <a:custGeom>
            <a:avLst/>
            <a:gdLst/>
            <a:ahLst/>
            <a:cxnLst/>
            <a:rect l="l" t="t" r="r" b="b"/>
            <a:pathLst>
              <a:path w="78104" h="525145">
                <a:moveTo>
                  <a:pt x="0" y="447294"/>
                </a:moveTo>
                <a:lnTo>
                  <a:pt x="38607" y="525144"/>
                </a:lnTo>
                <a:lnTo>
                  <a:pt x="71193" y="460501"/>
                </a:lnTo>
                <a:lnTo>
                  <a:pt x="51815" y="460501"/>
                </a:lnTo>
                <a:lnTo>
                  <a:pt x="25907" y="460375"/>
                </a:lnTo>
                <a:lnTo>
                  <a:pt x="25947" y="447378"/>
                </a:lnTo>
                <a:lnTo>
                  <a:pt x="0" y="447294"/>
                </a:lnTo>
                <a:close/>
              </a:path>
              <a:path w="78104" h="525145">
                <a:moveTo>
                  <a:pt x="25947" y="447378"/>
                </a:moveTo>
                <a:lnTo>
                  <a:pt x="25907" y="460375"/>
                </a:lnTo>
                <a:lnTo>
                  <a:pt x="51815" y="460501"/>
                </a:lnTo>
                <a:lnTo>
                  <a:pt x="51855" y="447463"/>
                </a:lnTo>
                <a:lnTo>
                  <a:pt x="25947" y="447378"/>
                </a:lnTo>
                <a:close/>
              </a:path>
              <a:path w="78104" h="525145">
                <a:moveTo>
                  <a:pt x="51855" y="447463"/>
                </a:moveTo>
                <a:lnTo>
                  <a:pt x="51815" y="460501"/>
                </a:lnTo>
                <a:lnTo>
                  <a:pt x="71193" y="460501"/>
                </a:lnTo>
                <a:lnTo>
                  <a:pt x="77724" y="447548"/>
                </a:lnTo>
                <a:lnTo>
                  <a:pt x="51855" y="447463"/>
                </a:lnTo>
                <a:close/>
              </a:path>
              <a:path w="78104" h="525145">
                <a:moveTo>
                  <a:pt x="53212" y="0"/>
                </a:moveTo>
                <a:lnTo>
                  <a:pt x="27304" y="0"/>
                </a:lnTo>
                <a:lnTo>
                  <a:pt x="25947" y="447378"/>
                </a:lnTo>
                <a:lnTo>
                  <a:pt x="51855" y="447463"/>
                </a:lnTo>
                <a:lnTo>
                  <a:pt x="53212" y="0"/>
                </a:lnTo>
                <a:close/>
              </a:path>
            </a:pathLst>
          </a:custGeom>
          <a:solidFill>
            <a:srgbClr val="0092D0"/>
          </a:solidFill>
        </p:spPr>
        <p:txBody>
          <a:bodyPr wrap="square" lIns="0" tIns="0" rIns="0" bIns="0" rtlCol="0"/>
          <a:lstStyle/>
          <a:p>
            <a:endParaRPr sz="1350" dirty="0"/>
          </a:p>
        </p:txBody>
      </p:sp>
      <p:sp>
        <p:nvSpPr>
          <p:cNvPr id="51" name="object 51"/>
          <p:cNvSpPr txBox="1"/>
          <p:nvPr/>
        </p:nvSpPr>
        <p:spPr>
          <a:xfrm>
            <a:off x="275409" y="5564331"/>
            <a:ext cx="141446" cy="172163"/>
          </a:xfrm>
          <a:prstGeom prst="rect">
            <a:avLst/>
          </a:prstGeom>
        </p:spPr>
        <p:txBody>
          <a:bodyPr vert="horz" wrap="square" lIns="0" tIns="10478" rIns="0" bIns="0" rtlCol="0">
            <a:spAutoFit/>
          </a:bodyPr>
          <a:lstStyle/>
          <a:p>
            <a:pPr marL="9525">
              <a:spcBef>
                <a:spcPts val="83"/>
              </a:spcBef>
            </a:pPr>
            <a:r>
              <a:rPr sz="1050" b="1" u="sng" dirty="0">
                <a:solidFill>
                  <a:srgbClr val="0094D2"/>
                </a:solidFill>
                <a:latin typeface="Century Gothic"/>
                <a:cs typeface="Century Gothic"/>
              </a:rPr>
              <a:t> </a:t>
            </a:r>
            <a:r>
              <a:rPr sz="1050" b="1" u="sng" spc="75" dirty="0">
                <a:solidFill>
                  <a:srgbClr val="0094D2"/>
                </a:solidFill>
                <a:latin typeface="Century Gothic"/>
                <a:cs typeface="Century Gothic"/>
              </a:rPr>
              <a:t> </a:t>
            </a:r>
            <a:endParaRPr sz="1050" dirty="0">
              <a:latin typeface="Century Gothic"/>
              <a:cs typeface="Century Gothic"/>
            </a:endParaRPr>
          </a:p>
        </p:txBody>
      </p:sp>
      <p:sp>
        <p:nvSpPr>
          <p:cNvPr id="57" name="object 24"/>
          <p:cNvSpPr txBox="1"/>
          <p:nvPr/>
        </p:nvSpPr>
        <p:spPr>
          <a:xfrm>
            <a:off x="4268833" y="2045809"/>
            <a:ext cx="393859"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Pr</a:t>
            </a:r>
            <a:r>
              <a:rPr sz="1200" spc="-8" dirty="0">
                <a:latin typeface="Century Gothic"/>
                <a:cs typeface="Century Gothic"/>
              </a:rPr>
              <a:t>e-</a:t>
            </a:r>
            <a:r>
              <a:rPr sz="1200" spc="-4" dirty="0">
                <a:latin typeface="Century Gothic"/>
                <a:cs typeface="Century Gothic"/>
              </a:rPr>
              <a:t>K</a:t>
            </a:r>
            <a:endParaRPr sz="1200" dirty="0">
              <a:latin typeface="Century Gothic"/>
              <a:cs typeface="Century Gothic"/>
            </a:endParaRPr>
          </a:p>
        </p:txBody>
      </p:sp>
      <p:sp>
        <p:nvSpPr>
          <p:cNvPr id="58" name="object 24"/>
          <p:cNvSpPr txBox="1"/>
          <p:nvPr/>
        </p:nvSpPr>
        <p:spPr>
          <a:xfrm>
            <a:off x="6276356" y="2026696"/>
            <a:ext cx="393859" cy="193803"/>
          </a:xfrm>
          <a:prstGeom prst="rect">
            <a:avLst/>
          </a:prstGeom>
        </p:spPr>
        <p:txBody>
          <a:bodyPr vert="horz" wrap="square" lIns="0" tIns="9049" rIns="0" bIns="0" rtlCol="0">
            <a:spAutoFit/>
          </a:bodyPr>
          <a:lstStyle/>
          <a:p>
            <a:pPr marL="9525">
              <a:spcBef>
                <a:spcPts val="71"/>
              </a:spcBef>
            </a:pPr>
            <a:r>
              <a:rPr sz="1200" spc="-4" dirty="0">
                <a:latin typeface="Century Gothic"/>
                <a:cs typeface="Century Gothic"/>
              </a:rPr>
              <a:t>Pr</a:t>
            </a:r>
            <a:r>
              <a:rPr sz="1200" spc="-8" dirty="0">
                <a:latin typeface="Century Gothic"/>
                <a:cs typeface="Century Gothic"/>
              </a:rPr>
              <a:t>e-</a:t>
            </a:r>
            <a:r>
              <a:rPr sz="1200" spc="-4" dirty="0">
                <a:latin typeface="Century Gothic"/>
                <a:cs typeface="Century Gothic"/>
              </a:rPr>
              <a:t>K</a:t>
            </a:r>
            <a:endParaRPr sz="1200" dirty="0">
              <a:latin typeface="Century Gothic"/>
              <a:cs typeface="Century Gothic"/>
            </a:endParaRPr>
          </a:p>
        </p:txBody>
      </p:sp>
      <p:sp>
        <p:nvSpPr>
          <p:cNvPr id="59" name="object 23"/>
          <p:cNvSpPr txBox="1"/>
          <p:nvPr/>
        </p:nvSpPr>
        <p:spPr>
          <a:xfrm>
            <a:off x="3215069" y="1772212"/>
            <a:ext cx="704850" cy="240450"/>
          </a:xfrm>
          <a:prstGeom prst="rect">
            <a:avLst/>
          </a:prstGeom>
        </p:spPr>
        <p:txBody>
          <a:bodyPr vert="horz" wrap="square" lIns="0" tIns="9525" rIns="0" bIns="0" rtlCol="0">
            <a:spAutoFit/>
          </a:bodyPr>
          <a:lstStyle/>
          <a:p>
            <a:pPr marL="9525" algn="ctr">
              <a:spcBef>
                <a:spcPts val="75"/>
              </a:spcBef>
            </a:pPr>
            <a:r>
              <a:rPr sz="1500" b="1" dirty="0">
                <a:latin typeface="Century Gothic"/>
                <a:cs typeface="Century Gothic"/>
              </a:rPr>
              <a:t>O</a:t>
            </a:r>
            <a:r>
              <a:rPr lang="en-US" sz="1500" b="1" dirty="0">
                <a:latin typeface="Century Gothic"/>
                <a:cs typeface="Century Gothic"/>
              </a:rPr>
              <a:t>o</a:t>
            </a:r>
            <a:r>
              <a:rPr sz="1500" b="1" dirty="0">
                <a:latin typeface="Century Gothic"/>
                <a:cs typeface="Century Gothic"/>
              </a:rPr>
              <a:t>A</a:t>
            </a:r>
          </a:p>
        </p:txBody>
      </p:sp>
      <p:sp>
        <p:nvSpPr>
          <p:cNvPr id="60" name="object 23"/>
          <p:cNvSpPr txBox="1"/>
          <p:nvPr/>
        </p:nvSpPr>
        <p:spPr>
          <a:xfrm>
            <a:off x="5011043" y="1772212"/>
            <a:ext cx="704850" cy="240450"/>
          </a:xfrm>
          <a:prstGeom prst="rect">
            <a:avLst/>
          </a:prstGeom>
        </p:spPr>
        <p:txBody>
          <a:bodyPr vert="horz" wrap="square" lIns="0" tIns="9525" rIns="0" bIns="0" rtlCol="0">
            <a:spAutoFit/>
          </a:bodyPr>
          <a:lstStyle/>
          <a:p>
            <a:pPr marL="9525" algn="ctr">
              <a:spcBef>
                <a:spcPts val="75"/>
              </a:spcBef>
            </a:pPr>
            <a:r>
              <a:rPr sz="1500" b="1" dirty="0">
                <a:latin typeface="Century Gothic"/>
                <a:cs typeface="Century Gothic"/>
              </a:rPr>
              <a:t>O</a:t>
            </a:r>
            <a:r>
              <a:rPr lang="en-US" sz="1500" b="1" dirty="0">
                <a:latin typeface="Century Gothic"/>
                <a:cs typeface="Century Gothic"/>
              </a:rPr>
              <a:t>o</a:t>
            </a:r>
            <a:r>
              <a:rPr sz="1500" b="1" dirty="0">
                <a:latin typeface="Century Gothic"/>
                <a:cs typeface="Century Gothic"/>
              </a:rPr>
              <a:t>A</a:t>
            </a:r>
          </a:p>
        </p:txBody>
      </p:sp>
      <p:sp>
        <p:nvSpPr>
          <p:cNvPr id="61" name="object 23"/>
          <p:cNvSpPr txBox="1"/>
          <p:nvPr/>
        </p:nvSpPr>
        <p:spPr>
          <a:xfrm>
            <a:off x="7544054" y="1772212"/>
            <a:ext cx="704850" cy="240450"/>
          </a:xfrm>
          <a:prstGeom prst="rect">
            <a:avLst/>
          </a:prstGeom>
        </p:spPr>
        <p:txBody>
          <a:bodyPr vert="horz" wrap="square" lIns="0" tIns="9525" rIns="0" bIns="0" rtlCol="0">
            <a:spAutoFit/>
          </a:bodyPr>
          <a:lstStyle/>
          <a:p>
            <a:pPr marL="9525" algn="ctr">
              <a:spcBef>
                <a:spcPts val="75"/>
              </a:spcBef>
            </a:pPr>
            <a:r>
              <a:rPr sz="1500" b="1" dirty="0">
                <a:latin typeface="Century Gothic"/>
                <a:cs typeface="Century Gothic"/>
              </a:rPr>
              <a:t>O</a:t>
            </a:r>
            <a:r>
              <a:rPr lang="en-US" sz="1500" b="1" dirty="0">
                <a:latin typeface="Century Gothic"/>
                <a:cs typeface="Century Gothic"/>
              </a:rPr>
              <a:t>o</a:t>
            </a:r>
            <a:r>
              <a:rPr sz="1500" b="1" dirty="0">
                <a:latin typeface="Century Gothic"/>
                <a:cs typeface="Century Gothic"/>
              </a:rPr>
              <a:t>A</a:t>
            </a:r>
          </a:p>
        </p:txBody>
      </p:sp>
      <p:sp>
        <p:nvSpPr>
          <p:cNvPr id="63" name="object 19"/>
          <p:cNvSpPr txBox="1"/>
          <p:nvPr/>
        </p:nvSpPr>
        <p:spPr>
          <a:xfrm>
            <a:off x="6955231" y="2458390"/>
            <a:ext cx="1755458" cy="425116"/>
          </a:xfrm>
          <a:prstGeom prst="rect">
            <a:avLst/>
          </a:prstGeom>
          <a:ln>
            <a:noFill/>
          </a:ln>
        </p:spPr>
        <p:txBody>
          <a:bodyPr vert="horz" wrap="square" lIns="0" tIns="9525" rIns="0" bIns="0" rtlCol="0">
            <a:spAutoFit/>
          </a:bodyPr>
          <a:lstStyle/>
          <a:p>
            <a:pPr marL="9525" algn="ctr">
              <a:spcBef>
                <a:spcPts val="75"/>
              </a:spcBef>
            </a:pPr>
            <a:r>
              <a:rPr lang="en-US" sz="1350" b="1" spc="-4" dirty="0">
                <a:latin typeface="Century Gothic"/>
                <a:cs typeface="Century Gothic"/>
              </a:rPr>
              <a:t>25 Instructional Facilitators</a:t>
            </a:r>
            <a:endParaRPr sz="1350" dirty="0">
              <a:latin typeface="Century Gothic"/>
              <a:cs typeface="Century Gothic"/>
            </a:endParaRPr>
          </a:p>
        </p:txBody>
      </p:sp>
      <p:sp>
        <p:nvSpPr>
          <p:cNvPr id="64" name="object 20"/>
          <p:cNvSpPr txBox="1"/>
          <p:nvPr/>
        </p:nvSpPr>
        <p:spPr>
          <a:xfrm>
            <a:off x="6901338" y="2906098"/>
            <a:ext cx="1914525" cy="415498"/>
          </a:xfrm>
          <a:prstGeom prst="rect">
            <a:avLst/>
          </a:prstGeom>
          <a:ln w="9144">
            <a:noFill/>
          </a:ln>
        </p:spPr>
        <p:txBody>
          <a:bodyPr vert="horz" wrap="square" lIns="0" tIns="0" rIns="0" bIns="0" rtlCol="0" anchor="ctr">
            <a:spAutoFit/>
          </a:bodyPr>
          <a:lstStyle/>
          <a:p>
            <a:pPr marL="83820" algn="ctr"/>
            <a:r>
              <a:rPr sz="1350" spc="-11" dirty="0">
                <a:latin typeface="Century Gothic"/>
                <a:cs typeface="Century Gothic"/>
              </a:rPr>
              <a:t>(10) </a:t>
            </a:r>
            <a:r>
              <a:rPr sz="1350" dirty="0">
                <a:latin typeface="Century Gothic"/>
                <a:cs typeface="Century Gothic"/>
              </a:rPr>
              <a:t>Pre-K - </a:t>
            </a:r>
            <a:r>
              <a:rPr sz="1350" spc="-8" dirty="0">
                <a:latin typeface="Century Gothic"/>
                <a:cs typeface="Century Gothic"/>
              </a:rPr>
              <a:t>5</a:t>
            </a:r>
            <a:r>
              <a:rPr sz="1350" spc="-11" baseline="25462" dirty="0">
                <a:latin typeface="Century Gothic"/>
                <a:cs typeface="Century Gothic"/>
              </a:rPr>
              <a:t>th</a:t>
            </a:r>
            <a:r>
              <a:rPr sz="1350" spc="185" baseline="25462" dirty="0">
                <a:latin typeface="Century Gothic"/>
                <a:cs typeface="Century Gothic"/>
              </a:rPr>
              <a:t> </a:t>
            </a:r>
            <a:r>
              <a:rPr sz="1350" spc="-4" dirty="0">
                <a:latin typeface="Century Gothic"/>
                <a:cs typeface="Century Gothic"/>
              </a:rPr>
              <a:t>Grade</a:t>
            </a:r>
            <a:r>
              <a:rPr lang="en-US" sz="1350" spc="-4" dirty="0">
                <a:latin typeface="Century Gothic"/>
                <a:cs typeface="Century Gothic"/>
              </a:rPr>
              <a:t> &amp; Combo Schools*</a:t>
            </a:r>
            <a:endParaRPr lang="en-US" sz="1350" dirty="0">
              <a:latin typeface="Century Gothic"/>
              <a:cs typeface="Century Gothic"/>
            </a:endParaRPr>
          </a:p>
        </p:txBody>
      </p:sp>
      <p:sp>
        <p:nvSpPr>
          <p:cNvPr id="65" name="object 21"/>
          <p:cNvSpPr txBox="1"/>
          <p:nvPr/>
        </p:nvSpPr>
        <p:spPr>
          <a:xfrm>
            <a:off x="6813017" y="3370603"/>
            <a:ext cx="1911002" cy="444352"/>
          </a:xfrm>
          <a:prstGeom prst="rect">
            <a:avLst/>
          </a:prstGeom>
          <a:ln w="9144">
            <a:noFill/>
          </a:ln>
        </p:spPr>
        <p:txBody>
          <a:bodyPr vert="horz" wrap="square" lIns="0" tIns="28575" rIns="0" bIns="0" rtlCol="0">
            <a:spAutoFit/>
          </a:bodyPr>
          <a:lstStyle/>
          <a:p>
            <a:pPr marL="181451" algn="ctr">
              <a:spcBef>
                <a:spcPts val="225"/>
              </a:spcBef>
            </a:pPr>
            <a:r>
              <a:rPr sz="1350" spc="-11" dirty="0">
                <a:latin typeface="Century Gothic"/>
                <a:cs typeface="Century Gothic"/>
              </a:rPr>
              <a:t>(2) </a:t>
            </a:r>
            <a:r>
              <a:rPr sz="1350" dirty="0">
                <a:latin typeface="Century Gothic"/>
                <a:cs typeface="Century Gothic"/>
              </a:rPr>
              <a:t>Middle</a:t>
            </a:r>
            <a:r>
              <a:rPr sz="1350" spc="-45" dirty="0">
                <a:latin typeface="Century Gothic"/>
                <a:cs typeface="Century Gothic"/>
              </a:rPr>
              <a:t> </a:t>
            </a:r>
            <a:r>
              <a:rPr sz="1350" spc="-4" dirty="0">
                <a:latin typeface="Century Gothic"/>
                <a:cs typeface="Century Gothic"/>
              </a:rPr>
              <a:t>School</a:t>
            </a:r>
            <a:r>
              <a:rPr lang="en-US" sz="1350" spc="-4" dirty="0">
                <a:latin typeface="Century Gothic"/>
                <a:cs typeface="Century Gothic"/>
              </a:rPr>
              <a:t>s</a:t>
            </a:r>
            <a:endParaRPr sz="1350" dirty="0">
              <a:latin typeface="Century Gothic"/>
              <a:cs typeface="Century Gothic"/>
            </a:endParaRPr>
          </a:p>
          <a:p>
            <a:pPr marL="281940" algn="ctr"/>
            <a:r>
              <a:rPr sz="1350" spc="-11" dirty="0">
                <a:latin typeface="Century Gothic"/>
                <a:cs typeface="Century Gothic"/>
              </a:rPr>
              <a:t>(2) </a:t>
            </a:r>
            <a:r>
              <a:rPr sz="1350" dirty="0">
                <a:latin typeface="Century Gothic"/>
                <a:cs typeface="Century Gothic"/>
              </a:rPr>
              <a:t>High</a:t>
            </a:r>
            <a:r>
              <a:rPr sz="1350" spc="-41" dirty="0">
                <a:latin typeface="Century Gothic"/>
                <a:cs typeface="Century Gothic"/>
              </a:rPr>
              <a:t> </a:t>
            </a:r>
            <a:r>
              <a:rPr sz="1350" spc="-4" dirty="0">
                <a:latin typeface="Century Gothic"/>
                <a:cs typeface="Century Gothic"/>
              </a:rPr>
              <a:t>School</a:t>
            </a:r>
            <a:r>
              <a:rPr lang="en-US" sz="1350" spc="-4" dirty="0">
                <a:latin typeface="Century Gothic"/>
                <a:cs typeface="Century Gothic"/>
              </a:rPr>
              <a:t>s</a:t>
            </a:r>
            <a:endParaRPr sz="1350" dirty="0">
              <a:latin typeface="Century Gothic"/>
              <a:cs typeface="Century Gothic"/>
            </a:endParaRPr>
          </a:p>
        </p:txBody>
      </p:sp>
      <p:sp>
        <p:nvSpPr>
          <p:cNvPr id="66" name="object 22"/>
          <p:cNvSpPr txBox="1"/>
          <p:nvPr/>
        </p:nvSpPr>
        <p:spPr>
          <a:xfrm>
            <a:off x="6965739" y="3985102"/>
            <a:ext cx="1884342" cy="236123"/>
          </a:xfrm>
          <a:prstGeom prst="rect">
            <a:avLst/>
          </a:prstGeom>
          <a:ln w="9144">
            <a:noFill/>
          </a:ln>
        </p:spPr>
        <p:txBody>
          <a:bodyPr vert="horz" wrap="square" lIns="0" tIns="28099" rIns="0" bIns="0" rtlCol="0">
            <a:spAutoFit/>
          </a:bodyPr>
          <a:lstStyle/>
          <a:p>
            <a:pPr marL="148590">
              <a:spcBef>
                <a:spcPts val="221"/>
              </a:spcBef>
            </a:pPr>
            <a:r>
              <a:rPr sz="1350" spc="-11" dirty="0">
                <a:latin typeface="Century Gothic"/>
                <a:cs typeface="Century Gothic"/>
              </a:rPr>
              <a:t>(1) </a:t>
            </a:r>
            <a:r>
              <a:rPr sz="1350" spc="-8" dirty="0">
                <a:latin typeface="Century Gothic"/>
                <a:cs typeface="Century Gothic"/>
              </a:rPr>
              <a:t>Center</a:t>
            </a:r>
            <a:r>
              <a:rPr sz="1350" spc="4" dirty="0">
                <a:latin typeface="Century Gothic"/>
                <a:cs typeface="Century Gothic"/>
              </a:rPr>
              <a:t> </a:t>
            </a:r>
            <a:r>
              <a:rPr sz="1350" spc="-4" dirty="0">
                <a:latin typeface="Century Gothic"/>
                <a:cs typeface="Century Gothic"/>
              </a:rPr>
              <a:t>Schools</a:t>
            </a:r>
            <a:endParaRPr sz="1350" dirty="0">
              <a:latin typeface="Century Gothic"/>
              <a:cs typeface="Century Gothic"/>
            </a:endParaRPr>
          </a:p>
        </p:txBody>
      </p:sp>
      <p:sp>
        <p:nvSpPr>
          <p:cNvPr id="67" name="object 22"/>
          <p:cNvSpPr txBox="1"/>
          <p:nvPr/>
        </p:nvSpPr>
        <p:spPr>
          <a:xfrm>
            <a:off x="6813017" y="4367070"/>
            <a:ext cx="1884342" cy="236123"/>
          </a:xfrm>
          <a:prstGeom prst="rect">
            <a:avLst/>
          </a:prstGeom>
          <a:ln w="9144">
            <a:noFill/>
          </a:ln>
        </p:spPr>
        <p:txBody>
          <a:bodyPr vert="horz" wrap="square" lIns="0" tIns="28099" rIns="0" bIns="0" rtlCol="0">
            <a:spAutoFit/>
          </a:bodyPr>
          <a:lstStyle/>
          <a:p>
            <a:pPr marL="148590" algn="ctr"/>
            <a:r>
              <a:rPr sz="1350" spc="-11" dirty="0">
                <a:latin typeface="Century Gothic"/>
                <a:cs typeface="Century Gothic"/>
              </a:rPr>
              <a:t>(</a:t>
            </a:r>
            <a:r>
              <a:rPr lang="en-US" sz="1350" spc="-11" dirty="0">
                <a:latin typeface="Century Gothic"/>
                <a:cs typeface="Century Gothic"/>
              </a:rPr>
              <a:t>4</a:t>
            </a:r>
            <a:r>
              <a:rPr sz="1350" spc="-11" dirty="0">
                <a:latin typeface="Century Gothic"/>
                <a:cs typeface="Century Gothic"/>
              </a:rPr>
              <a:t>)</a:t>
            </a:r>
            <a:r>
              <a:rPr lang="en-US" sz="1350" spc="-11" dirty="0">
                <a:latin typeface="Century Gothic"/>
                <a:cs typeface="Century Gothic"/>
              </a:rPr>
              <a:t> District-wide </a:t>
            </a:r>
            <a:endParaRPr sz="1350" dirty="0">
              <a:latin typeface="Century Gothic"/>
              <a:cs typeface="Century Gothic"/>
            </a:endParaRPr>
          </a:p>
        </p:txBody>
      </p:sp>
      <p:sp>
        <p:nvSpPr>
          <p:cNvPr id="68" name="object 19"/>
          <p:cNvSpPr txBox="1"/>
          <p:nvPr/>
        </p:nvSpPr>
        <p:spPr>
          <a:xfrm>
            <a:off x="6901338" y="2164448"/>
            <a:ext cx="1755458" cy="217367"/>
          </a:xfrm>
          <a:prstGeom prst="rect">
            <a:avLst/>
          </a:prstGeom>
          <a:ln>
            <a:noFill/>
          </a:ln>
        </p:spPr>
        <p:txBody>
          <a:bodyPr vert="horz" wrap="square" lIns="0" tIns="9525" rIns="0" bIns="0" rtlCol="0">
            <a:spAutoFit/>
          </a:bodyPr>
          <a:lstStyle/>
          <a:p>
            <a:pPr marL="9525" algn="ctr">
              <a:spcBef>
                <a:spcPts val="75"/>
              </a:spcBef>
            </a:pPr>
            <a:r>
              <a:rPr sz="1350" b="1" spc="-4" dirty="0">
                <a:latin typeface="Century Gothic"/>
                <a:cs typeface="Century Gothic"/>
              </a:rPr>
              <a:t>1</a:t>
            </a:r>
            <a:r>
              <a:rPr lang="en-US" sz="1350" b="1" spc="-4" dirty="0">
                <a:latin typeface="Century Gothic"/>
                <a:cs typeface="Century Gothic"/>
              </a:rPr>
              <a:t> Specialist, RtI</a:t>
            </a:r>
            <a:endParaRPr sz="1350" dirty="0">
              <a:latin typeface="Century Gothic"/>
              <a:cs typeface="Century Gothic"/>
            </a:endParaRPr>
          </a:p>
        </p:txBody>
      </p:sp>
      <p:sp>
        <p:nvSpPr>
          <p:cNvPr id="69" name="object 22"/>
          <p:cNvSpPr txBox="1"/>
          <p:nvPr/>
        </p:nvSpPr>
        <p:spPr>
          <a:xfrm>
            <a:off x="6813017" y="4717194"/>
            <a:ext cx="1884342" cy="236123"/>
          </a:xfrm>
          <a:prstGeom prst="rect">
            <a:avLst/>
          </a:prstGeom>
          <a:ln w="9144">
            <a:noFill/>
          </a:ln>
        </p:spPr>
        <p:txBody>
          <a:bodyPr vert="horz" wrap="square" lIns="0" tIns="28099" rIns="0" bIns="0" rtlCol="0">
            <a:spAutoFit/>
          </a:bodyPr>
          <a:lstStyle/>
          <a:p>
            <a:pPr marL="148590" algn="ctr"/>
            <a:r>
              <a:rPr sz="1350" spc="-11" dirty="0">
                <a:latin typeface="Century Gothic"/>
                <a:cs typeface="Century Gothic"/>
              </a:rPr>
              <a:t>(</a:t>
            </a:r>
            <a:r>
              <a:rPr lang="en-US" sz="1350" spc="-11" dirty="0">
                <a:latin typeface="Century Gothic"/>
                <a:cs typeface="Century Gothic"/>
              </a:rPr>
              <a:t>6</a:t>
            </a:r>
            <a:r>
              <a:rPr sz="1350" spc="-11" dirty="0">
                <a:latin typeface="Century Gothic"/>
                <a:cs typeface="Century Gothic"/>
              </a:rPr>
              <a:t>)</a:t>
            </a:r>
            <a:r>
              <a:rPr lang="en-US" sz="1350" spc="-11" dirty="0">
                <a:latin typeface="Century Gothic"/>
                <a:cs typeface="Century Gothic"/>
              </a:rPr>
              <a:t> Climate Grant </a:t>
            </a:r>
            <a:endParaRPr sz="1350" dirty="0">
              <a:latin typeface="Century Gothic"/>
              <a:cs typeface="Century Gothic"/>
            </a:endParaRPr>
          </a:p>
        </p:txBody>
      </p:sp>
    </p:spTree>
    <p:extLst>
      <p:ext uri="{BB962C8B-B14F-4D97-AF65-F5344CB8AC3E}">
        <p14:creationId xmlns:p14="http://schemas.microsoft.com/office/powerpoint/2010/main" val="1362956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MTSS/RtI Action Plan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8891"/>
            <a:ext cx="8454887" cy="4771092"/>
          </a:xfrm>
          <a:prstGeom prst="rect">
            <a:avLst/>
          </a:prstGeom>
        </p:spPr>
      </p:pic>
      <p:sp>
        <p:nvSpPr>
          <p:cNvPr id="3" name="Rectangle 2">
            <a:extLst>
              <a:ext uri="{FF2B5EF4-FFF2-40B4-BE49-F238E27FC236}">
                <a16:creationId xmlns:a16="http://schemas.microsoft.com/office/drawing/2014/main" id="{D6C782B9-A481-4A22-99B1-5798288B6C06}"/>
              </a:ext>
            </a:extLst>
          </p:cNvPr>
          <p:cNvSpPr/>
          <p:nvPr/>
        </p:nvSpPr>
        <p:spPr>
          <a:xfrm>
            <a:off x="868702" y="6323568"/>
            <a:ext cx="2776722" cy="369332"/>
          </a:xfrm>
          <a:prstGeom prst="rect">
            <a:avLst/>
          </a:prstGeom>
        </p:spPr>
        <p:txBody>
          <a:bodyPr wrap="none">
            <a:spAutoFit/>
          </a:bodyPr>
          <a:lstStyle/>
          <a:p>
            <a:r>
              <a:rPr lang="en-US" dirty="0"/>
              <a:t>MTSS/RTI ACTION PLAN </a:t>
            </a:r>
          </a:p>
        </p:txBody>
      </p:sp>
      <p:pic>
        <p:nvPicPr>
          <p:cNvPr id="6" name="Picture 5" descr="Image result for completed">
            <a:extLst>
              <a:ext uri="{FF2B5EF4-FFF2-40B4-BE49-F238E27FC236}">
                <a16:creationId xmlns:a16="http://schemas.microsoft.com/office/drawing/2014/main" id="{9851C18D-318F-4855-8A62-7E943F2B2820}"/>
              </a:ext>
            </a:extLst>
          </p:cNvPr>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14500" y="1452773"/>
            <a:ext cx="5114925" cy="4186336"/>
          </a:xfrm>
          <a:prstGeom prst="rect">
            <a:avLst/>
          </a:prstGeom>
          <a:noFill/>
          <a:ln>
            <a:noFill/>
          </a:ln>
        </p:spPr>
      </p:pic>
    </p:spTree>
    <p:extLst>
      <p:ext uri="{BB962C8B-B14F-4D97-AF65-F5344CB8AC3E}">
        <p14:creationId xmlns:p14="http://schemas.microsoft.com/office/powerpoint/2010/main" val="48044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59</a:t>
            </a:fld>
            <a:endParaRPr lang="en-US" dirty="0"/>
          </a:p>
        </p:txBody>
      </p:sp>
      <p:sp>
        <p:nvSpPr>
          <p:cNvPr id="4" name="Text Placeholder 3"/>
          <p:cNvSpPr>
            <a:spLocks noGrp="1"/>
          </p:cNvSpPr>
          <p:nvPr>
            <p:ph type="body" sz="quarter" idx="13"/>
          </p:nvPr>
        </p:nvSpPr>
        <p:spPr/>
        <p:txBody>
          <a:bodyPr/>
          <a:lstStyle/>
          <a:p>
            <a:r>
              <a:rPr lang="en-US" dirty="0"/>
              <a:t>MTSS/RTI ACTION PLAN</a:t>
            </a:r>
          </a:p>
        </p:txBody>
      </p:sp>
      <p:sp>
        <p:nvSpPr>
          <p:cNvPr id="5" name="Title 4"/>
          <p:cNvSpPr>
            <a:spLocks noGrp="1"/>
          </p:cNvSpPr>
          <p:nvPr>
            <p:ph type="title"/>
          </p:nvPr>
        </p:nvSpPr>
        <p:spPr>
          <a:xfrm>
            <a:off x="191070" y="165100"/>
            <a:ext cx="8779894" cy="954088"/>
          </a:xfrm>
        </p:spPr>
        <p:txBody>
          <a:bodyPr/>
          <a:lstStyle/>
          <a:p>
            <a:pPr algn="ctr"/>
            <a:r>
              <a:rPr lang="en-US" sz="3600" dirty="0"/>
              <a:t> MTSS/RtI Action Plan Implementation</a:t>
            </a:r>
            <a:endParaRPr lang="en-US" sz="3600"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06" y="1287767"/>
            <a:ext cx="8407021" cy="4446240"/>
          </a:xfrm>
          <a:prstGeom prst="rect">
            <a:avLst/>
          </a:prstGeom>
        </p:spPr>
      </p:pic>
    </p:spTree>
    <p:extLst>
      <p:ext uri="{BB962C8B-B14F-4D97-AF65-F5344CB8AC3E}">
        <p14:creationId xmlns:p14="http://schemas.microsoft.com/office/powerpoint/2010/main" val="120439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ACA612-B8E4-49F8-BF8B-5F073F1FBDA7}"/>
              </a:ext>
            </a:extLst>
          </p:cNvPr>
          <p:cNvSpPr>
            <a:spLocks noGrp="1"/>
          </p:cNvSpPr>
          <p:nvPr>
            <p:ph type="sldNum" sz="quarter" idx="12"/>
          </p:nvPr>
        </p:nvSpPr>
        <p:spPr/>
        <p:txBody>
          <a:bodyPr/>
          <a:lstStyle/>
          <a:p>
            <a:fld id="{9A47194C-3E5A-854F-B5AE-A6634FC20B3C}" type="slidenum">
              <a:rPr lang="en-US" smtClean="0"/>
              <a:pPr/>
              <a:t>6</a:t>
            </a:fld>
            <a:endParaRPr lang="en-US" dirty="0"/>
          </a:p>
        </p:txBody>
      </p:sp>
      <p:sp>
        <p:nvSpPr>
          <p:cNvPr id="4" name="Title 3">
            <a:extLst>
              <a:ext uri="{FF2B5EF4-FFF2-40B4-BE49-F238E27FC236}">
                <a16:creationId xmlns:a16="http://schemas.microsoft.com/office/drawing/2014/main" id="{975A3FDC-F287-4145-AEDC-83C2442DABD5}"/>
              </a:ext>
            </a:extLst>
          </p:cNvPr>
          <p:cNvSpPr>
            <a:spLocks noGrp="1"/>
          </p:cNvSpPr>
          <p:nvPr>
            <p:ph type="title"/>
          </p:nvPr>
        </p:nvSpPr>
        <p:spPr>
          <a:xfrm>
            <a:off x="1431236" y="165100"/>
            <a:ext cx="7539728" cy="1190098"/>
          </a:xfrm>
        </p:spPr>
        <p:txBody>
          <a:bodyPr/>
          <a:lstStyle/>
          <a:p>
            <a:r>
              <a:rPr lang="en-US" sz="4400" dirty="0">
                <a:solidFill>
                  <a:schemeClr val="bg1"/>
                </a:solidFill>
                <a:latin typeface="Calibri"/>
                <a:cs typeface="Calibri"/>
              </a:rPr>
              <a:t>OSPA/OSQ WEBSITE</a:t>
            </a:r>
            <a:br>
              <a:rPr lang="en-US" dirty="0">
                <a:solidFill>
                  <a:schemeClr val="bg1"/>
                </a:solidFill>
                <a:latin typeface="Calibri"/>
                <a:cs typeface="Calibri"/>
              </a:rPr>
            </a:br>
            <a:endParaRPr lang="en-US" dirty="0"/>
          </a:p>
        </p:txBody>
      </p:sp>
      <p:sp>
        <p:nvSpPr>
          <p:cNvPr id="5" name="Text Placeholder 4">
            <a:extLst>
              <a:ext uri="{FF2B5EF4-FFF2-40B4-BE49-F238E27FC236}">
                <a16:creationId xmlns:a16="http://schemas.microsoft.com/office/drawing/2014/main" id="{69C3C851-F5A1-411D-AB2F-CE2348A7C3F4}"/>
              </a:ext>
            </a:extLst>
          </p:cNvPr>
          <p:cNvSpPr>
            <a:spLocks noGrp="1"/>
          </p:cNvSpPr>
          <p:nvPr>
            <p:ph type="body" sz="quarter" idx="13"/>
          </p:nvPr>
        </p:nvSpPr>
        <p:spPr/>
        <p:txBody>
          <a:bodyPr/>
          <a:lstStyle/>
          <a:p>
            <a:r>
              <a:rPr lang="en-US" dirty="0"/>
              <a:t>OFFICE OF SERVICE QUALITY</a:t>
            </a:r>
          </a:p>
        </p:txBody>
      </p:sp>
      <p:sp>
        <p:nvSpPr>
          <p:cNvPr id="6" name="Rectangle 5">
            <a:extLst>
              <a:ext uri="{FF2B5EF4-FFF2-40B4-BE49-F238E27FC236}">
                <a16:creationId xmlns:a16="http://schemas.microsoft.com/office/drawing/2014/main" id="{E8C21186-D6F0-47D9-B9FF-4C72DB06C6BC}"/>
              </a:ext>
            </a:extLst>
          </p:cNvPr>
          <p:cNvSpPr/>
          <p:nvPr/>
        </p:nvSpPr>
        <p:spPr>
          <a:xfrm>
            <a:off x="0" y="1355197"/>
            <a:ext cx="9144000" cy="4453399"/>
          </a:xfrm>
          <a:prstGeom prst="rect">
            <a:avLst/>
          </a:prstGeom>
        </p:spPr>
        <p:txBody>
          <a:bodyPr wrap="square">
            <a:spAutoFit/>
          </a:bodyPr>
          <a:lstStyle/>
          <a:p>
            <a:pPr marL="318135" marR="310515">
              <a:lnSpc>
                <a:spcPct val="109400"/>
              </a:lnSpc>
              <a:buClr>
                <a:srgbClr val="489AD4"/>
              </a:buClr>
              <a:tabLst>
                <a:tab pos="897890" algn="l"/>
              </a:tabLst>
            </a:pPr>
            <a:r>
              <a:rPr lang="en-US" sz="3600" b="1" spc="-25" dirty="0">
                <a:solidFill>
                  <a:schemeClr val="accent1"/>
                </a:solidFill>
                <a:latin typeface="Arial"/>
                <a:cs typeface="Arial"/>
              </a:rPr>
              <a:t>For all School Improvement information, log on to:</a:t>
            </a:r>
          </a:p>
          <a:p>
            <a:pPr marL="318135" marR="310515">
              <a:lnSpc>
                <a:spcPct val="109400"/>
              </a:lnSpc>
              <a:buClr>
                <a:srgbClr val="489AD4"/>
              </a:buClr>
              <a:tabLst>
                <a:tab pos="897890" algn="l"/>
              </a:tabLst>
            </a:pPr>
            <a:endParaRPr lang="en-US" sz="2000" b="1" spc="-25" dirty="0">
              <a:solidFill>
                <a:srgbClr val="1AADF7"/>
              </a:solidFill>
              <a:latin typeface="Arial"/>
              <a:cs typeface="Arial"/>
            </a:endParaRPr>
          </a:p>
          <a:p>
            <a:pPr marL="318135" marR="310515">
              <a:lnSpc>
                <a:spcPct val="109400"/>
              </a:lnSpc>
              <a:buClr>
                <a:srgbClr val="489AD4"/>
              </a:buClr>
              <a:tabLst>
                <a:tab pos="897890" algn="l"/>
              </a:tabLst>
            </a:pPr>
            <a:r>
              <a:rPr lang="en-US" sz="2400" spc="-25" dirty="0">
                <a:solidFill>
                  <a:srgbClr val="489AD4"/>
                </a:solidFill>
                <a:latin typeface="Arial"/>
                <a:cs typeface="Arial"/>
                <a:hlinkClick r:id="rId2"/>
              </a:rPr>
              <a:t>http://www.broward.k12.fl.us/ospa/initiatives.asp?initiative_id=3</a:t>
            </a:r>
            <a:endParaRPr lang="en-US" sz="2400" spc="-25" dirty="0">
              <a:solidFill>
                <a:srgbClr val="489AD4"/>
              </a:solidFill>
              <a:latin typeface="Arial"/>
              <a:cs typeface="Arial"/>
            </a:endParaRPr>
          </a:p>
          <a:p>
            <a:pPr marL="1218565" marR="310515" indent="-900430">
              <a:lnSpc>
                <a:spcPct val="109400"/>
              </a:lnSpc>
              <a:buClr>
                <a:srgbClr val="489AD4"/>
              </a:buClr>
              <a:buFont typeface="Calibri"/>
              <a:buChar char="•"/>
              <a:tabLst>
                <a:tab pos="897890" algn="l"/>
              </a:tabLst>
            </a:pPr>
            <a:endParaRPr lang="en-US" sz="2400" spc="-25" dirty="0">
              <a:solidFill>
                <a:srgbClr val="489AD4"/>
              </a:solidFill>
              <a:latin typeface="Arial"/>
              <a:cs typeface="Arial"/>
            </a:endParaRPr>
          </a:p>
          <a:p>
            <a:pPr marL="318135" marR="310515">
              <a:lnSpc>
                <a:spcPct val="109400"/>
              </a:lnSpc>
              <a:buClr>
                <a:srgbClr val="489AD4"/>
              </a:buClr>
              <a:tabLst>
                <a:tab pos="897890" algn="l"/>
              </a:tabLst>
            </a:pPr>
            <a:r>
              <a:rPr lang="en-US" sz="2400" spc="-25" dirty="0">
                <a:solidFill>
                  <a:schemeClr val="accent1"/>
                </a:solidFill>
                <a:latin typeface="Arial"/>
                <a:cs typeface="Arial"/>
              </a:rPr>
              <a:t>•  View any school’s School Improvement Plan (SIP)</a:t>
            </a:r>
          </a:p>
          <a:p>
            <a:pPr marL="318135" marR="310515">
              <a:lnSpc>
                <a:spcPct val="109400"/>
              </a:lnSpc>
              <a:buClr>
                <a:srgbClr val="489AD4"/>
              </a:buClr>
              <a:tabLst>
                <a:tab pos="897890" algn="l"/>
              </a:tabLst>
            </a:pPr>
            <a:r>
              <a:rPr lang="en-US" sz="2400" spc="-25" dirty="0">
                <a:solidFill>
                  <a:schemeClr val="accent1"/>
                </a:solidFill>
                <a:latin typeface="Arial"/>
                <a:cs typeface="Arial"/>
              </a:rPr>
              <a:t>•  Access SAC &amp; SIP Standard Operating Procedural Manual</a:t>
            </a:r>
          </a:p>
          <a:p>
            <a:pPr marL="318135" marR="310515">
              <a:lnSpc>
                <a:spcPct val="109400"/>
              </a:lnSpc>
              <a:buClr>
                <a:srgbClr val="489AD4"/>
              </a:buClr>
              <a:tabLst>
                <a:tab pos="897890" algn="l"/>
              </a:tabLst>
            </a:pPr>
            <a:r>
              <a:rPr lang="en-US" sz="2400" spc="-25" dirty="0">
                <a:solidFill>
                  <a:schemeClr val="accent1"/>
                </a:solidFill>
                <a:latin typeface="Arial"/>
                <a:cs typeface="Arial"/>
              </a:rPr>
              <a:t>•  A+ Recognition Fund Process Information</a:t>
            </a:r>
          </a:p>
          <a:p>
            <a:pPr marL="318135" marR="310515">
              <a:lnSpc>
                <a:spcPct val="109400"/>
              </a:lnSpc>
              <a:buClr>
                <a:srgbClr val="489AD4"/>
              </a:buClr>
              <a:tabLst>
                <a:tab pos="897890" algn="l"/>
              </a:tabLst>
            </a:pPr>
            <a:r>
              <a:rPr lang="en-US" sz="2400" spc="-25" dirty="0">
                <a:solidFill>
                  <a:schemeClr val="accent1"/>
                </a:solidFill>
                <a:latin typeface="Arial"/>
                <a:cs typeface="Arial"/>
              </a:rPr>
              <a:t>•  Waiver Application &amp; Waiver Database</a:t>
            </a:r>
          </a:p>
          <a:p>
            <a:pPr marL="318135" marR="310515">
              <a:lnSpc>
                <a:spcPct val="109400"/>
              </a:lnSpc>
              <a:buClr>
                <a:srgbClr val="489AD4"/>
              </a:buClr>
              <a:tabLst>
                <a:tab pos="897890" algn="l"/>
              </a:tabLst>
            </a:pPr>
            <a:r>
              <a:rPr lang="en-US" sz="2400" spc="-25" dirty="0">
                <a:solidFill>
                  <a:schemeClr val="accent1"/>
                </a:solidFill>
                <a:latin typeface="Arial"/>
                <a:cs typeface="Arial"/>
              </a:rPr>
              <a:t>•  Log on to OSPA Central 2.0 to access SIP template</a:t>
            </a:r>
          </a:p>
        </p:txBody>
      </p:sp>
    </p:spTree>
    <p:extLst>
      <p:ext uri="{BB962C8B-B14F-4D97-AF65-F5344CB8AC3E}">
        <p14:creationId xmlns:p14="http://schemas.microsoft.com/office/powerpoint/2010/main" val="2117156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60</a:t>
            </a:fld>
            <a:endParaRPr lang="en-US" dirty="0"/>
          </a:p>
        </p:txBody>
      </p:sp>
      <p:sp>
        <p:nvSpPr>
          <p:cNvPr id="4" name="Text Placeholder 3"/>
          <p:cNvSpPr>
            <a:spLocks noGrp="1"/>
          </p:cNvSpPr>
          <p:nvPr>
            <p:ph type="body" sz="quarter" idx="13"/>
          </p:nvPr>
        </p:nvSpPr>
        <p:spPr/>
        <p:txBody>
          <a:bodyPr/>
          <a:lstStyle/>
          <a:p>
            <a:r>
              <a:rPr lang="en-US" dirty="0"/>
              <a:t>MTSS/RTI ACTION PLAN </a:t>
            </a:r>
          </a:p>
        </p:txBody>
      </p:sp>
      <p:sp>
        <p:nvSpPr>
          <p:cNvPr id="5" name="Title 4"/>
          <p:cNvSpPr>
            <a:spLocks noGrp="1"/>
          </p:cNvSpPr>
          <p:nvPr>
            <p:ph type="title"/>
          </p:nvPr>
        </p:nvSpPr>
        <p:spPr>
          <a:xfrm>
            <a:off x="191070" y="165100"/>
            <a:ext cx="8779894" cy="954088"/>
          </a:xfrm>
        </p:spPr>
        <p:txBody>
          <a:bodyPr/>
          <a:lstStyle/>
          <a:p>
            <a:pPr algn="ctr"/>
            <a:r>
              <a:rPr lang="en-US" sz="4000" dirty="0"/>
              <a:t>SAM Elements &amp; Rubric </a:t>
            </a:r>
            <a:endParaRPr lang="en-US" sz="40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84" y="1209710"/>
            <a:ext cx="8351935" cy="4754858"/>
          </a:xfrm>
          <a:prstGeom prst="rect">
            <a:avLst/>
          </a:prstGeom>
        </p:spPr>
      </p:pic>
      <p:pic>
        <p:nvPicPr>
          <p:cNvPr id="9" name="Picture 8" descr="Image result for evidence">
            <a:extLst>
              <a:ext uri="{FF2B5EF4-FFF2-40B4-BE49-F238E27FC236}">
                <a16:creationId xmlns:a16="http://schemas.microsoft.com/office/drawing/2014/main" id="{F77C2BA3-F290-48A6-AA89-AFCA1888492D}"/>
              </a:ext>
            </a:extLst>
          </p:cNvPr>
          <p:cNvPicPr/>
          <p:nvPr/>
        </p:nvPicPr>
        <p:blipFill>
          <a:blip r:embed="rId3">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3149769" y="3310836"/>
            <a:ext cx="3139780" cy="2133678"/>
          </a:xfrm>
          <a:prstGeom prst="rect">
            <a:avLst/>
          </a:prstGeom>
          <a:noFill/>
          <a:ln>
            <a:noFill/>
          </a:ln>
        </p:spPr>
      </p:pic>
      <p:pic>
        <p:nvPicPr>
          <p:cNvPr id="10" name="Picture 9" descr="Image result for evidence based practice">
            <a:extLst>
              <a:ext uri="{FF2B5EF4-FFF2-40B4-BE49-F238E27FC236}">
                <a16:creationId xmlns:a16="http://schemas.microsoft.com/office/drawing/2014/main" id="{94D513DA-6AF4-409F-B4AB-A1DB23DFFA77}"/>
              </a:ext>
            </a:extLst>
          </p:cNvPr>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88661">
            <a:off x="1642258" y="1065827"/>
            <a:ext cx="4009388" cy="3922258"/>
          </a:xfrm>
          <a:prstGeom prst="rect">
            <a:avLst/>
          </a:prstGeom>
          <a:noFill/>
          <a:ln>
            <a:noFill/>
          </a:ln>
        </p:spPr>
      </p:pic>
    </p:spTree>
    <p:extLst>
      <p:ext uri="{BB962C8B-B14F-4D97-AF65-F5344CB8AC3E}">
        <p14:creationId xmlns:p14="http://schemas.microsoft.com/office/powerpoint/2010/main" val="590175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61</a:t>
            </a:fld>
            <a:endParaRPr lang="en-US" dirty="0"/>
          </a:p>
        </p:txBody>
      </p:sp>
      <p:sp>
        <p:nvSpPr>
          <p:cNvPr id="4" name="Text Placeholder 3"/>
          <p:cNvSpPr>
            <a:spLocks noGrp="1"/>
          </p:cNvSpPr>
          <p:nvPr>
            <p:ph type="body" sz="quarter" idx="13"/>
          </p:nvPr>
        </p:nvSpPr>
        <p:spPr/>
        <p:txBody>
          <a:bodyPr/>
          <a:lstStyle/>
          <a:p>
            <a:r>
              <a:rPr lang="en-US" dirty="0"/>
              <a:t>MTSS/RTI ACTION PLAN</a:t>
            </a:r>
          </a:p>
        </p:txBody>
      </p:sp>
      <p:sp>
        <p:nvSpPr>
          <p:cNvPr id="5" name="Title 4"/>
          <p:cNvSpPr>
            <a:spLocks noGrp="1"/>
          </p:cNvSpPr>
          <p:nvPr>
            <p:ph type="title"/>
          </p:nvPr>
        </p:nvSpPr>
        <p:spPr>
          <a:xfrm>
            <a:off x="191070" y="165100"/>
            <a:ext cx="8779894" cy="954088"/>
          </a:xfrm>
        </p:spPr>
        <p:txBody>
          <a:bodyPr/>
          <a:lstStyle/>
          <a:p>
            <a:pPr algn="ctr"/>
            <a:r>
              <a:rPr lang="en-US" sz="4000" dirty="0"/>
              <a:t> MTSS/RtI Action Plan Outcomes</a:t>
            </a:r>
            <a:endParaRPr lang="en-US" sz="4000" dirty="0">
              <a:latin typeface="+mj-lt"/>
            </a:endParaRPr>
          </a:p>
        </p:txBody>
      </p:sp>
      <p:sp>
        <p:nvSpPr>
          <p:cNvPr id="6" name="Rectangle 5">
            <a:extLst>
              <a:ext uri="{FF2B5EF4-FFF2-40B4-BE49-F238E27FC236}">
                <a16:creationId xmlns:a16="http://schemas.microsoft.com/office/drawing/2014/main" id="{647E53D0-9262-4328-9716-8DC0D921E900}"/>
              </a:ext>
            </a:extLst>
          </p:cNvPr>
          <p:cNvSpPr/>
          <p:nvPr/>
        </p:nvSpPr>
        <p:spPr>
          <a:xfrm>
            <a:off x="422476" y="1119188"/>
            <a:ext cx="5296742" cy="4862870"/>
          </a:xfrm>
          <a:prstGeom prst="rect">
            <a:avLst/>
          </a:prstGeom>
        </p:spPr>
        <p:txBody>
          <a:bodyPr wrap="square">
            <a:spAutoFit/>
          </a:bodyPr>
          <a:lstStyle/>
          <a:p>
            <a:pPr marL="331470" indent="-285750">
              <a:spcBef>
                <a:spcPts val="800"/>
              </a:spcBef>
              <a:buFont typeface="Wingdings" panose="05000000000000000000" pitchFamily="2" charset="2"/>
              <a:buChar char="§"/>
            </a:pPr>
            <a:r>
              <a:rPr lang="en-US" dirty="0"/>
              <a:t>Preventative approach applied across all tiers</a:t>
            </a:r>
          </a:p>
          <a:p>
            <a:pPr marL="285750" indent="-285750">
              <a:spcBef>
                <a:spcPts val="800"/>
              </a:spcBef>
              <a:buFont typeface="Wingdings" panose="05000000000000000000" pitchFamily="2" charset="2"/>
              <a:buChar char="§"/>
            </a:pPr>
            <a:r>
              <a:rPr lang="en-US" dirty="0"/>
              <a:t>Identify who needs support as early as</a:t>
            </a:r>
            <a:br>
              <a:rPr lang="en-US" dirty="0"/>
            </a:br>
            <a:r>
              <a:rPr lang="en-US" dirty="0"/>
              <a:t>possible</a:t>
            </a:r>
          </a:p>
          <a:p>
            <a:pPr marL="285750" indent="-285750">
              <a:spcBef>
                <a:spcPts val="800"/>
              </a:spcBef>
              <a:buFont typeface="Wingdings" panose="05000000000000000000" pitchFamily="2" charset="2"/>
              <a:buChar char="§"/>
            </a:pPr>
            <a:r>
              <a:rPr lang="en-US" dirty="0"/>
              <a:t>Implement supports  as early as</a:t>
            </a:r>
            <a:br>
              <a:rPr lang="en-US" dirty="0"/>
            </a:br>
            <a:r>
              <a:rPr lang="en-US" dirty="0"/>
              <a:t>possible as needed and determine if</a:t>
            </a:r>
            <a:br>
              <a:rPr lang="en-US" dirty="0"/>
            </a:br>
            <a:r>
              <a:rPr lang="en-US" dirty="0"/>
              <a:t>those supports are effective</a:t>
            </a:r>
          </a:p>
          <a:p>
            <a:pPr marL="285750" indent="-285750">
              <a:spcBef>
                <a:spcPts val="800"/>
              </a:spcBef>
              <a:buFont typeface="Wingdings" panose="05000000000000000000" pitchFamily="2" charset="2"/>
              <a:buChar char="§"/>
            </a:pPr>
            <a:r>
              <a:rPr lang="en-US" dirty="0"/>
              <a:t>Prevent development of </a:t>
            </a:r>
            <a:br>
              <a:rPr lang="en-US" dirty="0"/>
            </a:br>
            <a:r>
              <a:rPr lang="en-US" dirty="0"/>
              <a:t>new problems/challenges</a:t>
            </a:r>
          </a:p>
          <a:p>
            <a:pPr marL="285750" indent="-285750">
              <a:spcBef>
                <a:spcPts val="800"/>
              </a:spcBef>
              <a:buFont typeface="Wingdings" panose="05000000000000000000" pitchFamily="2" charset="2"/>
              <a:buChar char="§"/>
            </a:pPr>
            <a:r>
              <a:rPr lang="en-US" dirty="0"/>
              <a:t>Reduce the number of </a:t>
            </a:r>
            <a:br>
              <a:rPr lang="en-US" dirty="0"/>
            </a:br>
            <a:r>
              <a:rPr lang="en-US" dirty="0"/>
              <a:t>existing problems/challenges</a:t>
            </a:r>
          </a:p>
          <a:p>
            <a:pPr marL="285750" indent="-285750">
              <a:spcBef>
                <a:spcPts val="800"/>
              </a:spcBef>
              <a:buFont typeface="Wingdings" panose="05000000000000000000" pitchFamily="2" charset="2"/>
              <a:buChar char="§"/>
            </a:pPr>
            <a:r>
              <a:rPr lang="en-US" dirty="0"/>
              <a:t>Reduce the intensity and complexity</a:t>
            </a:r>
            <a:br>
              <a:rPr lang="en-US" dirty="0"/>
            </a:br>
            <a:r>
              <a:rPr lang="en-US" dirty="0"/>
              <a:t>of needed supports</a:t>
            </a:r>
          </a:p>
          <a:p>
            <a:pPr marL="285750" indent="-285750">
              <a:spcBef>
                <a:spcPts val="800"/>
              </a:spcBef>
              <a:buFont typeface="Wingdings" panose="05000000000000000000" pitchFamily="2" charset="2"/>
              <a:buChar char="§"/>
            </a:pPr>
            <a:r>
              <a:rPr lang="en-US" dirty="0"/>
              <a:t>Implement and sustain a multi-tiered system of student supports with fidelity</a:t>
            </a:r>
          </a:p>
        </p:txBody>
      </p:sp>
      <p:pic>
        <p:nvPicPr>
          <p:cNvPr id="7" name="Picture 3">
            <a:extLst>
              <a:ext uri="{FF2B5EF4-FFF2-40B4-BE49-F238E27FC236}">
                <a16:creationId xmlns:a16="http://schemas.microsoft.com/office/drawing/2014/main" id="{3C379167-5BA1-4608-A28B-5DBA906EF70A}"/>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30646" y="1788462"/>
            <a:ext cx="3490878" cy="28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9163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62</a:t>
            </a:fld>
            <a:endParaRPr lang="en-US" dirty="0"/>
          </a:p>
        </p:txBody>
      </p:sp>
      <p:sp>
        <p:nvSpPr>
          <p:cNvPr id="4" name="Text Placeholder 3"/>
          <p:cNvSpPr>
            <a:spLocks noGrp="1"/>
          </p:cNvSpPr>
          <p:nvPr>
            <p:ph type="body" sz="quarter" idx="13"/>
          </p:nvPr>
        </p:nvSpPr>
        <p:spPr/>
        <p:txBody>
          <a:bodyPr/>
          <a:lstStyle/>
          <a:p>
            <a:r>
              <a:rPr lang="en-US" dirty="0"/>
              <a:t>MTSS/RTI ACTION PLAN</a:t>
            </a:r>
          </a:p>
        </p:txBody>
      </p:sp>
      <p:sp>
        <p:nvSpPr>
          <p:cNvPr id="5" name="Title 4"/>
          <p:cNvSpPr>
            <a:spLocks noGrp="1"/>
          </p:cNvSpPr>
          <p:nvPr>
            <p:ph type="title"/>
          </p:nvPr>
        </p:nvSpPr>
        <p:spPr>
          <a:xfrm>
            <a:off x="191070" y="165100"/>
            <a:ext cx="8779894" cy="954088"/>
          </a:xfrm>
        </p:spPr>
        <p:txBody>
          <a:bodyPr/>
          <a:lstStyle/>
          <a:p>
            <a:pPr algn="ctr"/>
            <a:r>
              <a:rPr lang="en-US" sz="4000" dirty="0"/>
              <a:t>Next Steps </a:t>
            </a:r>
            <a:endParaRPr lang="en-US" sz="4000" dirty="0">
              <a:latin typeface="+mj-lt"/>
            </a:endParaRPr>
          </a:p>
        </p:txBody>
      </p:sp>
      <p:sp>
        <p:nvSpPr>
          <p:cNvPr id="8" name="Content Placeholder 1">
            <a:extLst>
              <a:ext uri="{FF2B5EF4-FFF2-40B4-BE49-F238E27FC236}">
                <a16:creationId xmlns:a16="http://schemas.microsoft.com/office/drawing/2014/main" id="{D6E6F38F-548F-453C-B8AC-7264BC4BB87A}"/>
              </a:ext>
            </a:extLst>
          </p:cNvPr>
          <p:cNvSpPr>
            <a:spLocks noGrp="1"/>
          </p:cNvSpPr>
          <p:nvPr>
            <p:ph idx="1"/>
          </p:nvPr>
        </p:nvSpPr>
        <p:spPr>
          <a:xfrm>
            <a:off x="415724" y="1371831"/>
            <a:ext cx="4714861" cy="4407408"/>
          </a:xfrm>
        </p:spPr>
        <p:txBody>
          <a:bodyPr/>
          <a:lstStyle/>
          <a:p>
            <a:pPr marL="285750" indent="-285750">
              <a:lnSpc>
                <a:spcPct val="100000"/>
              </a:lnSpc>
              <a:buFont typeface="Wingdings" panose="05000000000000000000" pitchFamily="2" charset="2"/>
              <a:buChar char="§"/>
            </a:pPr>
            <a:endParaRPr lang="en-US" dirty="0">
              <a:solidFill>
                <a:schemeClr val="tx1"/>
              </a:solidFill>
            </a:endParaRPr>
          </a:p>
          <a:p>
            <a:pPr marL="285750" indent="-285750">
              <a:lnSpc>
                <a:spcPct val="100000"/>
              </a:lnSpc>
              <a:buFont typeface="Wingdings" panose="05000000000000000000" pitchFamily="2" charset="2"/>
              <a:buChar char="§"/>
            </a:pPr>
            <a:endParaRPr lang="en-US" dirty="0">
              <a:solidFill>
                <a:schemeClr val="tx1"/>
              </a:solidFill>
            </a:endParaRPr>
          </a:p>
          <a:p>
            <a:pPr marL="45720" indent="0">
              <a:buNone/>
            </a:pPr>
            <a:endParaRPr lang="en-US" dirty="0"/>
          </a:p>
        </p:txBody>
      </p:sp>
      <p:pic>
        <p:nvPicPr>
          <p:cNvPr id="6" name="Picture 5">
            <a:extLst>
              <a:ext uri="{FF2B5EF4-FFF2-40B4-BE49-F238E27FC236}">
                <a16:creationId xmlns:a16="http://schemas.microsoft.com/office/drawing/2014/main" id="{68EF038A-CC89-4EA5-9408-4FF5A6957229}"/>
              </a:ext>
            </a:extLst>
          </p:cNvPr>
          <p:cNvPicPr>
            <a:picLocks noChangeAspect="1"/>
          </p:cNvPicPr>
          <p:nvPr/>
        </p:nvPicPr>
        <p:blipFill>
          <a:blip r:embed="rId2"/>
          <a:stretch>
            <a:fillRect/>
          </a:stretch>
        </p:blipFill>
        <p:spPr>
          <a:xfrm>
            <a:off x="543895" y="3575535"/>
            <a:ext cx="8312552" cy="2364983"/>
          </a:xfrm>
          <a:prstGeom prst="rect">
            <a:avLst/>
          </a:prstGeom>
        </p:spPr>
      </p:pic>
      <p:sp>
        <p:nvSpPr>
          <p:cNvPr id="7" name="TextBox 6">
            <a:extLst>
              <a:ext uri="{FF2B5EF4-FFF2-40B4-BE49-F238E27FC236}">
                <a16:creationId xmlns:a16="http://schemas.microsoft.com/office/drawing/2014/main" id="{1D6619C3-B62D-439E-9C37-D9782672BBC9}"/>
              </a:ext>
            </a:extLst>
          </p:cNvPr>
          <p:cNvSpPr txBox="1"/>
          <p:nvPr/>
        </p:nvSpPr>
        <p:spPr>
          <a:xfrm>
            <a:off x="2508753" y="3185517"/>
            <a:ext cx="4456669" cy="461665"/>
          </a:xfrm>
          <a:prstGeom prst="rect">
            <a:avLst/>
          </a:prstGeom>
          <a:noFill/>
          <a:ln>
            <a:noFill/>
          </a:ln>
        </p:spPr>
        <p:txBody>
          <a:bodyPr wrap="none" rtlCol="0">
            <a:spAutoFit/>
          </a:bodyPr>
          <a:lstStyle/>
          <a:p>
            <a:r>
              <a:rPr lang="en-US" sz="2400" b="1" dirty="0"/>
              <a:t>SAM Administration Timeline </a:t>
            </a:r>
          </a:p>
        </p:txBody>
      </p:sp>
      <p:sp>
        <p:nvSpPr>
          <p:cNvPr id="9" name="TextBox 8">
            <a:extLst>
              <a:ext uri="{FF2B5EF4-FFF2-40B4-BE49-F238E27FC236}">
                <a16:creationId xmlns:a16="http://schemas.microsoft.com/office/drawing/2014/main" id="{FB1E792F-322C-4BA8-B9F9-52380937BCF3}"/>
              </a:ext>
            </a:extLst>
          </p:cNvPr>
          <p:cNvSpPr txBox="1"/>
          <p:nvPr/>
        </p:nvSpPr>
        <p:spPr>
          <a:xfrm>
            <a:off x="543894" y="1346166"/>
            <a:ext cx="8229745" cy="1754326"/>
          </a:xfrm>
          <a:prstGeom prst="rect">
            <a:avLst/>
          </a:prstGeom>
          <a:solidFill>
            <a:schemeClr val="bg1"/>
          </a:solidFill>
        </p:spPr>
        <p:txBody>
          <a:bodyPr wrap="square" rtlCol="0">
            <a:spAutoFit/>
          </a:bodyPr>
          <a:lstStyle/>
          <a:p>
            <a:pPr marL="285750" indent="-285750">
              <a:buFont typeface="Wingdings" panose="05000000000000000000" pitchFamily="2" charset="2"/>
              <a:buChar char="§"/>
            </a:pPr>
            <a:r>
              <a:rPr lang="en-US" dirty="0"/>
              <a:t>SBLT/CPST implement MTSS/RtI Action Plan steps</a:t>
            </a:r>
          </a:p>
          <a:p>
            <a:pPr marL="285750" indent="-285750">
              <a:buFont typeface="Wingdings" panose="05000000000000000000" pitchFamily="2" charset="2"/>
              <a:buChar char="§"/>
            </a:pPr>
            <a:r>
              <a:rPr lang="en-US" dirty="0"/>
              <a:t>Collect data and evidence that demonstrates increase in </a:t>
            </a:r>
          </a:p>
          <a:p>
            <a:r>
              <a:rPr lang="en-US" dirty="0"/>
              <a:t>	MTSS implementation  </a:t>
            </a:r>
          </a:p>
          <a:p>
            <a:pPr marL="285750" indent="-285750">
              <a:buFont typeface="Wingdings" panose="05000000000000000000" pitchFamily="2" charset="2"/>
              <a:buChar char="§"/>
            </a:pPr>
            <a:r>
              <a:rPr lang="en-US" dirty="0"/>
              <a:t>Monitor MTSS implementation progress</a:t>
            </a:r>
          </a:p>
          <a:p>
            <a:pPr marL="285750" indent="-285750">
              <a:buFont typeface="Wingdings" panose="05000000000000000000" pitchFamily="2" charset="2"/>
              <a:buChar char="§"/>
            </a:pPr>
            <a:r>
              <a:rPr lang="en-US" dirty="0"/>
              <a:t>Update MTSS/RtI Action Plan  </a:t>
            </a:r>
          </a:p>
          <a:p>
            <a:pPr marL="285750" indent="-285750">
              <a:buFont typeface="Wingdings" panose="05000000000000000000" pitchFamily="2" charset="2"/>
              <a:buChar char="§"/>
            </a:pPr>
            <a:r>
              <a:rPr lang="en-US" dirty="0"/>
              <a:t>Communicate plan and progress to staff</a:t>
            </a:r>
          </a:p>
        </p:txBody>
      </p:sp>
    </p:spTree>
    <p:extLst>
      <p:ext uri="{BB962C8B-B14F-4D97-AF65-F5344CB8AC3E}">
        <p14:creationId xmlns:p14="http://schemas.microsoft.com/office/powerpoint/2010/main" val="3124822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01427" y="290803"/>
            <a:ext cx="7341145" cy="626869"/>
          </a:xfrm>
        </p:spPr>
        <p:txBody>
          <a:bodyPr lIns="0" tIns="11206" rIns="0" bIns="0" rtlCol="0">
            <a:spAutoFit/>
          </a:bodyPr>
          <a:lstStyle/>
          <a:p>
            <a:pPr marL="11206" algn="ctr">
              <a:spcBef>
                <a:spcPts val="88"/>
              </a:spcBef>
              <a:defRPr/>
            </a:pPr>
            <a:r>
              <a:rPr lang="en-US" sz="4000" spc="-31" dirty="0"/>
              <a:t>Professional Learning </a:t>
            </a:r>
            <a:endParaRPr lang="en-US" sz="4000" dirty="0"/>
          </a:p>
        </p:txBody>
      </p:sp>
      <p:sp>
        <p:nvSpPr>
          <p:cNvPr id="41987" name="object 5"/>
          <p:cNvSpPr txBox="1">
            <a:spLocks noChangeArrowheads="1"/>
          </p:cNvSpPr>
          <p:nvPr/>
        </p:nvSpPr>
        <p:spPr bwMode="auto">
          <a:xfrm>
            <a:off x="543339" y="1183342"/>
            <a:ext cx="7935643" cy="406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9087" rIns="0" bIns="0">
            <a:spAutoFit/>
          </a:bodyPr>
          <a:lstStyle>
            <a:lvl1pPr marL="107950" indent="1588">
              <a:spcBef>
                <a:spcPct val="20000"/>
              </a:spcBef>
              <a:buFont typeface="Arial" panose="020B0604020202020204" pitchFamily="34" charset="0"/>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lnSpc>
                <a:spcPts val="2538"/>
              </a:lnSpc>
              <a:spcBef>
                <a:spcPts val="700"/>
              </a:spcBef>
              <a:buFontTx/>
              <a:buNone/>
            </a:pPr>
            <a:r>
              <a:rPr lang="en-US" altLang="en-US" sz="2600" dirty="0">
                <a:solidFill>
                  <a:schemeClr val="tx1"/>
                </a:solidFill>
              </a:rPr>
              <a:t>“</a:t>
            </a:r>
            <a:r>
              <a:rPr lang="en-US" altLang="en-US" sz="2600" b="1" dirty="0">
                <a:solidFill>
                  <a:schemeClr val="tx1"/>
                </a:solidFill>
              </a:rPr>
              <a:t>An Introduction to a Multi-Tiered System of  Supports” (MTSS) accessible through Florida’s  Professional Development Portal</a:t>
            </a:r>
          </a:p>
          <a:p>
            <a:pPr algn="ctr">
              <a:spcBef>
                <a:spcPct val="0"/>
              </a:spcBef>
              <a:buFontTx/>
              <a:buNone/>
            </a:pPr>
            <a:r>
              <a:rPr lang="en-US" altLang="en-US" sz="2600" b="1" u="sng" dirty="0">
                <a:solidFill>
                  <a:schemeClr val="tx1"/>
                </a:solidFill>
                <a:cs typeface="Times New Roman" panose="02020603050405020304" pitchFamily="18" charset="0"/>
                <a:hlinkClick r:id="rId2"/>
              </a:rPr>
              <a:t>http://pdportal.florida-ese.org</a:t>
            </a:r>
            <a:endParaRPr lang="en-US" altLang="en-US" sz="2600" b="1" u="sng" dirty="0">
              <a:solidFill>
                <a:schemeClr val="tx1"/>
              </a:solidFill>
              <a:cs typeface="Times New Roman" panose="02020603050405020304" pitchFamily="18" charset="0"/>
            </a:endParaRPr>
          </a:p>
          <a:p>
            <a:pPr algn="ctr">
              <a:spcBef>
                <a:spcPct val="0"/>
              </a:spcBef>
              <a:buFontTx/>
              <a:buNone/>
            </a:pPr>
            <a:endParaRPr lang="en-US" altLang="en-US" sz="2600" u="sng" dirty="0">
              <a:solidFill>
                <a:schemeClr val="tx1"/>
              </a:solidFill>
              <a:cs typeface="Times New Roman" panose="02020603050405020304" pitchFamily="18" charset="0"/>
            </a:endParaRPr>
          </a:p>
          <a:p>
            <a:pPr lvl="2">
              <a:spcBef>
                <a:spcPct val="0"/>
              </a:spcBef>
              <a:buFontTx/>
              <a:buAutoNum type="arabicPeriod"/>
            </a:pPr>
            <a:r>
              <a:rPr lang="en-US" altLang="en-US" sz="2000" b="1" dirty="0">
                <a:solidFill>
                  <a:schemeClr val="tx1"/>
                </a:solidFill>
                <a:cs typeface="Times New Roman" panose="02020603050405020304" pitchFamily="18" charset="0"/>
              </a:rPr>
              <a:t>What Is an MTSS and Why Is It Important</a:t>
            </a:r>
          </a:p>
          <a:p>
            <a:pPr lvl="2">
              <a:spcBef>
                <a:spcPct val="0"/>
              </a:spcBef>
              <a:buFontTx/>
              <a:buAutoNum type="arabicPeriod"/>
            </a:pPr>
            <a:r>
              <a:rPr lang="en-US" altLang="en-US" sz="2000" b="1" dirty="0">
                <a:solidFill>
                  <a:schemeClr val="tx1"/>
                </a:solidFill>
                <a:cs typeface="Times New Roman" panose="02020603050405020304" pitchFamily="18" charset="0"/>
              </a:rPr>
              <a:t>Multi-Tiered System of Support</a:t>
            </a:r>
          </a:p>
          <a:p>
            <a:pPr lvl="2">
              <a:spcBef>
                <a:spcPct val="0"/>
              </a:spcBef>
              <a:buFontTx/>
              <a:buAutoNum type="arabicPeriod"/>
            </a:pPr>
            <a:r>
              <a:rPr lang="en-US" altLang="en-US" sz="2000" b="1" dirty="0">
                <a:solidFill>
                  <a:schemeClr val="tx1"/>
                </a:solidFill>
                <a:cs typeface="Times New Roman" panose="02020603050405020304" pitchFamily="18" charset="0"/>
              </a:rPr>
              <a:t>The Problem-Solving Process</a:t>
            </a:r>
          </a:p>
          <a:p>
            <a:pPr lvl="2">
              <a:spcBef>
                <a:spcPct val="0"/>
              </a:spcBef>
              <a:buFontTx/>
              <a:buAutoNum type="arabicPeriod"/>
            </a:pPr>
            <a:r>
              <a:rPr lang="en-US" altLang="en-US" sz="2000" b="1" dirty="0">
                <a:solidFill>
                  <a:schemeClr val="tx1"/>
                </a:solidFill>
                <a:cs typeface="Times New Roman" panose="02020603050405020304" pitchFamily="18" charset="0"/>
              </a:rPr>
              <a:t>ESE Eligibility in an MTSS</a:t>
            </a:r>
          </a:p>
          <a:p>
            <a:pPr lvl="2">
              <a:spcBef>
                <a:spcPct val="0"/>
              </a:spcBef>
              <a:buFontTx/>
              <a:buAutoNum type="arabicPeriod"/>
            </a:pPr>
            <a:r>
              <a:rPr lang="en-US" altLang="en-US" sz="2000" b="1" dirty="0">
                <a:solidFill>
                  <a:schemeClr val="tx1"/>
                </a:solidFill>
                <a:cs typeface="Times New Roman" panose="02020603050405020304" pitchFamily="18" charset="0"/>
              </a:rPr>
              <a:t>Case Study Applications of MTSS Practices</a:t>
            </a:r>
          </a:p>
          <a:p>
            <a:pPr indent="0">
              <a:spcBef>
                <a:spcPct val="0"/>
              </a:spcBef>
              <a:buNone/>
            </a:pPr>
            <a:endParaRPr lang="en-US" altLang="en-US" sz="2200" dirty="0">
              <a:solidFill>
                <a:schemeClr val="tx1"/>
              </a:solidFill>
              <a:cs typeface="Times New Roman" panose="02020603050405020304" pitchFamily="18" charset="0"/>
            </a:endParaRPr>
          </a:p>
          <a:p>
            <a:pPr indent="0">
              <a:spcBef>
                <a:spcPct val="0"/>
              </a:spcBef>
              <a:buNone/>
            </a:pPr>
            <a:endParaRPr lang="en-US" altLang="en-US" sz="2200" dirty="0">
              <a:solidFill>
                <a:schemeClr val="tx1"/>
              </a:solidFill>
              <a:cs typeface="Times New Roman" panose="02020603050405020304" pitchFamily="18" charset="0"/>
            </a:endParaRPr>
          </a:p>
        </p:txBody>
      </p:sp>
      <p:sp>
        <p:nvSpPr>
          <p:cNvPr id="6" name="object 6"/>
          <p:cNvSpPr txBox="1"/>
          <p:nvPr/>
        </p:nvSpPr>
        <p:spPr>
          <a:xfrm>
            <a:off x="543339" y="5096435"/>
            <a:ext cx="8030816" cy="578137"/>
          </a:xfrm>
          <a:prstGeom prst="rect">
            <a:avLst/>
          </a:prstGeom>
        </p:spPr>
        <p:txBody>
          <a:bodyPr wrap="square" lIns="0" tIns="11206" rIns="0" bIns="0">
            <a:spAutoFit/>
          </a:bodyPr>
          <a:lstStyle/>
          <a:p>
            <a:pPr marL="11206" algn="ctr">
              <a:spcBef>
                <a:spcPts val="88"/>
              </a:spcBef>
              <a:defRPr/>
            </a:pPr>
            <a:r>
              <a:rPr lang="en-US" b="1" spc="-4" dirty="0">
                <a:latin typeface="Franklin Gothic Book"/>
                <a:cs typeface="Franklin Gothic Book"/>
              </a:rPr>
              <a:t>Contact Diversity, Prevention &amp; Intervention </a:t>
            </a:r>
            <a:r>
              <a:rPr lang="en-US" b="1" dirty="0">
                <a:latin typeface="Franklin Gothic Book"/>
                <a:cs typeface="Franklin Gothic Book"/>
              </a:rPr>
              <a:t>–</a:t>
            </a:r>
            <a:r>
              <a:rPr b="1" spc="-84" dirty="0">
                <a:latin typeface="Franklin Gothic Book"/>
                <a:cs typeface="Franklin Gothic Book"/>
              </a:rPr>
              <a:t> </a:t>
            </a:r>
            <a:r>
              <a:rPr lang="en-US" b="1" dirty="0">
                <a:latin typeface="Franklin Gothic Book"/>
                <a:cs typeface="Franklin Gothic Book"/>
              </a:rPr>
              <a:t>754-321-1655</a:t>
            </a:r>
          </a:p>
          <a:p>
            <a:pPr marL="11206" algn="ctr">
              <a:spcBef>
                <a:spcPts val="88"/>
              </a:spcBef>
              <a:defRPr/>
            </a:pPr>
            <a:r>
              <a:rPr lang="en-US" b="1" dirty="0">
                <a:latin typeface="Franklin Gothic Book"/>
                <a:cs typeface="Franklin Gothic Book"/>
              </a:rPr>
              <a:t>Email certificate of completion to </a:t>
            </a:r>
            <a:r>
              <a:rPr lang="en-US" b="1" dirty="0">
                <a:latin typeface="Franklin Gothic Book"/>
                <a:cs typeface="Franklin Gothic Book"/>
                <a:hlinkClick r:id="rId3"/>
              </a:rPr>
              <a:t>adrienne.Dixson@browardschools.com</a:t>
            </a:r>
            <a:endParaRPr lang="en-US" b="1" dirty="0">
              <a:latin typeface="Franklin Gothic Book"/>
              <a:cs typeface="Franklin Gothic Book"/>
            </a:endParaRPr>
          </a:p>
        </p:txBody>
      </p:sp>
    </p:spTree>
    <p:extLst>
      <p:ext uri="{BB962C8B-B14F-4D97-AF65-F5344CB8AC3E}">
        <p14:creationId xmlns:p14="http://schemas.microsoft.com/office/powerpoint/2010/main" val="784941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 y="1325880"/>
            <a:ext cx="5634990" cy="5200757"/>
          </a:xfrm>
        </p:spPr>
        <p:txBody>
          <a:bodyPr/>
          <a:lstStyle/>
          <a:p>
            <a:pPr>
              <a:lnSpc>
                <a:spcPct val="100000"/>
              </a:lnSpc>
            </a:pPr>
            <a:r>
              <a:rPr lang="en-US" sz="2400" b="1" dirty="0">
                <a:solidFill>
                  <a:schemeClr val="tx1"/>
                </a:solidFill>
                <a:latin typeface="Arial Narrow Bold" panose="020B0706020202030204" pitchFamily="34" charset="0"/>
              </a:rPr>
              <a:t>Diversity, Prevention &amp; Intervention SharePoint</a:t>
            </a:r>
            <a:endParaRPr lang="en-US" sz="2400" b="1" dirty="0">
              <a:solidFill>
                <a:schemeClr val="tx1"/>
              </a:solidFill>
              <a:latin typeface="Arial Narrow Bold" panose="020B0706020202030204" pitchFamily="34" charset="0"/>
              <a:hlinkClick r:id="rId2"/>
            </a:endParaRPr>
          </a:p>
          <a:p>
            <a:pPr lvl="3" indent="0">
              <a:lnSpc>
                <a:spcPct val="100000"/>
              </a:lnSpc>
              <a:buClrTx/>
              <a:buNone/>
            </a:pPr>
            <a:endParaRPr lang="en-US" sz="1000" dirty="0">
              <a:solidFill>
                <a:schemeClr val="tx1"/>
              </a:solidFill>
              <a:latin typeface="Arial Narrow Bold" panose="020B0706020202030204" pitchFamily="34" charset="0"/>
              <a:hlinkClick r:id="rId2"/>
            </a:endParaRPr>
          </a:p>
          <a:p>
            <a:pPr lvl="3" indent="0">
              <a:lnSpc>
                <a:spcPct val="100000"/>
              </a:lnSpc>
              <a:buClrTx/>
              <a:buNone/>
            </a:pPr>
            <a:r>
              <a:rPr lang="en-US" sz="2000" dirty="0">
                <a:solidFill>
                  <a:schemeClr val="tx1"/>
                </a:solidFill>
                <a:latin typeface="Arial Narrow Bold" panose="020B0706020202030204" pitchFamily="34" charset="0"/>
                <a:hlinkClick r:id="rId2"/>
              </a:rPr>
              <a:t>https://browardcountyschools.sharepoint.com/sites/Intranet/Academics/SS/DPI/Pages/default.aspx</a:t>
            </a:r>
            <a:endParaRPr lang="en-US" sz="2000" dirty="0">
              <a:solidFill>
                <a:schemeClr val="tx1"/>
              </a:solidFill>
              <a:latin typeface="Arial Narrow Bold" panose="020B0706020202030204" pitchFamily="34" charset="0"/>
            </a:endParaRPr>
          </a:p>
          <a:p>
            <a:pPr lvl="3"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MTSS/RtI Instructional Facilitator  </a:t>
            </a:r>
          </a:p>
          <a:p>
            <a:pPr lvl="4" indent="0">
              <a:lnSpc>
                <a:spcPct val="100000"/>
              </a:lnSpc>
              <a:buClrTx/>
              <a:buNone/>
            </a:pPr>
            <a:r>
              <a:rPr lang="en-US" sz="2000" dirty="0">
                <a:solidFill>
                  <a:schemeClr val="tx1"/>
                </a:solidFill>
                <a:latin typeface="Arial Narrow Bold" panose="020B0706020202030204" pitchFamily="34" charset="0"/>
              </a:rPr>
              <a:t>      (See Support Matrix) </a:t>
            </a:r>
          </a:p>
          <a:p>
            <a:pPr lvl="4"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Diversity, Prevention &amp; Intervention        </a:t>
            </a:r>
          </a:p>
          <a:p>
            <a:pPr lvl="4" indent="0">
              <a:lnSpc>
                <a:spcPct val="100000"/>
              </a:lnSpc>
              <a:buClrTx/>
              <a:buNone/>
            </a:pPr>
            <a:r>
              <a:rPr lang="en-US" sz="2000" dirty="0">
                <a:solidFill>
                  <a:schemeClr val="tx1"/>
                </a:solidFill>
                <a:latin typeface="Arial Narrow Bold" panose="020B0706020202030204" pitchFamily="34" charset="0"/>
              </a:rPr>
              <a:t>       754-321-1655</a:t>
            </a:r>
          </a:p>
          <a:p>
            <a:pPr lvl="4"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Adrienne T. Dixson                                        </a:t>
            </a:r>
          </a:p>
          <a:p>
            <a:pPr lvl="4" indent="0">
              <a:lnSpc>
                <a:spcPct val="100000"/>
              </a:lnSpc>
              <a:buClrTx/>
              <a:buNone/>
            </a:pPr>
            <a:r>
              <a:rPr lang="en-US" sz="2000" dirty="0">
                <a:solidFill>
                  <a:schemeClr val="tx1"/>
                </a:solidFill>
                <a:latin typeface="Arial Narrow Bold" panose="020B0706020202030204" pitchFamily="34" charset="0"/>
              </a:rPr>
              <a:t>       954-235-6886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64</a:t>
            </a:fld>
            <a:endParaRPr lang="en-US" dirty="0"/>
          </a:p>
        </p:txBody>
      </p:sp>
      <p:sp>
        <p:nvSpPr>
          <p:cNvPr id="4" name="Text Placeholder 3"/>
          <p:cNvSpPr>
            <a:spLocks noGrp="1"/>
          </p:cNvSpPr>
          <p:nvPr>
            <p:ph type="body" sz="quarter" idx="13"/>
          </p:nvPr>
        </p:nvSpPr>
        <p:spPr>
          <a:xfrm>
            <a:off x="1004356" y="6242583"/>
            <a:ext cx="4714862" cy="365124"/>
          </a:xfrm>
        </p:spPr>
        <p:txBody>
          <a:bodyPr/>
          <a:lstStyle/>
          <a:p>
            <a:r>
              <a:rPr lang="en-US" dirty="0"/>
              <a:t>MTSS/RTI ACTION PLAN</a:t>
            </a:r>
          </a:p>
        </p:txBody>
      </p:sp>
      <p:sp>
        <p:nvSpPr>
          <p:cNvPr id="5" name="Title 4"/>
          <p:cNvSpPr>
            <a:spLocks noGrp="1"/>
          </p:cNvSpPr>
          <p:nvPr>
            <p:ph type="title"/>
          </p:nvPr>
        </p:nvSpPr>
        <p:spPr>
          <a:xfrm>
            <a:off x="191070" y="41965"/>
            <a:ext cx="8779894" cy="954088"/>
          </a:xfrm>
        </p:spPr>
        <p:txBody>
          <a:bodyPr/>
          <a:lstStyle/>
          <a:p>
            <a:pPr algn="ctr"/>
            <a:r>
              <a:rPr lang="en-US" sz="4000" dirty="0">
                <a:latin typeface="+mj-lt"/>
              </a:rPr>
              <a:t>Resources And Support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822"/>
          <a:stretch/>
        </p:blipFill>
        <p:spPr>
          <a:xfrm>
            <a:off x="6035040" y="1154431"/>
            <a:ext cx="2834322" cy="4812029"/>
          </a:xfrm>
          <a:prstGeom prst="rect">
            <a:avLst/>
          </a:prstGeom>
        </p:spPr>
      </p:pic>
    </p:spTree>
    <p:extLst>
      <p:ext uri="{BB962C8B-B14F-4D97-AF65-F5344CB8AC3E}">
        <p14:creationId xmlns:p14="http://schemas.microsoft.com/office/powerpoint/2010/main" val="8268937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65</a:t>
            </a:fld>
            <a:endParaRPr lang="en-US" dirty="0"/>
          </a:p>
        </p:txBody>
      </p:sp>
      <p:sp>
        <p:nvSpPr>
          <p:cNvPr id="4" name="Title 3"/>
          <p:cNvSpPr>
            <a:spLocks noGrp="1"/>
          </p:cNvSpPr>
          <p:nvPr>
            <p:ph type="title"/>
          </p:nvPr>
        </p:nvSpPr>
        <p:spPr>
          <a:xfrm>
            <a:off x="160339" y="165100"/>
            <a:ext cx="8810625" cy="954088"/>
          </a:xfrm>
        </p:spPr>
        <p:txBody>
          <a:bodyPr>
            <a:normAutofit fontScale="90000"/>
          </a:bodyPr>
          <a:lstStyle/>
          <a:p>
            <a:pPr algn="ctr"/>
            <a:br>
              <a:rPr lang="en-US" sz="4000" dirty="0"/>
            </a:br>
            <a:r>
              <a:rPr lang="en-US" sz="4000" dirty="0"/>
              <a:t>Questions &amp; Answers </a:t>
            </a:r>
            <a:endParaRPr lang="en-US" sz="3200" dirty="0"/>
          </a:p>
        </p:txBody>
      </p:sp>
      <p:sp>
        <p:nvSpPr>
          <p:cNvPr id="5" name="Text Placeholder 4"/>
          <p:cNvSpPr>
            <a:spLocks noGrp="1"/>
          </p:cNvSpPr>
          <p:nvPr>
            <p:ph type="body" sz="quarter" idx="13"/>
          </p:nvPr>
        </p:nvSpPr>
        <p:spPr/>
        <p:txBody>
          <a:bodyPr/>
          <a:lstStyle/>
          <a:p>
            <a:r>
              <a:rPr lang="en-US" dirty="0"/>
              <a:t>MTSS/RTI ACTION PLAN</a:t>
            </a:r>
          </a:p>
        </p:txBody>
      </p:sp>
      <p:pic>
        <p:nvPicPr>
          <p:cNvPr id="12" name="Picture 11" descr="Image result for questions and answer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4468" y="1496520"/>
            <a:ext cx="3437681" cy="3616566"/>
          </a:xfrm>
          <a:prstGeom prst="rect">
            <a:avLst/>
          </a:prstGeom>
          <a:noFill/>
          <a:ln>
            <a:noFill/>
          </a:ln>
        </p:spPr>
      </p:pic>
      <p:sp>
        <p:nvSpPr>
          <p:cNvPr id="2" name="Rectangle 1">
            <a:extLst>
              <a:ext uri="{FF2B5EF4-FFF2-40B4-BE49-F238E27FC236}">
                <a16:creationId xmlns:a16="http://schemas.microsoft.com/office/drawing/2014/main" id="{5AF0D259-E9D2-4D51-A814-D2FAE7D9478F}"/>
              </a:ext>
            </a:extLst>
          </p:cNvPr>
          <p:cNvSpPr/>
          <p:nvPr/>
        </p:nvSpPr>
        <p:spPr>
          <a:xfrm>
            <a:off x="160339" y="2025304"/>
            <a:ext cx="5691040" cy="3311163"/>
          </a:xfrm>
          <a:prstGeom prst="rect">
            <a:avLst/>
          </a:prstGeom>
        </p:spPr>
        <p:txBody>
          <a:bodyPr wrap="square">
            <a:spAutoFit/>
          </a:bodyPr>
          <a:lstStyle/>
          <a:p>
            <a:pPr marL="755650" marR="5080" lvl="1" indent="-285750">
              <a:lnSpc>
                <a:spcPct val="100000"/>
              </a:lnSpc>
              <a:spcBef>
                <a:spcPts val="700"/>
              </a:spcBef>
              <a:buFont typeface="Arial"/>
              <a:buChar char="–"/>
              <a:tabLst>
                <a:tab pos="755650" algn="l"/>
              </a:tabLst>
            </a:pPr>
            <a:r>
              <a:rPr lang="en-US" spc="-5" dirty="0">
                <a:latin typeface="Franklin Gothic Book" panose="020B0503020102020204" pitchFamily="34" charset="0"/>
                <a:cs typeface="Franklin Gothic Book"/>
              </a:rPr>
              <a:t>What </a:t>
            </a:r>
            <a:r>
              <a:rPr lang="en-US" dirty="0">
                <a:latin typeface="Franklin Gothic Book" panose="020B0503020102020204" pitchFamily="34" charset="0"/>
                <a:cs typeface="Franklin Gothic Book"/>
              </a:rPr>
              <a:t>of this </a:t>
            </a:r>
            <a:r>
              <a:rPr lang="en-US" spc="-5" dirty="0">
                <a:latin typeface="Franklin Gothic Book" panose="020B0503020102020204" pitchFamily="34" charset="0"/>
                <a:cs typeface="Franklin Gothic Book"/>
              </a:rPr>
              <a:t>is </a:t>
            </a:r>
            <a:r>
              <a:rPr lang="en-US" spc="-10" dirty="0">
                <a:latin typeface="Franklin Gothic Book" panose="020B0503020102020204" pitchFamily="34" charset="0"/>
                <a:cs typeface="Franklin Gothic Book"/>
              </a:rPr>
              <a:t>consistent </a:t>
            </a:r>
            <a:r>
              <a:rPr lang="en-US" spc="-5" dirty="0">
                <a:latin typeface="Franklin Gothic Book" panose="020B0503020102020204" pitchFamily="34" charset="0"/>
                <a:cs typeface="Franklin Gothic Book"/>
              </a:rPr>
              <a:t>with what </a:t>
            </a:r>
            <a:r>
              <a:rPr lang="en-US" dirty="0">
                <a:latin typeface="Franklin Gothic Book" panose="020B0503020102020204" pitchFamily="34" charset="0"/>
                <a:cs typeface="Franklin Gothic Book"/>
              </a:rPr>
              <a:t>I already  </a:t>
            </a:r>
            <a:r>
              <a:rPr lang="en-US" spc="-10" dirty="0">
                <a:latin typeface="Franklin Gothic Book" panose="020B0503020102020204" pitchFamily="34" charset="0"/>
                <a:cs typeface="Franklin Gothic Book"/>
              </a:rPr>
              <a:t>know?</a:t>
            </a:r>
          </a:p>
          <a:p>
            <a:pPr marL="755650" marR="5080" lvl="1" indent="-285750">
              <a:spcBef>
                <a:spcPts val="700"/>
              </a:spcBef>
              <a:buFont typeface="Arial"/>
              <a:buChar char="–"/>
              <a:tabLst>
                <a:tab pos="755650" algn="l"/>
              </a:tabLst>
            </a:pPr>
            <a:r>
              <a:rPr lang="en-US" spc="-5" dirty="0">
                <a:latin typeface="Franklin Gothic Book" panose="020B0503020102020204" pitchFamily="34" charset="0"/>
                <a:cs typeface="Franklin Gothic Book"/>
              </a:rPr>
              <a:t>What </a:t>
            </a:r>
            <a:r>
              <a:rPr lang="en-US" dirty="0">
                <a:latin typeface="Franklin Gothic Book" panose="020B0503020102020204" pitchFamily="34" charset="0"/>
                <a:cs typeface="Franklin Gothic Book"/>
              </a:rPr>
              <a:t>of this </a:t>
            </a:r>
            <a:r>
              <a:rPr lang="en-US" spc="-5" dirty="0">
                <a:latin typeface="Franklin Gothic Book" panose="020B0503020102020204" pitchFamily="34" charset="0"/>
                <a:cs typeface="Franklin Gothic Book"/>
              </a:rPr>
              <a:t>is</a:t>
            </a:r>
            <a:r>
              <a:rPr lang="en-US" spc="-105" dirty="0">
                <a:latin typeface="Franklin Gothic Book" panose="020B0503020102020204" pitchFamily="34" charset="0"/>
                <a:cs typeface="Franklin Gothic Book"/>
              </a:rPr>
              <a:t> </a:t>
            </a:r>
            <a:r>
              <a:rPr lang="en-US" spc="-20" dirty="0">
                <a:latin typeface="Franklin Gothic Book" panose="020B0503020102020204" pitchFamily="34" charset="0"/>
                <a:cs typeface="Franklin Gothic Book"/>
              </a:rPr>
              <a:t>new?</a:t>
            </a:r>
            <a:endParaRPr lang="en-US" dirty="0">
              <a:latin typeface="Franklin Gothic Book" panose="020B0503020102020204" pitchFamily="34" charset="0"/>
              <a:cs typeface="Franklin Gothic Book"/>
            </a:endParaRPr>
          </a:p>
          <a:p>
            <a:pPr marL="755650" marR="5080" lvl="1" indent="-285750">
              <a:spcBef>
                <a:spcPts val="700"/>
              </a:spcBef>
              <a:buFont typeface="Arial"/>
              <a:buChar char="–"/>
              <a:tabLst>
                <a:tab pos="755650" algn="l"/>
              </a:tabLst>
            </a:pPr>
            <a:r>
              <a:rPr lang="en-US" dirty="0">
                <a:latin typeface="Franklin Gothic Book" panose="020B0503020102020204" pitchFamily="34" charset="0"/>
              </a:rPr>
              <a:t>How might this learning affect your thinking in relation to MTSS implementation?</a:t>
            </a:r>
          </a:p>
          <a:p>
            <a:pPr marL="755650" marR="5080" lvl="1" indent="-285750">
              <a:spcBef>
                <a:spcPts val="700"/>
              </a:spcBef>
              <a:buFont typeface="Arial"/>
              <a:buChar char="–"/>
              <a:tabLst>
                <a:tab pos="755650" algn="l"/>
              </a:tabLst>
            </a:pPr>
            <a:r>
              <a:rPr lang="en-US" spc="-5" dirty="0">
                <a:latin typeface="Franklin Gothic Book" panose="020B0503020102020204" pitchFamily="34" charset="0"/>
                <a:cs typeface="Franklin Gothic Book"/>
              </a:rPr>
              <a:t>How has this validated or changed your thinking?</a:t>
            </a:r>
          </a:p>
          <a:p>
            <a:pPr marL="755650" marR="5080" lvl="1" indent="-285750">
              <a:spcBef>
                <a:spcPts val="700"/>
              </a:spcBef>
              <a:buFont typeface="Arial"/>
              <a:buChar char="–"/>
              <a:tabLst>
                <a:tab pos="755650" algn="l"/>
              </a:tabLst>
            </a:pPr>
            <a:r>
              <a:rPr lang="en-US" dirty="0">
                <a:latin typeface="Franklin Gothic Book" panose="020B0503020102020204" pitchFamily="34" charset="0"/>
              </a:rPr>
              <a:t>What might you consider for changing your practice or your system?</a:t>
            </a:r>
          </a:p>
          <a:p>
            <a:pPr marL="755650" marR="5080" lvl="1" indent="-285750">
              <a:spcBef>
                <a:spcPts val="700"/>
              </a:spcBef>
              <a:buFont typeface="Arial"/>
              <a:buChar char="–"/>
              <a:tabLst>
                <a:tab pos="755650" algn="l"/>
              </a:tabLst>
            </a:pPr>
            <a:r>
              <a:rPr lang="en-US" dirty="0">
                <a:latin typeface="Franklin Gothic Book" panose="020B0503020102020204" pitchFamily="34" charset="0"/>
              </a:rPr>
              <a:t>What resources/supports might you need for your next steps</a:t>
            </a:r>
          </a:p>
        </p:txBody>
      </p:sp>
    </p:spTree>
    <p:extLst>
      <p:ext uri="{BB962C8B-B14F-4D97-AF65-F5344CB8AC3E}">
        <p14:creationId xmlns:p14="http://schemas.microsoft.com/office/powerpoint/2010/main" val="3665687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TITLE I PLAN </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(ADDENDUM)</a:t>
            </a:r>
          </a:p>
          <a:p>
            <a:pPr algn="ctr"/>
            <a:endParaRPr lang="en-US" sz="7200" dirty="0">
              <a:solidFill>
                <a:schemeClr val="accent2"/>
              </a:solidFill>
              <a:latin typeface="Arial Black"/>
              <a:cs typeface="Arial Black"/>
            </a:endParaRPr>
          </a:p>
          <a:p>
            <a:pPr algn="ctr"/>
            <a:endParaRPr lang="en-US" sz="20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66</a:t>
            </a:fld>
            <a:endParaRPr lang="en-US" dirty="0"/>
          </a:p>
        </p:txBody>
      </p:sp>
      <p:sp>
        <p:nvSpPr>
          <p:cNvPr id="4" name="Title 3"/>
          <p:cNvSpPr>
            <a:spLocks noGrp="1"/>
          </p:cNvSpPr>
          <p:nvPr>
            <p:ph type="title"/>
          </p:nvPr>
        </p:nvSpPr>
        <p:spPr>
          <a:xfrm>
            <a:off x="909169" y="6277180"/>
            <a:ext cx="4900781" cy="309360"/>
          </a:xfrm>
        </p:spPr>
        <p:txBody>
          <a:bodyPr/>
          <a:lstStyle/>
          <a:p>
            <a:br>
              <a:rPr lang="en-US" sz="2000" dirty="0"/>
            </a:br>
            <a:r>
              <a:rPr lang="en-US" sz="1600" dirty="0"/>
              <a:t>OFFICE OF SERVICE QUALITY</a:t>
            </a:r>
            <a:br>
              <a:rPr lang="en-US" dirty="0"/>
            </a:br>
            <a:endParaRPr lang="en-US" dirty="0"/>
          </a:p>
        </p:txBody>
      </p:sp>
    </p:spTree>
    <p:extLst>
      <p:ext uri="{BB962C8B-B14F-4D97-AF65-F5344CB8AC3E}">
        <p14:creationId xmlns:p14="http://schemas.microsoft.com/office/powerpoint/2010/main" val="11304870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203200" y="2420205"/>
            <a:ext cx="8813800" cy="3421795"/>
          </a:xfrm>
          <a:prstGeom prst="rect">
            <a:avLst/>
          </a:prstGeom>
        </p:spPr>
        <p:txBody>
          <a:bodyPr anchor="ctr"/>
          <a:lstStyle/>
          <a:p>
            <a:pPr marL="0" indent="0" algn="ctr">
              <a:lnSpc>
                <a:spcPct val="100000"/>
              </a:lnSpc>
              <a:spcBef>
                <a:spcPts val="600"/>
              </a:spcBef>
              <a:spcAft>
                <a:spcPts val="600"/>
              </a:spcAft>
              <a:buNone/>
            </a:pPr>
            <a:r>
              <a:rPr lang="en-US" sz="4000" b="1" dirty="0">
                <a:solidFill>
                  <a:srgbClr val="0095D3"/>
                </a:solidFill>
              </a:rPr>
              <a:t>2017-2018 Title I Plan (Addendum)</a:t>
            </a:r>
          </a:p>
          <a:p>
            <a:pPr marL="0" indent="0" algn="ctr">
              <a:lnSpc>
                <a:spcPct val="100000"/>
              </a:lnSpc>
              <a:spcBef>
                <a:spcPts val="600"/>
              </a:spcBef>
              <a:spcAft>
                <a:spcPts val="600"/>
              </a:spcAft>
              <a:buNone/>
            </a:pPr>
            <a:endParaRPr lang="en-US" sz="4000" b="1" dirty="0">
              <a:solidFill>
                <a:srgbClr val="0095D3"/>
              </a:solidFill>
            </a:endParaRPr>
          </a:p>
          <a:p>
            <a:pPr marL="0" indent="0" algn="ctr">
              <a:spcBef>
                <a:spcPts val="600"/>
              </a:spcBef>
              <a:spcAft>
                <a:spcPts val="600"/>
              </a:spcAft>
              <a:buNone/>
            </a:pPr>
            <a:endParaRPr lang="en-US" sz="2000" b="1" dirty="0">
              <a:solidFill>
                <a:srgbClr val="0095D3"/>
              </a:solidFill>
            </a:endParaRPr>
          </a:p>
          <a:p>
            <a:pPr marL="0" indent="0" algn="ctr">
              <a:spcBef>
                <a:spcPts val="600"/>
              </a:spcBef>
              <a:spcAft>
                <a:spcPts val="600"/>
              </a:spcAft>
              <a:buNone/>
            </a:pPr>
            <a:r>
              <a:rPr lang="en-US" sz="2000" b="1" dirty="0">
                <a:solidFill>
                  <a:srgbClr val="0095D3"/>
                </a:solidFill>
              </a:rPr>
              <a:t>Adriana Karam, Program Specialist</a:t>
            </a:r>
          </a:p>
          <a:p>
            <a:pPr marL="0" indent="0" algn="ctr">
              <a:spcBef>
                <a:spcPts val="600"/>
              </a:spcBef>
              <a:spcAft>
                <a:spcPts val="600"/>
              </a:spcAft>
              <a:buNone/>
            </a:pPr>
            <a:r>
              <a:rPr lang="en-US" sz="2000" b="1" dirty="0">
                <a:solidFill>
                  <a:srgbClr val="0095D3"/>
                </a:solidFill>
              </a:rPr>
              <a:t>Tamara Battle, Grant Facilitator</a:t>
            </a:r>
          </a:p>
          <a:p>
            <a:pPr marL="0" indent="0" algn="ctr">
              <a:spcBef>
                <a:spcPts val="600"/>
              </a:spcBef>
              <a:spcAft>
                <a:spcPts val="600"/>
              </a:spcAft>
              <a:buNone/>
            </a:pPr>
            <a:r>
              <a:rPr lang="en-US" sz="2000" b="1" dirty="0">
                <a:solidFill>
                  <a:srgbClr val="0095D3"/>
                </a:solidFill>
              </a:rPr>
              <a:t>Yolanda Nails, Grant Facilitator</a:t>
            </a:r>
          </a:p>
        </p:txBody>
      </p:sp>
      <p:sp>
        <p:nvSpPr>
          <p:cNvPr id="2" name="TextBox 1"/>
          <p:cNvSpPr txBox="1"/>
          <p:nvPr/>
        </p:nvSpPr>
        <p:spPr>
          <a:xfrm>
            <a:off x="1337733" y="2112428"/>
            <a:ext cx="6477000" cy="307777"/>
          </a:xfrm>
          <a:prstGeom prst="rect">
            <a:avLst/>
          </a:prstGeom>
          <a:noFill/>
        </p:spPr>
        <p:txBody>
          <a:bodyPr wrap="square" rtlCol="0" anchor="t">
            <a:spAutoFit/>
          </a:bodyPr>
          <a:lstStyle/>
          <a:p>
            <a:pPr algn="ctr"/>
            <a:r>
              <a:rPr lang="en-US" sz="1400" b="1" dirty="0">
                <a:ln w="0"/>
                <a:solidFill>
                  <a:schemeClr val="accent1"/>
                </a:solidFill>
                <a:effectLst>
                  <a:outerShdw blurRad="38100" dist="25400" dir="5400000" algn="ctr" rotWithShape="0">
                    <a:srgbClr val="6E747A">
                      <a:alpha val="43000"/>
                    </a:srgbClr>
                  </a:outerShdw>
                </a:effectLst>
              </a:rPr>
              <a:t>Title I, Migrant &amp; Special Programs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1353" y="3425704"/>
            <a:ext cx="1217730" cy="94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2527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368300" y="1324214"/>
            <a:ext cx="8335427" cy="4463562"/>
          </a:xfrm>
        </p:spPr>
        <p:txBody>
          <a:bodyPr>
            <a:normAutofit fontScale="25000" lnSpcReduction="20000"/>
          </a:bodyPr>
          <a:lstStyle/>
          <a:p>
            <a:pPr algn="ctr"/>
            <a:endParaRPr lang="en-US" sz="11200" b="1" dirty="0">
              <a:solidFill>
                <a:srgbClr val="000000"/>
              </a:solidFill>
              <a:latin typeface="Century Gothic"/>
              <a:cs typeface="Century Gothic"/>
            </a:endParaRPr>
          </a:p>
          <a:p>
            <a:pPr algn="ctr"/>
            <a:r>
              <a:rPr lang="en-US" sz="12800" b="1" dirty="0">
                <a:solidFill>
                  <a:srgbClr val="FF0000"/>
                </a:solidFill>
                <a:latin typeface="Century Gothic"/>
                <a:cs typeface="Century Gothic"/>
              </a:rPr>
              <a:t>Why</a:t>
            </a:r>
            <a:r>
              <a:rPr lang="en-US" sz="11200" b="1" dirty="0">
                <a:solidFill>
                  <a:srgbClr val="000000"/>
                </a:solidFill>
                <a:latin typeface="Century Gothic"/>
                <a:cs typeface="Century Gothic"/>
              </a:rPr>
              <a:t> do Title I Schools complete the SIP</a:t>
            </a:r>
          </a:p>
          <a:p>
            <a:pPr algn="ctr"/>
            <a:r>
              <a:rPr lang="en-US" sz="11200" b="1" dirty="0">
                <a:solidFill>
                  <a:srgbClr val="000000"/>
                </a:solidFill>
                <a:latin typeface="Century Gothic"/>
                <a:cs typeface="Century Gothic"/>
              </a:rPr>
              <a:t> and/or Title I Plan (Addendum)?</a:t>
            </a:r>
          </a:p>
          <a:p>
            <a:pPr algn="ctr"/>
            <a:endParaRPr lang="en-US" sz="11200" b="1" u="sng" dirty="0">
              <a:solidFill>
                <a:srgbClr val="000000"/>
              </a:solidFill>
              <a:cs typeface="Century Gothic"/>
            </a:endParaRPr>
          </a:p>
          <a:p>
            <a:pPr algn="ctr"/>
            <a:r>
              <a:rPr lang="en-US" sz="11200" b="1" u="sng" dirty="0">
                <a:solidFill>
                  <a:srgbClr val="000000"/>
                </a:solidFill>
                <a:cs typeface="Century Gothic"/>
              </a:rPr>
              <a:t>Public Law No. 114-95, </a:t>
            </a:r>
          </a:p>
          <a:p>
            <a:pPr algn="ctr"/>
            <a:r>
              <a:rPr lang="en-US" sz="11200" b="1" u="sng" dirty="0">
                <a:solidFill>
                  <a:srgbClr val="000000"/>
                </a:solidFill>
                <a:cs typeface="Century Gothic"/>
              </a:rPr>
              <a:t>Section 1116</a:t>
            </a:r>
          </a:p>
          <a:p>
            <a:pPr algn="ctr"/>
            <a:r>
              <a:rPr lang="en-US" sz="11200" b="1" dirty="0">
                <a:solidFill>
                  <a:srgbClr val="000000"/>
                </a:solidFill>
                <a:cs typeface="Century Gothic"/>
              </a:rPr>
              <a:t>requires that </a:t>
            </a:r>
            <a:r>
              <a:rPr lang="en-US" sz="11200" b="1" u="sng" dirty="0">
                <a:solidFill>
                  <a:srgbClr val="000000"/>
                </a:solidFill>
                <a:cs typeface="Century Gothic"/>
              </a:rPr>
              <a:t>all</a:t>
            </a:r>
            <a:r>
              <a:rPr lang="en-US" sz="11200" b="1" dirty="0">
                <a:solidFill>
                  <a:srgbClr val="000000"/>
                </a:solidFill>
                <a:cs typeface="Century Gothic"/>
              </a:rPr>
              <a:t> Title I Schools complete a </a:t>
            </a:r>
          </a:p>
          <a:p>
            <a:pPr algn="ctr"/>
            <a:r>
              <a:rPr lang="en-US" sz="11200" b="1" dirty="0">
                <a:solidFill>
                  <a:srgbClr val="000000"/>
                </a:solidFill>
                <a:cs typeface="Century Gothic"/>
              </a:rPr>
              <a:t>School-wide Plan. </a:t>
            </a:r>
          </a:p>
          <a:p>
            <a:pPr algn="ctr"/>
            <a:r>
              <a:rPr lang="en-US" sz="11200" b="1" dirty="0">
                <a:solidFill>
                  <a:srgbClr val="000000"/>
                </a:solidFill>
                <a:latin typeface="Century Gothic"/>
                <a:cs typeface="Century Gothic"/>
              </a:rPr>
              <a:t> </a:t>
            </a: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a:t>
            </a:r>
          </a:p>
          <a:p>
            <a:endParaRPr lang="en-US" sz="3000" b="1" dirty="0">
              <a:latin typeface="Century Gothic" charset="0"/>
              <a:cs typeface="Century Gothic" charset="0"/>
            </a:endParaRPr>
          </a:p>
        </p:txBody>
      </p:sp>
      <p:sp>
        <p:nvSpPr>
          <p:cNvPr id="6" name="TextBox 5"/>
          <p:cNvSpPr txBox="1">
            <a:spLocks noChangeArrowheads="1"/>
          </p:cNvSpPr>
          <p:nvPr/>
        </p:nvSpPr>
        <p:spPr bwMode="auto">
          <a:xfrm>
            <a:off x="659587" y="318978"/>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Title I Plan (Addendum)</a:t>
            </a: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32375"/>
            <a:ext cx="1058189" cy="81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407216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292100" y="1308100"/>
            <a:ext cx="8559800" cy="4838700"/>
          </a:xfrm>
        </p:spPr>
        <p:txBody>
          <a:bodyPr>
            <a:normAutofit fontScale="25000" lnSpcReduction="20000"/>
          </a:bodyPr>
          <a:lstStyle/>
          <a:p>
            <a:r>
              <a:rPr lang="en-US" sz="9600" b="1" dirty="0">
                <a:solidFill>
                  <a:srgbClr val="000000"/>
                </a:solidFill>
                <a:latin typeface="Century Gothic"/>
                <a:cs typeface="Century Gothic"/>
              </a:rPr>
              <a:t>In Broward County:</a:t>
            </a:r>
            <a:endParaRPr lang="en-US" sz="3200" b="1" dirty="0">
              <a:solidFill>
                <a:srgbClr val="000000"/>
              </a:solidFill>
              <a:latin typeface="Century Gothic"/>
              <a:cs typeface="Century Gothic"/>
            </a:endParaRPr>
          </a:p>
          <a:p>
            <a:pPr algn="ctr"/>
            <a:r>
              <a:rPr lang="en-US" sz="9600" b="1" dirty="0">
                <a:solidFill>
                  <a:srgbClr val="000000"/>
                </a:solidFill>
                <a:latin typeface="Century Gothic"/>
                <a:cs typeface="Century Gothic"/>
              </a:rPr>
              <a:t>If your school has a grade of D or F </a:t>
            </a:r>
          </a:p>
          <a:p>
            <a:pPr algn="ctr"/>
            <a:r>
              <a:rPr lang="en-US" sz="9600" b="1" dirty="0">
                <a:solidFill>
                  <a:srgbClr val="000000"/>
                </a:solidFill>
                <a:latin typeface="Century Gothic"/>
                <a:cs typeface="Century Gothic"/>
              </a:rPr>
              <a:t>(</a:t>
            </a:r>
            <a:r>
              <a:rPr lang="en-US" sz="9600" b="1" dirty="0">
                <a:solidFill>
                  <a:srgbClr val="00B0F0"/>
                </a:solidFill>
                <a:latin typeface="Century Gothic"/>
                <a:cs typeface="Century Gothic"/>
              </a:rPr>
              <a:t>focus or priority school</a:t>
            </a:r>
            <a:r>
              <a:rPr lang="en-US" sz="9600" b="1" dirty="0">
                <a:solidFill>
                  <a:srgbClr val="000000"/>
                </a:solidFill>
                <a:latin typeface="Century Gothic"/>
                <a:cs typeface="Century Gothic"/>
              </a:rPr>
              <a:t>):</a:t>
            </a:r>
          </a:p>
          <a:p>
            <a:pPr algn="ctr">
              <a:lnSpc>
                <a:spcPct val="120000"/>
              </a:lnSpc>
            </a:pPr>
            <a:r>
              <a:rPr lang="en-US" sz="9600" b="1" dirty="0">
                <a:solidFill>
                  <a:srgbClr val="000000"/>
                </a:solidFill>
                <a:latin typeface="Century Gothic"/>
                <a:cs typeface="Century Gothic"/>
              </a:rPr>
              <a:t>You are required to complete </a:t>
            </a:r>
          </a:p>
          <a:p>
            <a:pPr algn="ctr">
              <a:lnSpc>
                <a:spcPct val="120000"/>
              </a:lnSpc>
            </a:pPr>
            <a:endParaRPr lang="en-US" sz="9600" b="1" dirty="0">
              <a:solidFill>
                <a:srgbClr val="000000"/>
              </a:solidFill>
              <a:latin typeface="Century Gothic"/>
              <a:cs typeface="Century Gothic"/>
            </a:endParaRPr>
          </a:p>
          <a:p>
            <a:pPr algn="ctr">
              <a:lnSpc>
                <a:spcPct val="120000"/>
              </a:lnSpc>
            </a:pPr>
            <a:r>
              <a:rPr lang="en-US" sz="9600" b="1" u="sng" dirty="0">
                <a:solidFill>
                  <a:srgbClr val="000000"/>
                </a:solidFill>
                <a:latin typeface="Century Gothic"/>
                <a:cs typeface="Century Gothic"/>
              </a:rPr>
              <a:t>The Florida Department of Education </a:t>
            </a:r>
          </a:p>
          <a:p>
            <a:pPr algn="ctr">
              <a:lnSpc>
                <a:spcPct val="120000"/>
              </a:lnSpc>
            </a:pPr>
            <a:r>
              <a:rPr lang="en-US" sz="9600" b="1" u="sng" dirty="0">
                <a:solidFill>
                  <a:srgbClr val="000000"/>
                </a:solidFill>
                <a:latin typeface="Century Gothic"/>
                <a:cs typeface="Century Gothic"/>
              </a:rPr>
              <a:t>School Improvement Plan</a:t>
            </a:r>
          </a:p>
          <a:p>
            <a:pPr algn="ctr">
              <a:lnSpc>
                <a:spcPct val="120000"/>
              </a:lnSpc>
            </a:pPr>
            <a:endParaRPr lang="en-US" sz="9600" b="1" dirty="0">
              <a:solidFill>
                <a:srgbClr val="000000"/>
              </a:solidFill>
              <a:latin typeface="Century Gothic"/>
              <a:cs typeface="Century Gothic"/>
            </a:endParaRPr>
          </a:p>
          <a:p>
            <a:pPr algn="ctr">
              <a:lnSpc>
                <a:spcPct val="120000"/>
              </a:lnSpc>
            </a:pPr>
            <a:r>
              <a:rPr lang="en-US" sz="9600" b="1" dirty="0">
                <a:solidFill>
                  <a:srgbClr val="000000"/>
                </a:solidFill>
                <a:latin typeface="Century Gothic"/>
                <a:cs typeface="Century Gothic"/>
              </a:rPr>
              <a:t>template, which has </a:t>
            </a:r>
            <a:r>
              <a:rPr lang="en-US" sz="9600" b="1" dirty="0">
                <a:solidFill>
                  <a:srgbClr val="00B0F0"/>
                </a:solidFill>
                <a:latin typeface="Century Gothic"/>
                <a:cs typeface="Century Gothic"/>
              </a:rPr>
              <a:t>embedded</a:t>
            </a:r>
            <a:r>
              <a:rPr lang="en-US" sz="9600" b="1" dirty="0">
                <a:solidFill>
                  <a:srgbClr val="000000"/>
                </a:solidFill>
                <a:latin typeface="Century Gothic"/>
                <a:cs typeface="Century Gothic"/>
              </a:rPr>
              <a:t> the required components of a schoolwide program, as set forth in the No Child Left Behind (NCLB) Act of 2001 (reauthorized as the Every Student Succeeds Act in 2015).</a:t>
            </a: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 </a:t>
            </a:r>
          </a:p>
          <a:p>
            <a:endParaRPr lang="en-US" sz="3000" b="1" dirty="0">
              <a:latin typeface="Century Gothic" charset="0"/>
              <a:cs typeface="Century Gothic" charset="0"/>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9713" y="226193"/>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p:nvSpPr>
        <p:spPr bwMode="auto">
          <a:xfrm>
            <a:off x="531038" y="312796"/>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Title I Plan (Addendum)</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457827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67AD9-59FD-4ED6-8DB0-1B27E4F4B420}"/>
              </a:ext>
            </a:extLst>
          </p:cNvPr>
          <p:cNvSpPr>
            <a:spLocks noGrp="1"/>
          </p:cNvSpPr>
          <p:nvPr>
            <p:ph type="sldNum" sz="quarter" idx="12"/>
          </p:nvPr>
        </p:nvSpPr>
        <p:spPr/>
        <p:txBody>
          <a:bodyPr/>
          <a:lstStyle/>
          <a:p>
            <a:fld id="{9A47194C-3E5A-854F-B5AE-A6634FC20B3C}" type="slidenum">
              <a:rPr lang="en-US" smtClean="0"/>
              <a:pPr/>
              <a:t>7</a:t>
            </a:fld>
            <a:endParaRPr lang="en-US" dirty="0"/>
          </a:p>
        </p:txBody>
      </p:sp>
      <p:sp>
        <p:nvSpPr>
          <p:cNvPr id="4" name="Title 3">
            <a:extLst>
              <a:ext uri="{FF2B5EF4-FFF2-40B4-BE49-F238E27FC236}">
                <a16:creationId xmlns:a16="http://schemas.microsoft.com/office/drawing/2014/main" id="{F0F1D50B-9114-407D-86CD-33F193AC6727}"/>
              </a:ext>
            </a:extLst>
          </p:cNvPr>
          <p:cNvSpPr>
            <a:spLocks noGrp="1"/>
          </p:cNvSpPr>
          <p:nvPr>
            <p:ph type="title"/>
          </p:nvPr>
        </p:nvSpPr>
        <p:spPr>
          <a:xfrm>
            <a:off x="410818" y="198783"/>
            <a:ext cx="8560146" cy="1232451"/>
          </a:xfrm>
        </p:spPr>
        <p:txBody>
          <a:bodyPr/>
          <a:lstStyle/>
          <a:p>
            <a:pPr marL="12700" algn="ctr">
              <a:lnSpc>
                <a:spcPct val="100000"/>
              </a:lnSpc>
            </a:pPr>
            <a:r>
              <a:rPr lang="en-US" sz="4400" spc="-35" dirty="0">
                <a:latin typeface="Calibri"/>
                <a:cs typeface="Calibri"/>
              </a:rPr>
              <a:t>SIP</a:t>
            </a:r>
            <a:br>
              <a:rPr lang="en-US" sz="4400" spc="-35" dirty="0">
                <a:latin typeface="Calibri"/>
                <a:cs typeface="Calibri"/>
              </a:rPr>
            </a:br>
            <a:r>
              <a:rPr lang="en-US" sz="4400" spc="-35" dirty="0">
                <a:latin typeface="Calibri"/>
                <a:cs typeface="Calibri"/>
              </a:rPr>
              <a:t>SCHOOL IMPROVEMENT PLAN</a:t>
            </a:r>
            <a:br>
              <a:rPr lang="en-US" spc="-35" dirty="0">
                <a:latin typeface="Calibri"/>
                <a:cs typeface="Calibri"/>
              </a:rPr>
            </a:br>
            <a:endParaRPr lang="en-US" dirty="0"/>
          </a:p>
        </p:txBody>
      </p:sp>
      <p:sp>
        <p:nvSpPr>
          <p:cNvPr id="6" name="Rectangle 5">
            <a:extLst>
              <a:ext uri="{FF2B5EF4-FFF2-40B4-BE49-F238E27FC236}">
                <a16:creationId xmlns:a16="http://schemas.microsoft.com/office/drawing/2014/main" id="{FE0567AE-705A-46B5-8E07-A67759E8426F}"/>
              </a:ext>
            </a:extLst>
          </p:cNvPr>
          <p:cNvSpPr/>
          <p:nvPr/>
        </p:nvSpPr>
        <p:spPr>
          <a:xfrm>
            <a:off x="410819" y="1846720"/>
            <a:ext cx="3910002" cy="3170099"/>
          </a:xfrm>
          <a:prstGeom prst="rect">
            <a:avLst/>
          </a:prstGeom>
        </p:spPr>
        <p:txBody>
          <a:bodyPr wrap="square">
            <a:spAutoFit/>
          </a:bodyPr>
          <a:lstStyle/>
          <a:p>
            <a:r>
              <a:rPr lang="en-US" altLang="en-US" sz="4000" b="1" dirty="0">
                <a:solidFill>
                  <a:schemeClr val="accent1"/>
                </a:solidFill>
                <a:cs typeface="Arial Narrow"/>
              </a:rPr>
              <a:t>SBBC </a:t>
            </a:r>
          </a:p>
          <a:p>
            <a:r>
              <a:rPr lang="en-US" altLang="en-US" sz="4000" b="1" dirty="0">
                <a:solidFill>
                  <a:schemeClr val="accent1"/>
                </a:solidFill>
                <a:cs typeface="Arial Narrow"/>
              </a:rPr>
              <a:t>POLICY 1403</a:t>
            </a:r>
            <a:br>
              <a:rPr lang="en-US" altLang="en-US" sz="4000" b="1" dirty="0">
                <a:solidFill>
                  <a:schemeClr val="accent1"/>
                </a:solidFill>
                <a:cs typeface="Arial Narrow"/>
              </a:rPr>
            </a:br>
            <a:r>
              <a:rPr lang="en-US" altLang="en-US" sz="4000" b="1" dirty="0">
                <a:solidFill>
                  <a:schemeClr val="accent1"/>
                </a:solidFill>
                <a:cs typeface="Arial Narrow"/>
              </a:rPr>
              <a:t>REQUIRES THAT ALL SIPs </a:t>
            </a:r>
          </a:p>
          <a:p>
            <a:r>
              <a:rPr lang="en-US" altLang="en-US" sz="4000" b="1" dirty="0">
                <a:solidFill>
                  <a:schemeClr val="accent1"/>
                </a:solidFill>
                <a:cs typeface="Arial Narrow"/>
              </a:rPr>
              <a:t>INCLUDE: </a:t>
            </a:r>
            <a:endParaRPr lang="en-US" sz="4000" b="1" dirty="0">
              <a:solidFill>
                <a:schemeClr val="accent1"/>
              </a:solidFill>
            </a:endParaRPr>
          </a:p>
        </p:txBody>
      </p:sp>
      <p:sp>
        <p:nvSpPr>
          <p:cNvPr id="7" name="Rectangle 6">
            <a:extLst>
              <a:ext uri="{FF2B5EF4-FFF2-40B4-BE49-F238E27FC236}">
                <a16:creationId xmlns:a16="http://schemas.microsoft.com/office/drawing/2014/main" id="{52B8792B-B238-4C35-B1DC-BBFF5353B5BA}"/>
              </a:ext>
            </a:extLst>
          </p:cNvPr>
          <p:cNvSpPr/>
          <p:nvPr/>
        </p:nvSpPr>
        <p:spPr>
          <a:xfrm>
            <a:off x="4478475" y="1698171"/>
            <a:ext cx="5379626" cy="3785652"/>
          </a:xfrm>
          <a:prstGeom prst="rect">
            <a:avLst/>
          </a:prstGeom>
        </p:spPr>
        <p:txBody>
          <a:bodyPr wrap="square">
            <a:spAutoFit/>
          </a:bodyPr>
          <a:lstStyle/>
          <a:p>
            <a:r>
              <a:rPr lang="en-US" sz="2000" b="1" dirty="0">
                <a:solidFill>
                  <a:schemeClr val="accent3"/>
                </a:solidFill>
                <a:latin typeface="Arial Narrow"/>
                <a:cs typeface="Arial Narrow"/>
              </a:rPr>
              <a:t>•  School mission </a:t>
            </a:r>
          </a:p>
          <a:p>
            <a:r>
              <a:rPr lang="en-US" sz="2000" b="1" dirty="0">
                <a:solidFill>
                  <a:schemeClr val="accent3"/>
                </a:solidFill>
                <a:latin typeface="Arial Narrow"/>
                <a:cs typeface="Arial Narrow"/>
              </a:rPr>
              <a:t>•  Baseline data to identify needs </a:t>
            </a:r>
          </a:p>
          <a:p>
            <a:r>
              <a:rPr lang="en-US" sz="2000" b="1" dirty="0">
                <a:solidFill>
                  <a:schemeClr val="accent3"/>
                </a:solidFill>
                <a:latin typeface="Arial Narrow"/>
                <a:cs typeface="Arial Narrow"/>
              </a:rPr>
              <a:t>•  Expected student learning outcomes </a:t>
            </a:r>
          </a:p>
          <a:p>
            <a:r>
              <a:rPr lang="en-US" sz="2000" b="1" dirty="0">
                <a:solidFill>
                  <a:schemeClr val="accent3"/>
                </a:solidFill>
                <a:latin typeface="Arial Narrow"/>
                <a:cs typeface="Arial Narrow"/>
              </a:rPr>
              <a:t>•  Strategies &amp; timeframes for improvement</a:t>
            </a:r>
          </a:p>
          <a:p>
            <a:r>
              <a:rPr lang="en-US" sz="2000" b="1" dirty="0">
                <a:solidFill>
                  <a:schemeClr val="accent3"/>
                </a:solidFill>
                <a:latin typeface="Arial Narrow"/>
                <a:cs typeface="Arial Narrow"/>
              </a:rPr>
              <a:t>•  Action steps for:</a:t>
            </a:r>
          </a:p>
          <a:p>
            <a:r>
              <a:rPr lang="en-US" sz="2000" b="1" dirty="0">
                <a:solidFill>
                  <a:schemeClr val="accent3"/>
                </a:solidFill>
                <a:latin typeface="Arial Narrow"/>
                <a:cs typeface="Arial Narrow"/>
              </a:rPr>
              <a:t>	- instructional strategies</a:t>
            </a:r>
          </a:p>
          <a:p>
            <a:r>
              <a:rPr lang="en-US" sz="2000" b="1" dirty="0">
                <a:solidFill>
                  <a:schemeClr val="accent3"/>
                </a:solidFill>
                <a:latin typeface="Arial Narrow"/>
                <a:cs typeface="Arial Narrow"/>
              </a:rPr>
              <a:t>	- budget </a:t>
            </a:r>
          </a:p>
          <a:p>
            <a:r>
              <a:rPr lang="en-US" sz="2000" b="1" dirty="0">
                <a:solidFill>
                  <a:schemeClr val="accent3"/>
                </a:solidFill>
                <a:latin typeface="Arial Narrow"/>
                <a:cs typeface="Arial Narrow"/>
              </a:rPr>
              <a:t>	- training</a:t>
            </a:r>
          </a:p>
          <a:p>
            <a:r>
              <a:rPr lang="en-US" sz="2000" b="1" dirty="0">
                <a:solidFill>
                  <a:schemeClr val="accent3"/>
                </a:solidFill>
                <a:latin typeface="Arial Narrow"/>
                <a:cs typeface="Arial Narrow"/>
              </a:rPr>
              <a:t>	- instructional materials &amp; technology </a:t>
            </a:r>
          </a:p>
          <a:p>
            <a:r>
              <a:rPr lang="en-US" sz="2000" b="1" dirty="0">
                <a:solidFill>
                  <a:schemeClr val="accent3"/>
                </a:solidFill>
                <a:latin typeface="Arial Narrow"/>
                <a:cs typeface="Arial Narrow"/>
              </a:rPr>
              <a:t>	- student support services and other</a:t>
            </a:r>
          </a:p>
          <a:p>
            <a:r>
              <a:rPr lang="en-US" sz="2000" b="1" dirty="0">
                <a:solidFill>
                  <a:schemeClr val="accent3"/>
                </a:solidFill>
                <a:latin typeface="Arial Narrow"/>
                <a:cs typeface="Arial Narrow"/>
              </a:rPr>
              <a:t>           resources  </a:t>
            </a:r>
          </a:p>
          <a:p>
            <a:r>
              <a:rPr lang="en-US" sz="2000" b="1" dirty="0">
                <a:solidFill>
                  <a:schemeClr val="accent3"/>
                </a:solidFill>
                <a:latin typeface="Arial Narrow"/>
                <a:cs typeface="Arial Narrow"/>
              </a:rPr>
              <a:t>•  Necessary training &amp; technical assistance  </a:t>
            </a:r>
          </a:p>
        </p:txBody>
      </p:sp>
      <p:sp>
        <p:nvSpPr>
          <p:cNvPr id="8" name="Text Placeholder 4">
            <a:extLst>
              <a:ext uri="{FF2B5EF4-FFF2-40B4-BE49-F238E27FC236}">
                <a16:creationId xmlns:a16="http://schemas.microsoft.com/office/drawing/2014/main" id="{EF733D38-7A4E-469A-8AA8-B936A00EB63A}"/>
              </a:ext>
            </a:extLst>
          </p:cNvPr>
          <p:cNvSpPr>
            <a:spLocks noGrp="1"/>
          </p:cNvSpPr>
          <p:nvPr>
            <p:ph type="body" sz="quarter" idx="13"/>
          </p:nvPr>
        </p:nvSpPr>
        <p:spPr>
          <a:xfrm>
            <a:off x="910167" y="6394983"/>
            <a:ext cx="4792118" cy="365124"/>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835532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430987" y="1344466"/>
            <a:ext cx="8272740" cy="4497534"/>
          </a:xfrm>
        </p:spPr>
        <p:txBody>
          <a:bodyPr>
            <a:normAutofit fontScale="25000" lnSpcReduction="20000"/>
          </a:bodyPr>
          <a:lstStyle/>
          <a:p>
            <a:r>
              <a:rPr lang="en-US" sz="11200" b="1" dirty="0">
                <a:solidFill>
                  <a:srgbClr val="000000"/>
                </a:solidFill>
                <a:latin typeface="Century Gothic"/>
                <a:cs typeface="Century Gothic"/>
              </a:rPr>
              <a:t>In Broward County:</a:t>
            </a:r>
          </a:p>
          <a:p>
            <a:endParaRPr lang="en-US" sz="3200" b="1" dirty="0">
              <a:solidFill>
                <a:srgbClr val="000000"/>
              </a:solidFill>
              <a:latin typeface="Century Gothic"/>
              <a:cs typeface="Century Gothic"/>
            </a:endParaRPr>
          </a:p>
          <a:p>
            <a:pPr algn="ctr"/>
            <a:r>
              <a:rPr lang="en-US" sz="11200" b="1" dirty="0">
                <a:solidFill>
                  <a:srgbClr val="000000"/>
                </a:solidFill>
                <a:latin typeface="Century Gothic"/>
                <a:cs typeface="Century Gothic"/>
              </a:rPr>
              <a:t>If your school has a grade of A, B or C…</a:t>
            </a:r>
          </a:p>
          <a:p>
            <a:pPr algn="ctr"/>
            <a:r>
              <a:rPr lang="en-US" sz="11200" b="1" dirty="0">
                <a:solidFill>
                  <a:srgbClr val="000000"/>
                </a:solidFill>
                <a:latin typeface="Century Gothic"/>
                <a:cs typeface="Century Gothic"/>
              </a:rPr>
              <a:t>You are required to complete the </a:t>
            </a:r>
          </a:p>
          <a:p>
            <a:pPr algn="ctr"/>
            <a:r>
              <a:rPr lang="en-US" sz="11200" b="1" u="sng" dirty="0">
                <a:solidFill>
                  <a:srgbClr val="000000"/>
                </a:solidFill>
                <a:latin typeface="Century Gothic"/>
                <a:cs typeface="Century Gothic"/>
              </a:rPr>
              <a:t>Broward School Improvement Plan template</a:t>
            </a:r>
            <a:r>
              <a:rPr lang="en-US" sz="11200" b="1" dirty="0">
                <a:solidFill>
                  <a:srgbClr val="000000"/>
                </a:solidFill>
                <a:latin typeface="Century Gothic"/>
                <a:cs typeface="Century Gothic"/>
              </a:rPr>
              <a:t>.</a:t>
            </a:r>
          </a:p>
          <a:p>
            <a:pPr algn="ctr"/>
            <a:r>
              <a:rPr lang="en-US" sz="11200" b="1" dirty="0">
                <a:solidFill>
                  <a:srgbClr val="000000"/>
                </a:solidFill>
                <a:latin typeface="Century Gothic"/>
                <a:cs typeface="Century Gothic"/>
              </a:rPr>
              <a:t> </a:t>
            </a:r>
          </a:p>
          <a:p>
            <a:pPr algn="ctr"/>
            <a:r>
              <a:rPr lang="en-US" sz="11200" b="1" dirty="0">
                <a:solidFill>
                  <a:srgbClr val="000000"/>
                </a:solidFill>
                <a:latin typeface="Century Gothic"/>
                <a:cs typeface="Century Gothic"/>
              </a:rPr>
              <a:t>This template </a:t>
            </a:r>
            <a:r>
              <a:rPr lang="en-US" sz="11200" b="1" u="sng" dirty="0">
                <a:solidFill>
                  <a:srgbClr val="00B0F0"/>
                </a:solidFill>
                <a:latin typeface="Century Gothic"/>
                <a:cs typeface="Century Gothic"/>
              </a:rPr>
              <a:t>does not</a:t>
            </a:r>
            <a:r>
              <a:rPr lang="en-US" sz="11200" b="1" dirty="0">
                <a:solidFill>
                  <a:srgbClr val="00B0F0"/>
                </a:solidFill>
                <a:latin typeface="Century Gothic"/>
                <a:cs typeface="Century Gothic"/>
              </a:rPr>
              <a:t> </a:t>
            </a:r>
            <a:r>
              <a:rPr lang="en-US" sz="11200" b="1" dirty="0">
                <a:solidFill>
                  <a:srgbClr val="000000"/>
                </a:solidFill>
                <a:latin typeface="Century Gothic"/>
                <a:cs typeface="Century Gothic"/>
              </a:rPr>
              <a:t>include the </a:t>
            </a:r>
          </a:p>
          <a:p>
            <a:pPr algn="ctr"/>
            <a:r>
              <a:rPr lang="en-US" sz="11200" b="1" dirty="0">
                <a:solidFill>
                  <a:srgbClr val="000000"/>
                </a:solidFill>
                <a:latin typeface="Century Gothic"/>
                <a:cs typeface="Century Gothic"/>
              </a:rPr>
              <a:t>Title I required components, </a:t>
            </a:r>
          </a:p>
          <a:p>
            <a:pPr algn="ctr"/>
            <a:r>
              <a:rPr lang="en-US" sz="11200" b="1" dirty="0">
                <a:solidFill>
                  <a:srgbClr val="000000"/>
                </a:solidFill>
                <a:latin typeface="Century Gothic"/>
                <a:cs typeface="Century Gothic"/>
              </a:rPr>
              <a:t>therefore, </a:t>
            </a:r>
          </a:p>
          <a:p>
            <a:pPr algn="ctr"/>
            <a:r>
              <a:rPr lang="en-US" sz="11200" b="1" dirty="0">
                <a:solidFill>
                  <a:srgbClr val="000000"/>
                </a:solidFill>
                <a:latin typeface="Century Gothic"/>
                <a:cs typeface="Century Gothic"/>
              </a:rPr>
              <a:t> a </a:t>
            </a:r>
            <a:r>
              <a:rPr lang="en-US" sz="11200" b="1" u="sng" dirty="0">
                <a:solidFill>
                  <a:srgbClr val="000000"/>
                </a:solidFill>
                <a:latin typeface="Century Gothic"/>
                <a:cs typeface="Century Gothic"/>
              </a:rPr>
              <a:t>Title I Plan (Addendum) </a:t>
            </a:r>
            <a:r>
              <a:rPr lang="en-US" sz="11200" b="1" dirty="0">
                <a:solidFill>
                  <a:srgbClr val="000000"/>
                </a:solidFill>
                <a:latin typeface="Century Gothic"/>
                <a:cs typeface="Century Gothic"/>
              </a:rPr>
              <a:t>must be completed.</a:t>
            </a:r>
          </a:p>
        </p:txBody>
      </p:sp>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1113" y="3037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430987" y="318978"/>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Title I Plan (Addendum)</a:t>
            </a:r>
          </a:p>
        </p:txBody>
      </p:sp>
      <p:sp>
        <p:nvSpPr>
          <p:cNvPr id="8"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914868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71</a:t>
            </a:fld>
            <a:endParaRPr lang="en-US" dirty="0"/>
          </a:p>
        </p:txBody>
      </p:sp>
      <p:sp>
        <p:nvSpPr>
          <p:cNvPr id="4" name="Text Placeholder 3"/>
          <p:cNvSpPr>
            <a:spLocks noGrp="1"/>
          </p:cNvSpPr>
          <p:nvPr>
            <p:ph type="body" sz="quarter" idx="13"/>
          </p:nvPr>
        </p:nvSpPr>
        <p:spPr/>
        <p:txBody>
          <a:bodyPr/>
          <a:lstStyle/>
          <a:p>
            <a:endParaRPr lang="en-US"/>
          </a:p>
        </p:txBody>
      </p:sp>
      <p:sp>
        <p:nvSpPr>
          <p:cNvPr id="5" name="Title 4"/>
          <p:cNvSpPr>
            <a:spLocks noGrp="1"/>
          </p:cNvSpPr>
          <p:nvPr>
            <p:ph type="title"/>
          </p:nvPr>
        </p:nvSpPr>
        <p:spPr/>
        <p:txBody>
          <a:bodyPr/>
          <a:lstStyle/>
          <a:p>
            <a:r>
              <a:rPr lang="en-US" dirty="0"/>
              <a:t>DIRECT LINK TO OSPA CENTRA 2.0</a:t>
            </a:r>
          </a:p>
        </p:txBody>
      </p:sp>
      <p:sp>
        <p:nvSpPr>
          <p:cNvPr id="6" name="Content Placeholder 5"/>
          <p:cNvSpPr txBox="1">
            <a:spLocks noGrp="1"/>
          </p:cNvSpPr>
          <p:nvPr>
            <p:ph idx="1"/>
          </p:nvPr>
        </p:nvSpPr>
        <p:spPr>
          <a:xfrm>
            <a:off x="772732" y="2369712"/>
            <a:ext cx="7930995" cy="1795363"/>
          </a:xfrm>
          <a:prstGeom prst="rect">
            <a:avLst/>
          </a:prstGeom>
          <a:noFill/>
        </p:spPr>
        <p:txBody>
          <a:bodyPr wrap="square" rtlCol="0">
            <a:spAutoFit/>
          </a:bodyPr>
          <a:lstStyle/>
          <a:p>
            <a:pPr algn="ctr"/>
            <a:endParaRPr lang="en-US" dirty="0">
              <a:hlinkClick r:id="rId2"/>
            </a:endParaRPr>
          </a:p>
          <a:p>
            <a:pPr algn="ctr"/>
            <a:endParaRPr lang="en-US" dirty="0">
              <a:hlinkClick r:id="rId2"/>
            </a:endParaRPr>
          </a:p>
          <a:p>
            <a:pPr algn="ctr"/>
            <a:r>
              <a:rPr lang="en-US" dirty="0">
                <a:hlinkClick r:id="rId2"/>
              </a:rPr>
              <a:t>http://www.broward.k12.fl.us/ospa/ospa-central2/login.asp</a:t>
            </a:r>
            <a:endParaRPr lang="en-US" dirty="0"/>
          </a:p>
          <a:p>
            <a:pPr algn="ctr"/>
            <a:endParaRPr lang="en-US" dirty="0"/>
          </a:p>
        </p:txBody>
      </p:sp>
      <p:sp>
        <p:nvSpPr>
          <p:cNvPr id="7" name="Rectangle 6">
            <a:hlinkClick r:id="rId2"/>
          </p:cNvPr>
          <p:cNvSpPr/>
          <p:nvPr/>
        </p:nvSpPr>
        <p:spPr>
          <a:xfrm>
            <a:off x="1629818" y="1883855"/>
            <a:ext cx="5340146" cy="523220"/>
          </a:xfrm>
          <a:prstGeom prst="rect">
            <a:avLst/>
          </a:prstGeom>
          <a:solidFill>
            <a:srgbClr val="FFFF00"/>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800" dirty="0"/>
              <a:t>Welcome to OSPA Central 2.0</a:t>
            </a:r>
          </a:p>
        </p:txBody>
      </p:sp>
    </p:spTree>
    <p:extLst>
      <p:ext uri="{BB962C8B-B14F-4D97-AF65-F5344CB8AC3E}">
        <p14:creationId xmlns:p14="http://schemas.microsoft.com/office/powerpoint/2010/main" val="24209142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7618" y="348784"/>
            <a:ext cx="5181600" cy="1200329"/>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Let’s Review!</a:t>
            </a:r>
          </a:p>
          <a:p>
            <a:pPr algn="ctr" eaLnBrk="1" hangingPunct="1"/>
            <a:r>
              <a:rPr lang="en-US" sz="3600" b="1" dirty="0">
                <a:latin typeface="Century Gothic" charset="0"/>
                <a:cs typeface="Century Gothic" charset="0"/>
              </a:rPr>
              <a:t> </a:t>
            </a:r>
            <a:r>
              <a:rPr lang="en-US" sz="3000" b="1" dirty="0">
                <a:latin typeface="Century Gothic" charset="0"/>
                <a:cs typeface="Century Gothic" charset="0"/>
              </a:rPr>
              <a:t>Title I Plan (Addendum)</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
        <p:nvSpPr>
          <p:cNvPr id="11" name="Down Arrow 10"/>
          <p:cNvSpPr/>
          <p:nvPr/>
        </p:nvSpPr>
        <p:spPr>
          <a:xfrm rot="16200000">
            <a:off x="1936750" y="4965700"/>
            <a:ext cx="393700" cy="889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100" y="1672166"/>
            <a:ext cx="3797300" cy="4237567"/>
          </a:xfrm>
          <a:prstGeom prst="rect">
            <a:avLst/>
          </a:prstGeom>
        </p:spPr>
      </p:pic>
    </p:spTree>
    <p:extLst>
      <p:ext uri="{BB962C8B-B14F-4D97-AF65-F5344CB8AC3E}">
        <p14:creationId xmlns:p14="http://schemas.microsoft.com/office/powerpoint/2010/main" val="13817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7618" y="348784"/>
            <a:ext cx="5181600" cy="110799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a:t>
            </a:r>
            <a:r>
              <a:rPr lang="en-US" sz="3000" b="1" dirty="0">
                <a:latin typeface="Century Gothic" charset="0"/>
                <a:cs typeface="Century Gothic" charset="0"/>
              </a:rPr>
              <a:t>Title I Plan (Addendum)</a:t>
            </a:r>
          </a:p>
          <a:p>
            <a:pPr algn="ctr" eaLnBrk="1" hangingPunct="1"/>
            <a:r>
              <a:rPr lang="en-US" sz="2800" b="1" dirty="0">
                <a:latin typeface="Century Gothic" charset="0"/>
                <a:cs typeface="Century Gothic" charset="0"/>
              </a:rPr>
              <a:t>*REQUIREMENTS*</a:t>
            </a:r>
          </a:p>
        </p:txBody>
      </p:sp>
      <p:sp>
        <p:nvSpPr>
          <p:cNvPr id="5" name="TextBox 4"/>
          <p:cNvSpPr txBox="1"/>
          <p:nvPr/>
        </p:nvSpPr>
        <p:spPr>
          <a:xfrm>
            <a:off x="471251" y="1804886"/>
            <a:ext cx="8142051" cy="3970318"/>
          </a:xfrm>
          <a:prstGeom prst="rect">
            <a:avLst/>
          </a:prstGeom>
          <a:noFill/>
        </p:spPr>
        <p:txBody>
          <a:bodyPr wrap="square" rtlCol="0">
            <a:spAutoFit/>
          </a:bodyPr>
          <a:lstStyle/>
          <a:p>
            <a:pPr marL="342900" indent="-342900">
              <a:buFont typeface="Wingdings" charset="2"/>
              <a:buChar char="Ø"/>
            </a:pPr>
            <a:r>
              <a:rPr lang="en-US" sz="2800" b="1" dirty="0">
                <a:latin typeface="Century Gothic" charset="0"/>
                <a:ea typeface="Century Gothic" charset="0"/>
                <a:cs typeface="Century Gothic" charset="0"/>
              </a:rPr>
              <a:t>Comprehensive Needs Assessment of the entire school (including the needs of migrant children) </a:t>
            </a:r>
          </a:p>
          <a:p>
            <a:pPr marL="342900" indent="-342900">
              <a:buFont typeface="Wingdings" charset="2"/>
              <a:buChar char="Ø"/>
            </a:pPr>
            <a:endParaRPr lang="en-US" sz="2800" b="1" dirty="0">
              <a:latin typeface="Century Gothic" charset="0"/>
              <a:ea typeface="Century Gothic" charset="0"/>
              <a:cs typeface="Century Gothic" charset="0"/>
            </a:endParaRPr>
          </a:p>
          <a:p>
            <a:pPr marL="342900" indent="-342900">
              <a:buFont typeface="Wingdings" charset="2"/>
              <a:buChar char="Ø"/>
            </a:pPr>
            <a:r>
              <a:rPr lang="en-US" sz="2800" b="1" dirty="0">
                <a:latin typeface="Century Gothic" charset="0"/>
                <a:ea typeface="Century Gothic" charset="0"/>
                <a:cs typeface="Century Gothic" charset="0"/>
              </a:rPr>
              <a:t>Instruction by STATE CERTIFIED TEACHERS in all core content area classes</a:t>
            </a:r>
          </a:p>
          <a:p>
            <a:pPr marL="342900" indent="-342900">
              <a:buFont typeface="Wingdings" charset="2"/>
              <a:buChar char="Ø"/>
            </a:pPr>
            <a:endParaRPr lang="en-US" sz="2800" b="1" dirty="0">
              <a:latin typeface="Century Gothic" charset="0"/>
              <a:ea typeface="Century Gothic" charset="0"/>
              <a:cs typeface="Century Gothic" charset="0"/>
            </a:endParaRPr>
          </a:p>
          <a:p>
            <a:pPr marL="342900" indent="-342900">
              <a:buFont typeface="Wingdings" charset="2"/>
              <a:buChar char="Ø"/>
            </a:pPr>
            <a:r>
              <a:rPr lang="en-US" sz="2800" b="1" dirty="0">
                <a:latin typeface="Century Gothic" charset="0"/>
                <a:ea typeface="Century Gothic" charset="0"/>
                <a:cs typeface="Century Gothic" charset="0"/>
              </a:rPr>
              <a:t>(Strategies) Attract HIGH QUALITY, STATE CERTIFIED TEACHERS to the school</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177979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199311"/>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071" y="1949100"/>
            <a:ext cx="8787878" cy="4293483"/>
          </a:xfrm>
          <a:prstGeom prst="rect">
            <a:avLst/>
          </a:prstGeom>
          <a:noFill/>
        </p:spPr>
        <p:txBody>
          <a:bodyPr wrap="square" rtlCol="0">
            <a:spAutoFit/>
          </a:bodyPr>
          <a:lstStyle/>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A</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C-Migrant</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D</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II (Professional Development)</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III (ELL)</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X, Homeless Education</a:t>
            </a:r>
          </a:p>
          <a:p>
            <a:endParaRPr lang="en-US" sz="3000" b="1" dirty="0">
              <a:solidFill>
                <a:schemeClr val="bg1"/>
              </a:solidFill>
              <a:latin typeface="Century Gothic" charset="0"/>
              <a:ea typeface="Century Gothic" charset="0"/>
              <a:cs typeface="Century Gothic" charset="0"/>
            </a:endParaRPr>
          </a:p>
        </p:txBody>
      </p:sp>
      <p:sp>
        <p:nvSpPr>
          <p:cNvPr id="6" name="TextBox 5"/>
          <p:cNvSpPr txBox="1">
            <a:spLocks noChangeArrowheads="1"/>
          </p:cNvSpPr>
          <p:nvPr/>
        </p:nvSpPr>
        <p:spPr bwMode="auto">
          <a:xfrm>
            <a:off x="557616" y="280752"/>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a:t>
            </a:r>
          </a:p>
          <a:p>
            <a:pPr algn="ctr" eaLnBrk="1" hangingPunct="1"/>
            <a:r>
              <a:rPr lang="en-US" b="1" dirty="0">
                <a:latin typeface="Century Gothic" charset="0"/>
                <a:cs typeface="Century Gothic" charset="0"/>
              </a:rPr>
              <a:t>Coordination &amp;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757615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032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31824" y="1924518"/>
            <a:ext cx="8696276" cy="4062651"/>
          </a:xfrm>
          <a:prstGeom prst="rect">
            <a:avLst/>
          </a:prstGeom>
          <a:noFill/>
        </p:spPr>
        <p:txBody>
          <a:bodyPr wrap="square" rtlCol="0">
            <a:spAutoFit/>
          </a:bodyPr>
          <a:lstStyle/>
          <a:p>
            <a:pPr marL="428625" indent="-428625">
              <a:lnSpc>
                <a:spcPct val="150000"/>
              </a:lnSpc>
              <a:buFont typeface="Wingdings" charset="2"/>
              <a:buChar char="Ø"/>
            </a:pPr>
            <a:r>
              <a:rPr lang="en-US" sz="3300" b="1" dirty="0">
                <a:latin typeface="Century Gothic" charset="0"/>
                <a:ea typeface="Century Gothic" charset="0"/>
                <a:cs typeface="Century Gothic" charset="0"/>
              </a:rPr>
              <a:t>Supplemental Academic Instruction </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Violence Prevention Programs</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Nutrition Programs</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Housing Programs</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5" name="TextBox 4"/>
          <p:cNvSpPr txBox="1">
            <a:spLocks noChangeArrowheads="1"/>
          </p:cNvSpPr>
          <p:nvPr/>
        </p:nvSpPr>
        <p:spPr bwMode="auto">
          <a:xfrm>
            <a:off x="644122" y="376443"/>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 cont.*</a:t>
            </a:r>
          </a:p>
          <a:p>
            <a:pPr algn="ctr" eaLnBrk="1" hangingPunct="1"/>
            <a:r>
              <a:rPr lang="en-US" b="1" dirty="0">
                <a:latin typeface="Century Gothic" charset="0"/>
                <a:cs typeface="Century Gothic" charset="0"/>
              </a:rPr>
              <a:t>Coordination &amp;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613522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5382" y="268337"/>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445987" y="268337"/>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 cont.*</a:t>
            </a:r>
          </a:p>
          <a:p>
            <a:pPr algn="ctr" eaLnBrk="1" hangingPunct="1"/>
            <a:r>
              <a:rPr lang="en-US" b="1" dirty="0">
                <a:latin typeface="Century Gothic" charset="0"/>
                <a:cs typeface="Century Gothic" charset="0"/>
              </a:rPr>
              <a:t>Coordination &amp; Integration</a:t>
            </a:r>
          </a:p>
        </p:txBody>
      </p:sp>
      <p:sp>
        <p:nvSpPr>
          <p:cNvPr id="4" name="TextBox 3"/>
          <p:cNvSpPr txBox="1"/>
          <p:nvPr/>
        </p:nvSpPr>
        <p:spPr>
          <a:xfrm>
            <a:off x="281832" y="1783309"/>
            <a:ext cx="8506839" cy="4824398"/>
          </a:xfrm>
          <a:prstGeom prst="rect">
            <a:avLst/>
          </a:prstGeom>
          <a:noFill/>
        </p:spPr>
        <p:txBody>
          <a:bodyPr wrap="square" rtlCol="0">
            <a:spAutoFit/>
          </a:bodyPr>
          <a:lstStyle/>
          <a:p>
            <a:pPr marL="428625" indent="-428625">
              <a:lnSpc>
                <a:spcPct val="150000"/>
              </a:lnSpc>
              <a:buFont typeface="Wingdings" charset="2"/>
              <a:buChar char="Ø"/>
            </a:pPr>
            <a:r>
              <a:rPr lang="en-US" sz="3300" b="1" dirty="0">
                <a:latin typeface="Century Gothic" charset="0"/>
                <a:ea typeface="Century Gothic" charset="0"/>
                <a:cs typeface="Century Gothic" charset="0"/>
              </a:rPr>
              <a:t>Head Start</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Adult Education</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Career and Technical Education</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Job Training</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Other</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45600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3713" y="232376"/>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28600" y="1733668"/>
            <a:ext cx="8613302" cy="3693319"/>
          </a:xfrm>
          <a:prstGeom prst="rect">
            <a:avLst/>
          </a:prstGeom>
          <a:noFill/>
        </p:spPr>
        <p:txBody>
          <a:bodyPr wrap="square" rtlCol="0">
            <a:spAutoFit/>
          </a:bodyPr>
          <a:lstStyle/>
          <a:p>
            <a:pPr marL="428625" indent="-428625">
              <a:buFont typeface="Wingdings" charset="2"/>
              <a:buChar char="Ø"/>
            </a:pPr>
            <a:r>
              <a:rPr lang="en-US" sz="3000" b="1" dirty="0">
                <a:latin typeface="Century Gothic" charset="0"/>
                <a:ea typeface="Century Gothic" charset="0"/>
                <a:cs typeface="Century Gothic" charset="0"/>
              </a:rPr>
              <a:t>Indicate how your school services the pre-school aged students </a:t>
            </a:r>
          </a:p>
          <a:p>
            <a:r>
              <a:rPr lang="en-US" sz="3000" b="1" dirty="0">
                <a:latin typeface="Century Gothic" charset="0"/>
                <a:ea typeface="Century Gothic" charset="0"/>
                <a:cs typeface="Century Gothic" charset="0"/>
              </a:rPr>
              <a:t>   </a:t>
            </a:r>
            <a:r>
              <a:rPr lang="en-US" sz="2400" b="1" dirty="0">
                <a:latin typeface="Century Gothic" charset="0"/>
                <a:ea typeface="Century Gothic" charset="0"/>
                <a:cs typeface="Century Gothic" charset="0"/>
              </a:rPr>
              <a:t> (i.e. Head Start, Title I/VPK, Specialized Pre-K ESE)</a:t>
            </a:r>
          </a:p>
          <a:p>
            <a:endParaRPr lang="en-US" sz="2400" b="1" dirty="0">
              <a:latin typeface="Century Gothic" charset="0"/>
              <a:ea typeface="Century Gothic" charset="0"/>
              <a:cs typeface="Century Gothic" charset="0"/>
            </a:endParaRPr>
          </a:p>
          <a:p>
            <a:pPr marL="428625" indent="-428625">
              <a:buFont typeface="Wingdings" charset="2"/>
              <a:buChar char="Ø"/>
            </a:pPr>
            <a:r>
              <a:rPr lang="en-US" sz="3000" b="1" dirty="0">
                <a:latin typeface="Century Gothic" charset="0"/>
                <a:ea typeface="Century Gothic" charset="0"/>
                <a:cs typeface="Century Gothic" charset="0"/>
              </a:rPr>
              <a:t>Describe the process for orienting new families to your school </a:t>
            </a:r>
          </a:p>
          <a:p>
            <a:r>
              <a:rPr lang="en-US" sz="3000" b="1" dirty="0">
                <a:latin typeface="Century Gothic" charset="0"/>
                <a:ea typeface="Century Gothic" charset="0"/>
                <a:cs typeface="Century Gothic" charset="0"/>
              </a:rPr>
              <a:t>    </a:t>
            </a:r>
            <a:r>
              <a:rPr lang="en-US" sz="2400" b="1" dirty="0">
                <a:latin typeface="Century Gothic" charset="0"/>
                <a:ea typeface="Century Gothic" charset="0"/>
                <a:cs typeface="Century Gothic" charset="0"/>
              </a:rPr>
              <a:t>(i.e. Kindergarten Round-Up)</a:t>
            </a:r>
          </a:p>
          <a:p>
            <a:pPr marL="428625" indent="-428625">
              <a:buFont typeface="Wingdings" charset="2"/>
              <a:buChar char="Ø"/>
            </a:pPr>
            <a:endParaRPr lang="en-US" sz="3000" b="1" dirty="0">
              <a:solidFill>
                <a:schemeClr val="bg1"/>
              </a:solidFill>
              <a:latin typeface="Century Gothic" charset="0"/>
              <a:ea typeface="Century Gothic" charset="0"/>
              <a:cs typeface="Century Gothic" charset="0"/>
            </a:endParaRPr>
          </a:p>
        </p:txBody>
      </p:sp>
      <p:sp>
        <p:nvSpPr>
          <p:cNvPr id="6" name="Title 5"/>
          <p:cNvSpPr>
            <a:spLocks noGrp="1"/>
          </p:cNvSpPr>
          <p:nvPr>
            <p:ph type="title"/>
          </p:nvPr>
        </p:nvSpPr>
        <p:spPr>
          <a:xfrm>
            <a:off x="571500" y="165100"/>
            <a:ext cx="8399463" cy="954088"/>
          </a:xfrm>
        </p:spPr>
        <p:txBody>
          <a:bodyPr/>
          <a:lstStyle/>
          <a:p>
            <a:br>
              <a:rPr lang="en-US" dirty="0">
                <a:solidFill>
                  <a:schemeClr val="tx1"/>
                </a:solidFill>
                <a:latin typeface="Century Gothic" charset="0"/>
                <a:cs typeface="Century Gothic" charset="0"/>
              </a:rPr>
            </a:br>
            <a:r>
              <a:rPr lang="en-US" sz="4000" dirty="0">
                <a:solidFill>
                  <a:schemeClr val="tx1"/>
                </a:solidFill>
                <a:latin typeface="Century Gothic" charset="0"/>
                <a:cs typeface="Century Gothic" charset="0"/>
              </a:rPr>
              <a:t>*PRE-SCHOOL TRANSITION*</a:t>
            </a:r>
            <a:endParaRPr lang="en-US" sz="4000" dirty="0">
              <a:solidFill>
                <a:schemeClr val="tx1"/>
              </a:solidFill>
            </a:endParaRPr>
          </a:p>
        </p:txBody>
      </p:sp>
      <p:sp>
        <p:nvSpPr>
          <p:cNvPr id="8" name="Text Placeholder 7"/>
          <p:cNvSpPr>
            <a:spLocks noGrp="1"/>
          </p:cNvSpPr>
          <p:nvPr>
            <p:ph type="body" sz="quarter" idx="13"/>
          </p:nvPr>
        </p:nvSpPr>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896702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12774" y="2549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83519" y="1371704"/>
            <a:ext cx="8813259" cy="1477328"/>
          </a:xfrm>
          <a:prstGeom prst="rect">
            <a:avLst/>
          </a:prstGeom>
          <a:noFill/>
        </p:spPr>
        <p:txBody>
          <a:bodyPr wrap="square" rtlCol="0">
            <a:spAutoFit/>
          </a:bodyPr>
          <a:lstStyle/>
          <a:p>
            <a:pPr marL="428625" indent="-428625">
              <a:buFont typeface="Wingdings" charset="2"/>
              <a:buChar char="Ø"/>
            </a:pPr>
            <a:r>
              <a:rPr lang="en-US" sz="3000" b="1" dirty="0">
                <a:latin typeface="Century Gothic" charset="0"/>
                <a:ea typeface="Century Gothic" charset="0"/>
                <a:cs typeface="Century Gothic" charset="0"/>
              </a:rPr>
              <a:t>Level/Expected Level of Parent Involvement as it relates to total number of participants</a:t>
            </a:r>
          </a:p>
          <a:p>
            <a:endParaRPr lang="en-US" sz="3000" b="1" dirty="0">
              <a:solidFill>
                <a:schemeClr val="bg1"/>
              </a:solidFill>
              <a:latin typeface="Century Gothic" charset="0"/>
              <a:ea typeface="Century Gothic" charset="0"/>
              <a:cs typeface="Century Gothic" charset="0"/>
            </a:endParaRPr>
          </a:p>
        </p:txBody>
      </p:sp>
      <p:pic>
        <p:nvPicPr>
          <p:cNvPr id="6" name="Picture 5"/>
          <p:cNvPicPr>
            <a:picLocks noChangeAspect="1"/>
          </p:cNvPicPr>
          <p:nvPr/>
        </p:nvPicPr>
        <p:blipFill>
          <a:blip r:embed="rId3"/>
          <a:stretch>
            <a:fillRect/>
          </a:stretch>
        </p:blipFill>
        <p:spPr>
          <a:xfrm>
            <a:off x="183519" y="2674682"/>
            <a:ext cx="8787444" cy="3268917"/>
          </a:xfrm>
          <a:prstGeom prst="rect">
            <a:avLst/>
          </a:prstGeom>
        </p:spPr>
      </p:pic>
      <p:sp>
        <p:nvSpPr>
          <p:cNvPr id="5" name="Title 4"/>
          <p:cNvSpPr>
            <a:spLocks noGrp="1"/>
          </p:cNvSpPr>
          <p:nvPr>
            <p:ph type="title"/>
          </p:nvPr>
        </p:nvSpPr>
        <p:spPr>
          <a:xfrm>
            <a:off x="279400" y="165100"/>
            <a:ext cx="8691563" cy="954088"/>
          </a:xfrm>
        </p:spPr>
        <p:txBody>
          <a:bodyPr/>
          <a:lstStyle/>
          <a:p>
            <a:br>
              <a:rPr lang="en-US" sz="3200" dirty="0">
                <a:solidFill>
                  <a:schemeClr val="tx1"/>
                </a:solidFill>
                <a:latin typeface="Century Gothic" charset="0"/>
                <a:cs typeface="Century Gothic" charset="0"/>
              </a:rPr>
            </a:br>
            <a:r>
              <a:rPr lang="en-US" sz="3200" dirty="0">
                <a:solidFill>
                  <a:schemeClr val="tx1"/>
                </a:solidFill>
                <a:latin typeface="Century Gothic" charset="0"/>
                <a:cs typeface="Century Gothic" charset="0"/>
              </a:rPr>
              <a:t>PARENT INVOLVEMENT Action Plan</a:t>
            </a:r>
            <a:endParaRPr lang="en-US" sz="32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6294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0213" y="16884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58997" y="1454670"/>
            <a:ext cx="8519405" cy="1754326"/>
          </a:xfrm>
          <a:prstGeom prst="rect">
            <a:avLst/>
          </a:prstGeom>
          <a:noFill/>
        </p:spPr>
        <p:txBody>
          <a:bodyPr wrap="square" rtlCol="0">
            <a:spAutoFit/>
          </a:bodyPr>
          <a:lstStyle/>
          <a:p>
            <a:endParaRPr lang="en-US" sz="750" b="1" dirty="0">
              <a:solidFill>
                <a:schemeClr val="bg1"/>
              </a:solidFill>
              <a:latin typeface="Century Gothic" charset="0"/>
              <a:ea typeface="Century Gothic" charset="0"/>
              <a:cs typeface="Century Gothic" charset="0"/>
            </a:endParaRPr>
          </a:p>
          <a:p>
            <a:pPr marL="428625" indent="-428625">
              <a:buFont typeface="Wingdings" charset="2"/>
              <a:buChar char="Ø"/>
            </a:pPr>
            <a:r>
              <a:rPr lang="en-US" sz="3000" b="1" dirty="0">
                <a:latin typeface="Century Gothic" charset="0"/>
                <a:ea typeface="Century Gothic" charset="0"/>
                <a:cs typeface="Century Gothic" charset="0"/>
              </a:rPr>
              <a:t>Parent Involvement Action Plan Activities</a:t>
            </a:r>
          </a:p>
          <a:p>
            <a:r>
              <a:rPr lang="en-US" sz="2100" b="1" dirty="0">
                <a:latin typeface="Century Gothic" charset="0"/>
                <a:ea typeface="Century Gothic" charset="0"/>
                <a:cs typeface="Century Gothic" charset="0"/>
              </a:rPr>
              <a:t>      (Aligned to School-Level PIP) </a:t>
            </a:r>
          </a:p>
          <a:p>
            <a:r>
              <a:rPr lang="en-US" sz="2100" b="1" dirty="0">
                <a:latin typeface="Century Gothic" charset="0"/>
                <a:ea typeface="Century Gothic" charset="0"/>
                <a:cs typeface="Century Gothic" charset="0"/>
              </a:rPr>
              <a:t>      New Name: Parent and Family Engagement Plan ~ PFEP</a:t>
            </a:r>
          </a:p>
          <a:p>
            <a:endParaRPr lang="en-US" sz="2100" b="1" dirty="0">
              <a:solidFill>
                <a:schemeClr val="bg1"/>
              </a:solidFill>
              <a:latin typeface="Century Gothic" charset="0"/>
              <a:ea typeface="Century Gothic" charset="0"/>
              <a:cs typeface="Century Gothic" charset="0"/>
            </a:endParaRPr>
          </a:p>
          <a:p>
            <a:endParaRPr lang="en-US" sz="750" b="1" dirty="0">
              <a:solidFill>
                <a:schemeClr val="bg1"/>
              </a:solidFill>
              <a:latin typeface="Century Gothic" charset="0"/>
              <a:ea typeface="Century Gothic" charset="0"/>
              <a:cs typeface="Century Gothic" charset="0"/>
            </a:endParaRPr>
          </a:p>
        </p:txBody>
      </p:sp>
      <p:pic>
        <p:nvPicPr>
          <p:cNvPr id="5" name="Picture 4"/>
          <p:cNvPicPr>
            <a:picLocks noChangeAspect="1"/>
          </p:cNvPicPr>
          <p:nvPr/>
        </p:nvPicPr>
        <p:blipFill>
          <a:blip r:embed="rId3"/>
          <a:stretch>
            <a:fillRect/>
          </a:stretch>
        </p:blipFill>
        <p:spPr>
          <a:xfrm>
            <a:off x="289028" y="2839017"/>
            <a:ext cx="8489374" cy="3079183"/>
          </a:xfrm>
          <a:prstGeom prst="rect">
            <a:avLst/>
          </a:prstGeom>
        </p:spPr>
      </p:pic>
      <p:sp>
        <p:nvSpPr>
          <p:cNvPr id="7" name="Title 6"/>
          <p:cNvSpPr>
            <a:spLocks noGrp="1"/>
          </p:cNvSpPr>
          <p:nvPr>
            <p:ph type="title"/>
          </p:nvPr>
        </p:nvSpPr>
        <p:spPr>
          <a:xfrm>
            <a:off x="258998" y="165100"/>
            <a:ext cx="8711966" cy="954088"/>
          </a:xfrm>
        </p:spPr>
        <p:txBody>
          <a:bodyPr/>
          <a:lstStyle/>
          <a:p>
            <a:r>
              <a:rPr lang="en-US" sz="2800" dirty="0">
                <a:solidFill>
                  <a:schemeClr val="tx1"/>
                </a:solidFill>
                <a:latin typeface="Century Gothic" charset="0"/>
                <a:cs typeface="Century Gothic" charset="0"/>
              </a:rPr>
              <a:t>PARENT &amp; FAMILY ENGAGEMENT Action Plan</a:t>
            </a:r>
            <a:endParaRPr lang="en-US" sz="28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5425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8</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371062" y="225288"/>
            <a:ext cx="8599902" cy="851358"/>
          </a:xfrm>
        </p:spPr>
        <p:txBody>
          <a:bodyPr/>
          <a:lstStyle/>
          <a:p>
            <a:pPr algn="ctr"/>
            <a:r>
              <a:rPr lang="en-US" dirty="0"/>
              <a:t>SBBC SCHOOL IMPROVEMENT PLAN</a:t>
            </a:r>
            <a:br>
              <a:rPr lang="en-US" sz="3200" dirty="0"/>
            </a:br>
            <a:r>
              <a:rPr lang="en-US" sz="3200" dirty="0"/>
              <a:t>IMPORTANT CLARIFICATION POINTS </a:t>
            </a:r>
          </a:p>
        </p:txBody>
      </p:sp>
      <p:sp>
        <p:nvSpPr>
          <p:cNvPr id="6" name="Rectangle 5">
            <a:extLst>
              <a:ext uri="{FF2B5EF4-FFF2-40B4-BE49-F238E27FC236}">
                <a16:creationId xmlns:a16="http://schemas.microsoft.com/office/drawing/2014/main" id="{82F56F47-5EA7-45FF-8FFC-47180B28D01F}"/>
              </a:ext>
            </a:extLst>
          </p:cNvPr>
          <p:cNvSpPr/>
          <p:nvPr/>
        </p:nvSpPr>
        <p:spPr>
          <a:xfrm>
            <a:off x="592182" y="1436913"/>
            <a:ext cx="8378781" cy="4154984"/>
          </a:xfrm>
          <a:prstGeom prst="rect">
            <a:avLst/>
          </a:prstGeom>
        </p:spPr>
        <p:txBody>
          <a:bodyPr wrap="square">
            <a:spAutoFit/>
          </a:bodyPr>
          <a:lstStyle/>
          <a:p>
            <a:r>
              <a:rPr lang="en-US" sz="2400" b="1" dirty="0">
                <a:solidFill>
                  <a:schemeClr val="accent1"/>
                </a:solidFill>
                <a:latin typeface="Arial"/>
                <a:cs typeface="Arial"/>
              </a:rPr>
              <a:t>•  </a:t>
            </a:r>
            <a:r>
              <a:rPr lang="en-US" sz="2400" b="1" u="sng" dirty="0">
                <a:solidFill>
                  <a:schemeClr val="accent1"/>
                </a:solidFill>
                <a:latin typeface="Arial"/>
                <a:cs typeface="Arial"/>
              </a:rPr>
              <a:t>All schools</a:t>
            </a:r>
            <a:r>
              <a:rPr lang="en-US" sz="2400" b="1" dirty="0">
                <a:solidFill>
                  <a:schemeClr val="accent1"/>
                </a:solidFill>
                <a:latin typeface="Arial"/>
                <a:cs typeface="Arial"/>
              </a:rPr>
              <a:t> must complete the SBBC School Improvement Plan which is aligned with the District Strategic Plan.</a:t>
            </a:r>
          </a:p>
          <a:p>
            <a:endParaRPr lang="en-US" sz="800" b="1" dirty="0">
              <a:solidFill>
                <a:schemeClr val="accent1"/>
              </a:solidFill>
              <a:latin typeface="Arial"/>
              <a:cs typeface="Arial"/>
            </a:endParaRPr>
          </a:p>
          <a:p>
            <a:r>
              <a:rPr lang="en-US" sz="2400" b="1" dirty="0">
                <a:solidFill>
                  <a:schemeClr val="accent1"/>
                </a:solidFill>
                <a:latin typeface="Arial"/>
                <a:cs typeface="Arial"/>
              </a:rPr>
              <a:t>•  The FLDOE SIP  (</a:t>
            </a:r>
            <a:r>
              <a:rPr lang="en-US" sz="2400" b="1" i="1" dirty="0">
                <a:solidFill>
                  <a:schemeClr val="accent1"/>
                </a:solidFill>
                <a:latin typeface="Arial"/>
                <a:cs typeface="Arial"/>
              </a:rPr>
              <a:t>Required for all DA Schools</a:t>
            </a:r>
            <a:r>
              <a:rPr lang="en-US" sz="2400" b="1" dirty="0">
                <a:solidFill>
                  <a:schemeClr val="accent1"/>
                </a:solidFill>
                <a:latin typeface="Arial"/>
                <a:cs typeface="Arial"/>
              </a:rPr>
              <a:t>) is a component of the SBBC SIP in Best Practice 4.</a:t>
            </a:r>
          </a:p>
          <a:p>
            <a:endParaRPr lang="en-US" sz="800" b="1" dirty="0">
              <a:solidFill>
                <a:schemeClr val="accent1"/>
              </a:solidFill>
              <a:latin typeface="Arial"/>
              <a:cs typeface="Arial"/>
            </a:endParaRPr>
          </a:p>
          <a:p>
            <a:r>
              <a:rPr lang="en-US" sz="2400" b="1" dirty="0">
                <a:solidFill>
                  <a:schemeClr val="accent1"/>
                </a:solidFill>
                <a:latin typeface="Arial"/>
                <a:cs typeface="Arial"/>
              </a:rPr>
              <a:t>•  The SAC Composition Report needs to be updated and uploaded as a PDF periodically to SAC Upload section to reflect the actual, current membership.</a:t>
            </a:r>
          </a:p>
          <a:p>
            <a:endParaRPr lang="en-US" sz="800" b="1" dirty="0">
              <a:solidFill>
                <a:schemeClr val="accent1"/>
              </a:solidFill>
              <a:latin typeface="Arial"/>
              <a:cs typeface="Arial"/>
            </a:endParaRPr>
          </a:p>
          <a:p>
            <a:r>
              <a:rPr lang="en-US" sz="2400" b="1" dirty="0">
                <a:solidFill>
                  <a:schemeClr val="accent1"/>
                </a:solidFill>
                <a:latin typeface="Arial"/>
                <a:cs typeface="Arial"/>
              </a:rPr>
              <a:t>•  </a:t>
            </a:r>
            <a:r>
              <a:rPr lang="en-US" sz="2400" b="1" dirty="0" err="1">
                <a:solidFill>
                  <a:schemeClr val="accent1"/>
                </a:solidFill>
                <a:latin typeface="Arial"/>
                <a:cs typeface="Arial"/>
              </a:rPr>
              <a:t>AdvancED</a:t>
            </a:r>
            <a:r>
              <a:rPr lang="en-US" sz="2400" b="1" dirty="0">
                <a:solidFill>
                  <a:schemeClr val="accent1"/>
                </a:solidFill>
                <a:latin typeface="Arial"/>
                <a:cs typeface="Arial"/>
              </a:rPr>
              <a:t> Self-Assessment needs to be completed annually.</a:t>
            </a:r>
            <a:endParaRPr lang="en-US" dirty="0">
              <a:solidFill>
                <a:srgbClr val="1AADF7"/>
              </a:solidFill>
              <a:latin typeface="Arial"/>
              <a:cs typeface="Arial"/>
            </a:endParaRP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8031125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2" name="Title 1"/>
          <p:cNvSpPr>
            <a:spLocks noGrp="1"/>
          </p:cNvSpPr>
          <p:nvPr>
            <p:ph type="title"/>
          </p:nvPr>
        </p:nvSpPr>
        <p:spPr>
          <a:xfrm>
            <a:off x="336822" y="219594"/>
            <a:ext cx="8634142" cy="899593"/>
          </a:xfrm>
        </p:spPr>
        <p:txBody>
          <a:bodyPr>
            <a:normAutofit/>
          </a:bodyPr>
          <a:lstStyle/>
          <a:p>
            <a:r>
              <a:rPr lang="en-US" sz="2800" dirty="0">
                <a:solidFill>
                  <a:schemeClr val="tx1"/>
                </a:solidFill>
                <a:latin typeface="Century Gothic" charset="0"/>
                <a:cs typeface="Century Gothic" charset="0"/>
              </a:rPr>
              <a:t>PARENT &amp; FAMILY ENGAGEMENT Action Plan</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12775" y="244839"/>
            <a:ext cx="1058189" cy="845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13106" y="1118898"/>
            <a:ext cx="8481573" cy="1831271"/>
          </a:xfrm>
          <a:prstGeom prst="rect">
            <a:avLst/>
          </a:prstGeom>
          <a:noFill/>
        </p:spPr>
        <p:txBody>
          <a:bodyPr wrap="square" rtlCol="0">
            <a:spAutoFit/>
          </a:bodyPr>
          <a:lstStyle/>
          <a:p>
            <a:pPr marL="457200" indent="-457200">
              <a:buFont typeface="Wingdings" charset="2"/>
              <a:buChar char="Ø"/>
            </a:pPr>
            <a:r>
              <a:rPr lang="en-US" sz="3000" b="1" dirty="0">
                <a:latin typeface="Century Gothic" charset="0"/>
                <a:ea typeface="Century Gothic" charset="0"/>
                <a:cs typeface="Century Gothic" charset="0"/>
              </a:rPr>
              <a:t>High Quality and Ongoing Professional Development </a:t>
            </a:r>
          </a:p>
          <a:p>
            <a:r>
              <a:rPr lang="en-US" sz="2100" b="1" dirty="0">
                <a:latin typeface="Century Gothic" charset="0"/>
                <a:ea typeface="Century Gothic" charset="0"/>
                <a:cs typeface="Century Gothic" charset="0"/>
              </a:rPr>
              <a:t>      (Aligned to Title I, Part A School-Based Budget)</a:t>
            </a:r>
          </a:p>
          <a:p>
            <a:endParaRPr lang="en-US" sz="3200" b="1" dirty="0">
              <a:latin typeface="Century Gothic" charset="0"/>
              <a:ea typeface="Century Gothic" charset="0"/>
              <a:cs typeface="Century Gothic" charset="0"/>
            </a:endParaRPr>
          </a:p>
        </p:txBody>
      </p:sp>
      <p:pic>
        <p:nvPicPr>
          <p:cNvPr id="9" name="Picture 8"/>
          <p:cNvPicPr>
            <a:picLocks noChangeAspect="1"/>
          </p:cNvPicPr>
          <p:nvPr/>
        </p:nvPicPr>
        <p:blipFill>
          <a:blip r:embed="rId4"/>
          <a:stretch>
            <a:fillRect/>
          </a:stretch>
        </p:blipFill>
        <p:spPr>
          <a:xfrm>
            <a:off x="321621" y="2919862"/>
            <a:ext cx="8511972" cy="3074537"/>
          </a:xfrm>
          <a:prstGeom prst="rect">
            <a:avLst/>
          </a:prstGeom>
        </p:spPr>
      </p:pic>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3622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905" y="232376"/>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03200" y="1574047"/>
            <a:ext cx="8627894" cy="4601260"/>
          </a:xfrm>
          <a:prstGeom prst="rect">
            <a:avLst/>
          </a:prstGeom>
          <a:noFill/>
        </p:spPr>
        <p:txBody>
          <a:bodyPr wrap="square" rtlCol="0">
            <a:spAutoFit/>
          </a:bodyPr>
          <a:lstStyle/>
          <a:p>
            <a:pPr marL="342900" indent="-342900">
              <a:buFont typeface="Wingdings" charset="2"/>
              <a:buChar char="Ø"/>
            </a:pPr>
            <a:r>
              <a:rPr lang="en-US" sz="2400" b="1" dirty="0">
                <a:latin typeface="Century Gothic" charset="0"/>
                <a:ea typeface="Century Gothic" charset="0"/>
                <a:cs typeface="Century Gothic" charset="0"/>
              </a:rPr>
              <a:t>Include your Title I Liaison on your SIP team.                                      (6 eBinder compliance items reference the SIP/Title I Plan)</a:t>
            </a:r>
          </a:p>
          <a:p>
            <a:pPr marL="342900" indent="-342900">
              <a:buFont typeface="Wingdings" charset="2"/>
              <a:buChar char="Ø"/>
            </a:pPr>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Complete ALL requirements in a detailed, narrative format. </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Please indicate if the requirement is not applicable to your school.</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Refer to the “More Information” pull down tab as needed for examples.</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Be complete and concise with your responses.</a:t>
            </a:r>
          </a:p>
          <a:p>
            <a:endParaRPr lang="en-US" sz="2100" b="1" dirty="0">
              <a:solidFill>
                <a:schemeClr val="bg1"/>
              </a:solidFill>
              <a:latin typeface="Century Gothic" charset="0"/>
              <a:ea typeface="Century Gothic" charset="0"/>
              <a:cs typeface="Century Gothic" charset="0"/>
            </a:endParaRPr>
          </a:p>
        </p:txBody>
      </p:sp>
      <p:sp>
        <p:nvSpPr>
          <p:cNvPr id="8" name="Title 7"/>
          <p:cNvSpPr>
            <a:spLocks noGrp="1"/>
          </p:cNvSpPr>
          <p:nvPr>
            <p:ph type="title"/>
          </p:nvPr>
        </p:nvSpPr>
        <p:spPr>
          <a:xfrm>
            <a:off x="660401" y="165100"/>
            <a:ext cx="8310572" cy="954088"/>
          </a:xfrm>
        </p:spPr>
        <p:txBody>
          <a:bodyPr/>
          <a:lstStyle/>
          <a:p>
            <a:br>
              <a:rPr lang="en-US" sz="3200" dirty="0">
                <a:solidFill>
                  <a:schemeClr val="tx1"/>
                </a:solidFill>
                <a:latin typeface="Century Gothic" charset="0"/>
                <a:cs typeface="Century Gothic" charset="0"/>
              </a:rPr>
            </a:br>
            <a:br>
              <a:rPr lang="en-US" sz="3200" dirty="0">
                <a:solidFill>
                  <a:schemeClr val="tx1"/>
                </a:solidFill>
                <a:latin typeface="Century Gothic" charset="0"/>
                <a:cs typeface="Century Gothic" charset="0"/>
              </a:rPr>
            </a:br>
            <a:r>
              <a:rPr lang="en-US" sz="3200" dirty="0">
                <a:solidFill>
                  <a:schemeClr val="tx1"/>
                </a:solidFill>
                <a:latin typeface="Century Gothic" charset="0"/>
                <a:cs typeface="Century Gothic" charset="0"/>
              </a:rPr>
              <a:t>Suggestions for Best Practices</a:t>
            </a:r>
            <a:endParaRPr lang="en-US" dirty="0"/>
          </a:p>
        </p:txBody>
      </p:sp>
      <p:sp>
        <p:nvSpPr>
          <p:cNvPr id="12" name="Text Placeholder 7"/>
          <p:cNvSpPr>
            <a:spLocks noGrp="1"/>
          </p:cNvSpPr>
          <p:nvPr>
            <p:ph type="body" sz="quarter" idx="13"/>
          </p:nvPr>
        </p:nvSpPr>
        <p:spPr>
          <a:xfrm>
            <a:off x="1004356" y="6242583"/>
            <a:ext cx="4714862" cy="365124"/>
          </a:xfrm>
        </p:spPr>
        <p:txBody>
          <a:bodyPr/>
          <a:lstStyle/>
          <a:p>
            <a:r>
              <a:rPr lang="en-US" dirty="0"/>
              <a:t>Title I Plan (Addendum)</a:t>
            </a:r>
          </a:p>
        </p:txBody>
      </p:sp>
    </p:spTree>
    <p:extLst>
      <p:ext uri="{BB962C8B-B14F-4D97-AF65-F5344CB8AC3E}">
        <p14:creationId xmlns:p14="http://schemas.microsoft.com/office/powerpoint/2010/main" val="650083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9422"/>
            <a:ext cx="8983493" cy="5122428"/>
          </a:xfrm>
          <a:prstGeom prst="rect">
            <a:avLst/>
          </a:prstGeom>
        </p:spPr>
      </p:pic>
    </p:spTree>
    <p:extLst>
      <p:ext uri="{BB962C8B-B14F-4D97-AF65-F5344CB8AC3E}">
        <p14:creationId xmlns:p14="http://schemas.microsoft.com/office/powerpoint/2010/main" val="1701836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83</a:t>
            </a:fld>
            <a:endParaRPr lang="en-US" dirty="0"/>
          </a:p>
        </p:txBody>
      </p:sp>
      <p:sp>
        <p:nvSpPr>
          <p:cNvPr id="3" name="Text Placeholder 2"/>
          <p:cNvSpPr>
            <a:spLocks noGrp="1"/>
          </p:cNvSpPr>
          <p:nvPr>
            <p:ph type="body" sz="quarter" idx="13"/>
          </p:nvPr>
        </p:nvSpPr>
        <p:spPr/>
        <p:txBody>
          <a:bodyPr/>
          <a:lstStyle/>
          <a:p>
            <a:r>
              <a:rPr lang="en-US" dirty="0"/>
              <a:t>2017 </a:t>
            </a:r>
            <a:r>
              <a:rPr lang="mr-IN" dirty="0"/>
              <a:t>–</a:t>
            </a:r>
            <a:r>
              <a:rPr lang="en-US" dirty="0"/>
              <a:t> 2018 title I addendum</a:t>
            </a:r>
          </a:p>
        </p:txBody>
      </p:sp>
      <p:sp>
        <p:nvSpPr>
          <p:cNvPr id="4" name="Title 3"/>
          <p:cNvSpPr>
            <a:spLocks noGrp="1"/>
          </p:cNvSpPr>
          <p:nvPr>
            <p:ph type="title"/>
          </p:nvPr>
        </p:nvSpPr>
        <p:spPr/>
        <p:txBody>
          <a:bodyPr/>
          <a:lstStyle/>
          <a:p>
            <a:r>
              <a:rPr lang="en-US" sz="3600" dirty="0">
                <a:solidFill>
                  <a:schemeClr val="tx1"/>
                </a:solidFill>
              </a:rPr>
              <a:t>Need help?  Contact us!</a:t>
            </a:r>
          </a:p>
        </p:txBody>
      </p:sp>
      <p:sp>
        <p:nvSpPr>
          <p:cNvPr id="5" name="Text Placeholder 4"/>
          <p:cNvSpPr>
            <a:spLocks noGrp="1"/>
          </p:cNvSpPr>
          <p:nvPr>
            <p:ph type="body" sz="quarter" idx="15"/>
          </p:nvPr>
        </p:nvSpPr>
        <p:spPr/>
        <p:txBody>
          <a:bodyPr/>
          <a:lstStyle/>
          <a:p>
            <a:r>
              <a:rPr lang="en-US" dirty="0"/>
              <a:t>         </a:t>
            </a:r>
          </a:p>
        </p:txBody>
      </p:sp>
      <p:sp>
        <p:nvSpPr>
          <p:cNvPr id="6" name="Text Placeholder 5"/>
          <p:cNvSpPr>
            <a:spLocks noGrp="1"/>
          </p:cNvSpPr>
          <p:nvPr>
            <p:ph type="body" sz="quarter" idx="16"/>
          </p:nvPr>
        </p:nvSpPr>
        <p:spPr>
          <a:xfrm>
            <a:off x="168952" y="1279673"/>
            <a:ext cx="2826131" cy="2299462"/>
          </a:xfrm>
        </p:spPr>
        <p:txBody>
          <a:bodyPr/>
          <a:lstStyle/>
          <a:p>
            <a:r>
              <a:rPr lang="en-US" dirty="0"/>
              <a:t>     </a:t>
            </a:r>
          </a:p>
        </p:txBody>
      </p:sp>
      <p:sp>
        <p:nvSpPr>
          <p:cNvPr id="7" name="Text Placeholder 6"/>
          <p:cNvSpPr>
            <a:spLocks noGrp="1"/>
          </p:cNvSpPr>
          <p:nvPr>
            <p:ph type="body" sz="quarter" idx="17"/>
          </p:nvPr>
        </p:nvSpPr>
        <p:spPr/>
        <p:txBody>
          <a:bodyPr/>
          <a:lstStyle/>
          <a:p>
            <a:r>
              <a:rPr lang="en-US" dirty="0"/>
              <a:t>    </a:t>
            </a: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690" y="1532371"/>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0073" y="3974401"/>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2216" y="1535087"/>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3343009" y="1678305"/>
            <a:ext cx="2549519" cy="1477328"/>
          </a:xfrm>
          <a:prstGeom prst="rect">
            <a:avLst/>
          </a:prstGeom>
          <a:noFill/>
        </p:spPr>
        <p:txBody>
          <a:bodyPr wrap="square" rtlCol="0">
            <a:spAutoFit/>
          </a:bodyPr>
          <a:lstStyle/>
          <a:p>
            <a:pPr algn="ctr"/>
            <a:r>
              <a:rPr lang="en-US" sz="2400" b="1" dirty="0"/>
              <a:t>Adriana Karam</a:t>
            </a:r>
          </a:p>
          <a:p>
            <a:pPr algn="ctr"/>
            <a:endParaRPr lang="en-US" sz="2400" b="1" dirty="0"/>
          </a:p>
          <a:p>
            <a:pPr algn="ctr"/>
            <a:r>
              <a:rPr lang="en-US" sz="2400" b="1" dirty="0"/>
              <a:t>754-321-1417</a:t>
            </a:r>
          </a:p>
          <a:p>
            <a:pPr algn="ctr"/>
            <a:endParaRPr lang="en-US" dirty="0"/>
          </a:p>
        </p:txBody>
      </p:sp>
      <p:sp>
        <p:nvSpPr>
          <p:cNvPr id="18" name="TextBox 17"/>
          <p:cNvSpPr txBox="1"/>
          <p:nvPr/>
        </p:nvSpPr>
        <p:spPr>
          <a:xfrm>
            <a:off x="386626" y="4155789"/>
            <a:ext cx="2390633" cy="1477328"/>
          </a:xfrm>
          <a:prstGeom prst="rect">
            <a:avLst/>
          </a:prstGeom>
          <a:noFill/>
        </p:spPr>
        <p:txBody>
          <a:bodyPr wrap="square" rtlCol="0">
            <a:spAutoFit/>
          </a:bodyPr>
          <a:lstStyle/>
          <a:p>
            <a:pPr algn="ctr"/>
            <a:r>
              <a:rPr lang="en-US" sz="2400" b="1" dirty="0"/>
              <a:t>Tamara Battle</a:t>
            </a:r>
          </a:p>
          <a:p>
            <a:pPr algn="ctr"/>
            <a:endParaRPr lang="en-US" sz="2400" b="1" dirty="0"/>
          </a:p>
          <a:p>
            <a:pPr algn="ctr"/>
            <a:r>
              <a:rPr lang="en-US" sz="2400" b="1" dirty="0"/>
              <a:t>754-321-1400</a:t>
            </a:r>
          </a:p>
          <a:p>
            <a:pPr algn="ctr"/>
            <a:endParaRPr lang="en-US" dirty="0"/>
          </a:p>
        </p:txBody>
      </p:sp>
      <p:sp>
        <p:nvSpPr>
          <p:cNvPr id="19" name="TextBox 18"/>
          <p:cNvSpPr txBox="1"/>
          <p:nvPr/>
        </p:nvSpPr>
        <p:spPr>
          <a:xfrm>
            <a:off x="6319814" y="4132769"/>
            <a:ext cx="2390633" cy="1477328"/>
          </a:xfrm>
          <a:prstGeom prst="rect">
            <a:avLst/>
          </a:prstGeom>
          <a:noFill/>
        </p:spPr>
        <p:txBody>
          <a:bodyPr wrap="square" rtlCol="0">
            <a:spAutoFit/>
          </a:bodyPr>
          <a:lstStyle/>
          <a:p>
            <a:pPr algn="ctr"/>
            <a:r>
              <a:rPr lang="en-US" sz="2400" b="1" dirty="0"/>
              <a:t>Yolanda Nails</a:t>
            </a:r>
          </a:p>
          <a:p>
            <a:pPr algn="ctr"/>
            <a:endParaRPr lang="en-US" sz="2400" b="1" dirty="0"/>
          </a:p>
          <a:p>
            <a:pPr algn="ctr"/>
            <a:r>
              <a:rPr lang="en-US" sz="2400" b="1" dirty="0"/>
              <a:t>754-321-1400</a:t>
            </a:r>
          </a:p>
          <a:p>
            <a:pPr algn="ctr"/>
            <a:endParaRPr lang="en-US" dirty="0"/>
          </a:p>
        </p:txBody>
      </p:sp>
    </p:spTree>
    <p:extLst>
      <p:ext uri="{BB962C8B-B14F-4D97-AF65-F5344CB8AC3E}">
        <p14:creationId xmlns:p14="http://schemas.microsoft.com/office/powerpoint/2010/main" val="18218146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BEHAVIOR</a:t>
            </a:r>
          </a:p>
          <a:p>
            <a:pPr algn="ctr"/>
            <a:endParaRPr lang="en-US" sz="72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PLAN</a:t>
            </a:r>
          </a:p>
        </p:txBody>
      </p:sp>
      <p:sp>
        <p:nvSpPr>
          <p:cNvPr id="3" name="Slide Number Placeholder 2"/>
          <p:cNvSpPr>
            <a:spLocks noGrp="1"/>
          </p:cNvSpPr>
          <p:nvPr>
            <p:ph type="sldNum" sz="quarter" idx="12"/>
          </p:nvPr>
        </p:nvSpPr>
        <p:spPr/>
        <p:txBody>
          <a:bodyPr/>
          <a:lstStyle/>
          <a:p>
            <a:fld id="{9A47194C-3E5A-854F-B5AE-A6634FC20B3C}" type="slidenum">
              <a:rPr lang="en-US" smtClean="0"/>
              <a:pPr/>
              <a:t>84</a:t>
            </a:fld>
            <a:endParaRPr lang="en-US" dirty="0"/>
          </a:p>
        </p:txBody>
      </p:sp>
      <p:sp>
        <p:nvSpPr>
          <p:cNvPr id="4" name="Title 3"/>
          <p:cNvSpPr>
            <a:spLocks noGrp="1"/>
          </p:cNvSpPr>
          <p:nvPr>
            <p:ph type="title"/>
          </p:nvPr>
        </p:nvSpPr>
        <p:spPr/>
        <p:txBody>
          <a:bodyPr/>
          <a:lstStyle/>
          <a:p>
            <a:br>
              <a:rPr lang="en-US" sz="2000" dirty="0"/>
            </a:br>
            <a:r>
              <a:rPr lang="en-US" sz="1600" dirty="0"/>
              <a:t>OFFICE OF SERVICE QUALITY</a:t>
            </a:r>
            <a:br>
              <a:rPr lang="en-US" dirty="0"/>
            </a:br>
            <a:endParaRPr lang="en-US" dirty="0"/>
          </a:p>
        </p:txBody>
      </p:sp>
      <p:sp>
        <p:nvSpPr>
          <p:cNvPr id="5" name="TextBox 4"/>
          <p:cNvSpPr txBox="1"/>
          <p:nvPr/>
        </p:nvSpPr>
        <p:spPr>
          <a:xfrm>
            <a:off x="518583" y="4751917"/>
            <a:ext cx="8392584" cy="400110"/>
          </a:xfrm>
          <a:prstGeom prst="rect">
            <a:avLst/>
          </a:prstGeom>
          <a:noFill/>
        </p:spPr>
        <p:txBody>
          <a:bodyPr wrap="square" rtlCol="0">
            <a:spAutoFit/>
          </a:bodyPr>
          <a:lstStyle/>
          <a:p>
            <a:r>
              <a:rPr lang="en-US" sz="2000" b="1" dirty="0">
                <a:solidFill>
                  <a:schemeClr val="accent1"/>
                </a:solidFill>
              </a:rPr>
              <a:t>Upload Completed Behavior Plan to the 2017-2018 SIP Template </a:t>
            </a:r>
            <a:endParaRPr lang="en-US" sz="2000" dirty="0"/>
          </a:p>
        </p:txBody>
      </p:sp>
    </p:spTree>
    <p:extLst>
      <p:ext uri="{BB962C8B-B14F-4D97-AF65-F5344CB8AC3E}">
        <p14:creationId xmlns:p14="http://schemas.microsoft.com/office/powerpoint/2010/main" val="28445393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3812583"/>
            <a:ext cx="9144000" cy="3045417"/>
          </a:xfrm>
          <a:prstGeom prst="rect">
            <a:avLst/>
          </a:prstGeom>
          <a:solidFill>
            <a:srgbClr val="26BDC4"/>
          </a:solidFill>
          <a:ln>
            <a:solidFill>
              <a:srgbClr val="26B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45710" y="4487334"/>
            <a:ext cx="8252580" cy="1323439"/>
          </a:xfrm>
          <a:prstGeom prst="rect">
            <a:avLst/>
          </a:prstGeom>
          <a:noFill/>
        </p:spPr>
        <p:txBody>
          <a:bodyPr wrap="none" rtlCol="0">
            <a:spAutoFit/>
          </a:bodyPr>
          <a:lstStyle/>
          <a:p>
            <a:pPr algn="ctr"/>
            <a:r>
              <a:rPr lang="en-US" sz="4000" dirty="0">
                <a:solidFill>
                  <a:schemeClr val="bg1"/>
                </a:solidFill>
                <a:latin typeface="Arial" panose="020B0604020202020204" pitchFamily="34" charset="0"/>
                <a:cs typeface="Arial" panose="020B0604020202020204" pitchFamily="34" charset="0"/>
              </a:rPr>
              <a:t>School-wide Positive Behavior Plan</a:t>
            </a:r>
          </a:p>
          <a:p>
            <a:pPr algn="ctr"/>
            <a:r>
              <a:rPr lang="en-US" sz="4000" b="1" dirty="0">
                <a:solidFill>
                  <a:schemeClr val="bg1"/>
                </a:solidFill>
                <a:latin typeface="Arial" panose="020B0604020202020204" pitchFamily="34" charset="0"/>
                <a:cs typeface="Arial" panose="020B0604020202020204" pitchFamily="34" charset="0"/>
              </a:rPr>
              <a:t>SPBP</a:t>
            </a:r>
          </a:p>
        </p:txBody>
      </p:sp>
      <p:sp>
        <p:nvSpPr>
          <p:cNvPr id="6" name="Rectangle 5"/>
          <p:cNvSpPr/>
          <p:nvPr/>
        </p:nvSpPr>
        <p:spPr>
          <a:xfrm>
            <a:off x="2266950" y="0"/>
            <a:ext cx="6877050"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7F1542"/>
                </a:solidFill>
              </a:rPr>
              <a:t>School Improvement Plan Presentation</a:t>
            </a:r>
          </a:p>
          <a:p>
            <a:pPr algn="ctr"/>
            <a:r>
              <a:rPr lang="en-US" sz="3200" dirty="0">
                <a:solidFill>
                  <a:srgbClr val="7F1542"/>
                </a:solidFill>
              </a:rPr>
              <a:t>December 2017</a:t>
            </a:r>
          </a:p>
        </p:txBody>
      </p:sp>
    </p:spTree>
    <p:extLst>
      <p:ext uri="{BB962C8B-B14F-4D97-AF65-F5344CB8AC3E}">
        <p14:creationId xmlns:p14="http://schemas.microsoft.com/office/powerpoint/2010/main" val="26528375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655" y="2306712"/>
            <a:ext cx="6253635" cy="3323987"/>
          </a:xfrm>
          <a:prstGeom prst="rect">
            <a:avLst/>
          </a:prstGeom>
          <a:noFill/>
        </p:spPr>
        <p:txBody>
          <a:bodyPr wrap="none" rtlCol="0">
            <a:spAutoFit/>
          </a:bodyPr>
          <a:lstStyle/>
          <a:p>
            <a:pPr marL="342891" marR="0" lvl="0" indent="-342891"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Why all schools need to complete a SPBP</a:t>
            </a:r>
          </a:p>
          <a:p>
            <a:pPr marL="342891" marR="0" lvl="0" indent="-342891"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the SPBP is connected to PBIS</a:t>
            </a:r>
          </a:p>
          <a:p>
            <a:pPr marL="342891" marR="0" lvl="0" indent="-342891"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the template contains this year</a:t>
            </a:r>
          </a:p>
          <a:p>
            <a:pPr marL="342891" marR="0" lvl="0" indent="-342891"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your next steps should be</a:t>
            </a:r>
          </a:p>
          <a:p>
            <a:pPr marL="1257300" marR="0" lvl="2"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1F9BA1"/>
                </a:solidFill>
                <a:effectLst/>
                <a:uLnTx/>
                <a:uFillTx/>
                <a:latin typeface="Arial" panose="020B0604020202020204" pitchFamily="34" charset="0"/>
                <a:ea typeface="+mn-ea"/>
                <a:cs typeface="Arial" panose="020B0604020202020204" pitchFamily="34" charset="0"/>
              </a:rPr>
              <a:t>SPBP Implementation Plan</a:t>
            </a:r>
          </a:p>
          <a:p>
            <a:pPr marL="342891" marR="0" lvl="0" indent="-342891"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Where to find the resources to complete the SPBP</a:t>
            </a:r>
          </a:p>
          <a:p>
            <a:pPr marL="342891" marR="0" lvl="0" indent="-342891"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the SPBP is due</a:t>
            </a:r>
          </a:p>
        </p:txBody>
      </p:sp>
      <p:sp>
        <p:nvSpPr>
          <p:cNvPr id="4" name="TextBox 3"/>
          <p:cNvSpPr txBox="1"/>
          <p:nvPr/>
        </p:nvSpPr>
        <p:spPr>
          <a:xfrm>
            <a:off x="483655" y="1469283"/>
            <a:ext cx="60997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9BA1"/>
                </a:solidFill>
                <a:effectLst/>
                <a:uLnTx/>
                <a:uFillTx/>
                <a:latin typeface="Arial" panose="020B0604020202020204" pitchFamily="34" charset="0"/>
                <a:ea typeface="+mn-ea"/>
                <a:cs typeface="Arial" panose="020B0604020202020204" pitchFamily="34" charset="0"/>
              </a:rPr>
              <a:t>After this presentation, you will know:</a:t>
            </a:r>
          </a:p>
        </p:txBody>
      </p:sp>
      <p:sp>
        <p:nvSpPr>
          <p:cNvPr id="5" name="TextBox 4"/>
          <p:cNvSpPr txBox="1"/>
          <p:nvPr/>
        </p:nvSpPr>
        <p:spPr>
          <a:xfrm rot="1479142">
            <a:off x="4045523" y="5533964"/>
            <a:ext cx="1823896" cy="707886"/>
          </a:xfrm>
          <a:prstGeom prst="rect">
            <a:avLst/>
          </a:prstGeom>
          <a:solidFill>
            <a:schemeClr val="bg1"/>
          </a:solidFill>
          <a:ln w="19050">
            <a:solidFill>
              <a:srgbClr val="7F1542"/>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F1542"/>
                </a:solidFill>
                <a:effectLst/>
                <a:uLnTx/>
                <a:uFillTx/>
                <a:latin typeface="Arial" panose="020B0604020202020204" pitchFamily="34" charset="0"/>
                <a:ea typeface="+mn-ea"/>
                <a:cs typeface="Arial" panose="020B0604020202020204" pitchFamily="34" charset="0"/>
              </a:rPr>
              <a:t>HINT: April 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F1542"/>
                </a:solidFill>
                <a:effectLst/>
                <a:uLnTx/>
                <a:uFillTx/>
                <a:latin typeface="Arial" panose="020B0604020202020204" pitchFamily="34" charset="0"/>
                <a:ea typeface="+mn-ea"/>
                <a:cs typeface="Arial" panose="020B0604020202020204" pitchFamily="34" charset="0"/>
              </a:rPr>
              <a:t>every year!</a:t>
            </a:r>
          </a:p>
        </p:txBody>
      </p:sp>
      <p:sp>
        <p:nvSpPr>
          <p:cNvPr id="6" name="TextBox 5"/>
          <p:cNvSpPr txBox="1"/>
          <p:nvPr/>
        </p:nvSpPr>
        <p:spPr>
          <a:xfrm>
            <a:off x="1733550" y="414757"/>
            <a:ext cx="23391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Objectives</a:t>
            </a:r>
          </a:p>
        </p:txBody>
      </p:sp>
    </p:spTree>
    <p:extLst>
      <p:ext uri="{BB962C8B-B14F-4D97-AF65-F5344CB8AC3E}">
        <p14:creationId xmlns:p14="http://schemas.microsoft.com/office/powerpoint/2010/main" val="18698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9771" y="1524702"/>
            <a:ext cx="68579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9BA1"/>
                </a:solidFill>
                <a:effectLst/>
                <a:uLnTx/>
                <a:uFillTx/>
                <a:latin typeface="Arial"/>
                <a:ea typeface="+mn-ea"/>
                <a:cs typeface="Arial"/>
              </a:rPr>
              <a:t>Does every school have to have a SPBP?</a:t>
            </a:r>
          </a:p>
        </p:txBody>
      </p:sp>
      <p:sp>
        <p:nvSpPr>
          <p:cNvPr id="5" name="TextBox 4"/>
          <p:cNvSpPr txBox="1"/>
          <p:nvPr/>
        </p:nvSpPr>
        <p:spPr>
          <a:xfrm>
            <a:off x="245204" y="2127393"/>
            <a:ext cx="87524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Yes, the SPBP is a part of the School Improvement Plan (SIP) and includes the </a:t>
            </a:r>
            <a:r>
              <a:rPr kumimoji="0" lang="en-US" sz="2000" b="0" i="0" u="sng" strike="noStrike" kern="1200" cap="none" spc="0" normalizeH="0" baseline="0" noProof="0" dirty="0">
                <a:ln>
                  <a:noFill/>
                </a:ln>
                <a:solidFill>
                  <a:prstClr val="black"/>
                </a:solidFill>
                <a:effectLst/>
                <a:uLnTx/>
                <a:uFillTx/>
                <a:latin typeface="Arial"/>
                <a:ea typeface="+mn-ea"/>
                <a:cs typeface="Arial"/>
              </a:rPr>
              <a:t>BTU-contracted discipline plan</a:t>
            </a:r>
            <a:r>
              <a:rPr kumimoji="0" lang="en-US" sz="2000" b="0" i="0" u="none" strike="noStrike" kern="1200" cap="none" spc="0" normalizeH="0" baseline="0" noProof="0" dirty="0">
                <a:ln>
                  <a:noFill/>
                </a:ln>
                <a:solidFill>
                  <a:prstClr val="black"/>
                </a:solidFill>
                <a:effectLst/>
                <a:uLnTx/>
                <a:uFillTx/>
                <a:latin typeface="Arial"/>
                <a:ea typeface="+mn-ea"/>
                <a:cs typeface="Arial"/>
              </a:rPr>
              <a:t>. Even if your school completes the state SIP they still need to complete the SPBP. It is also an embedded piece of </a:t>
            </a:r>
            <a:r>
              <a:rPr kumimoji="0" lang="en-US" sz="2000" b="1" i="0" u="none" strike="noStrike" kern="1200" cap="none" spc="0" normalizeH="0" baseline="0" noProof="0" dirty="0">
                <a:ln>
                  <a:noFill/>
                </a:ln>
                <a:solidFill>
                  <a:prstClr val="black"/>
                </a:solidFill>
                <a:effectLst/>
                <a:uLnTx/>
                <a:uFillTx/>
                <a:latin typeface="Arial"/>
                <a:ea typeface="+mn-ea"/>
                <a:cs typeface="Arial"/>
              </a:rPr>
              <a:t>Best Practice # 2: Ensuring High Quality Embedded RtI Processes.</a:t>
            </a:r>
          </a:p>
        </p:txBody>
      </p:sp>
      <p:sp>
        <p:nvSpPr>
          <p:cNvPr id="7" name="TextBox 6"/>
          <p:cNvSpPr txBox="1"/>
          <p:nvPr/>
        </p:nvSpPr>
        <p:spPr>
          <a:xfrm>
            <a:off x="3907162" y="3850000"/>
            <a:ext cx="11031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9BA1"/>
                </a:solidFill>
                <a:effectLst/>
                <a:uLnTx/>
                <a:uFillTx/>
                <a:latin typeface="Arial"/>
                <a:ea typeface="+mn-ea"/>
                <a:cs typeface="Arial"/>
              </a:rPr>
              <a:t>Why?</a:t>
            </a:r>
          </a:p>
        </p:txBody>
      </p:sp>
      <p:sp>
        <p:nvSpPr>
          <p:cNvPr id="8" name="TextBox 7"/>
          <p:cNvSpPr txBox="1"/>
          <p:nvPr/>
        </p:nvSpPr>
        <p:spPr>
          <a:xfrm>
            <a:off x="245203" y="4373220"/>
            <a:ext cx="87524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The SPBP is the blueprint of your behavior curriculum</a:t>
            </a:r>
            <a:r>
              <a:rPr kumimoji="0" lang="en-US" sz="2000" b="0" i="0" u="none" strike="noStrike" kern="1200" cap="none" spc="0" normalizeH="0" baseline="0" noProof="0" dirty="0">
                <a:ln>
                  <a:noFill/>
                </a:ln>
                <a:solidFill>
                  <a:prstClr val="black"/>
                </a:solidFill>
                <a:effectLst/>
                <a:uLnTx/>
                <a:uFillTx/>
                <a:latin typeface="Arial"/>
                <a:ea typeface="+mn-ea"/>
                <a:cs typeface="Arial"/>
              </a:rPr>
              <a:t>. It needs to be documented and monitored for you to be able to evaluate the success of your curriculum. All schools, regardless of level or type, must have an individualized implementation plan submitted on the District’s template.</a:t>
            </a:r>
          </a:p>
        </p:txBody>
      </p:sp>
      <p:sp>
        <p:nvSpPr>
          <p:cNvPr id="12" name="TextBox 11"/>
          <p:cNvSpPr txBox="1"/>
          <p:nvPr/>
        </p:nvSpPr>
        <p:spPr>
          <a:xfrm>
            <a:off x="1733550" y="414757"/>
            <a:ext cx="21339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Rationale</a:t>
            </a:r>
          </a:p>
        </p:txBody>
      </p:sp>
    </p:spTree>
    <p:extLst>
      <p:ext uri="{BB962C8B-B14F-4D97-AF65-F5344CB8AC3E}">
        <p14:creationId xmlns:p14="http://schemas.microsoft.com/office/powerpoint/2010/main" val="406168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Down Arrow 1"/>
          <p:cNvSpPr/>
          <p:nvPr/>
        </p:nvSpPr>
        <p:spPr>
          <a:xfrm rot="19166684">
            <a:off x="4624331" y="3052958"/>
            <a:ext cx="685800" cy="2328510"/>
          </a:xfrm>
          <a:prstGeom prst="downArrow">
            <a:avLst/>
          </a:prstGeom>
          <a:solidFill>
            <a:srgbClr val="F8E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578" name="TextBox 2"/>
          <p:cNvSpPr txBox="1">
            <a:spLocks noChangeArrowheads="1"/>
          </p:cNvSpPr>
          <p:nvPr/>
        </p:nvSpPr>
        <p:spPr bwMode="auto">
          <a:xfrm>
            <a:off x="898326" y="2304080"/>
            <a:ext cx="7210268"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just" defTabSz="3429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charset="0"/>
                <a:cs typeface="Arial"/>
              </a:rPr>
              <a:t>MTSS is a term used to describe an evidenced based model of schooling that uses data based problem solving to integrate academic </a:t>
            </a:r>
            <a:r>
              <a:rPr kumimoji="0" lang="en-US" sz="2000" b="1" i="0" u="none" strike="noStrike" kern="1200" cap="none" spc="0" normalizeH="0" baseline="0" noProof="0" dirty="0">
                <a:ln>
                  <a:noFill/>
                </a:ln>
                <a:solidFill>
                  <a:srgbClr val="1F9BA1"/>
                </a:solidFill>
                <a:effectLst/>
                <a:uLnTx/>
                <a:uFillTx/>
                <a:latin typeface="Arial"/>
                <a:ea typeface="ＭＳ Ｐゴシック" charset="0"/>
                <a:cs typeface="Arial"/>
              </a:rPr>
              <a:t>and behavioral instruction and intervention</a:t>
            </a:r>
            <a:r>
              <a:rPr kumimoji="0" lang="en-US" sz="2000" b="0" i="0" u="none" strike="noStrike" kern="1200" cap="none" spc="0" normalizeH="0" baseline="0" noProof="0" dirty="0">
                <a:ln>
                  <a:noFill/>
                </a:ln>
                <a:solidFill>
                  <a:prstClr val="black"/>
                </a:solidFill>
                <a:effectLst/>
                <a:uLnTx/>
                <a:uFillTx/>
                <a:latin typeface="Arial"/>
                <a:ea typeface="ＭＳ Ｐゴシック" charset="0"/>
                <a:cs typeface="Arial"/>
              </a:rPr>
              <a:t>.  The integrated instruction and intervention is delivered to students in varying intensities (multiple tiers) based on student need. </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
        <p:nvSpPr>
          <p:cNvPr id="5" name="Title 1"/>
          <p:cNvSpPr>
            <a:spLocks noGrp="1"/>
          </p:cNvSpPr>
          <p:nvPr>
            <p:ph type="title"/>
          </p:nvPr>
        </p:nvSpPr>
        <p:spPr>
          <a:xfrm>
            <a:off x="1132743" y="1293744"/>
            <a:ext cx="6741433" cy="857250"/>
          </a:xfrm>
        </p:spPr>
        <p:txBody>
          <a:bodyPr>
            <a:noAutofit/>
          </a:bodyPr>
          <a:lstStyle/>
          <a:p>
            <a:r>
              <a:rPr lang="en-US" sz="2700" dirty="0">
                <a:solidFill>
                  <a:srgbClr val="1F9BA1"/>
                </a:solidFill>
                <a:effectLst/>
                <a:latin typeface="Arial"/>
                <a:cs typeface="Arial"/>
              </a:rPr>
              <a:t>Multi-Tiered System of Supports (MTSS)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6442" y="4609857"/>
            <a:ext cx="1933181" cy="1933181"/>
          </a:xfrm>
          <a:prstGeom prst="rect">
            <a:avLst/>
          </a:prstGeom>
        </p:spPr>
      </p:pic>
      <p:sp>
        <p:nvSpPr>
          <p:cNvPr id="15" name="TextBox 14"/>
          <p:cNvSpPr txBox="1"/>
          <p:nvPr/>
        </p:nvSpPr>
        <p:spPr>
          <a:xfrm>
            <a:off x="1733550" y="414757"/>
            <a:ext cx="466473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District’s Initiative</a:t>
            </a:r>
          </a:p>
        </p:txBody>
      </p:sp>
    </p:spTree>
    <p:extLst>
      <p:ext uri="{BB962C8B-B14F-4D97-AF65-F5344CB8AC3E}">
        <p14:creationId xmlns:p14="http://schemas.microsoft.com/office/powerpoint/2010/main" val="12087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76490" y="2922753"/>
            <a:ext cx="2038095" cy="815238"/>
            <a:chOff x="3501" y="2171222"/>
            <a:chExt cx="2038095" cy="815238"/>
          </a:xfrm>
        </p:grpSpPr>
        <p:sp>
          <p:nvSpPr>
            <p:cNvPr id="14" name="Chevron 13"/>
            <p:cNvSpPr/>
            <p:nvPr/>
          </p:nvSpPr>
          <p:spPr>
            <a:xfrm>
              <a:off x="3501" y="2171222"/>
              <a:ext cx="2038095" cy="815238"/>
            </a:xfrm>
            <a:prstGeom prst="chevron">
              <a:avLst/>
            </a:prstGeom>
            <a:solidFill>
              <a:srgbClr val="1F9B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hevron 4"/>
            <p:cNvSpPr/>
            <p:nvPr/>
          </p:nvSpPr>
          <p:spPr>
            <a:xfrm>
              <a:off x="411120" y="2171222"/>
              <a:ext cx="1222857" cy="815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40005" rIns="40005" bIns="40005"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a:ea typeface="+mn-ea"/>
                  <a:cs typeface="+mn-cs"/>
                </a:rPr>
                <a:t>MTSS</a:t>
              </a:r>
            </a:p>
          </p:txBody>
        </p:sp>
      </p:grpSp>
      <p:grpSp>
        <p:nvGrpSpPr>
          <p:cNvPr id="16" name="Group 15"/>
          <p:cNvGrpSpPr/>
          <p:nvPr/>
        </p:nvGrpSpPr>
        <p:grpSpPr>
          <a:xfrm>
            <a:off x="2588664" y="2927634"/>
            <a:ext cx="2038095" cy="815238"/>
            <a:chOff x="1837787" y="2171222"/>
            <a:chExt cx="2038095" cy="815238"/>
          </a:xfrm>
        </p:grpSpPr>
        <p:sp>
          <p:nvSpPr>
            <p:cNvPr id="17" name="Chevron 16"/>
            <p:cNvSpPr/>
            <p:nvPr/>
          </p:nvSpPr>
          <p:spPr>
            <a:xfrm>
              <a:off x="1837787" y="2171222"/>
              <a:ext cx="2038095" cy="815238"/>
            </a:xfrm>
            <a:prstGeom prst="chevron">
              <a:avLst/>
            </a:prstGeom>
            <a:solidFill>
              <a:srgbClr val="A986C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Chevron 4"/>
            <p:cNvSpPr/>
            <p:nvPr/>
          </p:nvSpPr>
          <p:spPr>
            <a:xfrm>
              <a:off x="2245406" y="2171222"/>
              <a:ext cx="1222857" cy="815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40005" rIns="40005" bIns="40005"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a:ea typeface="+mn-ea"/>
                  <a:cs typeface="+mn-cs"/>
                </a:rPr>
                <a:t>PBIS</a:t>
              </a:r>
            </a:p>
          </p:txBody>
        </p:sp>
      </p:grpSp>
      <p:grpSp>
        <p:nvGrpSpPr>
          <p:cNvPr id="19" name="Group 18"/>
          <p:cNvGrpSpPr/>
          <p:nvPr/>
        </p:nvGrpSpPr>
        <p:grpSpPr>
          <a:xfrm>
            <a:off x="4404813" y="2928638"/>
            <a:ext cx="2038095" cy="815238"/>
            <a:chOff x="3672073" y="2171222"/>
            <a:chExt cx="2038095" cy="815238"/>
          </a:xfrm>
        </p:grpSpPr>
        <p:sp>
          <p:nvSpPr>
            <p:cNvPr id="20" name="Chevron 19"/>
            <p:cNvSpPr/>
            <p:nvPr/>
          </p:nvSpPr>
          <p:spPr>
            <a:xfrm>
              <a:off x="3672073" y="2171222"/>
              <a:ext cx="2038095" cy="815238"/>
            </a:xfrm>
            <a:prstGeom prst="chevron">
              <a:avLst/>
            </a:prstGeom>
            <a:solidFill>
              <a:srgbClr val="5B9B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Chevron 4"/>
            <p:cNvSpPr/>
            <p:nvPr/>
          </p:nvSpPr>
          <p:spPr>
            <a:xfrm>
              <a:off x="4079692" y="2171222"/>
              <a:ext cx="1222857" cy="815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40005" rIns="40005" bIns="40005"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a:ea typeface="+mn-ea"/>
                  <a:cs typeface="+mn-cs"/>
                </a:rPr>
                <a:t>SPBP</a:t>
              </a:r>
            </a:p>
          </p:txBody>
        </p:sp>
      </p:grpSp>
      <p:grpSp>
        <p:nvGrpSpPr>
          <p:cNvPr id="22" name="Group 21"/>
          <p:cNvGrpSpPr/>
          <p:nvPr/>
        </p:nvGrpSpPr>
        <p:grpSpPr>
          <a:xfrm>
            <a:off x="6220962" y="2929642"/>
            <a:ext cx="2038095" cy="815238"/>
            <a:chOff x="5506359" y="2171222"/>
            <a:chExt cx="2038095" cy="815238"/>
          </a:xfrm>
        </p:grpSpPr>
        <p:sp>
          <p:nvSpPr>
            <p:cNvPr id="23" name="Chevron 22"/>
            <p:cNvSpPr/>
            <p:nvPr/>
          </p:nvSpPr>
          <p:spPr>
            <a:xfrm>
              <a:off x="5506359" y="2171222"/>
              <a:ext cx="2038095" cy="815238"/>
            </a:xfrm>
            <a:prstGeom prst="chevron">
              <a:avLst/>
            </a:prstGeom>
            <a:solidFill>
              <a:srgbClr val="EF522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Chevron 4"/>
            <p:cNvSpPr/>
            <p:nvPr/>
          </p:nvSpPr>
          <p:spPr>
            <a:xfrm>
              <a:off x="5913978" y="2171222"/>
              <a:ext cx="1222857" cy="815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015" tIns="40005" rIns="40005" bIns="40005"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a:ea typeface="+mn-ea"/>
                  <a:cs typeface="+mn-cs"/>
                </a:rPr>
                <a:t>SIP</a:t>
              </a:r>
            </a:p>
          </p:txBody>
        </p:sp>
      </p:grpSp>
      <p:sp>
        <p:nvSpPr>
          <p:cNvPr id="2" name="Title 1"/>
          <p:cNvSpPr>
            <a:spLocks noGrp="1"/>
          </p:cNvSpPr>
          <p:nvPr>
            <p:ph type="title"/>
          </p:nvPr>
        </p:nvSpPr>
        <p:spPr>
          <a:xfrm>
            <a:off x="1706339" y="328763"/>
            <a:ext cx="7130084" cy="887547"/>
          </a:xfrm>
        </p:spPr>
        <p:txBody>
          <a:bodyPr/>
          <a:lstStyle/>
          <a:p>
            <a:r>
              <a:rPr lang="en-US" sz="3600" dirty="0"/>
              <a:t>How does it all fit together?</a:t>
            </a:r>
          </a:p>
        </p:txBody>
      </p:sp>
      <p:sp>
        <p:nvSpPr>
          <p:cNvPr id="6" name="Rounded Rectangle 5"/>
          <p:cNvSpPr/>
          <p:nvPr/>
        </p:nvSpPr>
        <p:spPr>
          <a:xfrm>
            <a:off x="2793077" y="3925160"/>
            <a:ext cx="3524596" cy="63176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mn-cs"/>
              </a:rPr>
              <a:t>10 Critical Elements</a:t>
            </a:r>
          </a:p>
        </p:txBody>
      </p:sp>
      <p:sp>
        <p:nvSpPr>
          <p:cNvPr id="8" name="Down Arrow 7"/>
          <p:cNvSpPr/>
          <p:nvPr/>
        </p:nvSpPr>
        <p:spPr>
          <a:xfrm>
            <a:off x="3458096" y="3648558"/>
            <a:ext cx="399011" cy="415636"/>
          </a:xfrm>
          <a:prstGeom prst="downArrow">
            <a:avLst/>
          </a:prstGeom>
          <a:solidFill>
            <a:srgbClr val="7F1542"/>
          </a:solidFill>
          <a:ln>
            <a:solidFill>
              <a:srgbClr val="7F1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Down Arrow 8"/>
          <p:cNvSpPr/>
          <p:nvPr/>
        </p:nvSpPr>
        <p:spPr>
          <a:xfrm rot="10800000">
            <a:off x="5271382" y="3623620"/>
            <a:ext cx="399011" cy="415636"/>
          </a:xfrm>
          <a:prstGeom prst="downArrow">
            <a:avLst/>
          </a:prstGeom>
          <a:solidFill>
            <a:srgbClr val="7F1542"/>
          </a:solidFill>
          <a:ln>
            <a:solidFill>
              <a:srgbClr val="7F1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0754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1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782" y="720891"/>
            <a:ext cx="8747251" cy="4992884"/>
          </a:xfrm>
        </p:spPr>
        <p:txBody>
          <a:bodyPr/>
          <a:lstStyle/>
          <a:p>
            <a:r>
              <a:rPr lang="en-US" sz="2000" b="1" u="sng" dirty="0">
                <a:solidFill>
                  <a:schemeClr val="bg1"/>
                </a:solidFill>
                <a:latin typeface="Arial Narrow"/>
                <a:cs typeface="Arial Narrow"/>
              </a:rPr>
              <a:t>SAC/SIP:  SBBC POLICY 1403 SCHOOL ACCOUNTABILITY AND IMPROVEMENT: </a:t>
            </a:r>
          </a:p>
          <a:p>
            <a:r>
              <a:rPr lang="en-US" sz="2000" dirty="0">
                <a:solidFill>
                  <a:srgbClr val="FFFFFF"/>
                </a:solidFill>
                <a:latin typeface="Arial Narrow"/>
                <a:cs typeface="Arial Narrow"/>
              </a:rPr>
              <a:t>Each school has a School Advisory Council (SAC) to facilitate the development and </a:t>
            </a:r>
          </a:p>
          <a:p>
            <a:r>
              <a:rPr lang="en-US" sz="2000" dirty="0">
                <a:solidFill>
                  <a:srgbClr val="FFFFFF"/>
                </a:solidFill>
                <a:latin typeface="Arial Narrow"/>
                <a:cs typeface="Arial Narrow"/>
              </a:rPr>
              <a:t>monitor progress of the annual School Improvement Plan. Agendas and minutes reflect </a:t>
            </a:r>
          </a:p>
          <a:p>
            <a:r>
              <a:rPr lang="en-US" sz="2000" dirty="0">
                <a:solidFill>
                  <a:srgbClr val="FFFFFF"/>
                </a:solidFill>
                <a:latin typeface="Arial Narrow"/>
                <a:cs typeface="Arial Narrow"/>
              </a:rPr>
              <a:t>annual needs assessment, SIP monitoring and allocation of Accountability Funds.</a:t>
            </a:r>
          </a:p>
          <a:p>
            <a:endParaRPr lang="en-US" sz="800" dirty="0">
              <a:solidFill>
                <a:srgbClr val="FFFFFF"/>
              </a:solidFill>
              <a:latin typeface="Arial Narrow"/>
              <a:cs typeface="Arial Narrow"/>
            </a:endParaRPr>
          </a:p>
          <a:p>
            <a:pPr marL="12700"/>
            <a:r>
              <a:rPr lang="en-US" sz="2000" b="1" u="sng" dirty="0">
                <a:solidFill>
                  <a:srgbClr val="FFFFFF"/>
                </a:solidFill>
                <a:latin typeface="Arial Narrow"/>
                <a:cs typeface="Arial Narrow"/>
              </a:rPr>
              <a:t>SAF: </a:t>
            </a:r>
            <a:r>
              <a:rPr lang="en-US" sz="2000" b="1" u="sng" spc="-10" dirty="0">
                <a:solidFill>
                  <a:srgbClr val="FFFFFF"/>
                </a:solidFill>
                <a:latin typeface="Arial Narrow"/>
                <a:cs typeface="Arial Narrow"/>
              </a:rPr>
              <a:t>SBBC</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PO</a:t>
            </a:r>
            <a:r>
              <a:rPr lang="en-US" sz="2000" b="1" u="sng" spc="-15" dirty="0">
                <a:solidFill>
                  <a:srgbClr val="FFFFFF"/>
                </a:solidFill>
                <a:latin typeface="Arial Narrow"/>
                <a:cs typeface="Arial Narrow"/>
              </a:rPr>
              <a:t>LI</a:t>
            </a:r>
            <a:r>
              <a:rPr lang="en-US" sz="2000" b="1" u="sng" spc="-10" dirty="0">
                <a:solidFill>
                  <a:srgbClr val="FFFFFF"/>
                </a:solidFill>
                <a:latin typeface="Arial Narrow"/>
                <a:cs typeface="Arial Narrow"/>
              </a:rPr>
              <a:t>CY</a:t>
            </a:r>
            <a:r>
              <a:rPr lang="en-US" sz="2000" b="1" u="sng" spc="80" dirty="0">
                <a:solidFill>
                  <a:srgbClr val="FFFFFF"/>
                </a:solidFill>
                <a:latin typeface="Arial Narrow"/>
                <a:cs typeface="Arial Narrow"/>
              </a:rPr>
              <a:t> </a:t>
            </a:r>
            <a:r>
              <a:rPr lang="en-US" sz="2000" b="1" u="sng" spc="-10" dirty="0">
                <a:solidFill>
                  <a:srgbClr val="FFFFFF"/>
                </a:solidFill>
                <a:latin typeface="Arial Narrow"/>
                <a:cs typeface="Arial Narrow"/>
              </a:rPr>
              <a:t>1.3</a:t>
            </a:r>
            <a:r>
              <a:rPr lang="en-US" sz="2000" b="1" u="sng" spc="75" dirty="0">
                <a:solidFill>
                  <a:srgbClr val="FFFFFF"/>
                </a:solidFill>
                <a:latin typeface="Arial Narrow"/>
                <a:cs typeface="Arial Narrow"/>
              </a:rPr>
              <a:t> </a:t>
            </a:r>
            <a:r>
              <a:rPr lang="en-US" sz="2000" b="1" u="sng" spc="-10" dirty="0">
                <a:solidFill>
                  <a:srgbClr val="FFFFFF"/>
                </a:solidFill>
                <a:latin typeface="Arial Narrow"/>
                <a:cs typeface="Arial Narrow"/>
              </a:rPr>
              <a:t>S</a:t>
            </a:r>
            <a:r>
              <a:rPr lang="en-US" sz="2000" b="1" u="sng" dirty="0">
                <a:solidFill>
                  <a:srgbClr val="FFFFFF"/>
                </a:solidFill>
                <a:latin typeface="Arial Narrow"/>
                <a:cs typeface="Arial Narrow"/>
              </a:rPr>
              <a:t>C</a:t>
            </a:r>
            <a:r>
              <a:rPr lang="en-US" sz="2000" b="1" u="sng" spc="-10" dirty="0">
                <a:solidFill>
                  <a:srgbClr val="FFFFFF"/>
                </a:solidFill>
                <a:latin typeface="Arial Narrow"/>
                <a:cs typeface="Arial Narrow"/>
              </a:rPr>
              <a:t>H</a:t>
            </a:r>
            <a:r>
              <a:rPr lang="en-US" sz="2000" b="1" u="sng" dirty="0">
                <a:solidFill>
                  <a:srgbClr val="FFFFFF"/>
                </a:solidFill>
                <a:latin typeface="Arial Narrow"/>
                <a:cs typeface="Arial Narrow"/>
              </a:rPr>
              <a:t>OO</a:t>
            </a:r>
            <a:r>
              <a:rPr lang="en-US" sz="2000" b="1" u="sng" spc="-10" dirty="0">
                <a:solidFill>
                  <a:srgbClr val="FFFFFF"/>
                </a:solidFill>
                <a:latin typeface="Arial Narrow"/>
                <a:cs typeface="Arial Narrow"/>
              </a:rPr>
              <a:t>L</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ADV</a:t>
            </a:r>
            <a:r>
              <a:rPr lang="en-US" sz="2000" b="1" u="sng" spc="-10" dirty="0">
                <a:solidFill>
                  <a:srgbClr val="FFFFFF"/>
                </a:solidFill>
                <a:latin typeface="Arial Narrow"/>
                <a:cs typeface="Arial Narrow"/>
              </a:rPr>
              <a:t>IS</a:t>
            </a:r>
            <a:r>
              <a:rPr lang="en-US" sz="2000" b="1" u="sng" dirty="0">
                <a:solidFill>
                  <a:srgbClr val="FFFFFF"/>
                </a:solidFill>
                <a:latin typeface="Arial Narrow"/>
                <a:cs typeface="Arial Narrow"/>
              </a:rPr>
              <a:t>O</a:t>
            </a:r>
            <a:r>
              <a:rPr lang="en-US" sz="2000" b="1" u="sng" spc="-10" dirty="0">
                <a:solidFill>
                  <a:srgbClr val="FFFFFF"/>
                </a:solidFill>
                <a:latin typeface="Arial Narrow"/>
                <a:cs typeface="Arial Narrow"/>
              </a:rPr>
              <a:t>RY</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FO</a:t>
            </a:r>
            <a:r>
              <a:rPr lang="en-US" sz="2000" b="1" u="sng" spc="-10" dirty="0">
                <a:solidFill>
                  <a:srgbClr val="FFFFFF"/>
                </a:solidFill>
                <a:latin typeface="Arial Narrow"/>
                <a:cs typeface="Arial Narrow"/>
              </a:rPr>
              <a:t>RUM:</a:t>
            </a:r>
            <a:r>
              <a:rPr lang="en-US" sz="2000" b="1" u="sng" spc="80" dirty="0">
                <a:solidFill>
                  <a:srgbClr val="FFFFFF"/>
                </a:solidFill>
                <a:latin typeface="Arial Narrow"/>
                <a:cs typeface="Arial Narrow"/>
              </a:rPr>
              <a:t> </a:t>
            </a:r>
          </a:p>
          <a:p>
            <a:pPr marL="12700"/>
            <a:r>
              <a:rPr lang="en-US" spc="80" dirty="0">
                <a:solidFill>
                  <a:srgbClr val="FFFFFF"/>
                </a:solidFill>
                <a:latin typeface="Arial Narrow"/>
                <a:cs typeface="Arial Narrow"/>
              </a:rPr>
              <a:t> </a:t>
            </a:r>
            <a:r>
              <a:rPr lang="en-US" sz="2000" dirty="0">
                <a:solidFill>
                  <a:srgbClr val="FFFFFF"/>
                </a:solidFill>
                <a:latin typeface="Arial Narrow"/>
                <a:cs typeface="Arial Narrow"/>
              </a:rPr>
              <a:t>E</a:t>
            </a:r>
            <a:r>
              <a:rPr lang="en-US" sz="2000" spc="-10" dirty="0">
                <a:solidFill>
                  <a:srgbClr val="FFFFFF"/>
                </a:solidFill>
                <a:latin typeface="Arial Narrow"/>
                <a:cs typeface="Arial Narrow"/>
              </a:rPr>
              <a:t>very</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s</a:t>
            </a:r>
            <a:r>
              <a:rPr lang="en-US" sz="2000" spc="-10" dirty="0">
                <a:solidFill>
                  <a:srgbClr val="FFFFFF"/>
                </a:solidFill>
                <a:latin typeface="Arial Narrow"/>
                <a:cs typeface="Arial Narrow"/>
              </a:rPr>
              <a:t>c</a:t>
            </a:r>
            <a:r>
              <a:rPr lang="en-US" sz="2000" dirty="0">
                <a:solidFill>
                  <a:srgbClr val="FFFFFF"/>
                </a:solidFill>
                <a:latin typeface="Arial Narrow"/>
                <a:cs typeface="Arial Narrow"/>
              </a:rPr>
              <a:t>hool</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shall</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h</a:t>
            </a:r>
            <a:r>
              <a:rPr lang="en-US" sz="2000" spc="-10" dirty="0">
                <a:solidFill>
                  <a:srgbClr val="FFFFFF"/>
                </a:solidFill>
                <a:latin typeface="Arial Narrow"/>
                <a:cs typeface="Arial Narrow"/>
              </a:rPr>
              <a:t>ave</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a</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S</a:t>
            </a:r>
            <a:r>
              <a:rPr lang="en-US" sz="2000" spc="-10" dirty="0">
                <a:solidFill>
                  <a:srgbClr val="FFFFFF"/>
                </a:solidFill>
                <a:latin typeface="Arial Narrow"/>
                <a:cs typeface="Arial Narrow"/>
              </a:rPr>
              <a:t>c</a:t>
            </a:r>
            <a:r>
              <a:rPr lang="en-US" sz="2000" dirty="0">
                <a:solidFill>
                  <a:srgbClr val="FFFFFF"/>
                </a:solidFill>
                <a:latin typeface="Arial Narrow"/>
                <a:cs typeface="Arial Narrow"/>
              </a:rPr>
              <a:t>hool</a:t>
            </a:r>
            <a:r>
              <a:rPr lang="en-US" sz="2000" spc="80" dirty="0">
                <a:solidFill>
                  <a:srgbClr val="FFFFFF"/>
                </a:solidFill>
                <a:latin typeface="Arial Narrow"/>
                <a:cs typeface="Arial Narrow"/>
              </a:rPr>
              <a:t> </a:t>
            </a:r>
            <a:r>
              <a:rPr lang="en-US" sz="2000" spc="-10" dirty="0">
                <a:solidFill>
                  <a:srgbClr val="FFFFFF"/>
                </a:solidFill>
                <a:latin typeface="Arial Narrow"/>
                <a:cs typeface="Arial Narrow"/>
              </a:rPr>
              <a:t>A</a:t>
            </a:r>
            <a:r>
              <a:rPr lang="en-US" sz="2000" dirty="0">
                <a:solidFill>
                  <a:srgbClr val="FFFFFF"/>
                </a:solidFill>
                <a:latin typeface="Arial Narrow"/>
                <a:cs typeface="Arial Narrow"/>
              </a:rPr>
              <a:t>d</a:t>
            </a:r>
            <a:r>
              <a:rPr lang="en-US" sz="2000" spc="-10" dirty="0">
                <a:solidFill>
                  <a:srgbClr val="FFFFFF"/>
                </a:solidFill>
                <a:latin typeface="Arial Narrow"/>
                <a:cs typeface="Arial Narrow"/>
              </a:rPr>
              <a:t>v</a:t>
            </a:r>
            <a:r>
              <a:rPr lang="en-US" sz="2000" dirty="0">
                <a:solidFill>
                  <a:srgbClr val="FFFFFF"/>
                </a:solidFill>
                <a:latin typeface="Arial Narrow"/>
                <a:cs typeface="Arial Narrow"/>
              </a:rPr>
              <a:t>iso</a:t>
            </a:r>
            <a:r>
              <a:rPr lang="en-US" sz="2000" spc="-10" dirty="0">
                <a:solidFill>
                  <a:srgbClr val="FFFFFF"/>
                </a:solidFill>
                <a:latin typeface="Arial Narrow"/>
                <a:cs typeface="Arial Narrow"/>
              </a:rPr>
              <a:t>ry</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Fo</a:t>
            </a:r>
            <a:r>
              <a:rPr lang="en-US" sz="2000" spc="-10" dirty="0">
                <a:solidFill>
                  <a:srgbClr val="FFFFFF"/>
                </a:solidFill>
                <a:latin typeface="Arial Narrow"/>
                <a:cs typeface="Arial Narrow"/>
              </a:rPr>
              <a:t>r</a:t>
            </a:r>
            <a:r>
              <a:rPr lang="en-US" sz="2000" dirty="0">
                <a:solidFill>
                  <a:srgbClr val="FFFFFF"/>
                </a:solidFill>
                <a:latin typeface="Arial Narrow"/>
                <a:cs typeface="Arial Narrow"/>
              </a:rPr>
              <a:t>u</a:t>
            </a:r>
            <a:r>
              <a:rPr lang="en-US" sz="2000" spc="-15" dirty="0">
                <a:solidFill>
                  <a:srgbClr val="FFFFFF"/>
                </a:solidFill>
                <a:latin typeface="Arial Narrow"/>
                <a:cs typeface="Arial Narrow"/>
              </a:rPr>
              <a:t>m</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(S</a:t>
            </a:r>
            <a:r>
              <a:rPr lang="en-US" sz="2000" spc="-10" dirty="0">
                <a:solidFill>
                  <a:srgbClr val="FFFFFF"/>
                </a:solidFill>
                <a:latin typeface="Arial Narrow"/>
                <a:cs typeface="Arial Narrow"/>
              </a:rPr>
              <a:t>A</a:t>
            </a:r>
            <a:r>
              <a:rPr lang="en-US" sz="2000" dirty="0">
                <a:solidFill>
                  <a:srgbClr val="FFFFFF"/>
                </a:solidFill>
                <a:latin typeface="Arial Narrow"/>
                <a:cs typeface="Arial Narrow"/>
              </a:rPr>
              <a:t>F)</a:t>
            </a:r>
            <a:r>
              <a:rPr lang="en-US" sz="2000" spc="80" dirty="0">
                <a:solidFill>
                  <a:srgbClr val="FFFFFF"/>
                </a:solidFill>
                <a:latin typeface="Arial Narrow"/>
                <a:cs typeface="Arial Narrow"/>
              </a:rPr>
              <a:t> </a:t>
            </a:r>
            <a:r>
              <a:rPr lang="en-US" sz="2000" dirty="0">
                <a:solidFill>
                  <a:srgbClr val="FFFFFF"/>
                </a:solidFill>
                <a:latin typeface="Arial Narrow"/>
                <a:cs typeface="Arial Narrow"/>
              </a:rPr>
              <a:t>th</a:t>
            </a:r>
            <a:r>
              <a:rPr lang="en-US" sz="2000" spc="-10" dirty="0">
                <a:solidFill>
                  <a:srgbClr val="FFFFFF"/>
                </a:solidFill>
                <a:latin typeface="Arial Narrow"/>
                <a:cs typeface="Arial Narrow"/>
              </a:rPr>
              <a:t>at</a:t>
            </a:r>
            <a:r>
              <a:rPr lang="en-US" sz="2000" spc="-5" dirty="0">
                <a:solidFill>
                  <a:srgbClr val="FFFFFF"/>
                </a:solidFill>
                <a:latin typeface="Arial Narrow"/>
                <a:cs typeface="Arial Narrow"/>
              </a:rPr>
              <a:t> </a:t>
            </a:r>
            <a:r>
              <a:rPr lang="en-US" sz="2000" dirty="0">
                <a:solidFill>
                  <a:srgbClr val="FFFFFF"/>
                </a:solidFill>
                <a:latin typeface="Arial Narrow"/>
                <a:cs typeface="Arial Narrow"/>
              </a:rPr>
              <a:t>shall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fos</a:t>
            </a:r>
            <a:r>
              <a:rPr lang="en-US" sz="2000" spc="-10" dirty="0">
                <a:solidFill>
                  <a:srgbClr val="FFFFFF"/>
                </a:solidFill>
                <a:latin typeface="Arial Narrow"/>
                <a:cs typeface="Arial Narrow"/>
              </a:rPr>
              <a:t>ter</a:t>
            </a:r>
            <a:r>
              <a:rPr lang="en-US" sz="2000" dirty="0">
                <a:solidFill>
                  <a:srgbClr val="FFFFFF"/>
                </a:solidFill>
                <a:latin typeface="Arial Narrow"/>
                <a:cs typeface="Arial Narrow"/>
              </a:rPr>
              <a:t>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and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p</a:t>
            </a:r>
            <a:r>
              <a:rPr lang="en-US" sz="2000" spc="-10" dirty="0">
                <a:solidFill>
                  <a:srgbClr val="FFFFFF"/>
                </a:solidFill>
                <a:latin typeface="Arial Narrow"/>
                <a:cs typeface="Arial Narrow"/>
              </a:rPr>
              <a:t>r</a:t>
            </a:r>
            <a:r>
              <a:rPr lang="en-US" sz="2000" dirty="0">
                <a:solidFill>
                  <a:srgbClr val="FFFFFF"/>
                </a:solidFill>
                <a:latin typeface="Arial Narrow"/>
                <a:cs typeface="Arial Narrow"/>
              </a:rPr>
              <a:t>o</a:t>
            </a:r>
            <a:r>
              <a:rPr lang="en-US" sz="2000" spc="-15" dirty="0">
                <a:solidFill>
                  <a:srgbClr val="FFFFFF"/>
                </a:solidFill>
                <a:latin typeface="Arial Narrow"/>
                <a:cs typeface="Arial Narrow"/>
              </a:rPr>
              <a:t>m</a:t>
            </a:r>
            <a:r>
              <a:rPr lang="en-US" sz="2000" dirty="0">
                <a:solidFill>
                  <a:srgbClr val="FFFFFF"/>
                </a:solidFill>
                <a:latin typeface="Arial Narrow"/>
                <a:cs typeface="Arial Narrow"/>
              </a:rPr>
              <a:t>o</a:t>
            </a:r>
            <a:r>
              <a:rPr lang="en-US" sz="2000" spc="-10" dirty="0">
                <a:solidFill>
                  <a:srgbClr val="FFFFFF"/>
                </a:solidFill>
                <a:latin typeface="Arial Narrow"/>
                <a:cs typeface="Arial Narrow"/>
              </a:rPr>
              <a:t>te</a:t>
            </a:r>
            <a:r>
              <a:rPr lang="en-US" sz="2000" dirty="0">
                <a:solidFill>
                  <a:srgbClr val="FFFFFF"/>
                </a:solidFill>
                <a:latin typeface="Arial Narrow"/>
                <a:cs typeface="Arial Narrow"/>
              </a:rPr>
              <a:t> </a:t>
            </a:r>
          </a:p>
          <a:p>
            <a:pPr marL="12700"/>
            <a:r>
              <a:rPr lang="en-US" sz="2000" spc="-10" dirty="0">
                <a:solidFill>
                  <a:srgbClr val="FFFFFF"/>
                </a:solidFill>
                <a:latin typeface="Arial Narrow"/>
                <a:cs typeface="Arial Narrow"/>
              </a:rPr>
              <a:t>c</a:t>
            </a:r>
            <a:r>
              <a:rPr lang="en-US" sz="2000" dirty="0">
                <a:solidFill>
                  <a:srgbClr val="FFFFFF"/>
                </a:solidFill>
                <a:latin typeface="Arial Narrow"/>
                <a:cs typeface="Arial Narrow"/>
              </a:rPr>
              <a:t>o</a:t>
            </a:r>
            <a:r>
              <a:rPr lang="en-US" sz="2000" spc="-15" dirty="0">
                <a:solidFill>
                  <a:srgbClr val="FFFFFF"/>
                </a:solidFill>
                <a:latin typeface="Arial Narrow"/>
                <a:cs typeface="Arial Narrow"/>
              </a:rPr>
              <a:t>mm</a:t>
            </a:r>
            <a:r>
              <a:rPr lang="en-US" sz="2000" dirty="0">
                <a:solidFill>
                  <a:srgbClr val="FFFFFF"/>
                </a:solidFill>
                <a:latin typeface="Arial Narrow"/>
                <a:cs typeface="Arial Narrow"/>
              </a:rPr>
              <a:t>uni</a:t>
            </a:r>
            <a:r>
              <a:rPr lang="en-US" sz="2000" spc="-10" dirty="0">
                <a:solidFill>
                  <a:srgbClr val="FFFFFF"/>
                </a:solidFill>
                <a:latin typeface="Arial Narrow"/>
                <a:cs typeface="Arial Narrow"/>
              </a:rPr>
              <a:t>c</a:t>
            </a:r>
            <a:r>
              <a:rPr lang="en-US" sz="2000" spc="15" dirty="0">
                <a:solidFill>
                  <a:srgbClr val="FFFFFF"/>
                </a:solidFill>
                <a:latin typeface="Arial Narrow"/>
                <a:cs typeface="Arial Narrow"/>
              </a:rPr>
              <a:t>ati</a:t>
            </a:r>
            <a:r>
              <a:rPr lang="en-US" sz="2000" dirty="0">
                <a:solidFill>
                  <a:srgbClr val="FFFFFF"/>
                </a:solidFill>
                <a:latin typeface="Arial Narrow"/>
                <a:cs typeface="Arial Narrow"/>
              </a:rPr>
              <a:t>on b</a:t>
            </a:r>
            <a:r>
              <a:rPr lang="en-US" sz="2000" spc="-10" dirty="0">
                <a:solidFill>
                  <a:srgbClr val="FFFFFF"/>
                </a:solidFill>
                <a:latin typeface="Arial Narrow"/>
                <a:cs typeface="Arial Narrow"/>
              </a:rPr>
              <a:t>etwee</a:t>
            </a:r>
            <a:r>
              <a:rPr lang="en-US" sz="2000" dirty="0">
                <a:solidFill>
                  <a:srgbClr val="FFFFFF"/>
                </a:solidFill>
                <a:latin typeface="Arial Narrow"/>
                <a:cs typeface="Arial Narrow"/>
              </a:rPr>
              <a:t>n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s</a:t>
            </a:r>
            <a:r>
              <a:rPr lang="en-US" sz="2000" spc="-10" dirty="0">
                <a:solidFill>
                  <a:srgbClr val="FFFFFF"/>
                </a:solidFill>
                <a:latin typeface="Arial Narrow"/>
                <a:cs typeface="Arial Narrow"/>
              </a:rPr>
              <a:t>take</a:t>
            </a:r>
            <a:r>
              <a:rPr lang="en-US" sz="2000" dirty="0">
                <a:solidFill>
                  <a:srgbClr val="FFFFFF"/>
                </a:solidFill>
                <a:latin typeface="Arial Narrow"/>
                <a:cs typeface="Arial Narrow"/>
              </a:rPr>
              <a:t>hold</a:t>
            </a:r>
            <a:r>
              <a:rPr lang="en-US" sz="2000" spc="-10" dirty="0">
                <a:solidFill>
                  <a:srgbClr val="FFFFFF"/>
                </a:solidFill>
                <a:latin typeface="Arial Narrow"/>
                <a:cs typeface="Arial Narrow"/>
              </a:rPr>
              <a:t>er</a:t>
            </a:r>
            <a:r>
              <a:rPr lang="en-US" sz="2000" dirty="0">
                <a:solidFill>
                  <a:srgbClr val="FFFFFF"/>
                </a:solidFill>
                <a:latin typeface="Arial Narrow"/>
                <a:cs typeface="Arial Narrow"/>
              </a:rPr>
              <a:t>s</a:t>
            </a:r>
            <a:r>
              <a:rPr lang="en-US" sz="2000" spc="-5" dirty="0">
                <a:solidFill>
                  <a:srgbClr val="FFFFFF"/>
                </a:solidFill>
                <a:latin typeface="Arial Narrow"/>
                <a:cs typeface="Arial Narrow"/>
              </a:rPr>
              <a:t>,</a:t>
            </a:r>
            <a:r>
              <a:rPr lang="en-US" sz="2000" dirty="0">
                <a:solidFill>
                  <a:srgbClr val="FFFFFF"/>
                </a:solidFill>
                <a:latin typeface="Arial Narrow"/>
                <a:cs typeface="Arial Narrow"/>
              </a:rPr>
              <a:t>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th</a:t>
            </a:r>
            <a:r>
              <a:rPr lang="en-US" sz="2000" spc="-10" dirty="0">
                <a:solidFill>
                  <a:srgbClr val="FFFFFF"/>
                </a:solidFill>
                <a:latin typeface="Arial Narrow"/>
                <a:cs typeface="Arial Narrow"/>
              </a:rPr>
              <a:t>e</a:t>
            </a:r>
            <a:r>
              <a:rPr lang="en-US" sz="2000" dirty="0">
                <a:solidFill>
                  <a:srgbClr val="FFFFFF"/>
                </a:solidFill>
                <a:latin typeface="Arial Narrow"/>
                <a:cs typeface="Arial Narrow"/>
              </a:rPr>
              <a:t>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s</a:t>
            </a:r>
            <a:r>
              <a:rPr lang="en-US" sz="2000" spc="-10" dirty="0">
                <a:solidFill>
                  <a:srgbClr val="FFFFFF"/>
                </a:solidFill>
                <a:latin typeface="Arial Narrow"/>
                <a:cs typeface="Arial Narrow"/>
              </a:rPr>
              <a:t>c</a:t>
            </a:r>
            <a:r>
              <a:rPr lang="en-US" sz="2000" dirty="0">
                <a:solidFill>
                  <a:srgbClr val="FFFFFF"/>
                </a:solidFill>
                <a:latin typeface="Arial Narrow"/>
                <a:cs typeface="Arial Narrow"/>
              </a:rPr>
              <a:t>hool</a:t>
            </a:r>
            <a:r>
              <a:rPr lang="en-US" sz="2000" spc="-5" dirty="0">
                <a:solidFill>
                  <a:srgbClr val="FFFFFF"/>
                </a:solidFill>
                <a:latin typeface="Arial Narrow"/>
                <a:cs typeface="Arial Narrow"/>
              </a:rPr>
              <a:t>,</a:t>
            </a:r>
            <a:r>
              <a:rPr lang="en-US" sz="2000" dirty="0">
                <a:solidFill>
                  <a:srgbClr val="FFFFFF"/>
                </a:solidFill>
                <a:latin typeface="Arial Narrow"/>
                <a:cs typeface="Arial Narrow"/>
              </a:rPr>
              <a:t>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and </a:t>
            </a:r>
            <a:r>
              <a:rPr lang="en-US" sz="2000" spc="25" dirty="0">
                <a:solidFill>
                  <a:srgbClr val="FFFFFF"/>
                </a:solidFill>
                <a:latin typeface="Arial Narrow"/>
                <a:cs typeface="Arial Narrow"/>
              </a:rPr>
              <a:t> </a:t>
            </a:r>
            <a:r>
              <a:rPr lang="en-US" sz="2000" dirty="0">
                <a:solidFill>
                  <a:srgbClr val="FFFFFF"/>
                </a:solidFill>
                <a:latin typeface="Arial Narrow"/>
                <a:cs typeface="Arial Narrow"/>
              </a:rPr>
              <a:t>th</a:t>
            </a:r>
            <a:r>
              <a:rPr lang="en-US" sz="2000" spc="-10" dirty="0">
                <a:solidFill>
                  <a:srgbClr val="FFFFFF"/>
                </a:solidFill>
                <a:latin typeface="Arial Narrow"/>
                <a:cs typeface="Arial Narrow"/>
              </a:rPr>
              <a:t>e</a:t>
            </a:r>
            <a:r>
              <a:rPr lang="en-US" sz="2000" dirty="0">
                <a:solidFill>
                  <a:srgbClr val="FFFFFF"/>
                </a:solidFill>
                <a:latin typeface="Arial Narrow"/>
                <a:cs typeface="Arial Narrow"/>
              </a:rPr>
              <a:t> </a:t>
            </a:r>
            <a:r>
              <a:rPr lang="en-US" sz="2000" spc="25" dirty="0">
                <a:solidFill>
                  <a:srgbClr val="FFFFFF"/>
                </a:solidFill>
                <a:latin typeface="Arial Narrow"/>
                <a:cs typeface="Arial Narrow"/>
              </a:rPr>
              <a:t> </a:t>
            </a:r>
            <a:r>
              <a:rPr lang="en-US" sz="2000" spc="-10" dirty="0">
                <a:solidFill>
                  <a:srgbClr val="FFFFFF"/>
                </a:solidFill>
                <a:latin typeface="Arial Narrow"/>
                <a:cs typeface="Arial Narrow"/>
              </a:rPr>
              <a:t>Are</a:t>
            </a:r>
            <a:r>
              <a:rPr lang="en-US" sz="2000" dirty="0">
                <a:solidFill>
                  <a:srgbClr val="FFFFFF"/>
                </a:solidFill>
                <a:latin typeface="Arial Narrow"/>
                <a:cs typeface="Arial Narrow"/>
              </a:rPr>
              <a:t>a </a:t>
            </a:r>
            <a:r>
              <a:rPr lang="en-US" sz="2000" spc="25" dirty="0">
                <a:solidFill>
                  <a:srgbClr val="FFFFFF"/>
                </a:solidFill>
                <a:latin typeface="Arial Narrow"/>
                <a:cs typeface="Arial Narrow"/>
              </a:rPr>
              <a:t> </a:t>
            </a:r>
            <a:r>
              <a:rPr lang="en-US" sz="2000" spc="-10" dirty="0">
                <a:solidFill>
                  <a:srgbClr val="FFFFFF"/>
                </a:solidFill>
                <a:latin typeface="Arial Narrow"/>
                <a:cs typeface="Arial Narrow"/>
              </a:rPr>
              <a:t>A</a:t>
            </a:r>
            <a:r>
              <a:rPr lang="en-US" sz="2000" dirty="0">
                <a:solidFill>
                  <a:srgbClr val="FFFFFF"/>
                </a:solidFill>
                <a:latin typeface="Arial Narrow"/>
                <a:cs typeface="Arial Narrow"/>
              </a:rPr>
              <a:t>d</a:t>
            </a:r>
            <a:r>
              <a:rPr lang="en-US" sz="2000" spc="-10" dirty="0">
                <a:solidFill>
                  <a:srgbClr val="FFFFFF"/>
                </a:solidFill>
                <a:latin typeface="Arial Narrow"/>
                <a:cs typeface="Arial Narrow"/>
              </a:rPr>
              <a:t>v</a:t>
            </a:r>
            <a:r>
              <a:rPr lang="en-US" sz="2000" dirty="0">
                <a:solidFill>
                  <a:srgbClr val="FFFFFF"/>
                </a:solidFill>
                <a:latin typeface="Arial Narrow"/>
                <a:cs typeface="Arial Narrow"/>
              </a:rPr>
              <a:t>iso</a:t>
            </a:r>
            <a:r>
              <a:rPr lang="en-US" sz="2000" spc="-10" dirty="0">
                <a:solidFill>
                  <a:srgbClr val="FFFFFF"/>
                </a:solidFill>
                <a:latin typeface="Arial Narrow"/>
                <a:cs typeface="Arial Narrow"/>
              </a:rPr>
              <a:t>ry</a:t>
            </a:r>
            <a:r>
              <a:rPr lang="en-US" sz="2000" spc="-5" dirty="0">
                <a:solidFill>
                  <a:srgbClr val="FFFFFF"/>
                </a:solidFill>
                <a:latin typeface="Arial Narrow"/>
                <a:cs typeface="Arial Narrow"/>
              </a:rPr>
              <a:t> </a:t>
            </a:r>
            <a:r>
              <a:rPr lang="en-US" sz="2000" dirty="0">
                <a:solidFill>
                  <a:srgbClr val="FFFFFF"/>
                </a:solidFill>
                <a:latin typeface="Arial Narrow"/>
                <a:cs typeface="Arial Narrow"/>
              </a:rPr>
              <a:t>Coun</a:t>
            </a:r>
            <a:r>
              <a:rPr lang="en-US" sz="2000" spc="-10" dirty="0">
                <a:solidFill>
                  <a:srgbClr val="FFFFFF"/>
                </a:solidFill>
                <a:latin typeface="Arial Narrow"/>
                <a:cs typeface="Arial Narrow"/>
              </a:rPr>
              <a:t>c</a:t>
            </a:r>
            <a:r>
              <a:rPr lang="en-US" sz="2000" dirty="0">
                <a:solidFill>
                  <a:srgbClr val="FFFFFF"/>
                </a:solidFill>
                <a:latin typeface="Arial Narrow"/>
                <a:cs typeface="Arial Narrow"/>
              </a:rPr>
              <a:t>il.</a:t>
            </a:r>
            <a:r>
              <a:rPr lang="en-US" sz="2000" spc="55" dirty="0">
                <a:solidFill>
                  <a:srgbClr val="FFFFFF"/>
                </a:solidFill>
                <a:latin typeface="Arial Narrow"/>
                <a:cs typeface="Arial Narrow"/>
              </a:rPr>
              <a:t> </a:t>
            </a:r>
          </a:p>
          <a:p>
            <a:pPr marL="12700"/>
            <a:r>
              <a:rPr lang="en-US" sz="2000" dirty="0">
                <a:solidFill>
                  <a:srgbClr val="FFFFFF"/>
                </a:solidFill>
                <a:latin typeface="Arial Narrow"/>
                <a:cs typeface="Arial Narrow"/>
              </a:rPr>
              <a:t>Th</a:t>
            </a:r>
            <a:r>
              <a:rPr lang="en-US" sz="2000" spc="-10" dirty="0">
                <a:solidFill>
                  <a:srgbClr val="FFFFFF"/>
                </a:solidFill>
                <a:latin typeface="Arial Narrow"/>
                <a:cs typeface="Arial Narrow"/>
              </a:rPr>
              <a:t>e</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S</a:t>
            </a:r>
            <a:r>
              <a:rPr lang="en-US" sz="2000" spc="-10" dirty="0">
                <a:solidFill>
                  <a:srgbClr val="FFFFFF"/>
                </a:solidFill>
                <a:latin typeface="Arial Narrow"/>
                <a:cs typeface="Arial Narrow"/>
              </a:rPr>
              <a:t>A</a:t>
            </a:r>
            <a:r>
              <a:rPr lang="en-US" sz="2000" dirty="0">
                <a:solidFill>
                  <a:srgbClr val="FFFFFF"/>
                </a:solidFill>
                <a:latin typeface="Arial Narrow"/>
                <a:cs typeface="Arial Narrow"/>
              </a:rPr>
              <a:t>F</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shall</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b</a:t>
            </a:r>
            <a:r>
              <a:rPr lang="en-US" sz="2000" spc="-10" dirty="0">
                <a:solidFill>
                  <a:srgbClr val="FFFFFF"/>
                </a:solidFill>
                <a:latin typeface="Arial Narrow"/>
                <a:cs typeface="Arial Narrow"/>
              </a:rPr>
              <a:t>r</a:t>
            </a:r>
            <a:r>
              <a:rPr lang="en-US" sz="2000" dirty="0">
                <a:solidFill>
                  <a:srgbClr val="FFFFFF"/>
                </a:solidFill>
                <a:latin typeface="Arial Narrow"/>
                <a:cs typeface="Arial Narrow"/>
              </a:rPr>
              <a:t>in</a:t>
            </a:r>
            <a:r>
              <a:rPr lang="en-US" sz="2000" spc="-10" dirty="0">
                <a:solidFill>
                  <a:srgbClr val="FFFFFF"/>
                </a:solidFill>
                <a:latin typeface="Arial Narrow"/>
                <a:cs typeface="Arial Narrow"/>
              </a:rPr>
              <a:t>g</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fo</a:t>
            </a:r>
            <a:r>
              <a:rPr lang="en-US" sz="2000" spc="-10" dirty="0">
                <a:solidFill>
                  <a:srgbClr val="FFFFFF"/>
                </a:solidFill>
                <a:latin typeface="Arial Narrow"/>
                <a:cs typeface="Arial Narrow"/>
              </a:rPr>
              <a:t>r</a:t>
            </a:r>
            <a:r>
              <a:rPr lang="en-US" sz="2000" dirty="0">
                <a:solidFill>
                  <a:srgbClr val="FFFFFF"/>
                </a:solidFill>
                <a:latin typeface="Arial Narrow"/>
                <a:cs typeface="Arial Narrow"/>
              </a:rPr>
              <a:t>th</a:t>
            </a:r>
            <a:r>
              <a:rPr lang="en-US" sz="2000" spc="55" dirty="0">
                <a:solidFill>
                  <a:srgbClr val="FFFFFF"/>
                </a:solidFill>
                <a:latin typeface="Arial Narrow"/>
                <a:cs typeface="Arial Narrow"/>
              </a:rPr>
              <a:t> </a:t>
            </a:r>
            <a:r>
              <a:rPr lang="en-US" sz="2000" spc="-10" dirty="0">
                <a:solidFill>
                  <a:srgbClr val="FFFFFF"/>
                </a:solidFill>
                <a:latin typeface="Arial Narrow"/>
                <a:cs typeface="Arial Narrow"/>
              </a:rPr>
              <a:t>rec</a:t>
            </a:r>
            <a:r>
              <a:rPr lang="en-US" sz="2000" dirty="0">
                <a:solidFill>
                  <a:srgbClr val="FFFFFF"/>
                </a:solidFill>
                <a:latin typeface="Arial Narrow"/>
                <a:cs typeface="Arial Narrow"/>
              </a:rPr>
              <a:t>o</a:t>
            </a:r>
            <a:r>
              <a:rPr lang="en-US" sz="2000" spc="-15" dirty="0">
                <a:solidFill>
                  <a:srgbClr val="FFFFFF"/>
                </a:solidFill>
                <a:latin typeface="Arial Narrow"/>
                <a:cs typeface="Arial Narrow"/>
              </a:rPr>
              <a:t>mme</a:t>
            </a:r>
            <a:r>
              <a:rPr lang="en-US" sz="2000" dirty="0">
                <a:solidFill>
                  <a:srgbClr val="FFFFFF"/>
                </a:solidFill>
                <a:latin typeface="Arial Narrow"/>
                <a:cs typeface="Arial Narrow"/>
              </a:rPr>
              <a:t>nd</a:t>
            </a:r>
            <a:r>
              <a:rPr lang="en-US" sz="2000" spc="15" dirty="0">
                <a:solidFill>
                  <a:srgbClr val="FFFFFF"/>
                </a:solidFill>
                <a:latin typeface="Arial Narrow"/>
                <a:cs typeface="Arial Narrow"/>
              </a:rPr>
              <a:t>ati</a:t>
            </a:r>
            <a:r>
              <a:rPr lang="en-US" sz="2000" dirty="0">
                <a:solidFill>
                  <a:srgbClr val="FFFFFF"/>
                </a:solidFill>
                <a:latin typeface="Arial Narrow"/>
                <a:cs typeface="Arial Narrow"/>
              </a:rPr>
              <a:t>ons</a:t>
            </a:r>
            <a:r>
              <a:rPr lang="en-US" sz="2000" spc="-5" dirty="0">
                <a:solidFill>
                  <a:srgbClr val="FFFFFF"/>
                </a:solidFill>
                <a:latin typeface="Arial Narrow"/>
                <a:cs typeface="Arial Narrow"/>
              </a:rPr>
              <a:t>,</a:t>
            </a:r>
            <a:r>
              <a:rPr lang="en-US" sz="2000" spc="55" dirty="0">
                <a:solidFill>
                  <a:srgbClr val="FFFFFF"/>
                </a:solidFill>
                <a:latin typeface="Arial Narrow"/>
                <a:cs typeface="Arial Narrow"/>
              </a:rPr>
              <a:t> </a:t>
            </a:r>
            <a:r>
              <a:rPr lang="en-US" sz="2000" spc="-10" dirty="0">
                <a:solidFill>
                  <a:srgbClr val="FFFFFF"/>
                </a:solidFill>
                <a:latin typeface="Arial Narrow"/>
                <a:cs typeface="Arial Narrow"/>
              </a:rPr>
              <a:t>c</a:t>
            </a:r>
            <a:r>
              <a:rPr lang="en-US" sz="2000" dirty="0">
                <a:solidFill>
                  <a:srgbClr val="FFFFFF"/>
                </a:solidFill>
                <a:latin typeface="Arial Narrow"/>
                <a:cs typeface="Arial Narrow"/>
              </a:rPr>
              <a:t>on</a:t>
            </a:r>
            <a:r>
              <a:rPr lang="en-US" sz="2000" spc="-10" dirty="0">
                <a:solidFill>
                  <a:srgbClr val="FFFFFF"/>
                </a:solidFill>
                <a:latin typeface="Arial Narrow"/>
                <a:cs typeface="Arial Narrow"/>
              </a:rPr>
              <a:t>cer</a:t>
            </a:r>
            <a:r>
              <a:rPr lang="en-US" sz="2000" dirty="0">
                <a:solidFill>
                  <a:srgbClr val="FFFFFF"/>
                </a:solidFill>
                <a:latin typeface="Arial Narrow"/>
                <a:cs typeface="Arial Narrow"/>
              </a:rPr>
              <a:t>ns</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and</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in</a:t>
            </a:r>
            <a:r>
              <a:rPr lang="en-US" sz="2000" spc="-10" dirty="0">
                <a:solidFill>
                  <a:srgbClr val="FFFFFF"/>
                </a:solidFill>
                <a:latin typeface="Arial Narrow"/>
                <a:cs typeface="Arial Narrow"/>
              </a:rPr>
              <a:t>tere</a:t>
            </a:r>
            <a:r>
              <a:rPr lang="en-US" sz="2000" dirty="0">
                <a:solidFill>
                  <a:srgbClr val="FFFFFF"/>
                </a:solidFill>
                <a:latin typeface="Arial Narrow"/>
                <a:cs typeface="Arial Narrow"/>
              </a:rPr>
              <a:t>sts</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to</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and</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f</a:t>
            </a:r>
            <a:r>
              <a:rPr lang="en-US" sz="2000" spc="-10" dirty="0">
                <a:solidFill>
                  <a:srgbClr val="FFFFFF"/>
                </a:solidFill>
                <a:latin typeface="Arial Narrow"/>
                <a:cs typeface="Arial Narrow"/>
              </a:rPr>
              <a:t>r</a:t>
            </a:r>
            <a:r>
              <a:rPr lang="en-US" sz="2000" dirty="0">
                <a:solidFill>
                  <a:srgbClr val="FFFFFF"/>
                </a:solidFill>
                <a:latin typeface="Arial Narrow"/>
                <a:cs typeface="Arial Narrow"/>
              </a:rPr>
              <a:t>o</a:t>
            </a:r>
            <a:r>
              <a:rPr lang="en-US" sz="2000" spc="-15" dirty="0">
                <a:solidFill>
                  <a:srgbClr val="FFFFFF"/>
                </a:solidFill>
                <a:latin typeface="Arial Narrow"/>
                <a:cs typeface="Arial Narrow"/>
              </a:rPr>
              <a:t>m</a:t>
            </a:r>
            <a:r>
              <a:rPr lang="en-US" sz="2000" spc="55" dirty="0">
                <a:solidFill>
                  <a:srgbClr val="FFFFFF"/>
                </a:solidFill>
                <a:latin typeface="Arial Narrow"/>
                <a:cs typeface="Arial Narrow"/>
              </a:rPr>
              <a:t> </a:t>
            </a:r>
            <a:r>
              <a:rPr lang="en-US" sz="2000" dirty="0">
                <a:solidFill>
                  <a:srgbClr val="FFFFFF"/>
                </a:solidFill>
                <a:latin typeface="Arial Narrow"/>
                <a:cs typeface="Arial Narrow"/>
              </a:rPr>
              <a:t>th</a:t>
            </a:r>
            <a:r>
              <a:rPr lang="en-US" sz="2000" spc="-10" dirty="0">
                <a:solidFill>
                  <a:srgbClr val="FFFFFF"/>
                </a:solidFill>
                <a:latin typeface="Arial Narrow"/>
                <a:cs typeface="Arial Narrow"/>
              </a:rPr>
              <a:t>e</a:t>
            </a:r>
            <a:r>
              <a:rPr lang="en-US" sz="2000" dirty="0">
                <a:solidFill>
                  <a:srgbClr val="FFFFFF"/>
                </a:solidFill>
                <a:latin typeface="Arial Narrow"/>
                <a:cs typeface="Arial Narrow"/>
              </a:rPr>
              <a:t>i</a:t>
            </a:r>
            <a:r>
              <a:rPr lang="en-US" sz="2000" spc="-10" dirty="0">
                <a:solidFill>
                  <a:srgbClr val="FFFFFF"/>
                </a:solidFill>
                <a:latin typeface="Arial Narrow"/>
                <a:cs typeface="Arial Narrow"/>
              </a:rPr>
              <a:t>r</a:t>
            </a:r>
            <a:r>
              <a:rPr lang="en-US" sz="2000" spc="55" dirty="0">
                <a:solidFill>
                  <a:srgbClr val="FFFFFF"/>
                </a:solidFill>
                <a:latin typeface="Arial Narrow"/>
                <a:cs typeface="Arial Narrow"/>
              </a:rPr>
              <a:t> </a:t>
            </a:r>
          </a:p>
          <a:p>
            <a:pPr marL="12700"/>
            <a:r>
              <a:rPr lang="en-US" sz="2000" spc="-10" dirty="0">
                <a:solidFill>
                  <a:srgbClr val="FFFFFF"/>
                </a:solidFill>
                <a:latin typeface="Arial Narrow"/>
                <a:cs typeface="Arial Narrow"/>
              </a:rPr>
              <a:t>Are</a:t>
            </a:r>
            <a:r>
              <a:rPr lang="en-US" sz="2000" dirty="0">
                <a:solidFill>
                  <a:srgbClr val="FFFFFF"/>
                </a:solidFill>
                <a:latin typeface="Arial Narrow"/>
                <a:cs typeface="Arial Narrow"/>
              </a:rPr>
              <a:t>a</a:t>
            </a:r>
            <a:r>
              <a:rPr lang="en-US" sz="2000" spc="55" dirty="0">
                <a:solidFill>
                  <a:srgbClr val="FFFFFF"/>
                </a:solidFill>
                <a:latin typeface="Arial Narrow"/>
                <a:cs typeface="Arial Narrow"/>
              </a:rPr>
              <a:t> </a:t>
            </a:r>
            <a:r>
              <a:rPr lang="en-US" sz="2000" spc="-10" dirty="0">
                <a:solidFill>
                  <a:srgbClr val="FFFFFF"/>
                </a:solidFill>
                <a:latin typeface="Arial Narrow"/>
                <a:cs typeface="Arial Narrow"/>
              </a:rPr>
              <a:t>A</a:t>
            </a:r>
            <a:r>
              <a:rPr lang="en-US" sz="2000" dirty="0">
                <a:solidFill>
                  <a:srgbClr val="FFFFFF"/>
                </a:solidFill>
                <a:latin typeface="Arial Narrow"/>
                <a:cs typeface="Arial Narrow"/>
              </a:rPr>
              <a:t>d</a:t>
            </a:r>
            <a:r>
              <a:rPr lang="en-US" sz="2000" spc="-10" dirty="0">
                <a:solidFill>
                  <a:srgbClr val="FFFFFF"/>
                </a:solidFill>
                <a:latin typeface="Arial Narrow"/>
                <a:cs typeface="Arial Narrow"/>
              </a:rPr>
              <a:t>v</a:t>
            </a:r>
            <a:r>
              <a:rPr lang="en-US" sz="2000" dirty="0">
                <a:solidFill>
                  <a:srgbClr val="FFFFFF"/>
                </a:solidFill>
                <a:latin typeface="Arial Narrow"/>
                <a:cs typeface="Arial Narrow"/>
              </a:rPr>
              <a:t>iso</a:t>
            </a:r>
            <a:r>
              <a:rPr lang="en-US" sz="2000" spc="-10" dirty="0">
                <a:solidFill>
                  <a:srgbClr val="FFFFFF"/>
                </a:solidFill>
                <a:latin typeface="Arial Narrow"/>
                <a:cs typeface="Arial Narrow"/>
              </a:rPr>
              <a:t>ry</a:t>
            </a:r>
            <a:r>
              <a:rPr lang="en-US" sz="2000" spc="-5" dirty="0">
                <a:solidFill>
                  <a:srgbClr val="FFFFFF"/>
                </a:solidFill>
                <a:latin typeface="Arial Narrow"/>
                <a:cs typeface="Arial Narrow"/>
              </a:rPr>
              <a:t> Council.</a:t>
            </a:r>
          </a:p>
          <a:p>
            <a:pPr marL="12700"/>
            <a:endParaRPr lang="en-US" sz="1400" spc="-5" dirty="0">
              <a:solidFill>
                <a:srgbClr val="FFFFFF"/>
              </a:solidFill>
              <a:latin typeface="Arial Narrow"/>
              <a:cs typeface="Arial Narrow"/>
            </a:endParaRPr>
          </a:p>
          <a:p>
            <a:pPr marL="12700" marR="5080">
              <a:lnSpc>
                <a:spcPct val="80400"/>
              </a:lnSpc>
            </a:pPr>
            <a:r>
              <a:rPr lang="en-US" dirty="0">
                <a:solidFill>
                  <a:srgbClr val="FFFFFF"/>
                </a:solidFill>
                <a:latin typeface="Arial Narrow"/>
                <a:cs typeface="Arial Narrow"/>
              </a:rPr>
              <a:t>Both policies can be viewed at: </a:t>
            </a:r>
            <a:r>
              <a:rPr lang="en-US" dirty="0">
                <a:solidFill>
                  <a:srgbClr val="FFFFFF"/>
                </a:solidFill>
                <a:latin typeface="Arial Narrow"/>
                <a:cs typeface="Arial Narrow"/>
                <a:hlinkClick r:id="rId2"/>
              </a:rPr>
              <a:t>http://www.broward.k12.fl.us/sbbcpolicies/index.asp</a:t>
            </a:r>
            <a:endParaRPr lang="en-US" dirty="0">
              <a:solidFill>
                <a:srgbClr val="FFFFFF"/>
              </a:solidFill>
              <a:latin typeface="Arial Narrow"/>
              <a:cs typeface="Arial Narrow"/>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9</a:t>
            </a:fld>
            <a:endParaRPr lang="en-US" dirty="0"/>
          </a:p>
        </p:txBody>
      </p:sp>
      <p:sp>
        <p:nvSpPr>
          <p:cNvPr id="4" name="Title 3"/>
          <p:cNvSpPr>
            <a:spLocks noGrp="1"/>
          </p:cNvSpPr>
          <p:nvPr>
            <p:ph type="title"/>
          </p:nvPr>
        </p:nvSpPr>
        <p:spPr>
          <a:xfrm>
            <a:off x="360782" y="-278548"/>
            <a:ext cx="9005099" cy="1125563"/>
          </a:xfrm>
        </p:spPr>
        <p:txBody>
          <a:bodyPr/>
          <a:lstStyle/>
          <a:p>
            <a:r>
              <a:rPr lang="en-US" sz="4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a:cs typeface="Arial Black"/>
              </a:rPr>
              <a:t>SIP AND SAF SBBC POLICY</a:t>
            </a:r>
          </a:p>
        </p:txBody>
      </p:sp>
      <p:sp>
        <p:nvSpPr>
          <p:cNvPr id="5" name="Text Placeholder 4"/>
          <p:cNvSpPr>
            <a:spLocks noGrp="1"/>
          </p:cNvSpPr>
          <p:nvPr>
            <p:ph type="body" sz="quarter" idx="13"/>
          </p:nvPr>
        </p:nvSpPr>
        <p:spPr>
          <a:xfrm>
            <a:off x="900976" y="6344252"/>
            <a:ext cx="4792118" cy="229514"/>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41632143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4865" y="1194807"/>
            <a:ext cx="4896865" cy="697111"/>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1F9BA1"/>
                </a:solidFill>
                <a:effectLst/>
                <a:uLnTx/>
                <a:uFillTx/>
                <a:latin typeface="Arial" panose="020B0604020202020204" pitchFamily="34" charset="0"/>
                <a:ea typeface="+mj-ea"/>
                <a:cs typeface="Arial" panose="020B0604020202020204" pitchFamily="34" charset="0"/>
              </a:rPr>
              <a:t>10 Critical Elements:</a:t>
            </a:r>
          </a:p>
        </p:txBody>
      </p:sp>
      <p:sp>
        <p:nvSpPr>
          <p:cNvPr id="4" name="Content Placeholder 2"/>
          <p:cNvSpPr txBox="1">
            <a:spLocks/>
          </p:cNvSpPr>
          <p:nvPr/>
        </p:nvSpPr>
        <p:spPr>
          <a:xfrm>
            <a:off x="452966" y="2025637"/>
            <a:ext cx="7936518" cy="43623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Active PBIS/Discipline Team with Leadership Participation</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Faculty &amp; stakeholder buy-in &amp; commitment	</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School-wide Expectations with Lesson Plans</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Location-based Rules with Lesson Plans</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Effective Reward/Recognition Programs</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Effective Discipline Process and Procedures</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Classroom Management System (CHAMPs)</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Data-based decision making</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Implementation Planning</a:t>
            </a:r>
            <a:endPar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Ongoing Progress Monitoring &amp; Evaluation</a:t>
            </a:r>
          </a:p>
          <a:p>
            <a:pPr marL="0" marR="0" lvl="0" indent="0" algn="l" defTabSz="914400" rtl="0" eaLnBrk="1" fontAlgn="auto" latinLnBrk="0" hangingPunct="1">
              <a:lnSpc>
                <a:spcPct val="11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792" y="2600274"/>
            <a:ext cx="2302196" cy="2302196"/>
          </a:xfrm>
          <a:prstGeom prst="rect">
            <a:avLst/>
          </a:prstGeom>
        </p:spPr>
      </p:pic>
      <p:sp>
        <p:nvSpPr>
          <p:cNvPr id="10" name="TextBox 9"/>
          <p:cNvSpPr txBox="1"/>
          <p:nvPr/>
        </p:nvSpPr>
        <p:spPr>
          <a:xfrm>
            <a:off x="1733550" y="414757"/>
            <a:ext cx="41517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SPBP </a:t>
            </a:r>
            <a:r>
              <a:rPr kumimoji="0" lang="en-US" sz="3600" b="1" i="1" u="none" strike="noStrike" kern="1200" cap="none" spc="0" normalizeH="0" baseline="0" noProof="0" dirty="0">
                <a:ln>
                  <a:noFill/>
                </a:ln>
                <a:solidFill>
                  <a:srgbClr val="F8ED31"/>
                </a:solidFill>
                <a:effectLst/>
                <a:uLnTx/>
                <a:uFillTx/>
                <a:latin typeface="Arial" panose="020B0604020202020204" pitchFamily="34" charset="0"/>
                <a:ea typeface="+mn-ea"/>
                <a:cs typeface="Arial" panose="020B0604020202020204" pitchFamily="34" charset="0"/>
              </a:rPr>
              <a:t>is</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PBIS!</a:t>
            </a:r>
          </a:p>
        </p:txBody>
      </p:sp>
      <p:sp>
        <p:nvSpPr>
          <p:cNvPr id="17" name="Rectangle 16"/>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0203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516754" y="513958"/>
            <a:ext cx="7684395" cy="555801"/>
          </a:xfrm>
          <a:prstGeom prst="rect">
            <a:avLst/>
          </a:prstGeom>
        </p:spPr>
        <p:txBody>
          <a:bodyPr/>
          <a:lstStyle/>
          <a:p>
            <a:pPr algn="ctr" eaLnBrk="1" hangingPunct="1">
              <a:defRPr/>
            </a:pPr>
            <a:r>
              <a:rPr lang="en-US" sz="3600" dirty="0">
                <a:solidFill>
                  <a:schemeClr val="bg1"/>
                </a:solidFill>
                <a:latin typeface="Arial"/>
                <a:cs typeface="Arial"/>
              </a:rPr>
              <a:t>Multiple Tiered Systems of Supports</a:t>
            </a:r>
          </a:p>
        </p:txBody>
      </p:sp>
      <p:grpSp>
        <p:nvGrpSpPr>
          <p:cNvPr id="4" name="Group 3"/>
          <p:cNvGrpSpPr/>
          <p:nvPr/>
        </p:nvGrpSpPr>
        <p:grpSpPr>
          <a:xfrm>
            <a:off x="1126404" y="1628456"/>
            <a:ext cx="6911977" cy="4829494"/>
            <a:chOff x="657225" y="1495106"/>
            <a:chExt cx="6911977" cy="4721181"/>
          </a:xfrm>
        </p:grpSpPr>
        <p:pic>
          <p:nvPicPr>
            <p:cNvPr id="27650" name="Picture 3" descr="Triangl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6" b="99344" l="436" r="99477"/>
                      </a14:imgEffect>
                    </a14:imgLayer>
                  </a14:imgProps>
                </a:ext>
                <a:ext uri="{28A0092B-C50C-407E-A947-70E740481C1C}">
                  <a14:useLocalDpi xmlns:a14="http://schemas.microsoft.com/office/drawing/2010/main" val="0"/>
                </a:ext>
              </a:extLst>
            </a:blip>
            <a:srcRect/>
            <a:stretch>
              <a:fillRect/>
            </a:stretch>
          </p:blipFill>
          <p:spPr bwMode="auto">
            <a:xfrm>
              <a:off x="2249730" y="1495106"/>
              <a:ext cx="3536905" cy="47211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657225" y="1605467"/>
              <a:ext cx="1901045"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ACADEMIC SYSTEMS</a:t>
              </a:r>
            </a:p>
            <a:p>
              <a:pPr marL="0" marR="0" lvl="0" indent="0" algn="ctr" defTabSz="342900" rtl="0" eaLnBrk="1" fontAlgn="auto" latinLnBrk="0" hangingPunct="1">
                <a:lnSpc>
                  <a:spcPct val="100000"/>
                </a:lnSpc>
                <a:spcBef>
                  <a:spcPct val="2000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342900" rtl="0" eaLnBrk="1" fontAlgn="auto" latinLnBrk="0" hangingPunct="1">
                <a:lnSpc>
                  <a:spcPct val="50000"/>
                </a:lnSpc>
                <a:spcBef>
                  <a:spcPct val="2000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Tier 3: Comprehensive &amp; Intensive </a:t>
              </a:r>
              <a:r>
                <a:rPr kumimoji="0" lang="en-US" sz="1200" b="0" i="1" u="none" strike="noStrike" kern="1200" cap="none" spc="0" normalizeH="0" baseline="0" noProof="0" dirty="0">
                  <a:ln>
                    <a:noFill/>
                  </a:ln>
                  <a:solidFill>
                    <a:prstClr val="black"/>
                  </a:solidFill>
                  <a:effectLst/>
                  <a:uLnTx/>
                  <a:uFillTx/>
                  <a:latin typeface="Arial"/>
                  <a:ea typeface="+mn-ea"/>
                  <a:cs typeface="Arial"/>
                </a:rPr>
                <a:t>Students who need individualized interventions.</a:t>
              </a:r>
            </a:p>
            <a:p>
              <a:pPr marL="0" marR="0" lvl="0" indent="0" algn="ctr" defTabSz="342900" rtl="0" eaLnBrk="1" fontAlgn="auto" latinLnBrk="0" hangingPunct="1">
                <a:lnSpc>
                  <a:spcPct val="50000"/>
                </a:lnSpc>
                <a:spcBef>
                  <a:spcPct val="200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Tier 2:  Strategic Interventions </a:t>
              </a:r>
              <a:r>
                <a:rPr kumimoji="0" lang="en-US" sz="1200" b="0" i="1" u="none" strike="noStrike" kern="1200" cap="none" spc="0" normalizeH="0" baseline="0" noProof="0" dirty="0">
                  <a:ln>
                    <a:noFill/>
                  </a:ln>
                  <a:solidFill>
                    <a:prstClr val="black"/>
                  </a:solidFill>
                  <a:effectLst/>
                  <a:uLnTx/>
                  <a:uFillTx/>
                  <a:latin typeface="Arial"/>
                  <a:ea typeface="+mn-ea"/>
                  <a:cs typeface="Arial"/>
                </a:rPr>
                <a:t>Students who need more support in </a:t>
              </a:r>
              <a:r>
                <a:rPr kumimoji="0" lang="en-US" sz="1400" b="0" i="1" u="none" strike="noStrike" kern="1200" cap="none" spc="0" normalizeH="0" baseline="0" noProof="0" dirty="0">
                  <a:ln>
                    <a:noFill/>
                  </a:ln>
                  <a:solidFill>
                    <a:prstClr val="black"/>
                  </a:solidFill>
                  <a:effectLst/>
                  <a:uLnTx/>
                  <a:uFillTx/>
                  <a:latin typeface="Arial"/>
                  <a:ea typeface="+mn-ea"/>
                  <a:cs typeface="Arial"/>
                </a:rPr>
                <a:t>addition</a:t>
              </a:r>
              <a:r>
                <a:rPr kumimoji="0" lang="en-US" sz="1200" b="0" i="1" u="none" strike="noStrike" kern="1200" cap="none" spc="0" normalizeH="0" baseline="0" noProof="0" dirty="0">
                  <a:ln>
                    <a:noFill/>
                  </a:ln>
                  <a:solidFill>
                    <a:prstClr val="black"/>
                  </a:solidFill>
                  <a:effectLst/>
                  <a:uLnTx/>
                  <a:uFillTx/>
                  <a:latin typeface="Arial"/>
                  <a:ea typeface="+mn-ea"/>
                  <a:cs typeface="Arial"/>
                </a:rPr>
                <a:t> to the core curriculum.</a:t>
              </a:r>
            </a:p>
            <a:p>
              <a:pPr marL="0" marR="0" lvl="0" indent="0" algn="ctr" defTabSz="342900" rtl="0" eaLnBrk="1" fontAlgn="auto" latinLnBrk="0" hangingPunct="1">
                <a:lnSpc>
                  <a:spcPct val="50000"/>
                </a:lnSpc>
                <a:spcBef>
                  <a:spcPct val="200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Tier 1: Core Curriculum </a:t>
              </a:r>
              <a:r>
                <a:rPr kumimoji="0" lang="en-US" sz="1200" b="0" i="1" u="none" strike="noStrike" kern="1200" cap="none" spc="0" normalizeH="0" baseline="0" noProof="0" dirty="0">
                  <a:ln>
                    <a:noFill/>
                  </a:ln>
                  <a:solidFill>
                    <a:prstClr val="black"/>
                  </a:solidFill>
                  <a:effectLst/>
                  <a:uLnTx/>
                  <a:uFillTx/>
                  <a:latin typeface="Arial"/>
                  <a:ea typeface="+mn-ea"/>
                  <a:cs typeface="Arial"/>
                </a:rPr>
                <a:t>All students, including students who require curricular enhancements for acceleration</a:t>
              </a:r>
              <a:r>
                <a:rPr kumimoji="0" lang="en-US" sz="1200" b="1" i="1" u="none" strike="noStrike" kern="1200" cap="none" spc="0" normalizeH="0" baseline="0" noProof="0" dirty="0">
                  <a:ln>
                    <a:noFill/>
                  </a:ln>
                  <a:solidFill>
                    <a:prstClr val="black"/>
                  </a:solidFill>
                  <a:effectLst/>
                  <a:uLnTx/>
                  <a:uFillTx/>
                  <a:latin typeface="Arial"/>
                  <a:ea typeface="+mn-ea"/>
                  <a:cs typeface="Arial"/>
                </a:rPr>
                <a:t>.</a:t>
              </a:r>
            </a:p>
          </p:txBody>
        </p:sp>
        <p:sp>
          <p:nvSpPr>
            <p:cNvPr id="27652" name="Rectangle 5"/>
            <p:cNvSpPr>
              <a:spLocks noChangeArrowheads="1"/>
            </p:cNvSpPr>
            <p:nvPr/>
          </p:nvSpPr>
          <p:spPr bwMode="auto">
            <a:xfrm>
              <a:off x="5668157" y="1572146"/>
              <a:ext cx="1901045" cy="397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BEHAVIOR SYSTEMS</a:t>
              </a: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342900" rtl="0" eaLnBrk="1" fontAlgn="auto" latinLnBrk="0" hangingPunct="1">
                <a:lnSpc>
                  <a:spcPct val="100000"/>
                </a:lnSpc>
                <a:spcBef>
                  <a:spcPct val="2000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342900" rtl="0" eaLnBrk="1" fontAlgn="auto" latinLnBrk="0" hangingPunct="1">
                <a:lnSpc>
                  <a:spcPct val="100000"/>
                </a:lnSpc>
                <a:spcBef>
                  <a:spcPct val="2000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Tier 3: Intensive Interventions </a:t>
              </a:r>
              <a:r>
                <a:rPr kumimoji="0" lang="en-US" sz="1200" b="0" i="1" u="none" strike="noStrike" kern="1200" cap="none" spc="0" normalizeH="0" baseline="0" noProof="0" dirty="0">
                  <a:ln>
                    <a:noFill/>
                  </a:ln>
                  <a:solidFill>
                    <a:srgbClr val="000000"/>
                  </a:solidFill>
                  <a:effectLst/>
                  <a:uLnTx/>
                  <a:uFillTx/>
                  <a:latin typeface="Arial"/>
                  <a:ea typeface="+mn-ea"/>
                  <a:cs typeface="Arial"/>
                </a:rPr>
                <a:t>Students who need individualized intervention</a:t>
              </a:r>
              <a:r>
                <a:rPr kumimoji="0" lang="en-US" sz="1200" b="0" i="0" u="none" strike="noStrike" kern="1200" cap="none" spc="0" normalizeH="0" baseline="0" noProof="0" dirty="0">
                  <a:ln>
                    <a:noFill/>
                  </a:ln>
                  <a:solidFill>
                    <a:srgbClr val="000000"/>
                  </a:solidFill>
                  <a:effectLst/>
                  <a:uLnTx/>
                  <a:uFillTx/>
                  <a:latin typeface="Arial"/>
                  <a:ea typeface="+mn-ea"/>
                  <a:cs typeface="Arial"/>
                </a:rPr>
                <a:t>.</a:t>
              </a: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 </a:t>
              </a: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Tier 2: Supplemental Supports: </a:t>
              </a:r>
              <a:r>
                <a:rPr kumimoji="0" lang="en-US" sz="1200" b="0" i="1" u="none" strike="noStrike" kern="1200" cap="none" spc="0" normalizeH="0" baseline="0" noProof="0" dirty="0">
                  <a:ln>
                    <a:noFill/>
                  </a:ln>
                  <a:solidFill>
                    <a:srgbClr val="000000"/>
                  </a:solidFill>
                  <a:effectLst/>
                  <a:uLnTx/>
                  <a:uFillTx/>
                  <a:latin typeface="Arial"/>
                  <a:ea typeface="+mn-ea"/>
                  <a:cs typeface="Arial"/>
                </a:rPr>
                <a:t>Students who need more support in addition to school-wide positive behavior program.</a:t>
              </a: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  </a:t>
              </a:r>
            </a:p>
            <a:p>
              <a:pPr marL="0" marR="0" lvl="0" indent="0" algn="ctr" defTabSz="3429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Tier 1: Universal Interventions </a:t>
              </a:r>
              <a:r>
                <a:rPr kumimoji="0" lang="en-US" sz="1200" b="0" i="1" u="none" strike="noStrike" kern="1200" cap="none" spc="0" normalizeH="0" baseline="0" noProof="0" dirty="0">
                  <a:ln>
                    <a:noFill/>
                  </a:ln>
                  <a:solidFill>
                    <a:srgbClr val="000000"/>
                  </a:solidFill>
                  <a:effectLst/>
                  <a:uLnTx/>
                  <a:uFillTx/>
                  <a:latin typeface="Arial"/>
                  <a:ea typeface="+mn-ea"/>
                  <a:cs typeface="Arial"/>
                </a:rPr>
                <a:t>All students in all settings.</a:t>
              </a:r>
            </a:p>
          </p:txBody>
        </p:sp>
        <p:sp>
          <p:nvSpPr>
            <p:cNvPr id="3" name="TextBox 2"/>
            <p:cNvSpPr txBox="1"/>
            <p:nvPr/>
          </p:nvSpPr>
          <p:spPr>
            <a:xfrm>
              <a:off x="6204905" y="2213011"/>
              <a:ext cx="774571" cy="369332"/>
            </a:xfrm>
            <a:prstGeom prst="rect">
              <a:avLst/>
            </a:prstGeom>
            <a:noFill/>
            <a:ln>
              <a:solidFill>
                <a:srgbClr val="FF0000"/>
              </a:solidFill>
            </a:ln>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Arial"/>
                </a:rPr>
                <a:t>PBIS</a:t>
              </a:r>
              <a:r>
                <a:rPr kumimoji="0" lang="en-US" sz="1800" b="0" i="0" u="none" strike="noStrike" kern="1200" cap="none" spc="0" normalizeH="0" baseline="0" noProof="0" dirty="0">
                  <a:ln>
                    <a:noFill/>
                  </a:ln>
                  <a:solidFill>
                    <a:srgbClr val="FF0000"/>
                  </a:solidFill>
                  <a:effectLst/>
                  <a:uLnTx/>
                  <a:uFillTx/>
                  <a:latin typeface="Arial"/>
                  <a:ea typeface="+mn-ea"/>
                  <a:cs typeface="+mn-cs"/>
                </a:rPr>
                <a:t> </a:t>
              </a:r>
            </a:p>
          </p:txBody>
        </p:sp>
        <p:sp>
          <p:nvSpPr>
            <p:cNvPr id="10" name="TextBox 9"/>
            <p:cNvSpPr txBox="1"/>
            <p:nvPr/>
          </p:nvSpPr>
          <p:spPr>
            <a:xfrm>
              <a:off x="1339311" y="2271992"/>
              <a:ext cx="479618" cy="369332"/>
            </a:xfrm>
            <a:prstGeom prst="rect">
              <a:avLst/>
            </a:prstGeom>
            <a:noFill/>
            <a:ln>
              <a:solidFill>
                <a:srgbClr val="FF0000"/>
              </a:solidFill>
            </a:ln>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Arial"/>
                </a:rPr>
                <a:t>RtI</a:t>
              </a: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grpSp>
      <p:sp>
        <p:nvSpPr>
          <p:cNvPr id="7" name="Rectangle 6"/>
          <p:cNvSpPr/>
          <p:nvPr/>
        </p:nvSpPr>
        <p:spPr>
          <a:xfrm>
            <a:off x="6686615" y="5778113"/>
            <a:ext cx="2457385" cy="9075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852713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459605" y="513958"/>
            <a:ext cx="7213340" cy="555801"/>
          </a:xfrm>
          <a:prstGeom prst="rect">
            <a:avLst/>
          </a:prstGeom>
        </p:spPr>
        <p:txBody>
          <a:bodyPr/>
          <a:lstStyle/>
          <a:p>
            <a:pPr algn="ctr" eaLnBrk="1" hangingPunct="1">
              <a:defRPr/>
            </a:pPr>
            <a:r>
              <a:rPr lang="en-US" sz="3200" dirty="0">
                <a:solidFill>
                  <a:schemeClr val="bg1"/>
                </a:solidFill>
                <a:latin typeface="Arial"/>
                <a:cs typeface="Arial"/>
              </a:rPr>
              <a:t>Multiple Tiered Systems of Supports</a:t>
            </a:r>
          </a:p>
        </p:txBody>
      </p:sp>
      <p:sp>
        <p:nvSpPr>
          <p:cNvPr id="7" name="Rectangle 6"/>
          <p:cNvSpPr/>
          <p:nvPr/>
        </p:nvSpPr>
        <p:spPr>
          <a:xfrm>
            <a:off x="362309" y="5698895"/>
            <a:ext cx="8781691" cy="1159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086" y="902041"/>
            <a:ext cx="4023368" cy="6217933"/>
          </a:xfrm>
          <a:prstGeom prst="rect">
            <a:avLst/>
          </a:prstGeom>
        </p:spPr>
      </p:pic>
      <p:sp>
        <p:nvSpPr>
          <p:cNvPr id="15" name="TextBox 14"/>
          <p:cNvSpPr txBox="1"/>
          <p:nvPr/>
        </p:nvSpPr>
        <p:spPr>
          <a:xfrm>
            <a:off x="5773477" y="4393153"/>
            <a:ext cx="1620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Behavior swirl</a:t>
            </a:r>
          </a:p>
        </p:txBody>
      </p:sp>
      <p:sp>
        <p:nvSpPr>
          <p:cNvPr id="16" name="TextBox 15"/>
          <p:cNvSpPr txBox="1"/>
          <p:nvPr/>
        </p:nvSpPr>
        <p:spPr>
          <a:xfrm>
            <a:off x="1444703" y="2606412"/>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Academic swirl</a:t>
            </a:r>
          </a:p>
        </p:txBody>
      </p:sp>
      <p:sp>
        <p:nvSpPr>
          <p:cNvPr id="17" name="Right Arrow 16"/>
          <p:cNvSpPr/>
          <p:nvPr/>
        </p:nvSpPr>
        <p:spPr>
          <a:xfrm>
            <a:off x="3134265" y="2662910"/>
            <a:ext cx="534161" cy="2497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ight Arrow 17"/>
          <p:cNvSpPr/>
          <p:nvPr/>
        </p:nvSpPr>
        <p:spPr>
          <a:xfrm rot="10800000">
            <a:off x="5222182" y="4463693"/>
            <a:ext cx="534161" cy="2497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TextBox 18"/>
          <p:cNvSpPr txBox="1"/>
          <p:nvPr/>
        </p:nvSpPr>
        <p:spPr>
          <a:xfrm>
            <a:off x="3514045" y="3678767"/>
            <a:ext cx="1800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Tier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100% students</a:t>
            </a:r>
          </a:p>
        </p:txBody>
      </p:sp>
    </p:spTree>
    <p:custDataLst>
      <p:tags r:id="rId1"/>
    </p:custDataLst>
    <p:extLst>
      <p:ext uri="{BB962C8B-B14F-4D97-AF65-F5344CB8AC3E}">
        <p14:creationId xmlns:p14="http://schemas.microsoft.com/office/powerpoint/2010/main" val="276506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P spid="1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459605" y="513958"/>
            <a:ext cx="7213340" cy="555801"/>
          </a:xfrm>
          <a:prstGeom prst="rect">
            <a:avLst/>
          </a:prstGeom>
        </p:spPr>
        <p:txBody>
          <a:bodyPr/>
          <a:lstStyle/>
          <a:p>
            <a:pPr algn="ctr" eaLnBrk="1" hangingPunct="1">
              <a:defRPr/>
            </a:pPr>
            <a:r>
              <a:rPr lang="en-US" sz="3200" dirty="0">
                <a:solidFill>
                  <a:schemeClr val="bg1"/>
                </a:solidFill>
                <a:latin typeface="Arial"/>
                <a:cs typeface="Arial"/>
              </a:rPr>
              <a:t>Multiple Tiered Systems of Supports</a:t>
            </a:r>
          </a:p>
        </p:txBody>
      </p:sp>
      <p:sp>
        <p:nvSpPr>
          <p:cNvPr id="7" name="Rectangle 6"/>
          <p:cNvSpPr/>
          <p:nvPr/>
        </p:nvSpPr>
        <p:spPr>
          <a:xfrm>
            <a:off x="362309" y="5698895"/>
            <a:ext cx="8781691" cy="1159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5" name="Group 24"/>
          <p:cNvGrpSpPr/>
          <p:nvPr/>
        </p:nvGrpSpPr>
        <p:grpSpPr>
          <a:xfrm>
            <a:off x="2508136" y="984346"/>
            <a:ext cx="4023368" cy="6217933"/>
            <a:chOff x="2434007" y="791858"/>
            <a:chExt cx="4023368" cy="6217933"/>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4007" y="791858"/>
              <a:ext cx="4023368" cy="6217933"/>
            </a:xfrm>
            <a:prstGeom prst="rect">
              <a:avLst/>
            </a:prstGeom>
          </p:spPr>
        </p:pic>
        <p:sp>
          <p:nvSpPr>
            <p:cNvPr id="24" name="TextBox 23"/>
            <p:cNvSpPr txBox="1"/>
            <p:nvPr/>
          </p:nvSpPr>
          <p:spPr>
            <a:xfrm>
              <a:off x="3615073" y="3652181"/>
              <a:ext cx="1544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Academic RtI</a:t>
              </a:r>
            </a:p>
          </p:txBody>
        </p:sp>
      </p:grpSp>
      <p:grpSp>
        <p:nvGrpSpPr>
          <p:cNvPr id="23" name="Group 22"/>
          <p:cNvGrpSpPr/>
          <p:nvPr/>
        </p:nvGrpSpPr>
        <p:grpSpPr>
          <a:xfrm>
            <a:off x="2483086" y="902041"/>
            <a:ext cx="4023368" cy="6217933"/>
            <a:chOff x="2387786" y="699599"/>
            <a:chExt cx="4023368" cy="6217933"/>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7786" y="699599"/>
              <a:ext cx="4023368" cy="6217933"/>
            </a:xfrm>
            <a:prstGeom prst="rect">
              <a:avLst/>
            </a:prstGeom>
          </p:spPr>
        </p:pic>
        <p:sp>
          <p:nvSpPr>
            <p:cNvPr id="9" name="TextBox 8"/>
            <p:cNvSpPr txBox="1"/>
            <p:nvPr/>
          </p:nvSpPr>
          <p:spPr>
            <a:xfrm>
              <a:off x="4345767" y="4347467"/>
              <a:ext cx="1620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Behavior swirl</a:t>
              </a:r>
            </a:p>
          </p:txBody>
        </p:sp>
        <p:sp>
          <p:nvSpPr>
            <p:cNvPr id="11" name="TextBox 10"/>
            <p:cNvSpPr txBox="1"/>
            <p:nvPr/>
          </p:nvSpPr>
          <p:spPr>
            <a:xfrm>
              <a:off x="3316225" y="3826344"/>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Academic swirl</a:t>
              </a:r>
            </a:p>
          </p:txBody>
        </p:sp>
        <p:sp>
          <p:nvSpPr>
            <p:cNvPr id="12" name="Right Arrow 11"/>
            <p:cNvSpPr/>
            <p:nvPr/>
          </p:nvSpPr>
          <p:spPr>
            <a:xfrm>
              <a:off x="5047731" y="3894830"/>
              <a:ext cx="534161" cy="2497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Right Arrow 16"/>
            <p:cNvSpPr/>
            <p:nvPr/>
          </p:nvSpPr>
          <p:spPr>
            <a:xfrm rot="10800000">
              <a:off x="3794472" y="4418007"/>
              <a:ext cx="534161" cy="2497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2" name="Group 21"/>
          <p:cNvGrpSpPr/>
          <p:nvPr/>
        </p:nvGrpSpPr>
        <p:grpSpPr>
          <a:xfrm>
            <a:off x="2515582" y="943193"/>
            <a:ext cx="4023368" cy="6217933"/>
            <a:chOff x="7324808" y="2507631"/>
            <a:chExt cx="4023368" cy="6217933"/>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4808" y="2507631"/>
              <a:ext cx="4023368" cy="6217933"/>
            </a:xfrm>
            <a:prstGeom prst="rect">
              <a:avLst/>
            </a:prstGeom>
          </p:spPr>
        </p:pic>
        <p:sp>
          <p:nvSpPr>
            <p:cNvPr id="20" name="TextBox 19"/>
            <p:cNvSpPr txBox="1"/>
            <p:nvPr/>
          </p:nvSpPr>
          <p:spPr>
            <a:xfrm>
              <a:off x="8509614" y="3327470"/>
              <a:ext cx="167225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Tier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15% students</a:t>
              </a:r>
            </a:p>
          </p:txBody>
        </p:sp>
        <p:sp>
          <p:nvSpPr>
            <p:cNvPr id="14" name="TextBox 13"/>
            <p:cNvSpPr txBox="1"/>
            <p:nvPr/>
          </p:nvSpPr>
          <p:spPr>
            <a:xfrm>
              <a:off x="8323271" y="5243205"/>
              <a:ext cx="180049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Tier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100% students</a:t>
              </a:r>
            </a:p>
          </p:txBody>
        </p:sp>
      </p:grpSp>
    </p:spTree>
    <p:custDataLst>
      <p:tags r:id="rId1"/>
    </p:custDataLst>
    <p:extLst>
      <p:ext uri="{BB962C8B-B14F-4D97-AF65-F5344CB8AC3E}">
        <p14:creationId xmlns:p14="http://schemas.microsoft.com/office/powerpoint/2010/main" val="1681771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459605" y="513958"/>
            <a:ext cx="7213340" cy="555801"/>
          </a:xfrm>
          <a:prstGeom prst="rect">
            <a:avLst/>
          </a:prstGeom>
        </p:spPr>
        <p:txBody>
          <a:bodyPr/>
          <a:lstStyle/>
          <a:p>
            <a:pPr algn="ctr" eaLnBrk="1" hangingPunct="1">
              <a:defRPr/>
            </a:pPr>
            <a:r>
              <a:rPr lang="en-US" sz="3200" dirty="0">
                <a:solidFill>
                  <a:schemeClr val="bg1"/>
                </a:solidFill>
                <a:latin typeface="Arial"/>
                <a:cs typeface="Arial"/>
              </a:rPr>
              <a:t>Multiple Tiered Systems of Supports</a:t>
            </a:r>
          </a:p>
        </p:txBody>
      </p:sp>
      <p:sp>
        <p:nvSpPr>
          <p:cNvPr id="7" name="Rectangle 6"/>
          <p:cNvSpPr/>
          <p:nvPr/>
        </p:nvSpPr>
        <p:spPr>
          <a:xfrm>
            <a:off x="362309" y="5698895"/>
            <a:ext cx="8781691" cy="1159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p Arrow 17"/>
          <p:cNvSpPr/>
          <p:nvPr/>
        </p:nvSpPr>
        <p:spPr>
          <a:xfrm>
            <a:off x="1386575" y="1211515"/>
            <a:ext cx="1028726" cy="5146528"/>
          </a:xfrm>
          <a:prstGeom prst="upArrow">
            <a:avLst/>
          </a:prstGeom>
          <a:solidFill>
            <a:srgbClr val="7F1542"/>
          </a:solidFill>
          <a:ln>
            <a:solidFill>
              <a:srgbClr val="7F1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rot="16200000">
            <a:off x="5219747" y="3424233"/>
            <a:ext cx="2359941" cy="461665"/>
          </a:xfrm>
          <a:prstGeom prst="rect">
            <a:avLst/>
          </a:prstGeom>
          <a:noFill/>
        </p:spPr>
        <p:txBody>
          <a:bodyPr wrap="none" rtlCol="0">
            <a:spAutoFit/>
          </a:bodyPr>
          <a:lstStyle/>
          <a:p>
            <a:r>
              <a:rPr lang="en-US" sz="2400" dirty="0">
                <a:solidFill>
                  <a:schemeClr val="bg1"/>
                </a:solidFill>
              </a:rPr>
              <a:t>More expensive</a:t>
            </a:r>
          </a:p>
        </p:txBody>
      </p:sp>
      <p:grpSp>
        <p:nvGrpSpPr>
          <p:cNvPr id="25" name="Group 24"/>
          <p:cNvGrpSpPr/>
          <p:nvPr/>
        </p:nvGrpSpPr>
        <p:grpSpPr>
          <a:xfrm>
            <a:off x="2508136" y="984346"/>
            <a:ext cx="4023368" cy="6217933"/>
            <a:chOff x="2434007" y="791858"/>
            <a:chExt cx="4023368" cy="6217933"/>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4007" y="791858"/>
              <a:ext cx="4023368" cy="6217933"/>
            </a:xfrm>
            <a:prstGeom prst="rect">
              <a:avLst/>
            </a:prstGeom>
          </p:spPr>
        </p:pic>
        <p:sp>
          <p:nvSpPr>
            <p:cNvPr id="24" name="TextBox 23"/>
            <p:cNvSpPr txBox="1"/>
            <p:nvPr/>
          </p:nvSpPr>
          <p:spPr>
            <a:xfrm>
              <a:off x="3615073" y="3652181"/>
              <a:ext cx="1544012" cy="369332"/>
            </a:xfrm>
            <a:prstGeom prst="rect">
              <a:avLst/>
            </a:prstGeom>
            <a:noFill/>
          </p:spPr>
          <p:txBody>
            <a:bodyPr wrap="none" rtlCol="0">
              <a:spAutoFit/>
            </a:bodyPr>
            <a:lstStyle/>
            <a:p>
              <a:r>
                <a:rPr lang="en-US" dirty="0"/>
                <a:t>Academic RtI</a:t>
              </a:r>
            </a:p>
          </p:txBody>
        </p:sp>
      </p:grpSp>
      <p:grpSp>
        <p:nvGrpSpPr>
          <p:cNvPr id="23" name="Group 22"/>
          <p:cNvGrpSpPr/>
          <p:nvPr/>
        </p:nvGrpSpPr>
        <p:grpSpPr>
          <a:xfrm>
            <a:off x="2483086" y="902041"/>
            <a:ext cx="4023368" cy="6217933"/>
            <a:chOff x="2387786" y="699599"/>
            <a:chExt cx="4023368" cy="6217933"/>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7786" y="699599"/>
              <a:ext cx="4023368" cy="6217933"/>
            </a:xfrm>
            <a:prstGeom prst="rect">
              <a:avLst/>
            </a:prstGeom>
          </p:spPr>
        </p:pic>
        <p:sp>
          <p:nvSpPr>
            <p:cNvPr id="9" name="TextBox 8"/>
            <p:cNvSpPr txBox="1"/>
            <p:nvPr/>
          </p:nvSpPr>
          <p:spPr>
            <a:xfrm>
              <a:off x="4345767" y="4347467"/>
              <a:ext cx="1620957" cy="369332"/>
            </a:xfrm>
            <a:prstGeom prst="rect">
              <a:avLst/>
            </a:prstGeom>
            <a:noFill/>
          </p:spPr>
          <p:txBody>
            <a:bodyPr wrap="none" rtlCol="0">
              <a:spAutoFit/>
            </a:bodyPr>
            <a:lstStyle/>
            <a:p>
              <a:r>
                <a:rPr lang="en-US" dirty="0"/>
                <a:t>Behavior swirl</a:t>
              </a:r>
            </a:p>
          </p:txBody>
        </p:sp>
        <p:sp>
          <p:nvSpPr>
            <p:cNvPr id="11" name="TextBox 10"/>
            <p:cNvSpPr txBox="1"/>
            <p:nvPr/>
          </p:nvSpPr>
          <p:spPr>
            <a:xfrm>
              <a:off x="3316225" y="3826344"/>
              <a:ext cx="1723549" cy="369332"/>
            </a:xfrm>
            <a:prstGeom prst="rect">
              <a:avLst/>
            </a:prstGeom>
            <a:noFill/>
          </p:spPr>
          <p:txBody>
            <a:bodyPr wrap="none" rtlCol="0">
              <a:spAutoFit/>
            </a:bodyPr>
            <a:lstStyle/>
            <a:p>
              <a:r>
                <a:rPr lang="en-US" dirty="0"/>
                <a:t>Academic swirl</a:t>
              </a:r>
            </a:p>
          </p:txBody>
        </p:sp>
        <p:sp>
          <p:nvSpPr>
            <p:cNvPr id="12" name="Right Arrow 11"/>
            <p:cNvSpPr/>
            <p:nvPr/>
          </p:nvSpPr>
          <p:spPr>
            <a:xfrm>
              <a:off x="5047731" y="3894830"/>
              <a:ext cx="534161" cy="2497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0800000">
              <a:off x="3794472" y="4418007"/>
              <a:ext cx="534161" cy="2497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2515582" y="943193"/>
            <a:ext cx="4023368" cy="6217933"/>
            <a:chOff x="7324808" y="2507631"/>
            <a:chExt cx="4023368" cy="6217933"/>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4808" y="2507631"/>
              <a:ext cx="4023368" cy="6217933"/>
            </a:xfrm>
            <a:prstGeom prst="rect">
              <a:avLst/>
            </a:prstGeom>
          </p:spPr>
        </p:pic>
        <p:sp>
          <p:nvSpPr>
            <p:cNvPr id="20" name="TextBox 19"/>
            <p:cNvSpPr txBox="1"/>
            <p:nvPr/>
          </p:nvSpPr>
          <p:spPr>
            <a:xfrm>
              <a:off x="8457362" y="3327470"/>
              <a:ext cx="1672254" cy="646331"/>
            </a:xfrm>
            <a:prstGeom prst="rect">
              <a:avLst/>
            </a:prstGeom>
            <a:noFill/>
          </p:spPr>
          <p:txBody>
            <a:bodyPr wrap="none" rtlCol="0">
              <a:spAutoFit/>
            </a:bodyPr>
            <a:lstStyle/>
            <a:p>
              <a:pPr algn="ctr"/>
              <a:r>
                <a:rPr lang="en-US" b="1" dirty="0">
                  <a:solidFill>
                    <a:schemeClr val="bg1"/>
                  </a:solidFill>
                </a:rPr>
                <a:t>Tier 2</a:t>
              </a:r>
            </a:p>
            <a:p>
              <a:pPr algn="ctr"/>
              <a:r>
                <a:rPr lang="en-US" b="1" dirty="0">
                  <a:solidFill>
                    <a:schemeClr val="bg1"/>
                  </a:solidFill>
                </a:rPr>
                <a:t>15% students</a:t>
              </a:r>
            </a:p>
          </p:txBody>
        </p:sp>
        <p:sp>
          <p:nvSpPr>
            <p:cNvPr id="14" name="TextBox 13"/>
            <p:cNvSpPr txBox="1"/>
            <p:nvPr/>
          </p:nvSpPr>
          <p:spPr>
            <a:xfrm>
              <a:off x="8387391" y="5243205"/>
              <a:ext cx="1672254" cy="646331"/>
            </a:xfrm>
            <a:prstGeom prst="rect">
              <a:avLst/>
            </a:prstGeom>
            <a:noFill/>
          </p:spPr>
          <p:txBody>
            <a:bodyPr wrap="none" rtlCol="0">
              <a:spAutoFit/>
            </a:bodyPr>
            <a:lstStyle/>
            <a:p>
              <a:pPr algn="ctr"/>
              <a:r>
                <a:rPr lang="en-US" b="1" dirty="0"/>
                <a:t>Tier 1</a:t>
              </a:r>
            </a:p>
            <a:p>
              <a:pPr algn="ctr"/>
              <a:r>
                <a:rPr lang="en-US" b="1" dirty="0"/>
                <a:t>80% students</a:t>
              </a:r>
            </a:p>
          </p:txBody>
        </p:sp>
      </p:grpSp>
      <p:grpSp>
        <p:nvGrpSpPr>
          <p:cNvPr id="21" name="Group 20"/>
          <p:cNvGrpSpPr/>
          <p:nvPr/>
        </p:nvGrpSpPr>
        <p:grpSpPr>
          <a:xfrm>
            <a:off x="2515582" y="791858"/>
            <a:ext cx="4023368" cy="6217933"/>
            <a:chOff x="2422292" y="613334"/>
            <a:chExt cx="4023368" cy="6217933"/>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2292" y="613334"/>
              <a:ext cx="4023368" cy="6217933"/>
            </a:xfrm>
            <a:prstGeom prst="rect">
              <a:avLst/>
            </a:prstGeom>
          </p:spPr>
        </p:pic>
        <p:sp>
          <p:nvSpPr>
            <p:cNvPr id="16" name="TextBox 15"/>
            <p:cNvSpPr txBox="1"/>
            <p:nvPr/>
          </p:nvSpPr>
          <p:spPr>
            <a:xfrm>
              <a:off x="4040260" y="1032991"/>
              <a:ext cx="796052" cy="646331"/>
            </a:xfrm>
            <a:prstGeom prst="rect">
              <a:avLst/>
            </a:prstGeom>
            <a:noFill/>
          </p:spPr>
          <p:txBody>
            <a:bodyPr wrap="none" rtlCol="0">
              <a:spAutoFit/>
            </a:bodyPr>
            <a:lstStyle/>
            <a:p>
              <a:pPr algn="ctr"/>
              <a:r>
                <a:rPr lang="en-US" b="1" dirty="0">
                  <a:solidFill>
                    <a:schemeClr val="bg1"/>
                  </a:solidFill>
                </a:rPr>
                <a:t>Tier 3</a:t>
              </a:r>
            </a:p>
            <a:p>
              <a:pPr algn="ctr"/>
              <a:r>
                <a:rPr lang="en-US" b="1" dirty="0">
                  <a:solidFill>
                    <a:schemeClr val="bg1"/>
                  </a:solidFill>
                </a:rPr>
                <a:t>5 %</a:t>
              </a:r>
            </a:p>
          </p:txBody>
        </p:sp>
      </p:grpSp>
      <p:sp>
        <p:nvSpPr>
          <p:cNvPr id="27" name="TextBox 26"/>
          <p:cNvSpPr txBox="1"/>
          <p:nvPr/>
        </p:nvSpPr>
        <p:spPr>
          <a:xfrm>
            <a:off x="3679879" y="1737088"/>
            <a:ext cx="1672254" cy="646331"/>
          </a:xfrm>
          <a:prstGeom prst="rect">
            <a:avLst/>
          </a:prstGeom>
          <a:noFill/>
        </p:spPr>
        <p:txBody>
          <a:bodyPr wrap="none" rtlCol="0">
            <a:spAutoFit/>
          </a:bodyPr>
          <a:lstStyle/>
          <a:p>
            <a:pPr algn="ctr"/>
            <a:r>
              <a:rPr lang="en-US" b="1" dirty="0">
                <a:solidFill>
                  <a:schemeClr val="bg1"/>
                </a:solidFill>
              </a:rPr>
              <a:t>Tier 2</a:t>
            </a:r>
          </a:p>
          <a:p>
            <a:pPr algn="ctr"/>
            <a:r>
              <a:rPr lang="en-US" b="1" dirty="0">
                <a:solidFill>
                  <a:schemeClr val="bg1"/>
                </a:solidFill>
              </a:rPr>
              <a:t>15% students</a:t>
            </a:r>
          </a:p>
        </p:txBody>
      </p:sp>
      <p:sp>
        <p:nvSpPr>
          <p:cNvPr id="26" name="TextBox 25"/>
          <p:cNvSpPr txBox="1"/>
          <p:nvPr/>
        </p:nvSpPr>
        <p:spPr>
          <a:xfrm>
            <a:off x="3514694" y="3668914"/>
            <a:ext cx="1800494" cy="646331"/>
          </a:xfrm>
          <a:prstGeom prst="rect">
            <a:avLst/>
          </a:prstGeom>
          <a:noFill/>
        </p:spPr>
        <p:txBody>
          <a:bodyPr wrap="none" rtlCol="0">
            <a:spAutoFit/>
          </a:bodyPr>
          <a:lstStyle/>
          <a:p>
            <a:pPr algn="ctr"/>
            <a:r>
              <a:rPr lang="en-US" b="1" dirty="0"/>
              <a:t>Tier 1</a:t>
            </a:r>
          </a:p>
          <a:p>
            <a:pPr algn="ctr"/>
            <a:r>
              <a:rPr lang="en-US" b="1" dirty="0"/>
              <a:t>100% students</a:t>
            </a:r>
          </a:p>
        </p:txBody>
      </p:sp>
      <p:sp>
        <p:nvSpPr>
          <p:cNvPr id="35" name="Up Arrow 34"/>
          <p:cNvSpPr/>
          <p:nvPr/>
        </p:nvSpPr>
        <p:spPr>
          <a:xfrm>
            <a:off x="6068146" y="1247217"/>
            <a:ext cx="1028726" cy="5146528"/>
          </a:xfrm>
          <a:prstGeom prst="upArrow">
            <a:avLst/>
          </a:prstGeom>
          <a:solidFill>
            <a:srgbClr val="1F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Up Arrow 35"/>
          <p:cNvSpPr/>
          <p:nvPr/>
        </p:nvSpPr>
        <p:spPr>
          <a:xfrm>
            <a:off x="7081807" y="1247217"/>
            <a:ext cx="1028726" cy="5146528"/>
          </a:xfrm>
          <a:prstGeom prst="upArrow">
            <a:avLst/>
          </a:prstGeom>
          <a:solidFill>
            <a:srgbClr val="1F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rot="16200000">
            <a:off x="5217543" y="3256398"/>
            <a:ext cx="2686468" cy="461665"/>
          </a:xfrm>
          <a:prstGeom prst="rect">
            <a:avLst/>
          </a:prstGeom>
          <a:noFill/>
        </p:spPr>
        <p:txBody>
          <a:bodyPr wrap="square" rtlCol="0">
            <a:spAutoFit/>
          </a:bodyPr>
          <a:lstStyle/>
          <a:p>
            <a:r>
              <a:rPr lang="en-US" sz="2400" dirty="0">
                <a:solidFill>
                  <a:schemeClr val="bg1"/>
                </a:solidFill>
              </a:rPr>
              <a:t>More intensive</a:t>
            </a:r>
          </a:p>
        </p:txBody>
      </p:sp>
      <p:sp>
        <p:nvSpPr>
          <p:cNvPr id="31" name="TextBox 30"/>
          <p:cNvSpPr txBox="1"/>
          <p:nvPr/>
        </p:nvSpPr>
        <p:spPr>
          <a:xfrm rot="16200000">
            <a:off x="6419031" y="3437295"/>
            <a:ext cx="2324675" cy="461665"/>
          </a:xfrm>
          <a:prstGeom prst="rect">
            <a:avLst/>
          </a:prstGeom>
          <a:noFill/>
        </p:spPr>
        <p:txBody>
          <a:bodyPr wrap="none" rtlCol="0">
            <a:spAutoFit/>
          </a:bodyPr>
          <a:lstStyle/>
          <a:p>
            <a:r>
              <a:rPr lang="en-US" sz="2400" dirty="0">
                <a:solidFill>
                  <a:schemeClr val="bg1"/>
                </a:solidFill>
              </a:rPr>
              <a:t>More resources</a:t>
            </a:r>
          </a:p>
        </p:txBody>
      </p:sp>
      <p:sp>
        <p:nvSpPr>
          <p:cNvPr id="37" name="TextBox 36"/>
          <p:cNvSpPr txBox="1"/>
          <p:nvPr/>
        </p:nvSpPr>
        <p:spPr>
          <a:xfrm rot="16200000">
            <a:off x="465841" y="3172740"/>
            <a:ext cx="2795950" cy="461665"/>
          </a:xfrm>
          <a:prstGeom prst="rect">
            <a:avLst/>
          </a:prstGeom>
          <a:noFill/>
        </p:spPr>
        <p:txBody>
          <a:bodyPr wrap="square" rtlCol="0">
            <a:spAutoFit/>
          </a:bodyPr>
          <a:lstStyle/>
          <a:p>
            <a:r>
              <a:rPr lang="en-US" sz="2400" dirty="0">
                <a:solidFill>
                  <a:schemeClr val="bg1"/>
                </a:solidFill>
              </a:rPr>
              <a:t>More expensive</a:t>
            </a:r>
          </a:p>
        </p:txBody>
      </p:sp>
      <p:sp>
        <p:nvSpPr>
          <p:cNvPr id="2" name="TextBox 1"/>
          <p:cNvSpPr txBox="1"/>
          <p:nvPr/>
        </p:nvSpPr>
        <p:spPr>
          <a:xfrm>
            <a:off x="6834235" y="3426232"/>
            <a:ext cx="524435" cy="584775"/>
          </a:xfrm>
          <a:prstGeom prst="rect">
            <a:avLst/>
          </a:prstGeom>
          <a:noFill/>
        </p:spPr>
        <p:txBody>
          <a:bodyPr wrap="square" rtlCol="0">
            <a:spAutoFit/>
          </a:bodyPr>
          <a:lstStyle/>
          <a:p>
            <a:pPr algn="ctr"/>
            <a:r>
              <a:rPr lang="en-US" sz="3200" dirty="0">
                <a:solidFill>
                  <a:srgbClr val="26BDC4"/>
                </a:solidFill>
              </a:rPr>
              <a:t>=</a:t>
            </a:r>
          </a:p>
        </p:txBody>
      </p:sp>
      <p:sp>
        <p:nvSpPr>
          <p:cNvPr id="39" name="TextBox 38"/>
          <p:cNvSpPr txBox="1"/>
          <p:nvPr/>
        </p:nvSpPr>
        <p:spPr>
          <a:xfrm>
            <a:off x="7819379" y="3435027"/>
            <a:ext cx="524435" cy="584775"/>
          </a:xfrm>
          <a:prstGeom prst="rect">
            <a:avLst/>
          </a:prstGeom>
          <a:noFill/>
        </p:spPr>
        <p:txBody>
          <a:bodyPr wrap="square" rtlCol="0">
            <a:spAutoFit/>
          </a:bodyPr>
          <a:lstStyle/>
          <a:p>
            <a:pPr algn="ctr"/>
            <a:r>
              <a:rPr lang="en-US" sz="3200" dirty="0">
                <a:solidFill>
                  <a:srgbClr val="26BDC4"/>
                </a:solidFill>
              </a:rPr>
              <a:t>=</a:t>
            </a:r>
          </a:p>
        </p:txBody>
      </p:sp>
      <p:sp>
        <p:nvSpPr>
          <p:cNvPr id="40" name="Up Arrow 39"/>
          <p:cNvSpPr/>
          <p:nvPr/>
        </p:nvSpPr>
        <p:spPr>
          <a:xfrm>
            <a:off x="8095469" y="1247217"/>
            <a:ext cx="1028726" cy="5146528"/>
          </a:xfrm>
          <a:prstGeom prst="upArrow">
            <a:avLst/>
          </a:prstGeom>
          <a:solidFill>
            <a:srgbClr val="1F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rot="16200000">
            <a:off x="7414498" y="3419662"/>
            <a:ext cx="2359941" cy="461665"/>
          </a:xfrm>
          <a:prstGeom prst="rect">
            <a:avLst/>
          </a:prstGeom>
          <a:noFill/>
        </p:spPr>
        <p:txBody>
          <a:bodyPr wrap="none" rtlCol="0">
            <a:spAutoFit/>
          </a:bodyPr>
          <a:lstStyle/>
          <a:p>
            <a:r>
              <a:rPr lang="en-US" sz="2400" dirty="0">
                <a:solidFill>
                  <a:schemeClr val="bg1"/>
                </a:solidFill>
              </a:rPr>
              <a:t>More expensive</a:t>
            </a:r>
          </a:p>
        </p:txBody>
      </p:sp>
    </p:spTree>
    <p:custDataLst>
      <p:tags r:id="rId1"/>
    </p:custDataLst>
    <p:extLst>
      <p:ext uri="{BB962C8B-B14F-4D97-AF65-F5344CB8AC3E}">
        <p14:creationId xmlns:p14="http://schemas.microsoft.com/office/powerpoint/2010/main" val="397448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5" grpId="0" animBg="1"/>
      <p:bldP spid="36" grpId="0" animBg="1"/>
      <p:bldP spid="32" grpId="0"/>
      <p:bldP spid="31" grpId="0"/>
      <p:bldP spid="37" grpId="0"/>
      <p:bldP spid="2" grpId="0"/>
      <p:bldP spid="39" grpId="0"/>
      <p:bldP spid="40" grpId="0" animBg="1"/>
      <p:bldP spid="4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178856" y="1909239"/>
            <a:ext cx="3757650" cy="5016758"/>
          </a:xfrm>
          <a:prstGeom prst="rect">
            <a:avLst/>
          </a:prstGeom>
        </p:spPr>
        <p:txBody>
          <a:bodyPr wrap="square">
            <a:spAutoFit/>
          </a:bodyPr>
          <a:lstStyle/>
          <a:p>
            <a:pPr marL="342891" indent="-342891" defTabSz="457189">
              <a:spcAft>
                <a:spcPts val="1200"/>
              </a:spcAft>
              <a:buFont typeface="Wingdings" charset="2"/>
              <a:buChar char="ü"/>
            </a:pPr>
            <a:r>
              <a:rPr lang="en-US" sz="2000" dirty="0">
                <a:solidFill>
                  <a:prstClr val="black"/>
                </a:solidFill>
                <a:latin typeface="Arial"/>
                <a:cs typeface="Arial"/>
              </a:rPr>
              <a:t>Decrease in office discipline referrals &amp; suspensions</a:t>
            </a:r>
          </a:p>
          <a:p>
            <a:pPr marL="342891" indent="-342891" defTabSz="457189">
              <a:spcAft>
                <a:spcPts val="1200"/>
              </a:spcAft>
              <a:buFont typeface="Wingdings" charset="2"/>
              <a:buChar char="ü"/>
            </a:pPr>
            <a:r>
              <a:rPr lang="en-US" sz="2000" dirty="0">
                <a:solidFill>
                  <a:prstClr val="black"/>
                </a:solidFill>
                <a:latin typeface="Arial"/>
                <a:cs typeface="Arial"/>
              </a:rPr>
              <a:t>Increase in student attendance</a:t>
            </a:r>
          </a:p>
          <a:p>
            <a:pPr marL="342891" indent="-342891" defTabSz="457189">
              <a:spcAft>
                <a:spcPts val="1200"/>
              </a:spcAft>
              <a:buFont typeface="Wingdings" charset="2"/>
              <a:buChar char="ü"/>
            </a:pPr>
            <a:r>
              <a:rPr lang="en-US" sz="2000" dirty="0">
                <a:solidFill>
                  <a:prstClr val="black"/>
                </a:solidFill>
                <a:latin typeface="Arial"/>
                <a:cs typeface="Arial"/>
              </a:rPr>
              <a:t>Increased academic </a:t>
            </a:r>
            <a:r>
              <a:rPr lang="en-US" sz="2000" i="1" dirty="0">
                <a:solidFill>
                  <a:prstClr val="black"/>
                </a:solidFill>
                <a:latin typeface="Arial"/>
                <a:cs typeface="Arial"/>
              </a:rPr>
              <a:t>engaged</a:t>
            </a:r>
            <a:r>
              <a:rPr lang="en-US" sz="2000" dirty="0">
                <a:solidFill>
                  <a:prstClr val="black"/>
                </a:solidFill>
                <a:latin typeface="Arial"/>
                <a:cs typeface="Arial"/>
              </a:rPr>
              <a:t> time for teachers and students</a:t>
            </a:r>
          </a:p>
          <a:p>
            <a:pPr marL="342891" indent="-342891" defTabSz="457189">
              <a:spcAft>
                <a:spcPts val="1200"/>
              </a:spcAft>
              <a:buFont typeface="Wingdings" charset="2"/>
              <a:buChar char="ü"/>
            </a:pPr>
            <a:r>
              <a:rPr lang="en-US" sz="2000" dirty="0">
                <a:solidFill>
                  <a:prstClr val="black"/>
                </a:solidFill>
                <a:latin typeface="Arial"/>
                <a:cs typeface="Arial"/>
              </a:rPr>
              <a:t>Improved school climate</a:t>
            </a:r>
          </a:p>
          <a:p>
            <a:pPr marL="342891" indent="-342891" defTabSz="457189">
              <a:spcAft>
                <a:spcPts val="1200"/>
              </a:spcAft>
              <a:buFont typeface="Wingdings" charset="2"/>
              <a:buChar char="ü"/>
            </a:pPr>
            <a:r>
              <a:rPr lang="en-US" sz="2000" dirty="0">
                <a:solidFill>
                  <a:prstClr val="black"/>
                </a:solidFill>
                <a:latin typeface="Arial"/>
                <a:cs typeface="Arial"/>
              </a:rPr>
              <a:t>Increased student and staff safety</a:t>
            </a:r>
          </a:p>
          <a:p>
            <a:pPr marL="342891" indent="-342891" defTabSz="457189">
              <a:spcAft>
                <a:spcPts val="1200"/>
              </a:spcAft>
              <a:buFont typeface="Wingdings" charset="2"/>
              <a:buChar char="ü"/>
            </a:pPr>
            <a:r>
              <a:rPr lang="en-US" sz="2000" dirty="0">
                <a:solidFill>
                  <a:prstClr val="black"/>
                </a:solidFill>
                <a:latin typeface="Arial"/>
                <a:cs typeface="Arial"/>
              </a:rPr>
              <a:t>Decreased staff absenteeism</a:t>
            </a:r>
          </a:p>
          <a:p>
            <a:pPr marL="342891" indent="-342891" defTabSz="457189">
              <a:spcAft>
                <a:spcPts val="1200"/>
              </a:spcAft>
              <a:buFont typeface="Wingdings" charset="2"/>
              <a:buChar char="ü"/>
            </a:pPr>
            <a:endParaRPr lang="en-US" sz="2000" dirty="0">
              <a:solidFill>
                <a:prstClr val="black"/>
              </a:solidFill>
              <a:latin typeface="Arial"/>
              <a:cs typeface="Arial"/>
            </a:endParaRPr>
          </a:p>
        </p:txBody>
      </p:sp>
      <p:sp>
        <p:nvSpPr>
          <p:cNvPr id="8" name="TextBox 7"/>
          <p:cNvSpPr txBox="1"/>
          <p:nvPr/>
        </p:nvSpPr>
        <p:spPr>
          <a:xfrm>
            <a:off x="2811662" y="1225721"/>
            <a:ext cx="4825552" cy="400110"/>
          </a:xfrm>
          <a:prstGeom prst="rect">
            <a:avLst/>
          </a:prstGeom>
          <a:noFill/>
        </p:spPr>
        <p:txBody>
          <a:bodyPr wrap="none" rtlCol="0">
            <a:spAutoFit/>
          </a:bodyPr>
          <a:lstStyle/>
          <a:p>
            <a:pPr defTabSz="457189"/>
            <a:r>
              <a:rPr lang="en-US" sz="2000" dirty="0">
                <a:solidFill>
                  <a:srgbClr val="1F9BA1"/>
                </a:solidFill>
                <a:latin typeface="Arial"/>
                <a:cs typeface="Arial"/>
              </a:rPr>
              <a:t>effectively and consistently implementing</a:t>
            </a:r>
          </a:p>
        </p:txBody>
      </p:sp>
      <p:sp>
        <p:nvSpPr>
          <p:cNvPr id="12" name="Rectangle 11"/>
          <p:cNvSpPr/>
          <p:nvPr/>
        </p:nvSpPr>
        <p:spPr>
          <a:xfrm>
            <a:off x="135611" y="1973092"/>
            <a:ext cx="4053174" cy="4708981"/>
          </a:xfrm>
          <a:prstGeom prst="rect">
            <a:avLst/>
          </a:prstGeom>
        </p:spPr>
        <p:txBody>
          <a:bodyPr wrap="square">
            <a:spAutoFit/>
          </a:bodyPr>
          <a:lstStyle/>
          <a:p>
            <a:pPr defTabSz="457189"/>
            <a:r>
              <a:rPr lang="en-US" sz="2000" b="1" dirty="0">
                <a:solidFill>
                  <a:srgbClr val="EF5224"/>
                </a:solidFill>
                <a:latin typeface="Arial"/>
                <a:cs typeface="Arial"/>
              </a:rPr>
              <a:t>Builds environments </a:t>
            </a:r>
            <a:r>
              <a:rPr lang="en-US" sz="2000" dirty="0">
                <a:solidFill>
                  <a:prstClr val="black"/>
                </a:solidFill>
                <a:latin typeface="Arial"/>
                <a:cs typeface="Arial"/>
              </a:rPr>
              <a:t>in which positive behavior is more </a:t>
            </a:r>
            <a:r>
              <a:rPr lang="en-US" sz="2000" u="sng" dirty="0">
                <a:solidFill>
                  <a:prstClr val="black"/>
                </a:solidFill>
                <a:latin typeface="Arial"/>
                <a:cs typeface="Arial"/>
              </a:rPr>
              <a:t>effective</a:t>
            </a:r>
            <a:r>
              <a:rPr lang="en-US" sz="2000" dirty="0">
                <a:solidFill>
                  <a:prstClr val="black"/>
                </a:solidFill>
                <a:latin typeface="Arial"/>
                <a:cs typeface="Arial"/>
              </a:rPr>
              <a:t> than problem behavior</a:t>
            </a:r>
          </a:p>
          <a:p>
            <a:pPr defTabSz="457189"/>
            <a:endParaRPr lang="en-US" sz="2000" dirty="0">
              <a:solidFill>
                <a:prstClr val="black"/>
              </a:solidFill>
              <a:latin typeface="Arial"/>
              <a:cs typeface="Arial"/>
            </a:endParaRPr>
          </a:p>
          <a:p>
            <a:pPr defTabSz="457189"/>
            <a:r>
              <a:rPr lang="en-US" sz="2000" dirty="0">
                <a:solidFill>
                  <a:prstClr val="black"/>
                </a:solidFill>
                <a:latin typeface="Arial"/>
                <a:cs typeface="Arial"/>
              </a:rPr>
              <a:t>Is a </a:t>
            </a:r>
            <a:r>
              <a:rPr lang="en-US" sz="2000" b="1" dirty="0">
                <a:solidFill>
                  <a:srgbClr val="EF5224"/>
                </a:solidFill>
                <a:latin typeface="Arial"/>
                <a:cs typeface="Arial"/>
              </a:rPr>
              <a:t>collaborative, assessment-based</a:t>
            </a:r>
            <a:r>
              <a:rPr lang="en-US" sz="2000" b="1" dirty="0">
                <a:solidFill>
                  <a:srgbClr val="26BDC4"/>
                </a:solidFill>
                <a:latin typeface="Arial"/>
                <a:cs typeface="Arial"/>
              </a:rPr>
              <a:t> </a:t>
            </a:r>
            <a:r>
              <a:rPr lang="en-US" sz="2000" dirty="0">
                <a:solidFill>
                  <a:prstClr val="black"/>
                </a:solidFill>
                <a:latin typeface="Arial"/>
                <a:cs typeface="Arial"/>
              </a:rPr>
              <a:t>approach to developing effective interventions for problem behavior</a:t>
            </a:r>
          </a:p>
          <a:p>
            <a:pPr defTabSz="457189"/>
            <a:endParaRPr lang="en-US" sz="2000" dirty="0">
              <a:solidFill>
                <a:prstClr val="black"/>
              </a:solidFill>
              <a:latin typeface="Arial"/>
              <a:cs typeface="Arial"/>
            </a:endParaRPr>
          </a:p>
          <a:p>
            <a:pPr defTabSz="457189"/>
            <a:r>
              <a:rPr lang="en-US" sz="2000" dirty="0">
                <a:solidFill>
                  <a:prstClr val="black"/>
                </a:solidFill>
                <a:latin typeface="Arial"/>
                <a:cs typeface="Arial"/>
              </a:rPr>
              <a:t>Emphasizes the use of </a:t>
            </a:r>
            <a:r>
              <a:rPr lang="en-US" sz="2000" b="1" dirty="0">
                <a:solidFill>
                  <a:srgbClr val="EF5224"/>
                </a:solidFill>
                <a:latin typeface="Arial"/>
                <a:cs typeface="Arial"/>
              </a:rPr>
              <a:t>preventative, teaching, and reinforcement-based strategies </a:t>
            </a:r>
            <a:r>
              <a:rPr lang="en-US" sz="2000" dirty="0">
                <a:solidFill>
                  <a:prstClr val="black"/>
                </a:solidFill>
                <a:latin typeface="Arial"/>
                <a:cs typeface="Arial"/>
              </a:rPr>
              <a:t>to achieve meaningful and durable behavior and lifestyle outcomes</a:t>
            </a:r>
          </a:p>
        </p:txBody>
      </p:sp>
      <p:sp>
        <p:nvSpPr>
          <p:cNvPr id="4" name="TextBox 3"/>
          <p:cNvSpPr txBox="1"/>
          <p:nvPr/>
        </p:nvSpPr>
        <p:spPr>
          <a:xfrm>
            <a:off x="262466" y="1510715"/>
            <a:ext cx="880369" cy="523220"/>
          </a:xfrm>
          <a:prstGeom prst="rect">
            <a:avLst/>
          </a:prstGeom>
          <a:noFill/>
        </p:spPr>
        <p:txBody>
          <a:bodyPr wrap="none" rtlCol="0">
            <a:spAutoFit/>
          </a:bodyPr>
          <a:lstStyle/>
          <a:p>
            <a:r>
              <a:rPr lang="en-US" sz="2800" b="1" dirty="0">
                <a:solidFill>
                  <a:srgbClr val="26BDC4"/>
                </a:solidFill>
                <a:latin typeface="Century Gothic"/>
              </a:rPr>
              <a:t>PBIS</a:t>
            </a:r>
          </a:p>
        </p:txBody>
      </p:sp>
      <p:sp>
        <p:nvSpPr>
          <p:cNvPr id="6" name="Right Arrow 5"/>
          <p:cNvSpPr/>
          <p:nvPr/>
        </p:nvSpPr>
        <p:spPr>
          <a:xfrm>
            <a:off x="4118552" y="3295651"/>
            <a:ext cx="1060304" cy="1456231"/>
          </a:xfrm>
          <a:prstGeom prst="rightArrow">
            <a:avLst/>
          </a:prstGeom>
          <a:solidFill>
            <a:srgbClr val="7F1542"/>
          </a:solidFill>
          <a:ln>
            <a:solidFill>
              <a:srgbClr val="7F1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descr="Screen Shot 2016-10-07 at 9.3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2000">
            <a:off x="4943117" y="2704526"/>
            <a:ext cx="3542380" cy="2151643"/>
          </a:xfrm>
          <a:prstGeom prst="rect">
            <a:avLst/>
          </a:prstGeom>
          <a:ln>
            <a:solidFill>
              <a:schemeClr val="bg1">
                <a:lumMod val="50000"/>
              </a:schemeClr>
            </a:solidFill>
          </a:ln>
        </p:spPr>
      </p:pic>
      <p:sp>
        <p:nvSpPr>
          <p:cNvPr id="14" name="TextBox 13"/>
          <p:cNvSpPr txBox="1"/>
          <p:nvPr/>
        </p:nvSpPr>
        <p:spPr>
          <a:xfrm rot="1661842">
            <a:off x="4826011" y="3378976"/>
            <a:ext cx="3676459" cy="1015663"/>
          </a:xfrm>
          <a:prstGeom prst="rect">
            <a:avLst/>
          </a:prstGeom>
          <a:noFill/>
        </p:spPr>
        <p:txBody>
          <a:bodyPr wrap="square" rtlCol="0">
            <a:spAutoFit/>
          </a:bodyPr>
          <a:lstStyle/>
          <a:p>
            <a:pPr algn="ctr" defTabSz="457189"/>
            <a:r>
              <a:rPr lang="en-US" sz="2000" b="1" strike="sngStrike" dirty="0">
                <a:solidFill>
                  <a:prstClr val="black"/>
                </a:solidFill>
              </a:rPr>
              <a:t>23,000</a:t>
            </a:r>
            <a:r>
              <a:rPr lang="en-US" sz="2000" b="1" dirty="0">
                <a:solidFill>
                  <a:prstClr val="black"/>
                </a:solidFill>
              </a:rPr>
              <a:t> SCHOOLS </a:t>
            </a:r>
          </a:p>
          <a:p>
            <a:pPr algn="ctr" defTabSz="457189"/>
            <a:r>
              <a:rPr lang="en-US" sz="2000" b="1" dirty="0">
                <a:solidFill>
                  <a:prstClr val="black"/>
                </a:solidFill>
              </a:rPr>
              <a:t>IMPLEMENT TIER 1</a:t>
            </a:r>
          </a:p>
          <a:p>
            <a:pPr algn="ctr" defTabSz="457189"/>
            <a:r>
              <a:rPr lang="en-US" sz="2000" b="1" dirty="0">
                <a:solidFill>
                  <a:prstClr val="black"/>
                </a:solidFill>
              </a:rPr>
              <a:t>PBIS IN U.S.A.</a:t>
            </a:r>
          </a:p>
        </p:txBody>
      </p:sp>
      <p:sp>
        <p:nvSpPr>
          <p:cNvPr id="3" name="TextBox 2"/>
          <p:cNvSpPr txBox="1"/>
          <p:nvPr/>
        </p:nvSpPr>
        <p:spPr>
          <a:xfrm rot="1508653">
            <a:off x="5908015" y="2944908"/>
            <a:ext cx="1117614" cy="400110"/>
          </a:xfrm>
          <a:prstGeom prst="rect">
            <a:avLst/>
          </a:prstGeom>
          <a:noFill/>
        </p:spPr>
        <p:txBody>
          <a:bodyPr wrap="none" rtlCol="0">
            <a:spAutoFit/>
          </a:bodyPr>
          <a:lstStyle/>
          <a:p>
            <a:r>
              <a:rPr lang="en-US" sz="2000" b="1" dirty="0">
                <a:solidFill>
                  <a:srgbClr val="EF5224"/>
                </a:solidFill>
                <a:latin typeface="Arial" panose="020B0604020202020204" pitchFamily="34" charset="0"/>
                <a:cs typeface="Arial" panose="020B0604020202020204" pitchFamily="34" charset="0"/>
              </a:rPr>
              <a:t>&gt;31,000</a:t>
            </a:r>
          </a:p>
        </p:txBody>
      </p:sp>
      <p:sp>
        <p:nvSpPr>
          <p:cNvPr id="17" name="Right Arrow 16"/>
          <p:cNvSpPr/>
          <p:nvPr/>
        </p:nvSpPr>
        <p:spPr>
          <a:xfrm rot="16200000">
            <a:off x="4153960" y="917245"/>
            <a:ext cx="421705" cy="352056"/>
          </a:xfrm>
          <a:prstGeom prst="rightArrow">
            <a:avLst/>
          </a:prstGeom>
          <a:solidFill>
            <a:srgbClr val="7F1542"/>
          </a:solidFill>
          <a:ln>
            <a:solidFill>
              <a:srgbClr val="7F1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5"/>
          <p:cNvSpPr txBox="1"/>
          <p:nvPr/>
        </p:nvSpPr>
        <p:spPr>
          <a:xfrm>
            <a:off x="1557199" y="418177"/>
            <a:ext cx="5263172"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Outcomes of Tier 1 PBIS</a:t>
            </a:r>
          </a:p>
        </p:txBody>
      </p:sp>
    </p:spTree>
    <p:extLst>
      <p:ext uri="{BB962C8B-B14F-4D97-AF65-F5344CB8AC3E}">
        <p14:creationId xmlns:p14="http://schemas.microsoft.com/office/powerpoint/2010/main" val="65153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animBg="1"/>
      <p:bldP spid="14" grpId="0"/>
      <p:bldP spid="3" grpId="0"/>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34200" y="5657850"/>
            <a:ext cx="22098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556716" y="314054"/>
            <a:ext cx="7587284" cy="887547"/>
          </a:xfrm>
        </p:spPr>
        <p:txBody>
          <a:bodyPr/>
          <a:lstStyle/>
          <a:p>
            <a:r>
              <a:rPr lang="en-US" sz="3600" dirty="0"/>
              <a:t>Where is the new SPBP template?</a:t>
            </a:r>
          </a:p>
        </p:txBody>
      </p:sp>
      <p:sp>
        <p:nvSpPr>
          <p:cNvPr id="3" name="Rectangle 2"/>
          <p:cNvSpPr/>
          <p:nvPr/>
        </p:nvSpPr>
        <p:spPr>
          <a:xfrm>
            <a:off x="285750" y="1528758"/>
            <a:ext cx="8763000" cy="5045227"/>
          </a:xfrm>
          <a:prstGeom prst="rect">
            <a:avLst/>
          </a:prstGeom>
        </p:spPr>
        <p:txBody>
          <a:bodyPr wrap="square">
            <a:spAutoFit/>
          </a:bodyPr>
          <a:lstStyle/>
          <a:p>
            <a:pPr>
              <a:lnSpc>
                <a:spcPct val="107000"/>
              </a:lnSpc>
              <a:spcAft>
                <a:spcPts val="800"/>
              </a:spcAft>
            </a:pPr>
            <a:r>
              <a:rPr lang="en-US" b="1" u="sng" dirty="0">
                <a:latin typeface="Arial" panose="020B0604020202020204" pitchFamily="34" charset="0"/>
                <a:ea typeface="Arial" panose="020B0604020202020204" pitchFamily="34" charset="0"/>
                <a:cs typeface="Times New Roman" panose="02020603050405020304" pitchFamily="18" charset="0"/>
              </a:rPr>
              <a:t>Directions to get on to OSPA v 2.0 for the School-wide Positive Behavior Plan </a:t>
            </a:r>
          </a:p>
          <a:p>
            <a:pPr>
              <a:lnSpc>
                <a:spcPct val="107000"/>
              </a:lnSpc>
              <a:spcAft>
                <a:spcPts val="800"/>
              </a:spcAft>
            </a:pPr>
            <a:r>
              <a:rPr lang="en-US" dirty="0">
                <a:latin typeface="Arial" panose="020B0604020202020204" pitchFamily="34" charset="0"/>
                <a:ea typeface="Arial" panose="020B0604020202020204" pitchFamily="34" charset="0"/>
                <a:cs typeface="Times New Roman" panose="02020603050405020304" pitchFamily="18" charset="0"/>
              </a:rPr>
              <a:t>Go to </a:t>
            </a:r>
            <a:r>
              <a:rPr lang="en-US" u="sng" dirty="0">
                <a:solidFill>
                  <a:srgbClr val="0563C1"/>
                </a:solidFill>
                <a:latin typeface="Arial" panose="020B0604020202020204" pitchFamily="34" charset="0"/>
                <a:ea typeface="Arial" panose="020B0604020202020204" pitchFamily="34" charset="0"/>
                <a:cs typeface="Times New Roman" panose="02020603050405020304" pitchFamily="18" charset="0"/>
                <a:hlinkClick r:id="rId3"/>
              </a:rPr>
              <a:t>http://browardschools.com/</a:t>
            </a:r>
            <a:endParaRPr lang="en-US" dirty="0">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latin typeface="Arial" panose="020B0604020202020204" pitchFamily="34" charset="0"/>
                <a:ea typeface="Arial" panose="020B0604020202020204" pitchFamily="34" charset="0"/>
                <a:cs typeface="Times New Roman" panose="02020603050405020304" pitchFamily="18" charset="0"/>
              </a:rPr>
              <a:t>Hover on “About Us” and click on “Departments”</a:t>
            </a:r>
          </a:p>
          <a:p>
            <a:pPr marL="342900" marR="0" lvl="0" indent="-342900">
              <a:lnSpc>
                <a:spcPct val="150000"/>
              </a:lnSpc>
              <a:spcBef>
                <a:spcPts val="0"/>
              </a:spcBef>
              <a:spcAft>
                <a:spcPts val="0"/>
              </a:spcAft>
              <a:buFont typeface="Symbol" panose="05050102010706020507" pitchFamily="18" charset="2"/>
              <a:buChar char=""/>
            </a:pPr>
            <a:r>
              <a:rPr lang="en-US" dirty="0">
                <a:latin typeface="Arial" panose="020B0604020202020204" pitchFamily="34" charset="0"/>
                <a:ea typeface="Arial" panose="020B0604020202020204" pitchFamily="34" charset="0"/>
                <a:cs typeface="Times New Roman" panose="02020603050405020304" pitchFamily="18" charset="0"/>
              </a:rPr>
              <a:t>Click on “Office of School Performance and Accountability” (OSPA)</a:t>
            </a:r>
          </a:p>
          <a:p>
            <a:pPr marL="342900" marR="0" lvl="0" indent="-342900">
              <a:lnSpc>
                <a:spcPct val="150000"/>
              </a:lnSpc>
              <a:spcBef>
                <a:spcPts val="0"/>
              </a:spcBef>
              <a:spcAft>
                <a:spcPts val="0"/>
              </a:spcAft>
              <a:buFont typeface="Symbol" panose="05050102010706020507" pitchFamily="18" charset="2"/>
              <a:buChar char=""/>
            </a:pPr>
            <a:r>
              <a:rPr lang="en-US" dirty="0">
                <a:latin typeface="Arial" panose="020B0604020202020204" pitchFamily="34" charset="0"/>
                <a:ea typeface="Arial" panose="020B0604020202020204" pitchFamily="34" charset="0"/>
                <a:cs typeface="Times New Roman" panose="02020603050405020304" pitchFamily="18" charset="0"/>
              </a:rPr>
              <a:t>Click on “OSPA Central v2.0” in the quick links box on the right side</a:t>
            </a:r>
          </a:p>
          <a:p>
            <a:pPr marL="342900" marR="0" lvl="0" indent="-342900">
              <a:lnSpc>
                <a:spcPct val="150000"/>
              </a:lnSpc>
              <a:spcBef>
                <a:spcPts val="0"/>
              </a:spcBef>
              <a:spcAft>
                <a:spcPts val="0"/>
              </a:spcAft>
              <a:buFont typeface="Symbol" panose="05050102010706020507" pitchFamily="18" charset="2"/>
              <a:buChar char=""/>
            </a:pPr>
            <a:r>
              <a:rPr lang="en-US" dirty="0">
                <a:latin typeface="Arial" panose="020B0604020202020204" pitchFamily="34" charset="0"/>
                <a:ea typeface="Arial" panose="020B0604020202020204" pitchFamily="34" charset="0"/>
                <a:cs typeface="Times New Roman" panose="02020603050405020304" pitchFamily="18" charset="0"/>
              </a:rPr>
              <a:t>Log in using PIN number and Password </a:t>
            </a:r>
          </a:p>
          <a:p>
            <a:pPr marR="0" lvl="0">
              <a:lnSpc>
                <a:spcPct val="150000"/>
              </a:lnSpc>
              <a:spcBef>
                <a:spcPts val="0"/>
              </a:spcBef>
              <a:spcAft>
                <a:spcPts val="0"/>
              </a:spcAft>
            </a:pPr>
            <a:r>
              <a:rPr lang="en-US" i="1" dirty="0">
                <a:latin typeface="Arial" panose="020B0604020202020204" pitchFamily="34" charset="0"/>
                <a:ea typeface="Arial" panose="020B0604020202020204" pitchFamily="34" charset="0"/>
                <a:cs typeface="Times New Roman" panose="02020603050405020304" pitchFamily="18" charset="0"/>
              </a:rPr>
              <a:t>      (user must have access to the plan from your Principal)</a:t>
            </a:r>
            <a:endParaRPr lang="en-US" dirty="0">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latin typeface="Arial" panose="020B0604020202020204" pitchFamily="34" charset="0"/>
                <a:ea typeface="Arial" panose="020B0604020202020204" pitchFamily="34" charset="0"/>
                <a:cs typeface="Times New Roman" panose="02020603050405020304" pitchFamily="18" charset="0"/>
              </a:rPr>
              <a:t>Click on “Behavior Plan” in the Dashboard on the left side</a:t>
            </a:r>
          </a:p>
          <a:p>
            <a:pPr marL="342900" marR="0" lvl="0" indent="-342900">
              <a:lnSpc>
                <a:spcPct val="150000"/>
              </a:lnSpc>
              <a:spcBef>
                <a:spcPts val="0"/>
              </a:spcBef>
              <a:spcAft>
                <a:spcPts val="0"/>
              </a:spcAft>
              <a:buFont typeface="Symbol" panose="05050102010706020507" pitchFamily="18" charset="2"/>
              <a:buChar char=""/>
            </a:pPr>
            <a:r>
              <a:rPr lang="en-US" dirty="0">
                <a:latin typeface="Arial" panose="020B0604020202020204" pitchFamily="34" charset="0"/>
                <a:ea typeface="Arial" panose="020B0604020202020204" pitchFamily="34" charset="0"/>
                <a:cs typeface="Times New Roman" panose="02020603050405020304" pitchFamily="18" charset="0"/>
              </a:rPr>
              <a:t>Click on “View”</a:t>
            </a:r>
          </a:p>
          <a:p>
            <a:pPr marL="457200" marR="0">
              <a:lnSpc>
                <a:spcPct val="150000"/>
              </a:lnSpc>
              <a:spcBef>
                <a:spcPts val="0"/>
              </a:spcBef>
              <a:spcAft>
                <a:spcPts val="0"/>
              </a:spcAft>
            </a:pPr>
            <a:r>
              <a:rPr lang="en-US" sz="2000" u="sng" dirty="0">
                <a:solidFill>
                  <a:srgbClr val="FF0000"/>
                </a:solidFill>
                <a:latin typeface="Arial" panose="020B0604020202020204" pitchFamily="34" charset="0"/>
                <a:ea typeface="Arial" panose="020B0604020202020204" pitchFamily="34" charset="0"/>
                <a:cs typeface="Times New Roman" panose="02020603050405020304" pitchFamily="18" charset="0"/>
              </a:rPr>
              <a:t>Make sure you are in </a:t>
            </a:r>
            <a:r>
              <a:rPr lang="en-US" sz="2000" b="1" u="sng" dirty="0">
                <a:solidFill>
                  <a:srgbClr val="FF0000"/>
                </a:solidFill>
                <a:latin typeface="Arial" panose="020B0604020202020204" pitchFamily="34" charset="0"/>
                <a:ea typeface="Arial" panose="020B0604020202020204" pitchFamily="34" charset="0"/>
                <a:cs typeface="Times New Roman" panose="02020603050405020304" pitchFamily="18" charset="0"/>
              </a:rPr>
              <a:t>2018-19</a:t>
            </a:r>
            <a:r>
              <a:rPr lang="en-US" sz="2000" u="sng" dirty="0">
                <a:solidFill>
                  <a:srgbClr val="FF0000"/>
                </a:solidFill>
                <a:latin typeface="Arial" panose="020B0604020202020204" pitchFamily="34" charset="0"/>
                <a:ea typeface="Arial" panose="020B0604020202020204" pitchFamily="34" charset="0"/>
                <a:cs typeface="Times New Roman" panose="02020603050405020304" pitchFamily="18" charset="0"/>
              </a:rPr>
              <a:t> school year in upper right corner</a:t>
            </a:r>
            <a:endParaRPr lang="en-US" sz="2000" dirty="0">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latin typeface="Arial" panose="020B0604020202020204" pitchFamily="34" charset="0"/>
                <a:ea typeface="Arial" panose="020B0604020202020204" pitchFamily="34" charset="0"/>
                <a:cs typeface="Times New Roman" panose="02020603050405020304" pitchFamily="18" charset="0"/>
              </a:rPr>
              <a:t>Read directions and click on the green download button to get your new SPBP template</a:t>
            </a:r>
          </a:p>
        </p:txBody>
      </p:sp>
    </p:spTree>
    <p:extLst>
      <p:ext uri="{BB962C8B-B14F-4D97-AF65-F5344CB8AC3E}">
        <p14:creationId xmlns:p14="http://schemas.microsoft.com/office/powerpoint/2010/main" val="23348716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62750" y="5619750"/>
            <a:ext cx="238125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Table 3"/>
          <p:cNvGraphicFramePr>
            <a:graphicFrameLocks noGrp="1"/>
          </p:cNvGraphicFramePr>
          <p:nvPr>
            <p:extLst/>
          </p:nvPr>
        </p:nvGraphicFramePr>
        <p:xfrm>
          <a:off x="523836" y="5619750"/>
          <a:ext cx="8126963" cy="486783"/>
        </p:xfrm>
        <a:graphic>
          <a:graphicData uri="http://schemas.openxmlformats.org/drawingml/2006/table">
            <a:tbl>
              <a:tblPr firstRow="1" bandRow="1">
                <a:tableStyleId>{5C22544A-7EE6-4342-B048-85BDC9FD1C3A}</a:tableStyleId>
              </a:tblPr>
              <a:tblGrid>
                <a:gridCol w="8126963">
                  <a:extLst>
                    <a:ext uri="{9D8B030D-6E8A-4147-A177-3AD203B41FA5}">
                      <a16:colId xmlns:a16="http://schemas.microsoft.com/office/drawing/2014/main" val="20000"/>
                    </a:ext>
                  </a:extLst>
                </a:gridCol>
              </a:tblGrid>
              <a:tr h="486783">
                <a:tc>
                  <a:txBody>
                    <a:bodyPr/>
                    <a:lstStyle/>
                    <a:p>
                      <a:pPr algn="ctr"/>
                      <a:r>
                        <a:rPr lang="en-US" dirty="0">
                          <a:solidFill>
                            <a:schemeClr val="tx1"/>
                          </a:solidFill>
                        </a:rPr>
                        <a:t>TITLE BOXES have</a:t>
                      </a:r>
                      <a:r>
                        <a:rPr lang="en-US" baseline="0" dirty="0">
                          <a:solidFill>
                            <a:schemeClr val="tx1"/>
                          </a:solidFill>
                        </a:rPr>
                        <a:t> pink shading for 2018-19 template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DFF"/>
                    </a:solidFill>
                  </a:tcPr>
                </a:tc>
                <a:extLst>
                  <a:ext uri="{0D108BD9-81ED-4DB2-BD59-A6C34878D82A}">
                    <a16:rowId xmlns:a16="http://schemas.microsoft.com/office/drawing/2014/main" val="10000"/>
                  </a:ext>
                </a:extLst>
              </a:tr>
            </a:tbl>
          </a:graphicData>
        </a:graphic>
      </p:graphicFrame>
      <p:sp>
        <p:nvSpPr>
          <p:cNvPr id="6" name="Explosion 1 5"/>
          <p:cNvSpPr/>
          <p:nvPr/>
        </p:nvSpPr>
        <p:spPr>
          <a:xfrm>
            <a:off x="1763487" y="1208319"/>
            <a:ext cx="5029198" cy="1404258"/>
          </a:xfrm>
          <a:prstGeom prst="irregularSeal1">
            <a:avLst/>
          </a:prstGeom>
          <a:solidFill>
            <a:srgbClr val="FFFF00"/>
          </a:solidFill>
          <a:ln>
            <a:solidFill>
              <a:srgbClr val="EF5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EF5224"/>
                </a:solidFill>
              </a:ln>
            </a:endParaRPr>
          </a:p>
        </p:txBody>
      </p:sp>
      <p:sp>
        <p:nvSpPr>
          <p:cNvPr id="2" name="Title 1"/>
          <p:cNvSpPr>
            <a:spLocks noGrp="1"/>
          </p:cNvSpPr>
          <p:nvPr>
            <p:ph type="title"/>
          </p:nvPr>
        </p:nvSpPr>
        <p:spPr/>
        <p:txBody>
          <a:bodyPr/>
          <a:lstStyle/>
          <a:p>
            <a:r>
              <a:rPr lang="en-US" dirty="0"/>
              <a:t>What’s on the new template?</a:t>
            </a:r>
          </a:p>
        </p:txBody>
      </p:sp>
      <p:sp>
        <p:nvSpPr>
          <p:cNvPr id="5" name="TextBox 4"/>
          <p:cNvSpPr txBox="1"/>
          <p:nvPr/>
        </p:nvSpPr>
        <p:spPr>
          <a:xfrm>
            <a:off x="291897" y="2925652"/>
            <a:ext cx="8852103" cy="232371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Includes all 10 Critical Elements from PBIS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9BA1"/>
                </a:solidFill>
                <a:effectLst/>
                <a:uLnTx/>
                <a:uFillTx/>
                <a:latin typeface="Arial"/>
                <a:ea typeface="+mn-ea"/>
                <a:cs typeface="+mn-cs"/>
              </a:rPr>
              <a:t>Classroom Management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9BA1"/>
                </a:solidFill>
                <a:effectLst/>
                <a:uLnTx/>
                <a:uFillTx/>
                <a:latin typeface="Arial"/>
                <a:ea typeface="+mn-ea"/>
                <a:cs typeface="+mn-cs"/>
              </a:rPr>
              <a:t>SPBP Implementation Plan </a:t>
            </a:r>
            <a:r>
              <a:rPr kumimoji="0" lang="en-US" sz="2000" b="0" i="0" u="none" strike="noStrike" kern="1200" cap="none" spc="0" normalizeH="0" baseline="0" noProof="0" dirty="0">
                <a:ln>
                  <a:noFill/>
                </a:ln>
                <a:solidFill>
                  <a:prstClr val="white">
                    <a:lumMod val="50000"/>
                  </a:prstClr>
                </a:solidFill>
                <a:effectLst/>
                <a:uLnTx/>
                <a:uFillTx/>
                <a:latin typeface="Arial"/>
                <a:ea typeface="+mn-ea"/>
                <a:cs typeface="+mn-cs"/>
              </a:rPr>
              <a:t>(to be used through the year, next year)</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11 pages (1 page per Critical Element, plus 1 Discipline Flow Chart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Behavioral Lesson Plans not included this year </a:t>
            </a:r>
            <a:r>
              <a:rPr kumimoji="0" lang="en-US" sz="2000" b="0" i="0" u="none" strike="noStrike" kern="1200" cap="none" spc="0" normalizeH="0" baseline="0" noProof="0" dirty="0">
                <a:ln>
                  <a:noFill/>
                </a:ln>
                <a:solidFill>
                  <a:srgbClr val="EF5224"/>
                </a:solidFill>
                <a:effectLst/>
                <a:uLnTx/>
                <a:uFillTx/>
                <a:latin typeface="Arial"/>
                <a:ea typeface="+mn-ea"/>
                <a:cs typeface="+mn-cs"/>
              </a:rPr>
              <a:t>(maintain on file at school)</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New points for submitting on time (before May 1)</a:t>
            </a:r>
          </a:p>
        </p:txBody>
      </p:sp>
      <p:sp>
        <p:nvSpPr>
          <p:cNvPr id="3" name="TextBox 2"/>
          <p:cNvSpPr txBox="1"/>
          <p:nvPr/>
        </p:nvSpPr>
        <p:spPr>
          <a:xfrm flipH="1">
            <a:off x="3020786" y="1658832"/>
            <a:ext cx="2528648" cy="461665"/>
          </a:xfrm>
          <a:prstGeom prst="rect">
            <a:avLst/>
          </a:prstGeom>
          <a:solidFill>
            <a:schemeClr val="bg1"/>
          </a:solidFill>
          <a:ln>
            <a:solidFill>
              <a:srgbClr val="EF5224"/>
            </a:solidFill>
          </a:ln>
        </p:spPr>
        <p:txBody>
          <a:bodyPr wrap="square" rtlCol="0">
            <a:spAutoFit/>
          </a:bodyPr>
          <a:lstStyle/>
          <a:p>
            <a:r>
              <a:rPr lang="en-US" sz="2400" dirty="0">
                <a:solidFill>
                  <a:srgbClr val="EF5224"/>
                </a:solidFill>
              </a:rPr>
              <a:t>It is 40% shorter!</a:t>
            </a:r>
          </a:p>
        </p:txBody>
      </p:sp>
    </p:spTree>
    <p:extLst>
      <p:ext uri="{BB962C8B-B14F-4D97-AF65-F5344CB8AC3E}">
        <p14:creationId xmlns:p14="http://schemas.microsoft.com/office/powerpoint/2010/main" val="307712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40975"/>
            <a:ext cx="8767482" cy="6278642"/>
          </a:xfrm>
          <a:prstGeom prst="rect">
            <a:avLst/>
          </a:prstGeom>
        </p:spPr>
        <p:txBody>
          <a:bodyPr wrap="square" anchor="ctr">
            <a:spAutoFit/>
          </a:bodyPr>
          <a:lstStyle/>
          <a:p>
            <a:pPr defTabSz="457189">
              <a:lnSpc>
                <a:spcPct val="150000"/>
              </a:lnSpc>
              <a:defRPr/>
            </a:pPr>
            <a:r>
              <a:rPr lang="en-US" sz="2800" dirty="0">
                <a:solidFill>
                  <a:srgbClr val="008000"/>
                </a:solidFill>
                <a:latin typeface="Arial"/>
                <a:cs typeface="Arial"/>
                <a:sym typeface="Gill Sans" charset="0"/>
              </a:rPr>
              <a:t>     </a:t>
            </a:r>
            <a:r>
              <a:rPr lang="en-US" sz="2800" dirty="0">
                <a:solidFill>
                  <a:srgbClr val="1F9BA1"/>
                </a:solidFill>
                <a:latin typeface="Arial"/>
                <a:cs typeface="Arial"/>
                <a:sym typeface="Gill Sans" charset="0"/>
              </a:rPr>
              <a:t>6-10 committed members:</a:t>
            </a:r>
            <a:endParaRPr lang="en-US" sz="2800" dirty="0">
              <a:solidFill>
                <a:srgbClr val="1F9BA1"/>
              </a:solidFill>
              <a:latin typeface="Arial"/>
              <a:cs typeface="Arial"/>
            </a:endParaRPr>
          </a:p>
          <a:p>
            <a:pPr marL="457189" defTabSz="457189">
              <a:lnSpc>
                <a:spcPct val="150000"/>
              </a:lnSpc>
              <a:defRPr/>
            </a:pPr>
            <a:r>
              <a:rPr lang="en-US" sz="2000" dirty="0">
                <a:solidFill>
                  <a:prstClr val="black"/>
                </a:solidFill>
                <a:latin typeface="Arial"/>
                <a:cs typeface="Arial"/>
              </a:rPr>
              <a:t>Represent all major stakeholders and every grade level at the school:</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Administration</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BTU</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Instructional representation from </a:t>
            </a:r>
            <a:r>
              <a:rPr lang="en-US" sz="2000" u="sng" dirty="0">
                <a:solidFill>
                  <a:prstClr val="black"/>
                </a:solidFill>
                <a:latin typeface="Arial"/>
                <a:cs typeface="Arial"/>
              </a:rPr>
              <a:t>every grade level</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Non-instructional staff</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Specialists</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Support Staff</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Specials teachers</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ESPs</a:t>
            </a:r>
          </a:p>
          <a:p>
            <a:pPr marL="1714489" lvl="2" indent="-342900" defTabSz="457189">
              <a:lnSpc>
                <a:spcPct val="150000"/>
              </a:lnSpc>
              <a:buFont typeface="Wingdings" panose="05000000000000000000" pitchFamily="2" charset="2"/>
              <a:buChar char="ü"/>
              <a:defRPr/>
            </a:pPr>
            <a:r>
              <a:rPr lang="en-US" sz="2000" dirty="0">
                <a:solidFill>
                  <a:prstClr val="black"/>
                </a:solidFill>
                <a:latin typeface="Arial"/>
                <a:cs typeface="Arial"/>
              </a:rPr>
              <a:t>Parents / community</a:t>
            </a:r>
          </a:p>
          <a:p>
            <a:pPr marL="1828789" lvl="3" defTabSz="457189">
              <a:lnSpc>
                <a:spcPct val="150000"/>
              </a:lnSpc>
              <a:buFont typeface="Wingdings" charset="2"/>
              <a:buChar char="Ø"/>
              <a:defRPr/>
            </a:pPr>
            <a:endParaRPr lang="en-US" sz="2000" dirty="0">
              <a:solidFill>
                <a:prstClr val="black"/>
              </a:solidFill>
              <a:latin typeface="Arial"/>
              <a:cs typeface="Arial"/>
            </a:endParaRPr>
          </a:p>
          <a:p>
            <a:pPr marL="1371589" lvl="2" defTabSz="457189">
              <a:lnSpc>
                <a:spcPct val="150000"/>
              </a:lnSpc>
              <a:buFont typeface="Wingdings" charset="2"/>
              <a:buChar char="Ø"/>
              <a:defRPr/>
            </a:pPr>
            <a:endParaRPr lang="en-US" sz="2000" dirty="0">
              <a:solidFill>
                <a:prstClr val="black"/>
              </a:solidFill>
              <a:latin typeface="Arial"/>
              <a:cs typeface="Arial"/>
            </a:endParaRPr>
          </a:p>
        </p:txBody>
      </p:sp>
      <p:sp>
        <p:nvSpPr>
          <p:cNvPr id="8" name="TextBox 7"/>
          <p:cNvSpPr txBox="1"/>
          <p:nvPr/>
        </p:nvSpPr>
        <p:spPr>
          <a:xfrm>
            <a:off x="1733550" y="414757"/>
            <a:ext cx="4698722"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1: Create a team</a:t>
            </a:r>
          </a:p>
        </p:txBody>
      </p:sp>
    </p:spTree>
    <p:extLst>
      <p:ext uri="{BB962C8B-B14F-4D97-AF65-F5344CB8AC3E}">
        <p14:creationId xmlns:p14="http://schemas.microsoft.com/office/powerpoint/2010/main" val="23965299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093" y="1309734"/>
            <a:ext cx="10184693" cy="5355312"/>
          </a:xfrm>
          <a:prstGeom prst="rect">
            <a:avLst/>
          </a:prstGeom>
        </p:spPr>
        <p:txBody>
          <a:bodyPr wrap="square" anchor="ctr">
            <a:spAutoFit/>
          </a:bodyPr>
          <a:lstStyle/>
          <a:p>
            <a:pPr defTabSz="457189">
              <a:lnSpc>
                <a:spcPct val="150000"/>
              </a:lnSpc>
              <a:defRPr/>
            </a:pPr>
            <a:r>
              <a:rPr lang="en-US" sz="2800" dirty="0">
                <a:solidFill>
                  <a:srgbClr val="008000"/>
                </a:solidFill>
                <a:latin typeface="Arial"/>
                <a:cs typeface="Arial"/>
                <a:sym typeface="Gill Sans" charset="0"/>
              </a:rPr>
              <a:t>      </a:t>
            </a:r>
            <a:r>
              <a:rPr lang="en-US" sz="2800" dirty="0">
                <a:solidFill>
                  <a:srgbClr val="1F9BA1"/>
                </a:solidFill>
                <a:latin typeface="Arial"/>
                <a:cs typeface="Arial"/>
                <a:sym typeface="Gill Sans" charset="0"/>
              </a:rPr>
              <a:t>Teams will</a:t>
            </a:r>
            <a:r>
              <a:rPr lang="en-US" sz="2800" dirty="0">
                <a:solidFill>
                  <a:srgbClr val="1F9BA1"/>
                </a:solidFill>
                <a:latin typeface="Arial"/>
                <a:cs typeface="Arial"/>
              </a:rPr>
              <a:t>: </a:t>
            </a:r>
          </a:p>
          <a:p>
            <a:pPr marL="457189" defTabSz="457189">
              <a:lnSpc>
                <a:spcPct val="150000"/>
              </a:lnSpc>
              <a:buFont typeface="Wingdings" charset="2"/>
              <a:buChar char="Ø"/>
              <a:defRPr/>
            </a:pPr>
            <a:r>
              <a:rPr lang="en-US" sz="2000" dirty="0">
                <a:solidFill>
                  <a:prstClr val="black"/>
                </a:solidFill>
                <a:latin typeface="Arial"/>
                <a:cs typeface="Arial"/>
              </a:rPr>
              <a:t>Meet a minimum of </a:t>
            </a:r>
            <a:r>
              <a:rPr lang="en-US" sz="2000" u="sng" dirty="0">
                <a:solidFill>
                  <a:prstClr val="black"/>
                </a:solidFill>
                <a:latin typeface="Arial"/>
                <a:cs typeface="Arial"/>
              </a:rPr>
              <a:t>quarterly</a:t>
            </a:r>
            <a:r>
              <a:rPr lang="en-US" sz="2000" dirty="0">
                <a:solidFill>
                  <a:prstClr val="black"/>
                </a:solidFill>
                <a:latin typeface="Arial"/>
                <a:cs typeface="Arial"/>
              </a:rPr>
              <a:t>; check SPBP for meeting dates</a:t>
            </a:r>
          </a:p>
          <a:p>
            <a:pPr marL="457189" defTabSz="457189">
              <a:lnSpc>
                <a:spcPct val="150000"/>
              </a:lnSpc>
              <a:buFont typeface="Wingdings" charset="2"/>
              <a:buChar char="Ø"/>
              <a:defRPr/>
            </a:pPr>
            <a:r>
              <a:rPr lang="en-US" sz="2000" dirty="0">
                <a:solidFill>
                  <a:prstClr val="black"/>
                </a:solidFill>
                <a:latin typeface="Arial"/>
                <a:cs typeface="Arial"/>
              </a:rPr>
              <a:t>Review SPBP documentation </a:t>
            </a:r>
            <a:r>
              <a:rPr lang="en-US" sz="2000" b="1" dirty="0">
                <a:solidFill>
                  <a:prstClr val="black"/>
                </a:solidFill>
                <a:latin typeface="Arial"/>
                <a:cs typeface="Arial"/>
              </a:rPr>
              <a:t>vs</a:t>
            </a:r>
            <a:r>
              <a:rPr lang="en-US" sz="2000" dirty="0">
                <a:solidFill>
                  <a:prstClr val="black"/>
                </a:solidFill>
                <a:latin typeface="Arial"/>
                <a:cs typeface="Arial"/>
              </a:rPr>
              <a:t> actual implementation</a:t>
            </a:r>
          </a:p>
          <a:p>
            <a:pPr marL="457189" defTabSz="457189">
              <a:lnSpc>
                <a:spcPct val="150000"/>
              </a:lnSpc>
              <a:buFont typeface="Wingdings" charset="2"/>
              <a:buChar char="Ø"/>
              <a:defRPr/>
            </a:pPr>
            <a:r>
              <a:rPr lang="en-US" sz="2000" dirty="0">
                <a:solidFill>
                  <a:prstClr val="black"/>
                </a:solidFill>
                <a:latin typeface="Arial"/>
                <a:cs typeface="Arial"/>
              </a:rPr>
              <a:t>Follow the </a:t>
            </a:r>
            <a:r>
              <a:rPr lang="en-US" sz="2000" u="sng" dirty="0">
                <a:solidFill>
                  <a:prstClr val="black"/>
                </a:solidFill>
                <a:latin typeface="Arial"/>
                <a:cs typeface="Arial"/>
              </a:rPr>
              <a:t>SPBP Implementation Plan</a:t>
            </a:r>
            <a:r>
              <a:rPr lang="en-US" sz="2000" dirty="0">
                <a:solidFill>
                  <a:prstClr val="black"/>
                </a:solidFill>
                <a:latin typeface="Arial"/>
                <a:cs typeface="Arial"/>
              </a:rPr>
              <a:t>  </a:t>
            </a:r>
            <a:r>
              <a:rPr lang="en-US" sz="2000" b="1" dirty="0">
                <a:solidFill>
                  <a:srgbClr val="1F9BA1"/>
                </a:solidFill>
                <a:latin typeface="Arial"/>
                <a:cs typeface="Arial"/>
              </a:rPr>
              <a:t>(See handout)</a:t>
            </a:r>
          </a:p>
          <a:p>
            <a:pPr marL="457189" defTabSz="457189">
              <a:lnSpc>
                <a:spcPct val="150000"/>
              </a:lnSpc>
              <a:buFont typeface="Wingdings" charset="2"/>
              <a:buChar char="Ø"/>
              <a:defRPr/>
            </a:pPr>
            <a:r>
              <a:rPr lang="en-US" sz="2000" dirty="0">
                <a:solidFill>
                  <a:prstClr val="black"/>
                </a:solidFill>
                <a:latin typeface="Arial"/>
                <a:cs typeface="Arial"/>
              </a:rPr>
              <a:t>Review behavior data for trends and weak areas</a:t>
            </a:r>
          </a:p>
          <a:p>
            <a:pPr marL="457189" defTabSz="457189">
              <a:lnSpc>
                <a:spcPct val="150000"/>
              </a:lnSpc>
              <a:buFont typeface="Wingdings" charset="2"/>
              <a:buChar char="Ø"/>
              <a:defRPr/>
            </a:pPr>
            <a:r>
              <a:rPr lang="en-US" sz="2000" dirty="0">
                <a:solidFill>
                  <a:prstClr val="black"/>
                </a:solidFill>
                <a:latin typeface="Arial"/>
                <a:cs typeface="Arial"/>
              </a:rPr>
              <a:t>Modify the SPBP as needed</a:t>
            </a:r>
            <a:endParaRPr lang="en-US" sz="1200" dirty="0">
              <a:solidFill>
                <a:prstClr val="black"/>
              </a:solidFill>
              <a:latin typeface="Arial"/>
              <a:cs typeface="Arial"/>
            </a:endParaRPr>
          </a:p>
          <a:p>
            <a:pPr marL="457189" defTabSz="457189">
              <a:lnSpc>
                <a:spcPct val="150000"/>
              </a:lnSpc>
              <a:buFont typeface="Wingdings" charset="2"/>
              <a:buChar char="Ø"/>
              <a:defRPr/>
            </a:pPr>
            <a:r>
              <a:rPr lang="en-US" sz="2000" dirty="0">
                <a:solidFill>
                  <a:prstClr val="black"/>
                </a:solidFill>
                <a:latin typeface="Arial"/>
                <a:cs typeface="Arial"/>
              </a:rPr>
              <a:t>Share behavior data and implementation fidelity with staff </a:t>
            </a:r>
            <a:r>
              <a:rPr lang="en-US" sz="2000" u="sng" dirty="0">
                <a:latin typeface="Arial"/>
                <a:cs typeface="Arial"/>
              </a:rPr>
              <a:t>quarterly</a:t>
            </a:r>
          </a:p>
          <a:p>
            <a:pPr marL="457189" defTabSz="457189">
              <a:lnSpc>
                <a:spcPct val="150000"/>
              </a:lnSpc>
              <a:buFont typeface="Wingdings" charset="2"/>
              <a:buChar char="Ø"/>
              <a:defRPr/>
            </a:pPr>
            <a:r>
              <a:rPr lang="en-US" sz="2000" dirty="0">
                <a:latin typeface="Arial"/>
                <a:cs typeface="Arial"/>
              </a:rPr>
              <a:t>Share behavior data and implementation fidelity with stakeholders </a:t>
            </a:r>
            <a:r>
              <a:rPr lang="en-US" sz="2000" u="sng" dirty="0">
                <a:latin typeface="Arial"/>
                <a:cs typeface="Arial"/>
              </a:rPr>
              <a:t>quarterly</a:t>
            </a:r>
          </a:p>
          <a:p>
            <a:pPr lvl="1" defTabSz="457189">
              <a:lnSpc>
                <a:spcPct val="150000"/>
              </a:lnSpc>
              <a:buFont typeface="Wingdings" charset="2"/>
              <a:buChar char="Ø"/>
              <a:defRPr/>
            </a:pPr>
            <a:r>
              <a:rPr lang="en-US" sz="2000" dirty="0">
                <a:solidFill>
                  <a:prstClr val="black"/>
                </a:solidFill>
                <a:latin typeface="Arial"/>
                <a:cs typeface="Arial"/>
              </a:rPr>
              <a:t>Hold a faculty vote on the SPBP</a:t>
            </a:r>
          </a:p>
          <a:p>
            <a:pPr lvl="1" defTabSz="457189">
              <a:lnSpc>
                <a:spcPct val="150000"/>
              </a:lnSpc>
              <a:buFont typeface="Wingdings" charset="2"/>
              <a:buChar char="Ø"/>
              <a:defRPr/>
            </a:pPr>
            <a:r>
              <a:rPr lang="en-US" sz="2000" u="sng" dirty="0">
                <a:solidFill>
                  <a:prstClr val="black"/>
                </a:solidFill>
                <a:latin typeface="Arial"/>
                <a:cs typeface="Arial"/>
              </a:rPr>
              <a:t>Submit the SPBP </a:t>
            </a:r>
            <a:r>
              <a:rPr lang="en-US" sz="2000" dirty="0">
                <a:solidFill>
                  <a:prstClr val="black"/>
                </a:solidFill>
                <a:latin typeface="Arial"/>
                <a:cs typeface="Arial"/>
              </a:rPr>
              <a:t>in OSPA v.2.0 </a:t>
            </a:r>
            <a:r>
              <a:rPr lang="en-US" sz="2000" b="1" dirty="0">
                <a:solidFill>
                  <a:prstClr val="black"/>
                </a:solidFill>
                <a:latin typeface="Arial"/>
                <a:cs typeface="Arial"/>
              </a:rPr>
              <a:t>by April 30</a:t>
            </a:r>
            <a:r>
              <a:rPr lang="en-US" sz="2000" b="1" baseline="30000" dirty="0">
                <a:solidFill>
                  <a:prstClr val="black"/>
                </a:solidFill>
                <a:latin typeface="Arial"/>
                <a:cs typeface="Arial"/>
              </a:rPr>
              <a:t>th</a:t>
            </a:r>
            <a:r>
              <a:rPr lang="en-US" sz="2000" b="1" dirty="0">
                <a:solidFill>
                  <a:prstClr val="black"/>
                </a:solidFill>
                <a:latin typeface="Arial"/>
                <a:cs typeface="Arial"/>
              </a:rPr>
              <a:t> </a:t>
            </a:r>
            <a:r>
              <a:rPr lang="en-US" sz="2000" dirty="0">
                <a:solidFill>
                  <a:prstClr val="black"/>
                </a:solidFill>
                <a:latin typeface="Arial"/>
                <a:cs typeface="Arial"/>
              </a:rPr>
              <a:t>every year</a:t>
            </a:r>
          </a:p>
          <a:p>
            <a:pPr marL="457189" defTabSz="457189">
              <a:lnSpc>
                <a:spcPct val="150000"/>
              </a:lnSpc>
              <a:buFont typeface="Wingdings" charset="2"/>
              <a:buChar char="Ø"/>
              <a:defRPr/>
            </a:pPr>
            <a:endParaRPr lang="en-US" sz="2000" u="sng" dirty="0">
              <a:latin typeface="Arial"/>
              <a:cs typeface="Arial"/>
            </a:endParaRPr>
          </a:p>
        </p:txBody>
      </p:sp>
      <p:sp>
        <p:nvSpPr>
          <p:cNvPr id="8" name="TextBox 7"/>
          <p:cNvSpPr txBox="1"/>
          <p:nvPr/>
        </p:nvSpPr>
        <p:spPr>
          <a:xfrm>
            <a:off x="1733550" y="414757"/>
            <a:ext cx="4698722"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2: Meet regularly</a:t>
            </a:r>
          </a:p>
        </p:txBody>
      </p:sp>
    </p:spTree>
    <p:extLst>
      <p:ext uri="{BB962C8B-B14F-4D97-AF65-F5344CB8AC3E}">
        <p14:creationId xmlns:p14="http://schemas.microsoft.com/office/powerpoint/2010/main" val="11193667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21,890523995,C:\Documents and Settings\kincaid\Desktop\Adminstrator\Administrators version 3-2\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890523995,C:\Documents and Settings\kincaid\Desktop\Adminstrator\Administrators version 3-2\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1,890523995,C:\Documents and Settings\kincaid\Desktop\Adminstrator\Administrators version 3-2\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21,890523995,C:\Documents and Settings\kincaid\Desktop\Adminstrator\Administrators version 3-2\Media.ppcx"/>
</p:tagLst>
</file>

<file path=ppt/theme/theme1.xml><?xml version="1.0" encoding="utf-8"?>
<a:theme xmlns:a="http://schemas.openxmlformats.org/drawingml/2006/main" name="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PI Template 2018">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I Template 2018" id="{90076CBD-25EE-4A0F-8338-22D58B4D51E4}" vid="{FCDFD3CA-5B4F-417C-B66B-7AD32F933592}"/>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18217</TotalTime>
  <Words>10891</Words>
  <Application>Microsoft Office PowerPoint</Application>
  <PresentationFormat>On-screen Show (4:3)</PresentationFormat>
  <Paragraphs>1787</Paragraphs>
  <Slides>132</Slides>
  <Notes>58</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132</vt:i4>
      </vt:variant>
    </vt:vector>
  </HeadingPairs>
  <TitlesOfParts>
    <vt:vector size="161" baseType="lpstr">
      <vt:lpstr>Gulim</vt:lpstr>
      <vt:lpstr>MS Mincho</vt:lpstr>
      <vt:lpstr>ＭＳ Ｐゴシック</vt:lpstr>
      <vt:lpstr>ＭＳ Ｐゴシック</vt:lpstr>
      <vt:lpstr>Arial</vt:lpstr>
      <vt:lpstr>Arial Black</vt:lpstr>
      <vt:lpstr>Arial Narrow</vt:lpstr>
      <vt:lpstr>Arial Narrow Bold</vt:lpstr>
      <vt:lpstr>Bauhaus 93</vt:lpstr>
      <vt:lpstr>Bell MT</vt:lpstr>
      <vt:lpstr>Calibri</vt:lpstr>
      <vt:lpstr>Calibri Light</vt:lpstr>
      <vt:lpstr>Cambria</vt:lpstr>
      <vt:lpstr>Castellar</vt:lpstr>
      <vt:lpstr>Century Gothic</vt:lpstr>
      <vt:lpstr>Copperplate Gothic Bold</vt:lpstr>
      <vt:lpstr>Elephant</vt:lpstr>
      <vt:lpstr>Franklin Gothic Book</vt:lpstr>
      <vt:lpstr>Gill Sans</vt:lpstr>
      <vt:lpstr>Helvetica</vt:lpstr>
      <vt:lpstr>Symbol</vt:lpstr>
      <vt:lpstr>Times New Roman</vt:lpstr>
      <vt:lpstr>Times New Roman Bold</vt:lpstr>
      <vt:lpstr>Wingdings</vt:lpstr>
      <vt:lpstr>Office Theme</vt:lpstr>
      <vt:lpstr>1_Office Theme</vt:lpstr>
      <vt:lpstr>2_Office Theme</vt:lpstr>
      <vt:lpstr>DPI Template 2018</vt:lpstr>
      <vt:lpstr>3_Office Theme</vt:lpstr>
      <vt:lpstr>PowerPoint Presentation</vt:lpstr>
      <vt:lpstr>PowerPoint Presentation</vt:lpstr>
      <vt:lpstr>    SCHOOL IMPROVEMENT DATES/DEADLINES for 2017-2018 </vt:lpstr>
      <vt:lpstr>AGENDA</vt:lpstr>
      <vt:lpstr>OFFICE OF SERVICE QUALITY </vt:lpstr>
      <vt:lpstr>OSPA/OSQ WEBSITE </vt:lpstr>
      <vt:lpstr>SIP SCHOOL IMPROVEMENT PLAN </vt:lpstr>
      <vt:lpstr>SBBC SCHOOL IMPROVEMENT PLAN IMPORTANT CLARIFICATION POINTS </vt:lpstr>
      <vt:lpstr>SIP AND SAF SBBC POLICY</vt:lpstr>
      <vt:lpstr>     PURPOSE OF SAC </vt:lpstr>
      <vt:lpstr>SAC MEMBERSHIP </vt:lpstr>
      <vt:lpstr>SAC COMPOSITION </vt:lpstr>
      <vt:lpstr>SAC CHAIR(S)  </vt:lpstr>
      <vt:lpstr>    SAC  BYLAWS </vt:lpstr>
      <vt:lpstr>SAC BYLAW REVIEW</vt:lpstr>
      <vt:lpstr>SAF  SCHOOL ADVISORY FORUM </vt:lpstr>
      <vt:lpstr>HOW DOES SAC RELATE TO SAF? </vt:lpstr>
      <vt:lpstr> SAC AND SAF ELECTION PROCEDURES</vt:lpstr>
      <vt:lpstr>In the event there is no nominating committee formed then: Send out memo to school parent population (or otherwise advertise to your entire community) a notice that SAF elections will be held at the May meeting of the school year that Nominations will be taken from the floor.       SAC AND SAF ELECTION PROCEDURES</vt:lpstr>
      <vt:lpstr>NEW &amp; CONTINUATION WAIVERS</vt:lpstr>
      <vt:lpstr>SBBC SIP FOR ALL SCHOOLS</vt:lpstr>
      <vt:lpstr>OFFICE OF SERVICE QUALITY </vt:lpstr>
      <vt:lpstr>PLAN STRUCTURE: Attendance Plan</vt:lpstr>
      <vt:lpstr>ATTENDANCE PLAN DATA</vt:lpstr>
      <vt:lpstr>ATTENDANCE PLAN GOALS</vt:lpstr>
      <vt:lpstr>ATTENDANCE PLANS TIERS &amp; STRATEGIES</vt:lpstr>
      <vt:lpstr>ATTENDANCE PLANS TIERS &amp; STRATEGIES</vt:lpstr>
      <vt:lpstr>ATTENDANCE PLAN TIER 1 EXAMPLES</vt:lpstr>
      <vt:lpstr>ATTENDANCE PLAN TIER 2 EXAMPLES</vt:lpstr>
      <vt:lpstr>ATTENDANCE PLAN TIER 3 EXAMPLES</vt:lpstr>
      <vt:lpstr>RESOURCES TO HELP WITH THE PLAN</vt:lpstr>
      <vt:lpstr> OFFICE OF SERVICE QUALITY </vt:lpstr>
      <vt:lpstr>PowerPoint Presentation</vt:lpstr>
      <vt:lpstr>Family and community engagement</vt:lpstr>
      <vt:lpstr>From “Involvement” to “Engagement”</vt:lpstr>
      <vt:lpstr>2017-2018 Strategy</vt:lpstr>
      <vt:lpstr>FACE Plan in SIP</vt:lpstr>
      <vt:lpstr>Engagement Goal</vt:lpstr>
      <vt:lpstr>Strategy 1 – Customer Service</vt:lpstr>
      <vt:lpstr>Strategy 2 – Cultural Ambassador </vt:lpstr>
      <vt:lpstr>Strategy 3 – FACE Resource Space</vt:lpstr>
      <vt:lpstr>Strategy 4 – “Catch Them Being Good”</vt:lpstr>
      <vt:lpstr>Strategy 5 – SEL </vt:lpstr>
      <vt:lpstr>Optional Objectives and Upload Documents</vt:lpstr>
      <vt:lpstr>Questions and Support</vt:lpstr>
      <vt:lpstr> OFFICE OF SERVICE QUALITY </vt:lpstr>
      <vt:lpstr>Celebrate Success!</vt:lpstr>
      <vt:lpstr>Objectives </vt:lpstr>
      <vt:lpstr>SAM Self-Assessment of Multi-Tiered System of Supports Instrument</vt:lpstr>
      <vt:lpstr>Multi-Tiered System of Supports</vt:lpstr>
      <vt:lpstr>The Big Picture</vt:lpstr>
      <vt:lpstr>Purpose &amp; Scope Statement</vt:lpstr>
      <vt:lpstr>Strategic Plan: High Quality Instruction</vt:lpstr>
      <vt:lpstr>SAM Administration Timeline</vt:lpstr>
      <vt:lpstr>District SAM Report</vt:lpstr>
      <vt:lpstr>District-wide Implementation</vt:lpstr>
      <vt:lpstr>Support Alignment</vt:lpstr>
      <vt:lpstr>MTSS/RtI Action Plan</vt:lpstr>
      <vt:lpstr> MTSS/RtI Action Plan Implementation</vt:lpstr>
      <vt:lpstr>SAM Elements &amp; Rubric </vt:lpstr>
      <vt:lpstr> MTSS/RtI Action Plan Outcomes</vt:lpstr>
      <vt:lpstr>Next Steps </vt:lpstr>
      <vt:lpstr>Professional Learning </vt:lpstr>
      <vt:lpstr>Resources And Support</vt:lpstr>
      <vt:lpstr> Questions &amp; Answers </vt:lpstr>
      <vt:lpstr> OFFICE OF SERVICE QUALITY </vt:lpstr>
      <vt:lpstr>PowerPoint Presentation</vt:lpstr>
      <vt:lpstr>PowerPoint Presentation</vt:lpstr>
      <vt:lpstr>PowerPoint Presentation</vt:lpstr>
      <vt:lpstr>PowerPoint Presentation</vt:lpstr>
      <vt:lpstr>DIRECT LINK TO OSPA CENTRA 2.0</vt:lpstr>
      <vt:lpstr>PowerPoint Presentation</vt:lpstr>
      <vt:lpstr>PowerPoint Presentation</vt:lpstr>
      <vt:lpstr>PowerPoint Presentation</vt:lpstr>
      <vt:lpstr>PowerPoint Presentation</vt:lpstr>
      <vt:lpstr>PowerPoint Presentation</vt:lpstr>
      <vt:lpstr> *PRE-SCHOOL TRANSITION*</vt:lpstr>
      <vt:lpstr> PARENT INVOLVEMENT Action Plan</vt:lpstr>
      <vt:lpstr>PARENT &amp; FAMILY ENGAGEMENT Action Plan</vt:lpstr>
      <vt:lpstr>PARENT &amp; FAMILY ENGAGEMENT Action Plan</vt:lpstr>
      <vt:lpstr>  Suggestions for Best Practices</vt:lpstr>
      <vt:lpstr>PowerPoint Presentation</vt:lpstr>
      <vt:lpstr>Need help?  Contact us!</vt:lpstr>
      <vt:lpstr> OFFICE OF SERVICE QUALITY </vt:lpstr>
      <vt:lpstr>PowerPoint Presentation</vt:lpstr>
      <vt:lpstr>PowerPoint Presentation</vt:lpstr>
      <vt:lpstr>PowerPoint Presentation</vt:lpstr>
      <vt:lpstr>Multi-Tiered System of Supports (MTSS)</vt:lpstr>
      <vt:lpstr>How does it all fit together?</vt:lpstr>
      <vt:lpstr>PowerPoint Presentation</vt:lpstr>
      <vt:lpstr>Multiple Tiered Systems of Supports</vt:lpstr>
      <vt:lpstr>Multiple Tiered Systems of Supports</vt:lpstr>
      <vt:lpstr>Multiple Tiered Systems of Supports</vt:lpstr>
      <vt:lpstr>Multiple Tiered Systems of Supports</vt:lpstr>
      <vt:lpstr>PowerPoint Presentation</vt:lpstr>
      <vt:lpstr>Where is the new SPBP template?</vt:lpstr>
      <vt:lpstr>What’s on the new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 OF SERVICE QUALITY </vt:lpstr>
      <vt:lpstr>VAL-ED SURVEY</vt:lpstr>
      <vt:lpstr>VAL-ED SURVEY</vt:lpstr>
      <vt:lpstr>OFFICE OF SERVICE QUALITY </vt:lpstr>
      <vt:lpstr>A+ RULES</vt:lpstr>
      <vt:lpstr>A+ PROCESS </vt:lpstr>
      <vt:lpstr>PowerPoint Presentation</vt:lpstr>
      <vt:lpstr>OFFICE OF SERVICE QUALITY </vt:lpstr>
      <vt:lpstr>Who are we?</vt:lpstr>
      <vt:lpstr> Overview of Organizational  Rules </vt:lpstr>
      <vt:lpstr>Who Do We Represent?</vt:lpstr>
      <vt:lpstr>Who are we?…</vt:lpstr>
      <vt:lpstr>Who Is Our Membership?</vt:lpstr>
      <vt:lpstr>Who does the Sunshine Law  apply to?</vt:lpstr>
      <vt:lpstr>Who Needs By Laws?</vt:lpstr>
      <vt:lpstr>Who Is Robert and   What Are His Rules?</vt:lpstr>
      <vt:lpstr>What Are The Roles &amp; Expectations of an Advisory Committee</vt:lpstr>
      <vt:lpstr>What Does SAF Need To Do  </vt:lpstr>
      <vt:lpstr>What Does SAF Need To Do  </vt:lpstr>
      <vt:lpstr>SAF DUTIES –  Community           Policy 1.3</vt:lpstr>
      <vt:lpstr>Q &amp; A</vt:lpstr>
      <vt:lpstr>OFFICE OF SERVICE QUALITY </vt:lpstr>
      <vt:lpstr> </vt:lpstr>
      <vt:lpstr> </vt:lpstr>
      <vt:lpstr> </vt:lpstr>
      <vt:lpstr> </vt:lpstr>
      <vt:lpstr>   </vt:lpstr>
      <vt:lpstr>     SIP TRAINING 2017-18 SIP TRAINING 2017-18  SIP TRAINING 2017-18</vt:lpstr>
    </vt:vector>
  </TitlesOfParts>
  <Company>Nancy Nord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 Nord</dc:creator>
  <cp:lastModifiedBy>Donna R. Boruch</cp:lastModifiedBy>
  <cp:revision>622</cp:revision>
  <cp:lastPrinted>2017-12-04T19:47:25Z</cp:lastPrinted>
  <dcterms:created xsi:type="dcterms:W3CDTF">2014-12-19T16:36:55Z</dcterms:created>
  <dcterms:modified xsi:type="dcterms:W3CDTF">2017-12-05T18:39:13Z</dcterms:modified>
</cp:coreProperties>
</file>