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Lst>
  <p:notesMasterIdLst>
    <p:notesMasterId r:id="rId107"/>
  </p:notesMasterIdLst>
  <p:handoutMasterIdLst>
    <p:handoutMasterId r:id="rId108"/>
  </p:handoutMasterIdLst>
  <p:sldIdLst>
    <p:sldId id="320" r:id="rId3"/>
    <p:sldId id="438" r:id="rId4"/>
    <p:sldId id="439" r:id="rId5"/>
    <p:sldId id="326" r:id="rId6"/>
    <p:sldId id="387" r:id="rId7"/>
    <p:sldId id="441" r:id="rId8"/>
    <p:sldId id="505" r:id="rId9"/>
    <p:sldId id="506" r:id="rId10"/>
    <p:sldId id="500" r:id="rId11"/>
    <p:sldId id="443" r:id="rId12"/>
    <p:sldId id="444" r:id="rId13"/>
    <p:sldId id="445" r:id="rId14"/>
    <p:sldId id="486" r:id="rId15"/>
    <p:sldId id="487" r:id="rId16"/>
    <p:sldId id="503" r:id="rId17"/>
    <p:sldId id="488" r:id="rId18"/>
    <p:sldId id="508" r:id="rId19"/>
    <p:sldId id="489" r:id="rId20"/>
    <p:sldId id="501" r:id="rId21"/>
    <p:sldId id="502" r:id="rId22"/>
    <p:sldId id="492" r:id="rId23"/>
    <p:sldId id="493" r:id="rId24"/>
    <p:sldId id="494" r:id="rId25"/>
    <p:sldId id="495" r:id="rId26"/>
    <p:sldId id="496" r:id="rId27"/>
    <p:sldId id="497" r:id="rId28"/>
    <p:sldId id="498" r:id="rId29"/>
    <p:sldId id="499" r:id="rId30"/>
    <p:sldId id="342" r:id="rId31"/>
    <p:sldId id="353" r:id="rId32"/>
    <p:sldId id="421" r:id="rId33"/>
    <p:sldId id="355" r:id="rId34"/>
    <p:sldId id="356" r:id="rId35"/>
    <p:sldId id="357" r:id="rId36"/>
    <p:sldId id="358" r:id="rId37"/>
    <p:sldId id="359" r:id="rId38"/>
    <p:sldId id="360" r:id="rId39"/>
    <p:sldId id="422" r:id="rId40"/>
    <p:sldId id="339" r:id="rId41"/>
    <p:sldId id="425" r:id="rId42"/>
    <p:sldId id="426" r:id="rId43"/>
    <p:sldId id="427" r:id="rId44"/>
    <p:sldId id="428" r:id="rId45"/>
    <p:sldId id="430" r:id="rId46"/>
    <p:sldId id="429" r:id="rId47"/>
    <p:sldId id="431" r:id="rId48"/>
    <p:sldId id="432" r:id="rId49"/>
    <p:sldId id="433" r:id="rId50"/>
    <p:sldId id="434" r:id="rId51"/>
    <p:sldId id="435" r:id="rId52"/>
    <p:sldId id="436" r:id="rId53"/>
    <p:sldId id="437" r:id="rId54"/>
    <p:sldId id="344" r:id="rId55"/>
    <p:sldId id="388" r:id="rId56"/>
    <p:sldId id="389" r:id="rId57"/>
    <p:sldId id="390" r:id="rId58"/>
    <p:sldId id="391" r:id="rId59"/>
    <p:sldId id="392" r:id="rId60"/>
    <p:sldId id="393" r:id="rId61"/>
    <p:sldId id="394" r:id="rId62"/>
    <p:sldId id="395" r:id="rId63"/>
    <p:sldId id="423" r:id="rId64"/>
    <p:sldId id="397" r:id="rId65"/>
    <p:sldId id="398" r:id="rId66"/>
    <p:sldId id="399" r:id="rId67"/>
    <p:sldId id="400" r:id="rId68"/>
    <p:sldId id="401" r:id="rId69"/>
    <p:sldId id="402" r:id="rId70"/>
    <p:sldId id="403" r:id="rId71"/>
    <p:sldId id="424" r:id="rId72"/>
    <p:sldId id="341"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1" r:id="rId86"/>
    <p:sldId id="522" r:id="rId87"/>
    <p:sldId id="523" r:id="rId88"/>
    <p:sldId id="524" r:id="rId89"/>
    <p:sldId id="447" r:id="rId90"/>
    <p:sldId id="448" r:id="rId91"/>
    <p:sldId id="451" r:id="rId92"/>
    <p:sldId id="450" r:id="rId93"/>
    <p:sldId id="452" r:id="rId94"/>
    <p:sldId id="454" r:id="rId95"/>
    <p:sldId id="507" r:id="rId96"/>
    <p:sldId id="455" r:id="rId97"/>
    <p:sldId id="456" r:id="rId98"/>
    <p:sldId id="457" r:id="rId99"/>
    <p:sldId id="458" r:id="rId100"/>
    <p:sldId id="459" r:id="rId101"/>
    <p:sldId id="460" r:id="rId102"/>
    <p:sldId id="461" r:id="rId103"/>
    <p:sldId id="462" r:id="rId104"/>
    <p:sldId id="464" r:id="rId105"/>
    <p:sldId id="345" r:id="rId10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A663931-8896-5B40-85E0-E1224730F8B1}">
          <p14:sldIdLst>
            <p14:sldId id="320"/>
            <p14:sldId id="438"/>
            <p14:sldId id="439"/>
            <p14:sldId id="326"/>
            <p14:sldId id="387"/>
            <p14:sldId id="441"/>
            <p14:sldId id="505"/>
            <p14:sldId id="506"/>
            <p14:sldId id="500"/>
            <p14:sldId id="443"/>
            <p14:sldId id="444"/>
            <p14:sldId id="445"/>
            <p14:sldId id="486"/>
            <p14:sldId id="487"/>
            <p14:sldId id="503"/>
            <p14:sldId id="488"/>
            <p14:sldId id="508"/>
            <p14:sldId id="489"/>
            <p14:sldId id="501"/>
            <p14:sldId id="502"/>
            <p14:sldId id="492"/>
            <p14:sldId id="493"/>
            <p14:sldId id="494"/>
            <p14:sldId id="495"/>
            <p14:sldId id="496"/>
            <p14:sldId id="497"/>
            <p14:sldId id="498"/>
            <p14:sldId id="499"/>
            <p14:sldId id="342"/>
            <p14:sldId id="353"/>
            <p14:sldId id="421"/>
            <p14:sldId id="355"/>
            <p14:sldId id="356"/>
            <p14:sldId id="357"/>
            <p14:sldId id="358"/>
            <p14:sldId id="359"/>
            <p14:sldId id="360"/>
            <p14:sldId id="422"/>
            <p14:sldId id="339"/>
            <p14:sldId id="425"/>
            <p14:sldId id="426"/>
            <p14:sldId id="427"/>
            <p14:sldId id="428"/>
            <p14:sldId id="430"/>
            <p14:sldId id="429"/>
            <p14:sldId id="431"/>
            <p14:sldId id="432"/>
            <p14:sldId id="433"/>
            <p14:sldId id="434"/>
            <p14:sldId id="435"/>
            <p14:sldId id="436"/>
            <p14:sldId id="437"/>
            <p14:sldId id="344"/>
            <p14:sldId id="388"/>
            <p14:sldId id="389"/>
            <p14:sldId id="390"/>
            <p14:sldId id="391"/>
            <p14:sldId id="392"/>
            <p14:sldId id="393"/>
            <p14:sldId id="394"/>
            <p14:sldId id="395"/>
            <p14:sldId id="423"/>
            <p14:sldId id="397"/>
            <p14:sldId id="398"/>
            <p14:sldId id="399"/>
            <p14:sldId id="400"/>
            <p14:sldId id="401"/>
            <p14:sldId id="402"/>
            <p14:sldId id="403"/>
            <p14:sldId id="424"/>
            <p14:sldId id="341"/>
            <p14:sldId id="509"/>
            <p14:sldId id="510"/>
            <p14:sldId id="511"/>
            <p14:sldId id="512"/>
            <p14:sldId id="513"/>
            <p14:sldId id="514"/>
            <p14:sldId id="515"/>
            <p14:sldId id="516"/>
            <p14:sldId id="517"/>
            <p14:sldId id="518"/>
            <p14:sldId id="519"/>
            <p14:sldId id="520"/>
            <p14:sldId id="521"/>
            <p14:sldId id="522"/>
            <p14:sldId id="523"/>
            <p14:sldId id="524"/>
            <p14:sldId id="447"/>
            <p14:sldId id="448"/>
            <p14:sldId id="451"/>
            <p14:sldId id="450"/>
            <p14:sldId id="452"/>
            <p14:sldId id="454"/>
            <p14:sldId id="507"/>
            <p14:sldId id="455"/>
            <p14:sldId id="456"/>
            <p14:sldId id="457"/>
            <p14:sldId id="458"/>
            <p14:sldId id="459"/>
            <p14:sldId id="460"/>
            <p14:sldId id="461"/>
            <p14:sldId id="462"/>
            <p14:sldId id="464"/>
            <p14:sldId id="345"/>
          </p14:sldIdLst>
        </p14:section>
      </p14:sectionLst>
    </p:ext>
    <p:ext uri="{EFAFB233-063F-42B5-8137-9DF3F51BA10A}">
      <p15:sldGuideLst xmlns:p15="http://schemas.microsoft.com/office/powerpoint/2012/main">
        <p15:guide id="1" orient="horz" pos="792">
          <p15:clr>
            <a:srgbClr val="A4A3A4"/>
          </p15:clr>
        </p15:guide>
        <p15:guide id="2" orient="horz" pos="104">
          <p15:clr>
            <a:srgbClr val="A4A3A4"/>
          </p15:clr>
        </p15:guide>
        <p15:guide id="3" pos="5646">
          <p15:clr>
            <a:srgbClr val="A4A3A4"/>
          </p15:clr>
        </p15:guide>
        <p15:guide id="4" pos="10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15D22"/>
    <a:srgbClr val="0095D3"/>
    <a:srgbClr val="00A5E3"/>
    <a:srgbClr val="CDCEC9"/>
    <a:srgbClr val="ECF1F8"/>
    <a:srgbClr val="70B75E"/>
    <a:srgbClr val="FFCF01"/>
    <a:srgbClr val="6A2C91"/>
    <a:srgbClr val="2EAFA4"/>
    <a:srgbClr val="FFE7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4" autoAdjust="0"/>
    <p:restoredTop sz="96980" autoAdjust="0"/>
  </p:normalViewPr>
  <p:slideViewPr>
    <p:cSldViewPr snapToGrid="0" showGuides="1">
      <p:cViewPr varScale="1">
        <p:scale>
          <a:sx n="61" d="100"/>
          <a:sy n="61" d="100"/>
        </p:scale>
        <p:origin x="1296" y="108"/>
      </p:cViewPr>
      <p:guideLst>
        <p:guide orient="horz" pos="792"/>
        <p:guide orient="horz" pos="104"/>
        <p:guide pos="5646"/>
        <p:guide pos="102"/>
      </p:guideLst>
    </p:cSldViewPr>
  </p:slideViewPr>
  <p:outlineViewPr>
    <p:cViewPr>
      <p:scale>
        <a:sx n="33" d="100"/>
        <a:sy n="33" d="100"/>
      </p:scale>
      <p:origin x="0" y="8168"/>
    </p:cViewPr>
  </p:outlineViewPr>
  <p:notesTextViewPr>
    <p:cViewPr>
      <p:scale>
        <a:sx n="100" d="100"/>
        <a:sy n="100" d="100"/>
      </p:scale>
      <p:origin x="0" y="0"/>
    </p:cViewPr>
  </p:notesTextViewPr>
  <p:sorterViewPr>
    <p:cViewPr>
      <p:scale>
        <a:sx n="175" d="100"/>
        <a:sy n="175" d="100"/>
      </p:scale>
      <p:origin x="0" y="0"/>
    </p:cViewPr>
  </p:sorterViewPr>
  <p:notesViewPr>
    <p:cSldViewPr snapToGrid="0">
      <p:cViewPr varScale="1">
        <p:scale>
          <a:sx n="103" d="100"/>
          <a:sy n="103" d="100"/>
        </p:scale>
        <p:origin x="-3952" y="-10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3B786-2FDB-44F6-A8A1-6D78195B113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BB255445-6728-4F65-8A04-D28D2EDA7F50}">
      <dgm:prSet phldrT="[Text]"/>
      <dgm:spPr>
        <a:solidFill>
          <a:srgbClr val="F15D22">
            <a:alpha val="50000"/>
          </a:srgbClr>
        </a:solidFill>
      </dgm:spPr>
      <dgm:t>
        <a:bodyPr/>
        <a:lstStyle/>
        <a:p>
          <a:r>
            <a:rPr lang="en-US" b="1" dirty="0"/>
            <a:t>FDOE</a:t>
          </a:r>
        </a:p>
        <a:p>
          <a:r>
            <a:rPr lang="en-US" b="1" dirty="0"/>
            <a:t>K-12 Reading Plan</a:t>
          </a:r>
        </a:p>
      </dgm:t>
    </dgm:pt>
    <dgm:pt modelId="{97DD4AFB-7E78-4865-B3D9-044B8B72B2DA}" type="parTrans" cxnId="{E2B0B687-04A6-40A3-85BF-62DE13AE6802}">
      <dgm:prSet/>
      <dgm:spPr/>
      <dgm:t>
        <a:bodyPr/>
        <a:lstStyle/>
        <a:p>
          <a:endParaRPr lang="en-US"/>
        </a:p>
      </dgm:t>
    </dgm:pt>
    <dgm:pt modelId="{E126588F-FCEA-46B5-8317-70E4ADB03475}" type="sibTrans" cxnId="{E2B0B687-04A6-40A3-85BF-62DE13AE6802}">
      <dgm:prSet/>
      <dgm:spPr/>
      <dgm:t>
        <a:bodyPr/>
        <a:lstStyle/>
        <a:p>
          <a:endParaRPr lang="en-US"/>
        </a:p>
      </dgm:t>
    </dgm:pt>
    <dgm:pt modelId="{E509A8F0-8A72-4FC7-B4AE-79881705FDDD}">
      <dgm:prSet phldrT="[Text]"/>
      <dgm:spPr>
        <a:solidFill>
          <a:schemeClr val="accent3">
            <a:lumMod val="40000"/>
            <a:lumOff val="60000"/>
            <a:alpha val="50000"/>
          </a:schemeClr>
        </a:solidFill>
      </dgm:spPr>
      <dgm:t>
        <a:bodyPr/>
        <a:lstStyle/>
        <a:p>
          <a:r>
            <a:rPr lang="en-US" b="1" dirty="0"/>
            <a:t>BCPS Strategic Plan</a:t>
          </a:r>
        </a:p>
      </dgm:t>
    </dgm:pt>
    <dgm:pt modelId="{51E476FC-6CC3-430B-AEC8-CDB45B878611}" type="parTrans" cxnId="{AAC5C6B1-2925-492C-98A1-8006A436BC1B}">
      <dgm:prSet/>
      <dgm:spPr/>
      <dgm:t>
        <a:bodyPr/>
        <a:lstStyle/>
        <a:p>
          <a:endParaRPr lang="en-US"/>
        </a:p>
      </dgm:t>
    </dgm:pt>
    <dgm:pt modelId="{6E986AE0-4402-48E6-9C8A-6149C4160599}" type="sibTrans" cxnId="{AAC5C6B1-2925-492C-98A1-8006A436BC1B}">
      <dgm:prSet/>
      <dgm:spPr/>
      <dgm:t>
        <a:bodyPr/>
        <a:lstStyle/>
        <a:p>
          <a:endParaRPr lang="en-US"/>
        </a:p>
      </dgm:t>
    </dgm:pt>
    <dgm:pt modelId="{D949D3A6-6185-4DCE-A9DD-F3BBDC6ECB07}">
      <dgm:prSet phldrT="[Text]"/>
      <dgm:spPr>
        <a:solidFill>
          <a:schemeClr val="tx2">
            <a:lumMod val="60000"/>
            <a:lumOff val="40000"/>
            <a:alpha val="50000"/>
          </a:schemeClr>
        </a:solidFill>
      </dgm:spPr>
      <dgm:t>
        <a:bodyPr/>
        <a:lstStyle/>
        <a:p>
          <a:r>
            <a:rPr lang="en-US" b="1" dirty="0"/>
            <a:t>School SIP</a:t>
          </a:r>
        </a:p>
      </dgm:t>
    </dgm:pt>
    <dgm:pt modelId="{FF2357A9-91E0-4DC8-BEBC-BB2B13D9331F}" type="parTrans" cxnId="{92376BBB-2FD6-4E02-B849-25D71F407CA6}">
      <dgm:prSet/>
      <dgm:spPr/>
      <dgm:t>
        <a:bodyPr/>
        <a:lstStyle/>
        <a:p>
          <a:endParaRPr lang="en-US"/>
        </a:p>
      </dgm:t>
    </dgm:pt>
    <dgm:pt modelId="{82BD8243-65BC-4251-A276-21C8483AE514}" type="sibTrans" cxnId="{92376BBB-2FD6-4E02-B849-25D71F407CA6}">
      <dgm:prSet/>
      <dgm:spPr/>
      <dgm:t>
        <a:bodyPr/>
        <a:lstStyle/>
        <a:p>
          <a:endParaRPr lang="en-US"/>
        </a:p>
      </dgm:t>
    </dgm:pt>
    <dgm:pt modelId="{F252006B-9F43-41D8-B54B-33EF4E2D11FF}" type="pres">
      <dgm:prSet presAssocID="{4FD3B786-2FDB-44F6-A8A1-6D78195B113F}" presName="compositeShape" presStyleCnt="0">
        <dgm:presLayoutVars>
          <dgm:chMax val="7"/>
          <dgm:dir/>
          <dgm:resizeHandles val="exact"/>
        </dgm:presLayoutVars>
      </dgm:prSet>
      <dgm:spPr/>
    </dgm:pt>
    <dgm:pt modelId="{2ABF5F5A-5519-4F7F-AA41-36429107B7E0}" type="pres">
      <dgm:prSet presAssocID="{BB255445-6728-4F65-8A04-D28D2EDA7F50}" presName="circ1" presStyleLbl="vennNode1" presStyleIdx="0" presStyleCnt="3"/>
      <dgm:spPr/>
    </dgm:pt>
    <dgm:pt modelId="{109FD2C8-E63B-47D1-AE6F-D7E8FBD27A36}" type="pres">
      <dgm:prSet presAssocID="{BB255445-6728-4F65-8A04-D28D2EDA7F50}" presName="circ1Tx" presStyleLbl="revTx" presStyleIdx="0" presStyleCnt="0">
        <dgm:presLayoutVars>
          <dgm:chMax val="0"/>
          <dgm:chPref val="0"/>
          <dgm:bulletEnabled val="1"/>
        </dgm:presLayoutVars>
      </dgm:prSet>
      <dgm:spPr/>
    </dgm:pt>
    <dgm:pt modelId="{FF66E385-950C-486D-95CB-041994D7DA94}" type="pres">
      <dgm:prSet presAssocID="{E509A8F0-8A72-4FC7-B4AE-79881705FDDD}" presName="circ2" presStyleLbl="vennNode1" presStyleIdx="1" presStyleCnt="3"/>
      <dgm:spPr/>
    </dgm:pt>
    <dgm:pt modelId="{A010F61F-1883-4FE4-9477-08E5DBE82DBE}" type="pres">
      <dgm:prSet presAssocID="{E509A8F0-8A72-4FC7-B4AE-79881705FDDD}" presName="circ2Tx" presStyleLbl="revTx" presStyleIdx="0" presStyleCnt="0">
        <dgm:presLayoutVars>
          <dgm:chMax val="0"/>
          <dgm:chPref val="0"/>
          <dgm:bulletEnabled val="1"/>
        </dgm:presLayoutVars>
      </dgm:prSet>
      <dgm:spPr/>
    </dgm:pt>
    <dgm:pt modelId="{5A8F7335-EB79-45A9-B282-5CFE12B271EB}" type="pres">
      <dgm:prSet presAssocID="{D949D3A6-6185-4DCE-A9DD-F3BBDC6ECB07}" presName="circ3" presStyleLbl="vennNode1" presStyleIdx="2" presStyleCnt="3"/>
      <dgm:spPr/>
    </dgm:pt>
    <dgm:pt modelId="{54C17069-B709-4E95-8A6E-DC1455A1C4DC}" type="pres">
      <dgm:prSet presAssocID="{D949D3A6-6185-4DCE-A9DD-F3BBDC6ECB07}" presName="circ3Tx" presStyleLbl="revTx" presStyleIdx="0" presStyleCnt="0">
        <dgm:presLayoutVars>
          <dgm:chMax val="0"/>
          <dgm:chPref val="0"/>
          <dgm:bulletEnabled val="1"/>
        </dgm:presLayoutVars>
      </dgm:prSet>
      <dgm:spPr/>
    </dgm:pt>
  </dgm:ptLst>
  <dgm:cxnLst>
    <dgm:cxn modelId="{95FA0109-76D7-46EF-A8B4-7F9C28119BF5}" type="presOf" srcId="{E509A8F0-8A72-4FC7-B4AE-79881705FDDD}" destId="{FF66E385-950C-486D-95CB-041994D7DA94}" srcOrd="0" destOrd="0" presId="urn:microsoft.com/office/officeart/2005/8/layout/venn1"/>
    <dgm:cxn modelId="{B4273614-E476-46D1-88BD-328B201E8C76}" type="presOf" srcId="{BB255445-6728-4F65-8A04-D28D2EDA7F50}" destId="{109FD2C8-E63B-47D1-AE6F-D7E8FBD27A36}" srcOrd="1" destOrd="0" presId="urn:microsoft.com/office/officeart/2005/8/layout/venn1"/>
    <dgm:cxn modelId="{9E69226F-5599-4414-B952-07F344EBA14B}" type="presOf" srcId="{D949D3A6-6185-4DCE-A9DD-F3BBDC6ECB07}" destId="{5A8F7335-EB79-45A9-B282-5CFE12B271EB}" srcOrd="0" destOrd="0" presId="urn:microsoft.com/office/officeart/2005/8/layout/venn1"/>
    <dgm:cxn modelId="{F7171486-26CE-450D-86DE-A5B10565023C}" type="presOf" srcId="{BB255445-6728-4F65-8A04-D28D2EDA7F50}" destId="{2ABF5F5A-5519-4F7F-AA41-36429107B7E0}" srcOrd="0" destOrd="0" presId="urn:microsoft.com/office/officeart/2005/8/layout/venn1"/>
    <dgm:cxn modelId="{E2B0B687-04A6-40A3-85BF-62DE13AE6802}" srcId="{4FD3B786-2FDB-44F6-A8A1-6D78195B113F}" destId="{BB255445-6728-4F65-8A04-D28D2EDA7F50}" srcOrd="0" destOrd="0" parTransId="{97DD4AFB-7E78-4865-B3D9-044B8B72B2DA}" sibTransId="{E126588F-FCEA-46B5-8317-70E4ADB03475}"/>
    <dgm:cxn modelId="{91E47EA7-789B-4286-86EE-0B314522E25D}" type="presOf" srcId="{E509A8F0-8A72-4FC7-B4AE-79881705FDDD}" destId="{A010F61F-1883-4FE4-9477-08E5DBE82DBE}" srcOrd="1" destOrd="0" presId="urn:microsoft.com/office/officeart/2005/8/layout/venn1"/>
    <dgm:cxn modelId="{AAC5C6B1-2925-492C-98A1-8006A436BC1B}" srcId="{4FD3B786-2FDB-44F6-A8A1-6D78195B113F}" destId="{E509A8F0-8A72-4FC7-B4AE-79881705FDDD}" srcOrd="1" destOrd="0" parTransId="{51E476FC-6CC3-430B-AEC8-CDB45B878611}" sibTransId="{6E986AE0-4402-48E6-9C8A-6149C4160599}"/>
    <dgm:cxn modelId="{92376BBB-2FD6-4E02-B849-25D71F407CA6}" srcId="{4FD3B786-2FDB-44F6-A8A1-6D78195B113F}" destId="{D949D3A6-6185-4DCE-A9DD-F3BBDC6ECB07}" srcOrd="2" destOrd="0" parTransId="{FF2357A9-91E0-4DC8-BEBC-BB2B13D9331F}" sibTransId="{82BD8243-65BC-4251-A276-21C8483AE514}"/>
    <dgm:cxn modelId="{7F07D1CD-5917-4997-B093-40E9757B0826}" type="presOf" srcId="{D949D3A6-6185-4DCE-A9DD-F3BBDC6ECB07}" destId="{54C17069-B709-4E95-8A6E-DC1455A1C4DC}" srcOrd="1" destOrd="0" presId="urn:microsoft.com/office/officeart/2005/8/layout/venn1"/>
    <dgm:cxn modelId="{80CC30E4-713E-4EF5-B385-8FDE2D781E53}" type="presOf" srcId="{4FD3B786-2FDB-44F6-A8A1-6D78195B113F}" destId="{F252006B-9F43-41D8-B54B-33EF4E2D11FF}" srcOrd="0" destOrd="0" presId="urn:microsoft.com/office/officeart/2005/8/layout/venn1"/>
    <dgm:cxn modelId="{0FE00CBE-E512-4A36-98B0-BF46E9503B05}" type="presParOf" srcId="{F252006B-9F43-41D8-B54B-33EF4E2D11FF}" destId="{2ABF5F5A-5519-4F7F-AA41-36429107B7E0}" srcOrd="0" destOrd="0" presId="urn:microsoft.com/office/officeart/2005/8/layout/venn1"/>
    <dgm:cxn modelId="{CCCE2EFA-363D-4EF9-954C-3FF069DC4B36}" type="presParOf" srcId="{F252006B-9F43-41D8-B54B-33EF4E2D11FF}" destId="{109FD2C8-E63B-47D1-AE6F-D7E8FBD27A36}" srcOrd="1" destOrd="0" presId="urn:microsoft.com/office/officeart/2005/8/layout/venn1"/>
    <dgm:cxn modelId="{81EC65FE-E70B-4A74-8CF6-A2107CDD3E08}" type="presParOf" srcId="{F252006B-9F43-41D8-B54B-33EF4E2D11FF}" destId="{FF66E385-950C-486D-95CB-041994D7DA94}" srcOrd="2" destOrd="0" presId="urn:microsoft.com/office/officeart/2005/8/layout/venn1"/>
    <dgm:cxn modelId="{D5AF1725-4E78-4BD1-A3F6-CB28374E8787}" type="presParOf" srcId="{F252006B-9F43-41D8-B54B-33EF4E2D11FF}" destId="{A010F61F-1883-4FE4-9477-08E5DBE82DBE}" srcOrd="3" destOrd="0" presId="urn:microsoft.com/office/officeart/2005/8/layout/venn1"/>
    <dgm:cxn modelId="{90AACAE6-6279-4BD4-B78C-873EBD9FC3AC}" type="presParOf" srcId="{F252006B-9F43-41D8-B54B-33EF4E2D11FF}" destId="{5A8F7335-EB79-45A9-B282-5CFE12B271EB}" srcOrd="4" destOrd="0" presId="urn:microsoft.com/office/officeart/2005/8/layout/venn1"/>
    <dgm:cxn modelId="{EDBB2AA6-3067-48EE-B224-8EB77B783787}" type="presParOf" srcId="{F252006B-9F43-41D8-B54B-33EF4E2D11FF}" destId="{54C17069-B709-4E95-8A6E-DC1455A1C4D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562D1E-F000-4454-A8D8-E781D5FC68B8}" type="doc">
      <dgm:prSet loTypeId="urn:microsoft.com/office/officeart/2005/8/layout/pyramid1" loCatId="pyramid" qsTypeId="urn:microsoft.com/office/officeart/2005/8/quickstyle/3d5" qsCatId="3D" csTypeId="urn:microsoft.com/office/officeart/2005/8/colors/colorful2" csCatId="colorful" phldr="1"/>
      <dgm:spPr/>
    </dgm:pt>
    <dgm:pt modelId="{C5387C04-2392-426D-A815-D697DD4BBFCD}">
      <dgm:prSet phldrT="[Text]"/>
      <dgm:spPr/>
      <dgm:t>
        <a:bodyPr/>
        <a:lstStyle/>
        <a:p>
          <a:r>
            <a:rPr lang="en-US" dirty="0"/>
            <a:t>Tier 3</a:t>
          </a:r>
        </a:p>
      </dgm:t>
    </dgm:pt>
    <dgm:pt modelId="{7C7E76A0-E465-4433-A82D-E10AF38B0D00}" type="parTrans" cxnId="{5CD4AB18-62E3-46E7-967D-AD19DF9469A1}">
      <dgm:prSet/>
      <dgm:spPr/>
      <dgm:t>
        <a:bodyPr/>
        <a:lstStyle/>
        <a:p>
          <a:endParaRPr lang="en-US"/>
        </a:p>
      </dgm:t>
    </dgm:pt>
    <dgm:pt modelId="{4D9BF9A4-9C7F-4844-A269-FC0EEE215D68}" type="sibTrans" cxnId="{5CD4AB18-62E3-46E7-967D-AD19DF9469A1}">
      <dgm:prSet/>
      <dgm:spPr/>
      <dgm:t>
        <a:bodyPr/>
        <a:lstStyle/>
        <a:p>
          <a:endParaRPr lang="en-US"/>
        </a:p>
      </dgm:t>
    </dgm:pt>
    <dgm:pt modelId="{AF37C6B6-4B95-4451-8253-151F1D1E17AA}">
      <dgm:prSet phldrT="[Text]"/>
      <dgm:spPr/>
      <dgm:t>
        <a:bodyPr/>
        <a:lstStyle/>
        <a:p>
          <a:r>
            <a:rPr lang="en-US" dirty="0"/>
            <a:t>Tier 2</a:t>
          </a:r>
        </a:p>
      </dgm:t>
    </dgm:pt>
    <dgm:pt modelId="{33BD63BA-EE0E-4A64-8371-2E767B6874DD}" type="parTrans" cxnId="{641ACEE1-A6CD-4278-8F6B-1A91FD27ED6D}">
      <dgm:prSet/>
      <dgm:spPr/>
      <dgm:t>
        <a:bodyPr/>
        <a:lstStyle/>
        <a:p>
          <a:endParaRPr lang="en-US"/>
        </a:p>
      </dgm:t>
    </dgm:pt>
    <dgm:pt modelId="{169F6C1E-A443-4137-96C1-DEEA894EA54B}" type="sibTrans" cxnId="{641ACEE1-A6CD-4278-8F6B-1A91FD27ED6D}">
      <dgm:prSet/>
      <dgm:spPr/>
      <dgm:t>
        <a:bodyPr/>
        <a:lstStyle/>
        <a:p>
          <a:endParaRPr lang="en-US"/>
        </a:p>
      </dgm:t>
    </dgm:pt>
    <dgm:pt modelId="{82787D81-424D-4EB0-8B37-D3769A849FA8}">
      <dgm:prSet phldrT="[Text]"/>
      <dgm:spPr/>
      <dgm:t>
        <a:bodyPr/>
        <a:lstStyle/>
        <a:p>
          <a:r>
            <a:rPr lang="en-US" dirty="0"/>
            <a:t>Tier 1</a:t>
          </a:r>
        </a:p>
      </dgm:t>
    </dgm:pt>
    <dgm:pt modelId="{F9706F6E-7A08-4A5E-9785-BBD65A1E336E}" type="parTrans" cxnId="{90CFE2CB-F78F-438E-B14F-D90DFD7003C8}">
      <dgm:prSet/>
      <dgm:spPr/>
      <dgm:t>
        <a:bodyPr/>
        <a:lstStyle/>
        <a:p>
          <a:endParaRPr lang="en-US"/>
        </a:p>
      </dgm:t>
    </dgm:pt>
    <dgm:pt modelId="{B1283E74-26E2-43F4-A7C1-E459A9A3867B}" type="sibTrans" cxnId="{90CFE2CB-F78F-438E-B14F-D90DFD7003C8}">
      <dgm:prSet/>
      <dgm:spPr/>
      <dgm:t>
        <a:bodyPr/>
        <a:lstStyle/>
        <a:p>
          <a:endParaRPr lang="en-US"/>
        </a:p>
      </dgm:t>
    </dgm:pt>
    <dgm:pt modelId="{ADE02164-E6C1-4B29-9B3A-EF9C8B4FF643}" type="pres">
      <dgm:prSet presAssocID="{60562D1E-F000-4454-A8D8-E781D5FC68B8}" presName="Name0" presStyleCnt="0">
        <dgm:presLayoutVars>
          <dgm:dir/>
          <dgm:animLvl val="lvl"/>
          <dgm:resizeHandles val="exact"/>
        </dgm:presLayoutVars>
      </dgm:prSet>
      <dgm:spPr/>
    </dgm:pt>
    <dgm:pt modelId="{41A0D50E-33C6-4576-9687-05BC6C50D3C5}" type="pres">
      <dgm:prSet presAssocID="{C5387C04-2392-426D-A815-D697DD4BBFCD}" presName="Name8" presStyleCnt="0"/>
      <dgm:spPr/>
    </dgm:pt>
    <dgm:pt modelId="{8F6472B4-BABC-4E2E-AC85-BCA923C15A2E}" type="pres">
      <dgm:prSet presAssocID="{C5387C04-2392-426D-A815-D697DD4BBFCD}" presName="level" presStyleLbl="node1" presStyleIdx="0" presStyleCnt="3">
        <dgm:presLayoutVars>
          <dgm:chMax val="1"/>
          <dgm:bulletEnabled val="1"/>
        </dgm:presLayoutVars>
      </dgm:prSet>
      <dgm:spPr/>
    </dgm:pt>
    <dgm:pt modelId="{862AF625-7404-427B-A7A7-9C04800AA3EF}" type="pres">
      <dgm:prSet presAssocID="{C5387C04-2392-426D-A815-D697DD4BBFCD}" presName="levelTx" presStyleLbl="revTx" presStyleIdx="0" presStyleCnt="0">
        <dgm:presLayoutVars>
          <dgm:chMax val="1"/>
          <dgm:bulletEnabled val="1"/>
        </dgm:presLayoutVars>
      </dgm:prSet>
      <dgm:spPr/>
    </dgm:pt>
    <dgm:pt modelId="{25089F52-12A8-47D4-BC10-C2FAAA0ED843}" type="pres">
      <dgm:prSet presAssocID="{AF37C6B6-4B95-4451-8253-151F1D1E17AA}" presName="Name8" presStyleCnt="0"/>
      <dgm:spPr/>
    </dgm:pt>
    <dgm:pt modelId="{2269E7B2-BFE5-40C3-9F55-098F105C7665}" type="pres">
      <dgm:prSet presAssocID="{AF37C6B6-4B95-4451-8253-151F1D1E17AA}" presName="level" presStyleLbl="node1" presStyleIdx="1" presStyleCnt="3">
        <dgm:presLayoutVars>
          <dgm:chMax val="1"/>
          <dgm:bulletEnabled val="1"/>
        </dgm:presLayoutVars>
      </dgm:prSet>
      <dgm:spPr/>
    </dgm:pt>
    <dgm:pt modelId="{791B3351-5241-4FAA-B4EF-232B6C9FCCB8}" type="pres">
      <dgm:prSet presAssocID="{AF37C6B6-4B95-4451-8253-151F1D1E17AA}" presName="levelTx" presStyleLbl="revTx" presStyleIdx="0" presStyleCnt="0">
        <dgm:presLayoutVars>
          <dgm:chMax val="1"/>
          <dgm:bulletEnabled val="1"/>
        </dgm:presLayoutVars>
      </dgm:prSet>
      <dgm:spPr/>
    </dgm:pt>
    <dgm:pt modelId="{71B0CBA1-6C98-4DDB-8D42-18A76AB3A231}" type="pres">
      <dgm:prSet presAssocID="{82787D81-424D-4EB0-8B37-D3769A849FA8}" presName="Name8" presStyleCnt="0"/>
      <dgm:spPr/>
    </dgm:pt>
    <dgm:pt modelId="{9C2C70F8-755B-4E1E-8406-6F4220732AB9}" type="pres">
      <dgm:prSet presAssocID="{82787D81-424D-4EB0-8B37-D3769A849FA8}" presName="level" presStyleLbl="node1" presStyleIdx="2" presStyleCnt="3">
        <dgm:presLayoutVars>
          <dgm:chMax val="1"/>
          <dgm:bulletEnabled val="1"/>
        </dgm:presLayoutVars>
      </dgm:prSet>
      <dgm:spPr/>
    </dgm:pt>
    <dgm:pt modelId="{BC3B9BA5-E039-45EC-9E47-113EDE4B4102}" type="pres">
      <dgm:prSet presAssocID="{82787D81-424D-4EB0-8B37-D3769A849FA8}" presName="levelTx" presStyleLbl="revTx" presStyleIdx="0" presStyleCnt="0">
        <dgm:presLayoutVars>
          <dgm:chMax val="1"/>
          <dgm:bulletEnabled val="1"/>
        </dgm:presLayoutVars>
      </dgm:prSet>
      <dgm:spPr/>
    </dgm:pt>
  </dgm:ptLst>
  <dgm:cxnLst>
    <dgm:cxn modelId="{5CD4AB18-62E3-46E7-967D-AD19DF9469A1}" srcId="{60562D1E-F000-4454-A8D8-E781D5FC68B8}" destId="{C5387C04-2392-426D-A815-D697DD4BBFCD}" srcOrd="0" destOrd="0" parTransId="{7C7E76A0-E465-4433-A82D-E10AF38B0D00}" sibTransId="{4D9BF9A4-9C7F-4844-A269-FC0EEE215D68}"/>
    <dgm:cxn modelId="{BA510C28-1F3A-4D52-8CC3-607EC4B82469}" type="presOf" srcId="{C5387C04-2392-426D-A815-D697DD4BBFCD}" destId="{862AF625-7404-427B-A7A7-9C04800AA3EF}" srcOrd="1" destOrd="0" presId="urn:microsoft.com/office/officeart/2005/8/layout/pyramid1"/>
    <dgm:cxn modelId="{E47EEB2B-1C6D-4F0E-A27D-CCE922DFD226}" type="presOf" srcId="{82787D81-424D-4EB0-8B37-D3769A849FA8}" destId="{9C2C70F8-755B-4E1E-8406-6F4220732AB9}" srcOrd="0" destOrd="0" presId="urn:microsoft.com/office/officeart/2005/8/layout/pyramid1"/>
    <dgm:cxn modelId="{E657C533-FF19-447A-B950-B4383DE9D1DF}" type="presOf" srcId="{60562D1E-F000-4454-A8D8-E781D5FC68B8}" destId="{ADE02164-E6C1-4B29-9B3A-EF9C8B4FF643}" srcOrd="0" destOrd="0" presId="urn:microsoft.com/office/officeart/2005/8/layout/pyramid1"/>
    <dgm:cxn modelId="{F9D38A7D-95D9-441F-BD69-ADE86B28B2D8}" type="presOf" srcId="{C5387C04-2392-426D-A815-D697DD4BBFCD}" destId="{8F6472B4-BABC-4E2E-AC85-BCA923C15A2E}" srcOrd="0" destOrd="0" presId="urn:microsoft.com/office/officeart/2005/8/layout/pyramid1"/>
    <dgm:cxn modelId="{5F66B77D-7DD8-4BAC-8C52-80F83B6CA37D}" type="presOf" srcId="{82787D81-424D-4EB0-8B37-D3769A849FA8}" destId="{BC3B9BA5-E039-45EC-9E47-113EDE4B4102}" srcOrd="1" destOrd="0" presId="urn:microsoft.com/office/officeart/2005/8/layout/pyramid1"/>
    <dgm:cxn modelId="{90CFE2CB-F78F-438E-B14F-D90DFD7003C8}" srcId="{60562D1E-F000-4454-A8D8-E781D5FC68B8}" destId="{82787D81-424D-4EB0-8B37-D3769A849FA8}" srcOrd="2" destOrd="0" parTransId="{F9706F6E-7A08-4A5E-9785-BBD65A1E336E}" sibTransId="{B1283E74-26E2-43F4-A7C1-E459A9A3867B}"/>
    <dgm:cxn modelId="{641ACEE1-A6CD-4278-8F6B-1A91FD27ED6D}" srcId="{60562D1E-F000-4454-A8D8-E781D5FC68B8}" destId="{AF37C6B6-4B95-4451-8253-151F1D1E17AA}" srcOrd="1" destOrd="0" parTransId="{33BD63BA-EE0E-4A64-8371-2E767B6874DD}" sibTransId="{169F6C1E-A443-4137-96C1-DEEA894EA54B}"/>
    <dgm:cxn modelId="{EFEED2E2-2FBB-4AEE-9627-71396156DBE5}" type="presOf" srcId="{AF37C6B6-4B95-4451-8253-151F1D1E17AA}" destId="{2269E7B2-BFE5-40C3-9F55-098F105C7665}" srcOrd="0" destOrd="0" presId="urn:microsoft.com/office/officeart/2005/8/layout/pyramid1"/>
    <dgm:cxn modelId="{58DF58E4-2EAF-42A2-BE8F-FFABFE38A968}" type="presOf" srcId="{AF37C6B6-4B95-4451-8253-151F1D1E17AA}" destId="{791B3351-5241-4FAA-B4EF-232B6C9FCCB8}" srcOrd="1" destOrd="0" presId="urn:microsoft.com/office/officeart/2005/8/layout/pyramid1"/>
    <dgm:cxn modelId="{54D3A596-0F34-47FF-A453-8EAF4A0759FE}" type="presParOf" srcId="{ADE02164-E6C1-4B29-9B3A-EF9C8B4FF643}" destId="{41A0D50E-33C6-4576-9687-05BC6C50D3C5}" srcOrd="0" destOrd="0" presId="urn:microsoft.com/office/officeart/2005/8/layout/pyramid1"/>
    <dgm:cxn modelId="{3632EE05-CAAE-4D75-A426-57C3FA36992B}" type="presParOf" srcId="{41A0D50E-33C6-4576-9687-05BC6C50D3C5}" destId="{8F6472B4-BABC-4E2E-AC85-BCA923C15A2E}" srcOrd="0" destOrd="0" presId="urn:microsoft.com/office/officeart/2005/8/layout/pyramid1"/>
    <dgm:cxn modelId="{BDABE6D2-5A01-4C3B-B541-3671D523646C}" type="presParOf" srcId="{41A0D50E-33C6-4576-9687-05BC6C50D3C5}" destId="{862AF625-7404-427B-A7A7-9C04800AA3EF}" srcOrd="1" destOrd="0" presId="urn:microsoft.com/office/officeart/2005/8/layout/pyramid1"/>
    <dgm:cxn modelId="{AA2EE020-498B-48B1-B206-758C29886EDE}" type="presParOf" srcId="{ADE02164-E6C1-4B29-9B3A-EF9C8B4FF643}" destId="{25089F52-12A8-47D4-BC10-C2FAAA0ED843}" srcOrd="1" destOrd="0" presId="urn:microsoft.com/office/officeart/2005/8/layout/pyramid1"/>
    <dgm:cxn modelId="{0DADE109-9290-4774-963A-1F0B03E4A754}" type="presParOf" srcId="{25089F52-12A8-47D4-BC10-C2FAAA0ED843}" destId="{2269E7B2-BFE5-40C3-9F55-098F105C7665}" srcOrd="0" destOrd="0" presId="urn:microsoft.com/office/officeart/2005/8/layout/pyramid1"/>
    <dgm:cxn modelId="{48F164FB-A95E-4561-9448-A75B043E0B09}" type="presParOf" srcId="{25089F52-12A8-47D4-BC10-C2FAAA0ED843}" destId="{791B3351-5241-4FAA-B4EF-232B6C9FCCB8}" srcOrd="1" destOrd="0" presId="urn:microsoft.com/office/officeart/2005/8/layout/pyramid1"/>
    <dgm:cxn modelId="{D10CE3FD-8EA8-4F32-9D1B-45DF05FE6A1D}" type="presParOf" srcId="{ADE02164-E6C1-4B29-9B3A-EF9C8B4FF643}" destId="{71B0CBA1-6C98-4DDB-8D42-18A76AB3A231}" srcOrd="2" destOrd="0" presId="urn:microsoft.com/office/officeart/2005/8/layout/pyramid1"/>
    <dgm:cxn modelId="{856DAB78-DD8E-4261-9FE7-6FFC925AC9F8}" type="presParOf" srcId="{71B0CBA1-6C98-4DDB-8D42-18A76AB3A231}" destId="{9C2C70F8-755B-4E1E-8406-6F4220732AB9}" srcOrd="0" destOrd="0" presId="urn:microsoft.com/office/officeart/2005/8/layout/pyramid1"/>
    <dgm:cxn modelId="{59E2FE9C-8AE8-484E-B6F8-CAFAEEAB9E38}" type="presParOf" srcId="{71B0CBA1-6C98-4DDB-8D42-18A76AB3A231}" destId="{BC3B9BA5-E039-45EC-9E47-113EDE4B410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F5F5A-5519-4F7F-AA41-36429107B7E0}">
      <dsp:nvSpPr>
        <dsp:cNvPr id="0" name=""/>
        <dsp:cNvSpPr/>
      </dsp:nvSpPr>
      <dsp:spPr>
        <a:xfrm>
          <a:off x="1702593" y="55264"/>
          <a:ext cx="2652712" cy="2652712"/>
        </a:xfrm>
        <a:prstGeom prst="ellipse">
          <a:avLst/>
        </a:prstGeom>
        <a:solidFill>
          <a:srgbClr val="F15D22">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FDOE</a:t>
          </a:r>
        </a:p>
        <a:p>
          <a:pPr marL="0" lvl="0" indent="0" algn="ctr" defTabSz="1066800">
            <a:lnSpc>
              <a:spcPct val="90000"/>
            </a:lnSpc>
            <a:spcBef>
              <a:spcPct val="0"/>
            </a:spcBef>
            <a:spcAft>
              <a:spcPct val="35000"/>
            </a:spcAft>
            <a:buNone/>
          </a:pPr>
          <a:r>
            <a:rPr lang="en-US" sz="2400" b="1" kern="1200" dirty="0"/>
            <a:t>K-12 Reading Plan</a:t>
          </a:r>
        </a:p>
      </dsp:txBody>
      <dsp:txXfrm>
        <a:off x="2056288" y="519489"/>
        <a:ext cx="1945322" cy="1193720"/>
      </dsp:txXfrm>
    </dsp:sp>
    <dsp:sp modelId="{FF66E385-950C-486D-95CB-041994D7DA94}">
      <dsp:nvSpPr>
        <dsp:cNvPr id="0" name=""/>
        <dsp:cNvSpPr/>
      </dsp:nvSpPr>
      <dsp:spPr>
        <a:xfrm>
          <a:off x="2659780" y="1713209"/>
          <a:ext cx="2652712" cy="2652712"/>
        </a:xfrm>
        <a:prstGeom prst="ellipse">
          <a:avLst/>
        </a:prstGeom>
        <a:solidFill>
          <a:schemeClr val="accent3">
            <a:lumMod val="40000"/>
            <a:lumOff val="6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BCPS Strategic Plan</a:t>
          </a:r>
        </a:p>
      </dsp:txBody>
      <dsp:txXfrm>
        <a:off x="3471068" y="2398493"/>
        <a:ext cx="1591627" cy="1458991"/>
      </dsp:txXfrm>
    </dsp:sp>
    <dsp:sp modelId="{5A8F7335-EB79-45A9-B282-5CFE12B271EB}">
      <dsp:nvSpPr>
        <dsp:cNvPr id="0" name=""/>
        <dsp:cNvSpPr/>
      </dsp:nvSpPr>
      <dsp:spPr>
        <a:xfrm>
          <a:off x="745406" y="1713209"/>
          <a:ext cx="2652712" cy="2652712"/>
        </a:xfrm>
        <a:prstGeom prst="ellipse">
          <a:avLst/>
        </a:prstGeom>
        <a:solidFill>
          <a:schemeClr val="tx2">
            <a:lumMod val="60000"/>
            <a:lumOff val="4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School SIP</a:t>
          </a:r>
        </a:p>
      </dsp:txBody>
      <dsp:txXfrm>
        <a:off x="995203" y="2398493"/>
        <a:ext cx="1591627" cy="1458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472B4-BABC-4E2E-AC85-BCA923C15A2E}">
      <dsp:nvSpPr>
        <dsp:cNvPr id="0" name=""/>
        <dsp:cNvSpPr/>
      </dsp:nvSpPr>
      <dsp:spPr>
        <a:xfrm>
          <a:off x="940057" y="0"/>
          <a:ext cx="940057" cy="1586538"/>
        </a:xfrm>
        <a:prstGeom prst="trapezoid">
          <a:avLst>
            <a:gd name="adj" fmla="val 50000"/>
          </a:avLst>
        </a:prstGeom>
        <a:solidFill>
          <a:schemeClr val="accent2">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Tier 3</a:t>
          </a:r>
        </a:p>
      </dsp:txBody>
      <dsp:txXfrm>
        <a:off x="940057" y="0"/>
        <a:ext cx="940057" cy="1586538"/>
      </dsp:txXfrm>
    </dsp:sp>
    <dsp:sp modelId="{2269E7B2-BFE5-40C3-9F55-098F105C7665}">
      <dsp:nvSpPr>
        <dsp:cNvPr id="0" name=""/>
        <dsp:cNvSpPr/>
      </dsp:nvSpPr>
      <dsp:spPr>
        <a:xfrm>
          <a:off x="470028" y="1586538"/>
          <a:ext cx="1880114" cy="1586538"/>
        </a:xfrm>
        <a:prstGeom prst="trapezoid">
          <a:avLst>
            <a:gd name="adj" fmla="val 29626"/>
          </a:avLst>
        </a:prstGeom>
        <a:solidFill>
          <a:schemeClr val="accent2">
            <a:hueOff val="3992348"/>
            <a:satOff val="-17205"/>
            <a:lumOff val="-39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Tier 2</a:t>
          </a:r>
        </a:p>
      </dsp:txBody>
      <dsp:txXfrm>
        <a:off x="799048" y="1586538"/>
        <a:ext cx="1222074" cy="1586538"/>
      </dsp:txXfrm>
    </dsp:sp>
    <dsp:sp modelId="{9C2C70F8-755B-4E1E-8406-6F4220732AB9}">
      <dsp:nvSpPr>
        <dsp:cNvPr id="0" name=""/>
        <dsp:cNvSpPr/>
      </dsp:nvSpPr>
      <dsp:spPr>
        <a:xfrm>
          <a:off x="0" y="3173077"/>
          <a:ext cx="2820171" cy="1586538"/>
        </a:xfrm>
        <a:prstGeom prst="trapezoid">
          <a:avLst>
            <a:gd name="adj" fmla="val 29626"/>
          </a:avLst>
        </a:prstGeom>
        <a:solidFill>
          <a:schemeClr val="accent2">
            <a:hueOff val="7984696"/>
            <a:satOff val="-34411"/>
            <a:lumOff val="-784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en-US" sz="4100" kern="1200" dirty="0"/>
            <a:t>Tier 1</a:t>
          </a:r>
        </a:p>
      </dsp:txBody>
      <dsp:txXfrm>
        <a:off x="493530" y="3173077"/>
        <a:ext cx="1833111" cy="158653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vl1pPr>
          </a:lstStyle>
          <a:p>
            <a:endParaRPr lang="en-US" dirty="0">
              <a:latin typeface="Century Gothic"/>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2473" tIns="46237" rIns="92473" bIns="46237" rtlCol="0"/>
          <a:lstStyle>
            <a:lvl1pPr algn="r">
              <a:defRPr sz="1200"/>
            </a:lvl1pPr>
          </a:lstStyle>
          <a:p>
            <a:fld id="{F7D890DF-6341-034B-A55B-E0156A5C55A2}" type="datetimeFigureOut">
              <a:rPr lang="en-US" smtClean="0">
                <a:latin typeface="Century Gothic"/>
              </a:rPr>
              <a:pPr/>
              <a:t>9/22/2017</a:t>
            </a:fld>
            <a:endParaRPr lang="en-US" dirty="0">
              <a:latin typeface="Century Gothic"/>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2473" tIns="46237" rIns="92473" bIns="46237" rtlCol="0" anchor="b"/>
          <a:lstStyle>
            <a:lvl1pPr algn="l">
              <a:defRPr sz="1200"/>
            </a:lvl1pPr>
          </a:lstStyle>
          <a:p>
            <a:endParaRPr lang="en-US" dirty="0">
              <a:latin typeface="Century Gothic"/>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2473" tIns="46237" rIns="92473" bIns="46237" rtlCol="0" anchor="b"/>
          <a:lstStyle>
            <a:lvl1pPr algn="r">
              <a:defRPr sz="1200"/>
            </a:lvl1pPr>
          </a:lstStyle>
          <a:p>
            <a:fld id="{E22E8A27-D374-4C4D-8D75-1C4EFC7A5CE3}" type="slidenum">
              <a:rPr lang="en-US" smtClean="0">
                <a:latin typeface="Century Gothic"/>
              </a:rPr>
              <a:pPr/>
              <a:t>‹#›</a:t>
            </a:fld>
            <a:endParaRPr lang="en-US" dirty="0">
              <a:latin typeface="Century Gothic"/>
            </a:endParaRPr>
          </a:p>
        </p:txBody>
      </p:sp>
    </p:spTree>
    <p:extLst>
      <p:ext uri="{BB962C8B-B14F-4D97-AF65-F5344CB8AC3E}">
        <p14:creationId xmlns:p14="http://schemas.microsoft.com/office/powerpoint/2010/main" val="24339142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473" tIns="46237" rIns="92473" bIns="46237"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473" tIns="46237" rIns="92473" bIns="46237" rtlCol="0"/>
          <a:lstStyle>
            <a:lvl1pPr algn="r">
              <a:defRPr sz="1200">
                <a:latin typeface="Century Gothic"/>
              </a:defRPr>
            </a:lvl1pPr>
          </a:lstStyle>
          <a:p>
            <a:fld id="{C8C68BC8-B650-C542-ADD9-2422A66DB1F3}" type="datetimeFigureOut">
              <a:rPr lang="en-US" smtClean="0"/>
              <a:pPr/>
              <a:t>9/22/2017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473" tIns="46237" rIns="92473" bIns="4623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2473" tIns="46237" rIns="92473" bIns="4623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2473" tIns="46237" rIns="92473" bIns="46237"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2473" tIns="46237" rIns="92473" bIns="46237" rtlCol="0" anchor="b"/>
          <a:lstStyle>
            <a:lvl1pPr algn="r">
              <a:defRPr sz="1200">
                <a:latin typeface="Century Gothic"/>
              </a:defRPr>
            </a:lvl1pPr>
          </a:lstStyle>
          <a:p>
            <a:fld id="{6240A377-4153-7D42-A67C-7146F61FF122}" type="slidenum">
              <a:rPr lang="en-US" smtClean="0"/>
              <a:pPr/>
              <a:t>‹#›</a:t>
            </a:fld>
            <a:endParaRPr lang="en-US" dirty="0"/>
          </a:p>
        </p:txBody>
      </p:sp>
    </p:spTree>
    <p:extLst>
      <p:ext uri="{BB962C8B-B14F-4D97-AF65-F5344CB8AC3E}">
        <p14:creationId xmlns:p14="http://schemas.microsoft.com/office/powerpoint/2010/main" val="132109122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entury Gothic"/>
        <a:ea typeface="+mn-ea"/>
        <a:cs typeface="+mn-cs"/>
      </a:defRPr>
    </a:lvl1pPr>
    <a:lvl2pPr marL="457200" algn="l" defTabSz="457200" rtl="0" eaLnBrk="1" latinLnBrk="0" hangingPunct="1">
      <a:defRPr sz="1200" kern="1200">
        <a:solidFill>
          <a:schemeClr val="tx1"/>
        </a:solidFill>
        <a:latin typeface="Century Gothic"/>
        <a:ea typeface="+mn-ea"/>
        <a:cs typeface="+mn-cs"/>
      </a:defRPr>
    </a:lvl2pPr>
    <a:lvl3pPr marL="914400" algn="l" defTabSz="457200" rtl="0" eaLnBrk="1" latinLnBrk="0" hangingPunct="1">
      <a:defRPr sz="1200" kern="1200">
        <a:solidFill>
          <a:schemeClr val="tx1"/>
        </a:solidFill>
        <a:latin typeface="Century Gothic"/>
        <a:ea typeface="+mn-ea"/>
        <a:cs typeface="+mn-cs"/>
      </a:defRPr>
    </a:lvl3pPr>
    <a:lvl4pPr marL="1371600" algn="l" defTabSz="457200" rtl="0" eaLnBrk="1" latinLnBrk="0" hangingPunct="1">
      <a:defRPr sz="1200" kern="1200">
        <a:solidFill>
          <a:schemeClr val="tx1"/>
        </a:solidFill>
        <a:latin typeface="Century Gothic"/>
        <a:ea typeface="+mn-ea"/>
        <a:cs typeface="+mn-cs"/>
      </a:defRPr>
    </a:lvl4pPr>
    <a:lvl5pPr marL="1828800" algn="l" defTabSz="457200" rtl="0" eaLnBrk="1" latinLnBrk="0" hangingPunct="1">
      <a:defRPr sz="1200" kern="1200">
        <a:solidFill>
          <a:schemeClr val="tx1"/>
        </a:solidFill>
        <a:latin typeface="Century Gothic"/>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a:buFont typeface="Arial"/>
              <a:buChar char="•"/>
            </a:pPr>
            <a:r>
              <a:rPr lang="en-US" dirty="0"/>
              <a:t>WELCOME</a:t>
            </a:r>
          </a:p>
          <a:p>
            <a:pPr marL="173387" indent="-173387">
              <a:buFont typeface="Arial"/>
              <a:buChar char="•"/>
            </a:pPr>
            <a:r>
              <a:rPr lang="en-US" dirty="0"/>
              <a:t>INTRODUCTIONS</a:t>
            </a:r>
          </a:p>
        </p:txBody>
      </p:sp>
      <p:sp>
        <p:nvSpPr>
          <p:cNvPr id="4" name="Slide Number Placeholder 3"/>
          <p:cNvSpPr>
            <a:spLocks noGrp="1"/>
          </p:cNvSpPr>
          <p:nvPr>
            <p:ph type="sldNum" sz="quarter" idx="10"/>
          </p:nvPr>
        </p:nvSpPr>
        <p:spPr/>
        <p:txBody>
          <a:bodyPr/>
          <a:lstStyle/>
          <a:p>
            <a:fld id="{6240A377-4153-7D42-A67C-7146F61FF122}" type="slidenum">
              <a:rPr lang="en-US" smtClean="0"/>
              <a:pPr/>
              <a:t>1</a:t>
            </a:fld>
            <a:endParaRPr lang="en-US" dirty="0"/>
          </a:p>
        </p:txBody>
      </p:sp>
    </p:spTree>
    <p:extLst>
      <p:ext uri="{BB962C8B-B14F-4D97-AF65-F5344CB8AC3E}">
        <p14:creationId xmlns:p14="http://schemas.microsoft.com/office/powerpoint/2010/main" val="1405078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36</a:t>
            </a:fld>
            <a:endParaRPr lang="en-US" dirty="0"/>
          </a:p>
        </p:txBody>
      </p:sp>
    </p:spTree>
    <p:extLst>
      <p:ext uri="{BB962C8B-B14F-4D97-AF65-F5344CB8AC3E}">
        <p14:creationId xmlns:p14="http://schemas.microsoft.com/office/powerpoint/2010/main" val="161414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37</a:t>
            </a:fld>
            <a:endParaRPr lang="en-US" dirty="0"/>
          </a:p>
        </p:txBody>
      </p:sp>
    </p:spTree>
    <p:extLst>
      <p:ext uri="{BB962C8B-B14F-4D97-AF65-F5344CB8AC3E}">
        <p14:creationId xmlns:p14="http://schemas.microsoft.com/office/powerpoint/2010/main" val="305853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92073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WELCOME</a:t>
            </a:r>
          </a:p>
          <a:p>
            <a:pPr marL="171450" indent="-171450">
              <a:buFont typeface="Arial"/>
              <a:buChar char="•"/>
            </a:pPr>
            <a:r>
              <a:rPr lang="en-US" dirty="0"/>
              <a:t>INTRODUCTIONS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53419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18733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04252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87" indent="-173387">
              <a:buFont typeface="Arial"/>
              <a:buChar char="•"/>
            </a:pPr>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54</a:t>
            </a:fld>
            <a:endParaRPr lang="en-US" dirty="0"/>
          </a:p>
        </p:txBody>
      </p:sp>
    </p:spTree>
    <p:extLst>
      <p:ext uri="{BB962C8B-B14F-4D97-AF65-F5344CB8AC3E}">
        <p14:creationId xmlns:p14="http://schemas.microsoft.com/office/powerpoint/2010/main" val="3862849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55</a:t>
            </a:fld>
            <a:endParaRPr lang="en-US" dirty="0"/>
          </a:p>
        </p:txBody>
      </p:sp>
    </p:spTree>
    <p:extLst>
      <p:ext uri="{BB962C8B-B14F-4D97-AF65-F5344CB8AC3E}">
        <p14:creationId xmlns:p14="http://schemas.microsoft.com/office/powerpoint/2010/main" val="2946486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t>In looking at these components of a MTSS, we often find that educators misconceive that MTSS is only one of these components – for instance, they may think that MTSS is only the 3 tiers of instruction and intervention. All of these components are necessary for a comprehensive MTSS.</a:t>
            </a:r>
          </a:p>
          <a:p>
            <a:endParaRPr lang="en-US" baseline="0" dirty="0"/>
          </a:p>
          <a:p>
            <a:r>
              <a:rPr lang="en-US" baseline="0" dirty="0"/>
              <a:t>There must be:</a:t>
            </a:r>
          </a:p>
          <a:p>
            <a:r>
              <a:rPr lang="en-US" baseline="0" dirty="0"/>
              <a:t> 1) Multiple tiers of instruction and intervention, aligned to standards, utilizing evidence based strategies, matched to student needs, and with assessments that allow the measurement of effectiveness</a:t>
            </a:r>
          </a:p>
          <a:p>
            <a:r>
              <a:rPr lang="en-US" baseline="0" dirty="0"/>
              <a:t>2) A structured, consistent, team-based, problem solving process, with decision rules used to make educational decisions</a:t>
            </a:r>
          </a:p>
          <a:p>
            <a:r>
              <a:rPr lang="en-US" baseline="0" dirty="0"/>
              <a:t>3) An integrated data system that allows for ongoing assessment of student learning as well as decision making</a:t>
            </a:r>
          </a:p>
          <a:p>
            <a:pPr defTabSz="462366">
              <a:defRPr/>
            </a:pPr>
            <a:r>
              <a:rPr lang="en-US" baseline="0" dirty="0"/>
              <a:t>4) Open and transparent communication and collaboration between stakeholders with relationships based upon mutual respect and shared responsibility</a:t>
            </a:r>
          </a:p>
          <a:p>
            <a:r>
              <a:rPr lang="en-US" baseline="0" dirty="0"/>
              <a:t>5) The capability for the system to build the necessary capacity and infrastructures necessary for MTSS implementation including data-driving professional development, aligning policies and procedures to support MTSS, and the creation of implementation plans</a:t>
            </a:r>
          </a:p>
          <a:p>
            <a:pPr defTabSz="462366">
              <a:defRPr/>
            </a:pPr>
            <a:r>
              <a:rPr lang="en-US" baseline="0" dirty="0"/>
              <a:t>6) Leadership that expects and supports data-based decision making, team functioning, and coaching supports</a:t>
            </a:r>
          </a:p>
          <a:p>
            <a:pPr defTabSz="471152">
              <a:defRPr/>
            </a:pPr>
            <a:endParaRPr lang="en-US" u="sng" dirty="0">
              <a:latin typeface="Helvetica" panose="020B0504020202030204" pitchFamily="34" charset="0"/>
              <a:ea typeface="Gulim" panose="020B0600000101010101" pitchFamily="34" charset="-127"/>
            </a:endParaRPr>
          </a:p>
          <a:p>
            <a:pPr defTabSz="471152">
              <a:defRPr/>
            </a:pPr>
            <a:r>
              <a:rPr lang="en-US" u="sng" dirty="0">
                <a:latin typeface="Helvetica" panose="020B0504020202030204" pitchFamily="34" charset="0"/>
                <a:ea typeface="Gulim" panose="020B0600000101010101" pitchFamily="34" charset="-127"/>
              </a:rPr>
              <a:t>MTSS</a:t>
            </a:r>
            <a:r>
              <a:rPr lang="en-US" dirty="0">
                <a:latin typeface="Helvetica" panose="020B0504020202030204" pitchFamily="34" charset="0"/>
                <a:ea typeface="Gulim" panose="020B0600000101010101" pitchFamily="34" charset="-127"/>
              </a:rPr>
              <a:t> is a framework to ensure successful education outcomes for ALL students by using a data-based problem solving process to provide, and evaluate the effectiveness of multiple tiers of integrated academic, behavior, and social-emotional instruction/intervention supports matched to student need in alignment with educational standards. </a:t>
            </a:r>
          </a:p>
          <a:p>
            <a:pPr defTabSz="471152">
              <a:defRPr/>
            </a:pPr>
            <a:endParaRPr lang="en-US" dirty="0">
              <a:latin typeface="Calibri" charset="0"/>
            </a:endParaRPr>
          </a:p>
          <a:p>
            <a:pPr defTabSz="471152">
              <a:defRPr/>
            </a:pPr>
            <a:r>
              <a:rPr lang="en-US" dirty="0">
                <a:latin typeface="Calibri" charset="0"/>
              </a:rPr>
              <a:t>These are the six essential components of MTSS within the state of Florida(Read each). </a:t>
            </a:r>
            <a:r>
              <a:rPr lang="en-US" dirty="0"/>
              <a:t>These essential components are backed by what</a:t>
            </a:r>
            <a:r>
              <a:rPr lang="en-US" baseline="0" dirty="0"/>
              <a:t> we know to be effective, evidence-based practices that lead to sustainable implementation. </a:t>
            </a:r>
          </a:p>
          <a:p>
            <a:pPr defTabSz="471152">
              <a:defRPr/>
            </a:pPr>
            <a:endParaRPr lang="en-US" dirty="0">
              <a:latin typeface="Helvetica" panose="020B0504020202030204" pitchFamily="34" charset="0"/>
              <a:ea typeface="Gulim" panose="020B0600000101010101" pitchFamily="34" charset="-127"/>
            </a:endParaRPr>
          </a:p>
          <a:p>
            <a:pPr eaLnBrk="1" hangingPunct="1"/>
            <a:r>
              <a:rPr lang="en-US" altLang="en-US" sz="1200" dirty="0"/>
              <a:t>MTSS is an evidence-based model of educating students</a:t>
            </a:r>
          </a:p>
          <a:p>
            <a:pPr eaLnBrk="1" hangingPunct="1"/>
            <a:r>
              <a:rPr lang="en-US" altLang="en-US" sz="1200" dirty="0"/>
              <a:t>Data-based problem solving is essential</a:t>
            </a:r>
          </a:p>
          <a:p>
            <a:pPr eaLnBrk="1" hangingPunct="1"/>
            <a:r>
              <a:rPr lang="en-US" altLang="en-US" sz="1200" dirty="0"/>
              <a:t>Academic and behavioral instruction and intervention are interrelated</a:t>
            </a:r>
          </a:p>
          <a:p>
            <a:pPr eaLnBrk="1" hangingPunct="1"/>
            <a:r>
              <a:rPr lang="en-US" altLang="en-US" sz="1200" dirty="0"/>
              <a:t>Need-driven decision-making is necessary to ensure that resources reach the appropriate students at appropriate levels to accelerate the performance of ALL students to achieve and/or exceed proficiency</a:t>
            </a:r>
          </a:p>
          <a:p>
            <a:pPr eaLnBrk="1" hangingPunct="1"/>
            <a:r>
              <a:rPr lang="en-US" altLang="en-US" sz="1200" dirty="0"/>
              <a:t>Collaborative teaming is essential for effective implementation of MTSS</a:t>
            </a:r>
          </a:p>
          <a:p>
            <a:pPr defTabSz="471152">
              <a:defRPr/>
            </a:pPr>
            <a:endParaRPr lang="en-US" dirty="0">
              <a:latin typeface="Helvetica" panose="020B0504020202030204" pitchFamily="34" charset="0"/>
              <a:ea typeface="Gulim" panose="020B0600000101010101" pitchFamily="34" charset="-127"/>
            </a:endParaRPr>
          </a:p>
          <a:p>
            <a:pPr defTabSz="471152">
              <a:defRPr/>
            </a:pPr>
            <a:endParaRPr lang="en-US" dirty="0">
              <a:latin typeface="Helvetica" panose="020B0504020202030204" pitchFamily="34" charset="0"/>
              <a:ea typeface="Gulim" panose="020B0600000101010101" pitchFamily="34" charset="-127"/>
            </a:endParaRPr>
          </a:p>
          <a:p>
            <a:pPr defTabSz="471152">
              <a:defRPr/>
            </a:pPr>
            <a:endParaRPr lang="en-US" dirty="0">
              <a:latin typeface="Calibri" charset="0"/>
            </a:endParaRPr>
          </a:p>
          <a:p>
            <a:pPr defTabSz="471152">
              <a:defRPr/>
            </a:pPr>
            <a:endParaRPr lang="en-US" u="sng" dirty="0">
              <a:latin typeface="Helvetica" panose="020B0504020202030204" pitchFamily="34" charset="0"/>
              <a:ea typeface="Gulim" panose="020B0600000101010101" pitchFamily="34" charset="-127"/>
            </a:endParaRPr>
          </a:p>
          <a:p>
            <a:endParaRPr lang="en-US" i="0" dirty="0"/>
          </a:p>
        </p:txBody>
      </p:sp>
      <p:sp>
        <p:nvSpPr>
          <p:cNvPr id="4" name="Slide Number Placeholder 3"/>
          <p:cNvSpPr>
            <a:spLocks noGrp="1"/>
          </p:cNvSpPr>
          <p:nvPr>
            <p:ph type="sldNum" sz="quarter" idx="10"/>
          </p:nvPr>
        </p:nvSpPr>
        <p:spPr/>
        <p:txBody>
          <a:bodyPr/>
          <a:lstStyle/>
          <a:p>
            <a:fld id="{2C4F90D7-8BB0-374E-BB70-0C3F756BA3C2}" type="slidenum">
              <a:rPr lang="en-US" smtClean="0"/>
              <a:t>56</a:t>
            </a:fld>
            <a:endParaRPr lang="en-US" dirty="0"/>
          </a:p>
        </p:txBody>
      </p:sp>
    </p:spTree>
    <p:extLst>
      <p:ext uri="{BB962C8B-B14F-4D97-AF65-F5344CB8AC3E}">
        <p14:creationId xmlns:p14="http://schemas.microsoft.com/office/powerpoint/2010/main" val="132532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Academic Success is related to behavior in school </a:t>
            </a:r>
            <a:r>
              <a:rPr lang="en-US" sz="1600" dirty="0">
                <a:effectLst>
                  <a:outerShdw blurRad="38100" dist="38100" dir="2700000" algn="tl">
                    <a:srgbClr val="000000">
                      <a:alpha val="43137"/>
                    </a:srgbClr>
                  </a:outerShdw>
                </a:effectLst>
              </a:rPr>
              <a:t>AND</a:t>
            </a:r>
            <a:r>
              <a:rPr lang="en-US" b="0" u="none" baseline="0" dirty="0"/>
              <a:t> </a:t>
            </a:r>
            <a:r>
              <a:rPr lang="en-US" sz="1400" dirty="0"/>
              <a:t>Behavioral success is related to academics </a:t>
            </a:r>
            <a:r>
              <a:rPr lang="en-US" b="0" u="none" baseline="0" dirty="0"/>
              <a:t>which</a:t>
            </a:r>
            <a:r>
              <a:rPr lang="en-US" sz="1600" dirty="0">
                <a:effectLst>
                  <a:outerShdw blurRad="38100" dist="38100" dir="2700000" algn="tl">
                    <a:srgbClr val="000000">
                      <a:alpha val="43137"/>
                    </a:srgbClr>
                  </a:outerShdw>
                </a:effectLst>
              </a:rPr>
              <a:t> EQUALS “MTSS”  </a:t>
            </a:r>
            <a:r>
              <a:rPr lang="en-US" b="0" u="none" baseline="0" dirty="0"/>
              <a:t>a </a:t>
            </a:r>
            <a:r>
              <a:rPr lang="en-US" sz="1400" dirty="0"/>
              <a:t>Multi-Tiered integrated support system that addresses both academics and behavior for all students.</a:t>
            </a:r>
          </a:p>
          <a:p>
            <a:endParaRPr lang="en-US" sz="1400" dirty="0"/>
          </a:p>
          <a:p>
            <a:pPr>
              <a:buClr>
                <a:schemeClr val="tx1"/>
              </a:buClr>
            </a:pPr>
            <a:r>
              <a:rPr lang="en-US" sz="1400" dirty="0"/>
              <a:t>Response-to-Intervention (RtI)</a:t>
            </a:r>
          </a:p>
          <a:p>
            <a:pPr>
              <a:buClr>
                <a:schemeClr val="tx1"/>
              </a:buClr>
            </a:pPr>
            <a:endParaRPr lang="en-US" sz="1400" dirty="0"/>
          </a:p>
          <a:p>
            <a:pPr>
              <a:buClr>
                <a:schemeClr val="tx1"/>
              </a:buClr>
            </a:pPr>
            <a:r>
              <a:rPr lang="en-US" sz="1400" dirty="0"/>
              <a:t>RtI:B - Positive Behavioral Interventions &amp; Supports (PBIS)</a:t>
            </a:r>
          </a:p>
          <a:p>
            <a:pPr>
              <a:buClr>
                <a:schemeClr val="tx1"/>
              </a:buClr>
            </a:pPr>
            <a:endParaRPr lang="en-US" sz="1400" dirty="0"/>
          </a:p>
          <a:p>
            <a:pPr>
              <a:buClr>
                <a:schemeClr val="tx1"/>
              </a:buClr>
            </a:pPr>
            <a:r>
              <a:rPr lang="en-US" sz="1400" dirty="0"/>
              <a:t>Social and Emotional Learning (SEL)</a:t>
            </a:r>
          </a:p>
          <a:p>
            <a:pPr>
              <a:buClr>
                <a:schemeClr val="tx1"/>
              </a:buClr>
            </a:pPr>
            <a:endParaRPr lang="en-US" sz="1400" dirty="0"/>
          </a:p>
          <a:p>
            <a:pPr>
              <a:buClr>
                <a:schemeClr val="tx1"/>
              </a:buClr>
            </a:pPr>
            <a:r>
              <a:rPr lang="en-US" sz="1400" dirty="0"/>
              <a:t>Family and Community Engagement (FACE)</a:t>
            </a:r>
          </a:p>
          <a:p>
            <a:pPr>
              <a:buClr>
                <a:schemeClr val="tx1"/>
              </a:buClr>
            </a:pPr>
            <a:endParaRPr lang="en-US" sz="1400" dirty="0"/>
          </a:p>
          <a:p>
            <a:pPr>
              <a:buClr>
                <a:schemeClr val="tx1"/>
              </a:buClr>
            </a:pPr>
            <a:r>
              <a:rPr lang="en-US" sz="1400" dirty="0"/>
              <a:t>Professional Learning Communities (PLCs)</a:t>
            </a:r>
          </a:p>
          <a:p>
            <a:pPr>
              <a:buClr>
                <a:schemeClr val="tx1"/>
              </a:buClr>
            </a:pPr>
            <a:endParaRPr lang="en-US" sz="1400" dirty="0"/>
          </a:p>
          <a:p>
            <a:pPr>
              <a:buClr>
                <a:schemeClr val="tx1"/>
              </a:buClr>
            </a:pPr>
            <a:r>
              <a:rPr lang="en-US" sz="1400" dirty="0"/>
              <a:t>General &amp; Special Education Collaboration</a:t>
            </a:r>
          </a:p>
          <a:p>
            <a:endParaRPr lang="en-US" sz="1400" dirty="0"/>
          </a:p>
        </p:txBody>
      </p:sp>
      <p:sp>
        <p:nvSpPr>
          <p:cNvPr id="4" name="Slide Number Placeholder 3"/>
          <p:cNvSpPr>
            <a:spLocks noGrp="1"/>
          </p:cNvSpPr>
          <p:nvPr>
            <p:ph type="sldNum" sz="quarter" idx="10"/>
          </p:nvPr>
        </p:nvSpPr>
        <p:spPr/>
        <p:txBody>
          <a:bodyPr/>
          <a:lstStyle/>
          <a:p>
            <a:fld id="{6072F40C-229C-BD40-9D33-7037C8DF16A3}" type="slidenum">
              <a:rPr lang="en-US" smtClean="0"/>
              <a:pPr/>
              <a:t>57</a:t>
            </a:fld>
            <a:endParaRPr lang="en-US" dirty="0"/>
          </a:p>
        </p:txBody>
      </p:sp>
    </p:spTree>
    <p:extLst>
      <p:ext uri="{BB962C8B-B14F-4D97-AF65-F5344CB8AC3E}">
        <p14:creationId xmlns:p14="http://schemas.microsoft.com/office/powerpoint/2010/main" val="300820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4</a:t>
            </a:fld>
            <a:endParaRPr lang="en-US" dirty="0"/>
          </a:p>
        </p:txBody>
      </p:sp>
    </p:spTree>
    <p:extLst>
      <p:ext uri="{BB962C8B-B14F-4D97-AF65-F5344CB8AC3E}">
        <p14:creationId xmlns:p14="http://schemas.microsoft.com/office/powerpoint/2010/main" val="1911098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Current tools not adequate for assessing all components of MTSS</a:t>
            </a:r>
          </a:p>
          <a:p>
            <a:r>
              <a:rPr lang="en-US" altLang="en-US" dirty="0"/>
              <a:t>Desire for an instrument to guide action planning towards improved implementation</a:t>
            </a:r>
          </a:p>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58</a:t>
            </a:fld>
            <a:endParaRPr lang="en-US" dirty="0"/>
          </a:p>
        </p:txBody>
      </p:sp>
    </p:spTree>
    <p:extLst>
      <p:ext uri="{BB962C8B-B14F-4D97-AF65-F5344CB8AC3E}">
        <p14:creationId xmlns:p14="http://schemas.microsoft.com/office/powerpoint/2010/main" val="216098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-Critical for school leadership team members to have the opportunity to review SAM before team completion. Allows individual team members to familiarize themselves with the SAM and come to the team meeting more prepared for conversations regarding their school’s implementation level.</a:t>
            </a:r>
          </a:p>
          <a:p>
            <a:r>
              <a:rPr lang="en-US" altLang="en-US" dirty="0">
                <a:latin typeface="Arial" panose="020B0604020202020204" pitchFamily="34" charset="0"/>
              </a:rPr>
              <a:t>-ONE SAM PER SCHOOL!</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F48B0E-DA17-47F8-A538-2F18DCE58B2B}" type="slidenum">
              <a:rPr lang="en-US" altLang="en-US" sz="1200" smtClean="0"/>
              <a:pPr/>
              <a:t>61</a:t>
            </a:fld>
            <a:endParaRPr lang="en-US" altLang="en-US" sz="1200" dirty="0"/>
          </a:p>
        </p:txBody>
      </p:sp>
    </p:spTree>
    <p:extLst>
      <p:ext uri="{BB962C8B-B14F-4D97-AF65-F5344CB8AC3E}">
        <p14:creationId xmlns:p14="http://schemas.microsoft.com/office/powerpoint/2010/main" val="905483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F48B0E-DA17-47F8-A538-2F18DCE58B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88793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WELCOME</a:t>
            </a:r>
          </a:p>
          <a:p>
            <a:pPr marL="171450" indent="-171450">
              <a:buFont typeface="Arial"/>
              <a:buChar char="•"/>
            </a:pPr>
            <a:r>
              <a:rPr lang="en-US" dirty="0"/>
              <a:t>INTRODUCTIONS</a:t>
            </a:r>
          </a:p>
        </p:txBody>
      </p:sp>
      <p:sp>
        <p:nvSpPr>
          <p:cNvPr id="4" name="Slide Number Placeholder 3"/>
          <p:cNvSpPr>
            <a:spLocks noGrp="1"/>
          </p:cNvSpPr>
          <p:nvPr>
            <p:ph type="sldNum" sz="quarter" idx="10"/>
          </p:nvPr>
        </p:nvSpPr>
        <p:spPr/>
        <p:txBody>
          <a:bodyPr/>
          <a:lstStyle/>
          <a:p>
            <a:fld id="{6240A377-4153-7D42-A67C-7146F61FF122}" type="slidenum">
              <a:rPr lang="en-US" smtClean="0"/>
              <a:pPr/>
              <a:t>72</a:t>
            </a:fld>
            <a:endParaRPr lang="en-US" dirty="0"/>
          </a:p>
        </p:txBody>
      </p:sp>
    </p:spTree>
    <p:extLst>
      <p:ext uri="{BB962C8B-B14F-4D97-AF65-F5344CB8AC3E}">
        <p14:creationId xmlns:p14="http://schemas.microsoft.com/office/powerpoint/2010/main" val="984482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0A377-4153-7D42-A67C-7146F61FF122}" type="slidenum">
              <a:rPr lang="en-US" smtClean="0"/>
              <a:pPr/>
              <a:t>84</a:t>
            </a:fld>
            <a:endParaRPr lang="en-US" dirty="0"/>
          </a:p>
        </p:txBody>
      </p:sp>
    </p:spTree>
    <p:extLst>
      <p:ext uri="{BB962C8B-B14F-4D97-AF65-F5344CB8AC3E}">
        <p14:creationId xmlns:p14="http://schemas.microsoft.com/office/powerpoint/2010/main" val="2643618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By the end of this presentation, you will know:</a:t>
            </a:r>
          </a:p>
          <a:p>
            <a:endParaRPr lang="en-US" dirty="0"/>
          </a:p>
          <a:p>
            <a:r>
              <a:rPr lang="en-US" dirty="0"/>
              <a:t>* When the SPBP is due</a:t>
            </a:r>
          </a:p>
        </p:txBody>
      </p:sp>
      <p:sp>
        <p:nvSpPr>
          <p:cNvPr id="4" name="Slide Number Placeholder 3"/>
          <p:cNvSpPr>
            <a:spLocks noGrp="1"/>
          </p:cNvSpPr>
          <p:nvPr>
            <p:ph type="sldNum" sz="quarter" idx="10"/>
          </p:nvPr>
        </p:nvSpPr>
        <p:spPr/>
        <p:txBody>
          <a:bodyPr/>
          <a:lstStyle/>
          <a:p>
            <a:fld id="{29A65687-1263-4282-8AAE-8D43B24A73ED}"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2788973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Every school</a:t>
            </a:r>
            <a:r>
              <a:rPr lang="en-US" baseline="0" dirty="0"/>
              <a:t> </a:t>
            </a:r>
            <a:r>
              <a:rPr lang="en-US" dirty="0"/>
              <a:t>has to complete a SPBP as a part of their SIP. Regardless</a:t>
            </a:r>
            <a:r>
              <a:rPr lang="en-US" baseline="0" dirty="0"/>
              <a:t> of level or type, schools need to chart out their academic curriculum programs to ensure that their students meet academic achievement, even if that curriculum needs to be differentiated or individualized. Similarly, * all schools need to have a  behavior blueprint, clearly indicating the critical elements of a comprehensive Tier 1 behavior plan. *The SPBP template </a:t>
            </a:r>
            <a:r>
              <a:rPr lang="en-US" dirty="0"/>
              <a:t>is</a:t>
            </a:r>
            <a:r>
              <a:rPr lang="en-US" baseline="0" dirty="0"/>
              <a:t> found in OSPA Central in your SIP</a:t>
            </a:r>
            <a:r>
              <a:rPr lang="en-US" dirty="0"/>
              <a:t> plan under Best Practice # 2</a:t>
            </a:r>
            <a:r>
              <a:rPr lang="en-US" baseline="0" dirty="0"/>
              <a:t>, and teams can start working on it immediately.</a:t>
            </a:r>
            <a:endParaRPr lang="en-US" dirty="0"/>
          </a:p>
        </p:txBody>
      </p:sp>
      <p:sp>
        <p:nvSpPr>
          <p:cNvPr id="4" name="Slide Number Placeholder 3"/>
          <p:cNvSpPr>
            <a:spLocks noGrp="1"/>
          </p:cNvSpPr>
          <p:nvPr>
            <p:ph type="sldNum" sz="quarter" idx="10"/>
          </p:nvPr>
        </p:nvSpPr>
        <p:spPr/>
        <p:txBody>
          <a:bodyPr/>
          <a:lstStyle/>
          <a:p>
            <a:fld id="{8851FCE1-10CF-F149-B5F8-110BACDBEE1D}"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604109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ea typeface="ＭＳ Ｐゴシック" charset="0"/>
                <a:cs typeface="ＭＳ Ｐゴシック" charset="0"/>
              </a:rPr>
              <a:t>Just to quickly</a:t>
            </a:r>
            <a:r>
              <a:rPr lang="en-US" baseline="0" dirty="0">
                <a:latin typeface="Arial" charset="0"/>
                <a:ea typeface="ＭＳ Ｐゴシック" charset="0"/>
                <a:cs typeface="ＭＳ Ｐゴシック" charset="0"/>
              </a:rPr>
              <a:t> review, the SPBP lives in</a:t>
            </a:r>
            <a:r>
              <a:rPr lang="en-US" dirty="0">
                <a:latin typeface="Arial" charset="0"/>
                <a:ea typeface="ＭＳ Ｐゴシック" charset="0"/>
                <a:cs typeface="ＭＳ Ｐゴシック" charset="0"/>
              </a:rPr>
              <a:t> a multi tiered systems of support or MTSS. MTSS promotes data based problem solving for all aspects of school decisions  and within all tiers of student need.  </a:t>
            </a:r>
            <a:endParaRPr lang="en-US" dirty="0"/>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1148887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a:t>
            </a:r>
            <a:r>
              <a:rPr lang="en-US" baseline="0" dirty="0"/>
              <a:t> positive outcomes of implementing PBIS are well documented in our state and nationally. Implementing PBIS through your SPBP builds a positive environment for all stakeholders emphasizing the use of preventative teaching and reinforcement strategies. *And because behavior and academics are so inter-twined, the effects of having a positive school climate impacts student academic achievement.</a:t>
            </a:r>
          </a:p>
          <a:p>
            <a:r>
              <a:rPr lang="en-US" baseline="0" dirty="0"/>
              <a:t>Of course, for this impact, *PBIS has to be implemented effectively and consistently.</a:t>
            </a:r>
            <a:endParaRPr lang="en-US" dirty="0"/>
          </a:p>
        </p:txBody>
      </p:sp>
      <p:sp>
        <p:nvSpPr>
          <p:cNvPr id="4" name="Slide Number Placeholder 3"/>
          <p:cNvSpPr>
            <a:spLocks noGrp="1"/>
          </p:cNvSpPr>
          <p:nvPr>
            <p:ph type="sldNum" sz="quarter" idx="10"/>
          </p:nvPr>
        </p:nvSpPr>
        <p:spPr/>
        <p:txBody>
          <a:bodyPr/>
          <a:lstStyle/>
          <a:p>
            <a:fld id="{1ECEECCA-CF05-8049-9360-43012168BFA2}"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3487295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some members on your team may remember, there are 10 Critical Elements in PBIS and we</a:t>
            </a:r>
            <a:r>
              <a:rPr lang="en-US" baseline="0" dirty="0"/>
              <a:t> have been adding 1 to 2 elements each year until all 10 are included in the SPBP. This year we have added a * narrative question about your school-wide reward system and a *formula for you to analyze your core effectiveness. We have also expanded the * discipline process by looking at your school’s discipline flow chart.</a:t>
            </a:r>
            <a:endParaRPr lang="en-US" dirty="0"/>
          </a:p>
          <a:p>
            <a:r>
              <a:rPr lang="en-US" dirty="0"/>
              <a:t>These new elements will have * lightbulb</a:t>
            </a:r>
            <a:r>
              <a:rPr lang="en-US" baseline="0" dirty="0"/>
              <a:t> before them in the SPBP template and an encouragement for your team to watch the specific Brainshark for that element.</a:t>
            </a:r>
          </a:p>
        </p:txBody>
      </p:sp>
      <p:sp>
        <p:nvSpPr>
          <p:cNvPr id="4" name="Slide Number Placeholder 3"/>
          <p:cNvSpPr>
            <a:spLocks noGrp="1"/>
          </p:cNvSpPr>
          <p:nvPr>
            <p:ph type="sldNum" sz="quarter" idx="10"/>
          </p:nvPr>
        </p:nvSpPr>
        <p:spPr/>
        <p:txBody>
          <a:bodyPr/>
          <a:lstStyle/>
          <a:p>
            <a:fld id="{614BDB8A-E1F6-334B-91C1-D3136CEAFC80}" type="slidenum">
              <a:rPr lang="en-US" smtClean="0"/>
              <a:t>94</a:t>
            </a:fld>
            <a:endParaRPr lang="en-US"/>
          </a:p>
        </p:txBody>
      </p:sp>
    </p:spTree>
    <p:extLst>
      <p:ext uri="{BB962C8B-B14F-4D97-AF65-F5344CB8AC3E}">
        <p14:creationId xmlns:p14="http://schemas.microsoft.com/office/powerpoint/2010/main" val="110501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Schools will log on to SIP at this point in the training.</a:t>
            </a:r>
          </a:p>
        </p:txBody>
      </p:sp>
      <p:sp>
        <p:nvSpPr>
          <p:cNvPr id="4" name="Slide Number Placeholder 3"/>
          <p:cNvSpPr>
            <a:spLocks noGrp="1"/>
          </p:cNvSpPr>
          <p:nvPr>
            <p:ph type="sldNum" sz="quarter" idx="10"/>
          </p:nvPr>
        </p:nvSpPr>
        <p:spPr/>
        <p:txBody>
          <a:bodyPr/>
          <a:lstStyle/>
          <a:p>
            <a:fld id="{6240A377-4153-7D42-A67C-7146F61FF122}" type="slidenum">
              <a:rPr lang="en-US" smtClean="0"/>
              <a:pPr/>
              <a:t>23</a:t>
            </a:fld>
            <a:endParaRPr lang="en-US" dirty="0"/>
          </a:p>
        </p:txBody>
      </p:sp>
    </p:spTree>
    <p:extLst>
      <p:ext uri="{BB962C8B-B14F-4D97-AF65-F5344CB8AC3E}">
        <p14:creationId xmlns:p14="http://schemas.microsoft.com/office/powerpoint/2010/main" val="266499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This team meets at least quarterly to discuss Tier 1 data. After analyzing behavior data and developing the plan, the team shares plan details, such as school-wide expectations, location-specific rules, and behavior lesson plans with their respective stakeholders for feedback. The final SPBP for the new year is voted on by faculty</a:t>
            </a:r>
            <a:r>
              <a:rPr lang="en-US" dirty="0"/>
              <a:t> then submitted.</a:t>
            </a:r>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2045162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This team meets at least quarterly to discuss Tier 1 data. After analyzing behavior data and developing the plan, the team shares plan details, such as school-wide expectations, location-specific rules, and behavior lesson plans with their respective stakeholders for feedback. The final SPBP for the new year is voted on by faculty</a:t>
            </a:r>
            <a:r>
              <a:rPr lang="en-US" dirty="0"/>
              <a:t> then submitted.</a:t>
            </a:r>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1690960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This team meets at least quarterly to discuss Tier 1 data. After analyzing behavior data and developing the plan, the team shares plan details, such as school-wide expectations, location-specific rules, and behavior lesson plans with their respective stakeholders for feedback. The final SPBP for the new year is voted on by faculty</a:t>
            </a:r>
            <a:r>
              <a:rPr lang="en-US" dirty="0"/>
              <a:t> then submitted.</a:t>
            </a:r>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97</a:t>
            </a:fld>
            <a:endParaRPr lang="en-US" dirty="0">
              <a:solidFill>
                <a:prstClr val="black"/>
              </a:solidFill>
            </a:endParaRPr>
          </a:p>
        </p:txBody>
      </p:sp>
    </p:spTree>
    <p:extLst>
      <p:ext uri="{BB962C8B-B14F-4D97-AF65-F5344CB8AC3E}">
        <p14:creationId xmlns:p14="http://schemas.microsoft.com/office/powerpoint/2010/main" val="1739106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a:t>This team meets at least quarterly to discuss Tier 1 data. After analyzing behavior data and developing the plan, the team shares plan details, such as school-wide expectations, location-specific rules, and behavior lesson plans with their respective stakeholders for feedback. The final SPBP for the new year is voted on by faculty</a:t>
            </a:r>
            <a:r>
              <a:rPr lang="en-US" dirty="0"/>
              <a:t> then submitted.</a:t>
            </a:r>
          </a:p>
        </p:txBody>
      </p:sp>
      <p:sp>
        <p:nvSpPr>
          <p:cNvPr id="4" name="Slide Number Placeholder 3"/>
          <p:cNvSpPr>
            <a:spLocks noGrp="1"/>
          </p:cNvSpPr>
          <p:nvPr>
            <p:ph type="sldNum" sz="quarter" idx="10"/>
          </p:nvPr>
        </p:nvSpPr>
        <p:spPr/>
        <p:txBody>
          <a:bodyPr/>
          <a:lstStyle/>
          <a:p>
            <a:fld id="{D26893BA-B29B-4243-9118-BB908044F2C1}"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868601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receive your bonus points,</a:t>
            </a:r>
            <a:r>
              <a:rPr lang="en-US" baseline="0" dirty="0"/>
              <a:t> simple pony your original surveys to me. I will send the Principal an email, indicating you have receive the additional points. Make sure you have at least 50% of your staff completing the survey to earn your points.</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447614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receive your bonus points,</a:t>
            </a:r>
            <a:r>
              <a:rPr lang="en-US" baseline="0" dirty="0"/>
              <a:t> simple pony your original surveys to me. I will send the Principal an email, indicating you have receive the additional points. Make sure you have at least 50% of your staff completing the survey to earn your points.</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3506921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receive your bonus points,</a:t>
            </a:r>
            <a:r>
              <a:rPr lang="en-US" baseline="0" dirty="0"/>
              <a:t> simple pony your original surveys to me. I will send the Principal an email, indicating you have receive the additional points. Make sure you have at least 50% of your staff completing the survey to earn your points.</a:t>
            </a: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29075583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*You have</a:t>
            </a:r>
            <a:r>
              <a:rPr lang="en-US" baseline="0" dirty="0"/>
              <a:t> the information you need to start working on your SPBP today. We all know testing is coming up and none of us has extra time to devote to the SPBP then. Start working on it as soon as possible.</a:t>
            </a:r>
          </a:p>
          <a:p>
            <a:pPr marL="0" indent="0">
              <a:buFont typeface="Arial" panose="020B0604020202020204" pitchFamily="34" charset="0"/>
              <a:buNone/>
            </a:pPr>
            <a:r>
              <a:rPr lang="en-US" baseline="0" dirty="0"/>
              <a:t>*Ask staff for their input before you even start working on it. Attached</a:t>
            </a:r>
            <a:r>
              <a:rPr lang="en-US" dirty="0"/>
              <a:t> is an anonymous staff survey you can use. </a:t>
            </a:r>
            <a:r>
              <a:rPr lang="en-US" baseline="0" dirty="0"/>
              <a:t>Not only will this help your team to create a staff friendly SPBP and increase staff buy in,</a:t>
            </a:r>
            <a:r>
              <a:rPr lang="en-US" dirty="0"/>
              <a:t> but you can also earn bonus points!</a:t>
            </a:r>
            <a:endParaRPr lang="en-US" baseline="0" dirty="0"/>
          </a:p>
          <a:p>
            <a:pPr marL="0" indent="0">
              <a:buFont typeface="Arial" panose="020B0604020202020204" pitchFamily="34" charset="0"/>
              <a:buNone/>
            </a:pPr>
            <a:r>
              <a:rPr lang="en-US" baseline="0" dirty="0"/>
              <a:t>*This is not a project for one person. Ensure that you have a variety of representation on your team and especially an administrator who can support the implementation of your plan.</a:t>
            </a:r>
          </a:p>
          <a:p>
            <a:pPr marL="0" indent="0">
              <a:buFont typeface="Arial" panose="020B0604020202020204" pitchFamily="34" charset="0"/>
              <a:buNone/>
            </a:pPr>
            <a:r>
              <a:rPr lang="en-US" baseline="0" dirty="0"/>
              <a:t>*Explain to staff the reasoning and purpose behind the SPBP; provide a rationale for the time and effort they will spend</a:t>
            </a:r>
          </a:p>
          <a:p>
            <a:pPr marL="0" indent="0">
              <a:buFont typeface="Arial" panose="020B0604020202020204" pitchFamily="34" charset="0"/>
              <a:buNone/>
            </a:pPr>
            <a:r>
              <a:rPr lang="en-US" baseline="0" dirty="0"/>
              <a:t>*Give them some background information such as the RtI:B Brainshark</a:t>
            </a:r>
          </a:p>
          <a:p>
            <a:pPr marL="0" indent="0">
              <a:buFont typeface="Arial" panose="020B0604020202020204" pitchFamily="34" charset="0"/>
              <a:buNone/>
            </a:pPr>
            <a:r>
              <a:rPr lang="en-US" baseline="0" dirty="0"/>
              <a:t>*Ask them for feedback along the way so you don’t get surprised by a vote that doesn’t pass</a:t>
            </a:r>
          </a:p>
          <a:p>
            <a:pPr marL="0" indent="0">
              <a:buFont typeface="Arial" panose="020B0604020202020204" pitchFamily="34" charset="0"/>
              <a:buNone/>
            </a:pPr>
            <a:r>
              <a:rPr lang="en-US" baseline="0" dirty="0"/>
              <a:t>*Hold that vote early so you can get suggestions from staff and modify the SPBP as needed</a:t>
            </a:r>
          </a:p>
          <a:p>
            <a:pPr marL="0" indent="0">
              <a:buFont typeface="Arial" panose="020B0604020202020204" pitchFamily="34" charset="0"/>
              <a:buNone/>
            </a:pPr>
            <a:r>
              <a:rPr lang="en-US" baseline="0" dirty="0"/>
              <a:t>And finally, * ask for help! If you are unsure of what you are supposed to do, please email me!</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14BDB8A-E1F6-334B-91C1-D3136CEAFC80}"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459845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Thank</a:t>
            </a:r>
            <a:r>
              <a:rPr lang="en-US" baseline="0" dirty="0"/>
              <a:t> you for watching this Webinar.  I hope that you now have further understanding of the SPBP and will be able to confidently lead this initiative at your school. Please review the resources for more information. We will stay on the line for a few more minutes if anyone has any further questions. Otherwise, feel free to contact me, Tyyne Hogan, if you have any more questions or are interested in becoming a certified PBIS school.</a:t>
            </a:r>
            <a:endParaRPr lang="en-US" dirty="0"/>
          </a:p>
          <a:p>
            <a:endParaRPr lang="en-US" dirty="0"/>
          </a:p>
        </p:txBody>
      </p:sp>
      <p:sp>
        <p:nvSpPr>
          <p:cNvPr id="4" name="Slide Number Placeholder 3"/>
          <p:cNvSpPr>
            <a:spLocks noGrp="1"/>
          </p:cNvSpPr>
          <p:nvPr>
            <p:ph type="sldNum" sz="quarter" idx="10"/>
          </p:nvPr>
        </p:nvSpPr>
        <p:spPr/>
        <p:txBody>
          <a:bodyPr/>
          <a:lstStyle/>
          <a:p>
            <a:fld id="{1ECEECCA-CF05-8049-9360-43012168BFA2}"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253876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30</a:t>
            </a:fld>
            <a:endParaRPr lang="en-US" dirty="0"/>
          </a:p>
        </p:txBody>
      </p:sp>
    </p:spTree>
    <p:extLst>
      <p:ext uri="{BB962C8B-B14F-4D97-AF65-F5344CB8AC3E}">
        <p14:creationId xmlns:p14="http://schemas.microsoft.com/office/powerpoint/2010/main" val="359408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0A377-4153-7D42-A67C-7146F61FF122}"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4375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32</a:t>
            </a:fld>
            <a:endParaRPr lang="en-US" dirty="0"/>
          </a:p>
        </p:txBody>
      </p:sp>
    </p:spTree>
    <p:extLst>
      <p:ext uri="{BB962C8B-B14F-4D97-AF65-F5344CB8AC3E}">
        <p14:creationId xmlns:p14="http://schemas.microsoft.com/office/powerpoint/2010/main" val="1101217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33</a:t>
            </a:fld>
            <a:endParaRPr lang="en-US" dirty="0"/>
          </a:p>
        </p:txBody>
      </p:sp>
    </p:spTree>
    <p:extLst>
      <p:ext uri="{BB962C8B-B14F-4D97-AF65-F5344CB8AC3E}">
        <p14:creationId xmlns:p14="http://schemas.microsoft.com/office/powerpoint/2010/main" val="2362537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34</a:t>
            </a:fld>
            <a:endParaRPr lang="en-US" dirty="0"/>
          </a:p>
        </p:txBody>
      </p:sp>
    </p:spTree>
    <p:extLst>
      <p:ext uri="{BB962C8B-B14F-4D97-AF65-F5344CB8AC3E}">
        <p14:creationId xmlns:p14="http://schemas.microsoft.com/office/powerpoint/2010/main" val="1251582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#535076351</a:t>
            </a:r>
          </a:p>
        </p:txBody>
      </p:sp>
      <p:sp>
        <p:nvSpPr>
          <p:cNvPr id="4" name="Slide Number Placeholder 3"/>
          <p:cNvSpPr>
            <a:spLocks noGrp="1"/>
          </p:cNvSpPr>
          <p:nvPr>
            <p:ph type="sldNum" sz="quarter" idx="10"/>
          </p:nvPr>
        </p:nvSpPr>
        <p:spPr/>
        <p:txBody>
          <a:bodyPr/>
          <a:lstStyle/>
          <a:p>
            <a:fld id="{6240A377-4153-7D42-A67C-7146F61FF122}" type="slidenum">
              <a:rPr lang="en-US" smtClean="0"/>
              <a:pPr/>
              <a:t>35</a:t>
            </a:fld>
            <a:endParaRPr lang="en-US" dirty="0"/>
          </a:p>
        </p:txBody>
      </p:sp>
    </p:spTree>
    <p:extLst>
      <p:ext uri="{BB962C8B-B14F-4D97-AF65-F5344CB8AC3E}">
        <p14:creationId xmlns:p14="http://schemas.microsoft.com/office/powerpoint/2010/main" val="2585364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D22"/>
              </a:solidFill>
            </a:endParaRPr>
          </a:p>
        </p:txBody>
      </p:sp>
      <p:sp>
        <p:nvSpPr>
          <p:cNvPr id="3" name="Rectangle 2"/>
          <p:cNvSpPr/>
          <p:nvPr userDrawn="1"/>
        </p:nvSpPr>
        <p:spPr>
          <a:xfrm>
            <a:off x="1195267" y="2127243"/>
            <a:ext cx="6764879" cy="290505"/>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pic>
        <p:nvPicPr>
          <p:cNvPr id="18" name="Picture 17"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2"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2856451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255781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dirty="0"/>
              <a:t>Click to edit Master title style</a:t>
            </a:r>
          </a:p>
        </p:txBody>
      </p:sp>
      <p:sp>
        <p:nvSpPr>
          <p:cNvPr id="9"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38308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901700" y="6267450"/>
            <a:ext cx="1524000" cy="365125"/>
          </a:xfrm>
          <a:prstGeom prst="rect">
            <a:avLst/>
          </a:prstGeom>
        </p:spPr>
        <p:txBody>
          <a:bodyPr/>
          <a:lstStyle/>
          <a:p>
            <a:fld id="{1D8BD707-D9CF-40AE-B4C6-C98DA3205C09}" type="datetimeFigureOut">
              <a:rPr lang="en-US" smtClean="0"/>
              <a:pPr/>
              <a:t>9/22/2017</a:t>
            </a:fld>
            <a:endParaRPr lang="en-US" dirty="0"/>
          </a:p>
        </p:txBody>
      </p:sp>
      <p:sp>
        <p:nvSpPr>
          <p:cNvPr id="4" name="Footer Placeholder 3"/>
          <p:cNvSpPr>
            <a:spLocks noGrp="1"/>
          </p:cNvSpPr>
          <p:nvPr>
            <p:ph type="ftr" sz="quarter" idx="11"/>
          </p:nvPr>
        </p:nvSpPr>
        <p:spPr>
          <a:xfrm>
            <a:off x="2540000" y="6254750"/>
            <a:ext cx="5448300" cy="365125"/>
          </a:xfrm>
          <a:prstGeom prst="rect">
            <a:avLst/>
          </a:prstGeom>
        </p:spPr>
        <p:txBody>
          <a:bodyPr anchor="t"/>
          <a:lstStyle/>
          <a:p>
            <a:endParaRPr lang="en-US" dirty="0"/>
          </a:p>
        </p:txBody>
      </p:sp>
      <p:sp>
        <p:nvSpPr>
          <p:cNvPr id="5" name="Slide Number Placeholder 4"/>
          <p:cNvSpPr>
            <a:spLocks noGrp="1"/>
          </p:cNvSpPr>
          <p:nvPr>
            <p:ph type="sldNum" sz="quarter" idx="12"/>
          </p:nvPr>
        </p:nvSpPr>
        <p:spPr>
          <a:xfrm>
            <a:off x="8089900" y="6216650"/>
            <a:ext cx="749300" cy="365125"/>
          </a:xfrm>
          <a:prstGeom prst="rect">
            <a:avLst/>
          </a:prstGeom>
        </p:spPr>
        <p:txBody>
          <a:bodyPr anchor="t"/>
          <a:lstStyle>
            <a:lvl1pPr algn="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0798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80" cy="342900"/>
          </a:xfrm>
          <a:prstGeom prst="rect">
            <a:avLst/>
          </a:prstGeom>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9/22/2017</a:t>
            </a:fld>
            <a:endParaRPr lang="en-US" dirty="0"/>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5696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6"/>
          <p:cNvGrpSpPr>
            <a:grpSpLocks/>
          </p:cNvGrpSpPr>
          <p:nvPr/>
        </p:nvGrpSpPr>
        <p:grpSpPr bwMode="auto">
          <a:xfrm>
            <a:off x="3962400" y="5973763"/>
            <a:ext cx="4692650" cy="601662"/>
            <a:chOff x="3962400" y="5973400"/>
            <a:chExt cx="4693147" cy="601899"/>
          </a:xfrm>
        </p:grpSpPr>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05673" y="5973400"/>
              <a:ext cx="1114055" cy="60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15200" y="6172272"/>
              <a:ext cx="1340347" cy="20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62400" y="6086807"/>
              <a:ext cx="1447800" cy="37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28600"/>
            <a:ext cx="48196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66999" y="3590925"/>
            <a:ext cx="5827713" cy="1362075"/>
          </a:xfrm>
          <a:prstGeom prst="rect">
            <a:avLst/>
          </a:prstGeom>
        </p:spPr>
        <p:txBody>
          <a:bodyPr anchor="t"/>
          <a:lstStyle>
            <a:lvl1pPr algn="r">
              <a:defRPr sz="4000" b="0" cap="small" baseline="0"/>
            </a:lvl1pPr>
          </a:lstStyle>
          <a:p>
            <a:r>
              <a:rPr lang="en-US"/>
              <a:t>Click to edit Master title style</a:t>
            </a:r>
            <a:endParaRPr lang="en-US" dirty="0"/>
          </a:p>
        </p:txBody>
      </p:sp>
      <p:sp>
        <p:nvSpPr>
          <p:cNvPr id="3" name="Text Placeholder 2"/>
          <p:cNvSpPr>
            <a:spLocks noGrp="1"/>
          </p:cNvSpPr>
          <p:nvPr>
            <p:ph type="body" idx="1"/>
          </p:nvPr>
        </p:nvSpPr>
        <p:spPr>
          <a:xfrm>
            <a:off x="2666999" y="2090738"/>
            <a:ext cx="5827713" cy="1500187"/>
          </a:xfrm>
          <a:prstGeom prst="rect">
            <a:avLst/>
          </a:prstGeom>
        </p:spPr>
        <p:txBody>
          <a:bodyPr anchor="b"/>
          <a:lstStyle>
            <a:lvl1pPr marL="0" indent="0" algn="r">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DD9FCA5-C327-487E-9089-EA219FAC4438}" type="datetimeFigureOut">
              <a:rPr lang="en-US" altLang="en-US"/>
              <a:pPr>
                <a:defRPr/>
              </a:pPr>
              <a:t>9/22/2017</a:t>
            </a:fld>
            <a:endParaRPr lang="en-US" altLang="en-US" dirty="0"/>
          </a:p>
        </p:txBody>
      </p:sp>
      <p:sp>
        <p:nvSpPr>
          <p:cNvPr id="10"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11"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95DB0A-D14F-42DB-9273-170FA498F178}" type="slidenum">
              <a:rPr lang="en-US" altLang="en-US"/>
              <a:pPr>
                <a:defRPr/>
              </a:pPr>
              <a:t>‹#›</a:t>
            </a:fld>
            <a:endParaRPr lang="en-US" altLang="en-US" dirty="0"/>
          </a:p>
        </p:txBody>
      </p:sp>
    </p:spTree>
    <p:extLst>
      <p:ext uri="{BB962C8B-B14F-4D97-AF65-F5344CB8AC3E}">
        <p14:creationId xmlns:p14="http://schemas.microsoft.com/office/powerpoint/2010/main" val="552107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482600" y="304800"/>
            <a:ext cx="8153400" cy="1820333"/>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15D22"/>
              </a:solidFill>
            </a:endParaRPr>
          </a:p>
        </p:txBody>
      </p:sp>
      <p:sp>
        <p:nvSpPr>
          <p:cNvPr id="3" name="Rectangle 2"/>
          <p:cNvSpPr/>
          <p:nvPr userDrawn="1"/>
        </p:nvSpPr>
        <p:spPr>
          <a:xfrm>
            <a:off x="1195267" y="2127243"/>
            <a:ext cx="6764879" cy="704857"/>
          </a:xfrm>
          <a:prstGeom prst="rect">
            <a:avLst/>
          </a:prstGeom>
          <a:solidFill>
            <a:srgbClr val="CDC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4000" y="6108700"/>
            <a:ext cx="2628900" cy="431800"/>
          </a:xfrm>
          <a:prstGeom prst="rect">
            <a:avLst/>
          </a:prstGeom>
          <a:gradFill flip="none" rotWithShape="1">
            <a:gsLst>
              <a:gs pos="0">
                <a:srgbClr val="0095D3"/>
              </a:gs>
              <a:gs pos="10000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6273800" y="6108700"/>
            <a:ext cx="2628900" cy="43180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7454" y="5857544"/>
            <a:ext cx="2248154" cy="657556"/>
          </a:xfrm>
          <a:prstGeom prst="rect">
            <a:avLst/>
          </a:prstGeom>
        </p:spPr>
      </p:pic>
      <p:pic>
        <p:nvPicPr>
          <p:cNvPr id="5" name="Picture 4" descr="mayors-davie18 (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633" y="382794"/>
            <a:ext cx="2743200" cy="1664208"/>
          </a:xfrm>
          <a:prstGeom prst="rect">
            <a:avLst/>
          </a:prstGeom>
        </p:spPr>
      </p:pic>
      <p:pic>
        <p:nvPicPr>
          <p:cNvPr id="6" name="Picture 5" descr="High _1280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4886" y="382837"/>
            <a:ext cx="2572071" cy="1666095"/>
          </a:xfrm>
          <a:prstGeom prst="rect">
            <a:avLst/>
          </a:prstGeom>
        </p:spPr>
      </p:pic>
      <p:pic>
        <p:nvPicPr>
          <p:cNvPr id="7" name="Picture 6" descr="Middle 1519 (1).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20213" y="381641"/>
            <a:ext cx="2627816" cy="1663059"/>
          </a:xfrm>
          <a:prstGeom prst="rect">
            <a:avLst/>
          </a:prstGeom>
        </p:spPr>
      </p:pic>
    </p:spTree>
    <p:extLst>
      <p:ext uri="{BB962C8B-B14F-4D97-AF65-F5344CB8AC3E}">
        <p14:creationId xmlns:p14="http://schemas.microsoft.com/office/powerpoint/2010/main" val="382060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dirty="0"/>
              <a:t>Insert title</a:t>
            </a:r>
          </a:p>
        </p:txBody>
      </p:sp>
    </p:spTree>
    <p:extLst>
      <p:ext uri="{BB962C8B-B14F-4D97-AF65-F5344CB8AC3E}">
        <p14:creationId xmlns:p14="http://schemas.microsoft.com/office/powerpoint/2010/main" val="936815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Tree>
    <p:extLst>
      <p:ext uri="{BB962C8B-B14F-4D97-AF65-F5344CB8AC3E}">
        <p14:creationId xmlns:p14="http://schemas.microsoft.com/office/powerpoint/2010/main" val="2630393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dirty="0"/>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85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3" name="Content Placeholder 2"/>
          <p:cNvSpPr>
            <a:spLocks noGrp="1"/>
          </p:cNvSpPr>
          <p:nvPr>
            <p:ph idx="1"/>
          </p:nvPr>
        </p:nvSpPr>
        <p:spPr>
          <a:xfrm>
            <a:off x="1634059" y="592676"/>
            <a:ext cx="7073900" cy="5195099"/>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0">
              <a:lnSpc>
                <a:spcPts val="3500"/>
              </a:lnSpc>
              <a:spcBef>
                <a:spcPts val="0"/>
              </a:spcBef>
              <a:buFontTx/>
              <a:buNone/>
              <a:defRPr sz="1800" normalizeH="0">
                <a:solidFill>
                  <a:schemeClr val="tx2"/>
                </a:solidFill>
              </a:defRPr>
            </a:lvl2pPr>
            <a:lvl3pPr marL="0" indent="0">
              <a:lnSpc>
                <a:spcPts val="3500"/>
              </a:lnSpc>
              <a:spcBef>
                <a:spcPts val="0"/>
              </a:spcBef>
              <a:buFontTx/>
              <a:buNone/>
              <a:defRPr sz="1800" normalizeH="0">
                <a:solidFill>
                  <a:schemeClr val="tx2"/>
                </a:solidFill>
              </a:defRPr>
            </a:lvl3pPr>
            <a:lvl4pPr marL="0" indent="0">
              <a:lnSpc>
                <a:spcPts val="3500"/>
              </a:lnSpc>
              <a:spcBef>
                <a:spcPts val="0"/>
              </a:spcBef>
              <a:buFontTx/>
              <a:buNone/>
              <a:defRPr sz="1800" normalizeH="0">
                <a:solidFill>
                  <a:schemeClr val="tx2"/>
                </a:solidFill>
              </a:defRPr>
            </a:lvl4pPr>
            <a:lvl5pPr marL="0" indent="0">
              <a:lnSpc>
                <a:spcPts val="3500"/>
              </a:lnSpc>
              <a:spcBef>
                <a:spcPts val="0"/>
              </a:spcBef>
              <a:buFontTx/>
              <a:buNone/>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3" name="Title 22"/>
          <p:cNvSpPr>
            <a:spLocks noGrp="1"/>
          </p:cNvSpPr>
          <p:nvPr>
            <p:ph type="title" hasCustomPrompt="1"/>
          </p:nvPr>
        </p:nvSpPr>
        <p:spPr>
          <a:xfrm>
            <a:off x="974419" y="6268502"/>
            <a:ext cx="4835531" cy="318038"/>
          </a:xfrm>
          <a:prstGeom prst="rect">
            <a:avLst/>
          </a:prstGeom>
        </p:spPr>
        <p:txBody>
          <a:bodyPr vert="horz" lIns="0" tIns="0" rIns="0" bIns="0" anchor="ctr"/>
          <a:lstStyle>
            <a:lvl1pPr algn="l">
              <a:defRPr sz="1400" b="1" cap="all" spc="50" baseline="0">
                <a:solidFill>
                  <a:srgbClr val="0095D3"/>
                </a:solidFill>
              </a:defRPr>
            </a:lvl1pPr>
          </a:lstStyle>
          <a:p>
            <a:r>
              <a:rPr lang="en-US" dirty="0"/>
              <a:t>Insert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63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2272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80747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09771"/>
            <a:ext cx="4072459" cy="431800"/>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pPr lvl="0"/>
            <a:r>
              <a:rPr lang="en-US" dirty="0"/>
              <a:t>Insert title</a:t>
            </a:r>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dirty="0"/>
          </a:p>
        </p:txBody>
      </p:sp>
    </p:spTree>
    <p:extLst>
      <p:ext uri="{BB962C8B-B14F-4D97-AF65-F5344CB8AC3E}">
        <p14:creationId xmlns:p14="http://schemas.microsoft.com/office/powerpoint/2010/main" val="3352314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501902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pic>
        <p:nvPicPr>
          <p:cNvPr id="18" name="Picture 17" descr="Identity Marker_blue screen.png"/>
          <p:cNvPicPr>
            <a:picLocks noChangeAspect="1"/>
          </p:cNvPicPr>
          <p:nvPr userDrawn="1"/>
        </p:nvPicPr>
        <p:blipFill rotWithShape="1">
          <a:blip r:embed="rId3">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Tree>
    <p:extLst>
      <p:ext uri="{BB962C8B-B14F-4D97-AF65-F5344CB8AC3E}">
        <p14:creationId xmlns:p14="http://schemas.microsoft.com/office/powerpoint/2010/main" val="4284406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2848847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646759" y="6242583"/>
            <a:ext cx="4072459" cy="365124"/>
          </a:xfrm>
          <a:prstGeom prst="rect">
            <a:avLst/>
          </a:prstGeom>
        </p:spPr>
        <p:txBody>
          <a:bodyPr vert="horz" lIns="0" tIns="0" rIns="0" bIns="0" anchor="ctr"/>
          <a:lstStyle>
            <a:lvl1pPr marL="0" indent="0">
              <a:spcBef>
                <a:spcPts val="0"/>
              </a:spcBef>
              <a:buFontTx/>
              <a:buNone/>
              <a:defRPr sz="1400" b="1" cap="all" spc="50" baseline="0">
                <a:solidFill>
                  <a:schemeClr val="bg1"/>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0093D0"/>
                </a:solidFill>
                <a:latin typeface="+mn-lt"/>
              </a:defRPr>
            </a:lvl1pPr>
          </a:lstStyle>
          <a:p>
            <a:r>
              <a:rPr lang="en-US" dirty="0"/>
              <a:t>Click to edit Master title style</a:t>
            </a:r>
          </a:p>
        </p:txBody>
      </p:sp>
      <p:sp>
        <p:nvSpPr>
          <p:cNvPr id="11" name="Rectangle 10"/>
          <p:cNvSpPr/>
          <p:nvPr userDrawn="1"/>
        </p:nvSpPr>
        <p:spPr>
          <a:xfrm>
            <a:off x="110067" y="5497513"/>
            <a:ext cx="1248833" cy="1271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65100" y="5667374"/>
            <a:ext cx="1020763" cy="1020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Identity Marker_revers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58" y="5723816"/>
            <a:ext cx="877842" cy="932863"/>
          </a:xfrm>
          <a:prstGeom prst="rect">
            <a:avLst/>
          </a:prstGeom>
        </p:spPr>
      </p:pic>
    </p:spTree>
    <p:extLst>
      <p:ext uri="{BB962C8B-B14F-4D97-AF65-F5344CB8AC3E}">
        <p14:creationId xmlns:p14="http://schemas.microsoft.com/office/powerpoint/2010/main" val="1951762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9/22/2017</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96670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p:cNvSpPr/>
          <p:nvPr userDrawn="1"/>
        </p:nvSpPr>
        <p:spPr>
          <a:xfrm>
            <a:off x="165100" y="165100"/>
            <a:ext cx="8805863" cy="5875338"/>
          </a:xfrm>
          <a:prstGeom prst="rect">
            <a:avLst/>
          </a:prstGeom>
          <a:solidFill>
            <a:srgbClr val="C7E1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Identity Marker_blue screen.png"/>
          <p:cNvPicPr>
            <a:picLocks noChangeAspect="1"/>
          </p:cNvPicPr>
          <p:nvPr userDrawn="1"/>
        </p:nvPicPr>
        <p:blipFill rotWithShape="1">
          <a:blip r:embed="rId2">
            <a:extLst>
              <a:ext uri="{28A0092B-C50C-407E-A947-70E740481C1C}">
                <a14:useLocalDpi xmlns:a14="http://schemas.microsoft.com/office/drawing/2010/main" val="0"/>
              </a:ext>
            </a:extLst>
          </a:blip>
          <a:srcRect r="22514" b="11581"/>
          <a:stretch/>
        </p:blipFill>
        <p:spPr>
          <a:xfrm>
            <a:off x="5283200" y="1587500"/>
            <a:ext cx="3670300" cy="4457700"/>
          </a:xfrm>
          <a:prstGeom prst="rect">
            <a:avLst/>
          </a:prstGeom>
        </p:spPr>
      </p:pic>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4356" y="6242583"/>
            <a:ext cx="4714862"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0">
                <a:solidFill>
                  <a:srgbClr val="FFFFFF"/>
                </a:solidFill>
                <a:latin typeface="+mn-lt"/>
              </a:defRPr>
            </a:lvl1pPr>
          </a:lstStyle>
          <a:p>
            <a:r>
              <a:rPr 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37953" y="6209771"/>
            <a:ext cx="4781265"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 Placeholder 20"/>
          <p:cNvSpPr>
            <a:spLocks noGrp="1"/>
          </p:cNvSpPr>
          <p:nvPr>
            <p:ph type="body" sz="quarter" idx="15"/>
          </p:nvPr>
        </p:nvSpPr>
        <p:spPr>
          <a:xfrm>
            <a:off x="3155950" y="3722688"/>
            <a:ext cx="2847975" cy="2297493"/>
          </a:xfrm>
          <a:prstGeom prst="rect">
            <a:avLst/>
          </a:prstGeom>
          <a:solidFill>
            <a:schemeClr val="accent4"/>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p:cNvSpPr>
            <a:spLocks noGrp="1"/>
          </p:cNvSpPr>
          <p:nvPr>
            <p:ph type="body" sz="quarter" idx="16"/>
          </p:nvPr>
        </p:nvSpPr>
        <p:spPr>
          <a:xfrm>
            <a:off x="172668" y="1269258"/>
            <a:ext cx="2826131" cy="2299462"/>
          </a:xfrm>
          <a:prstGeom prst="rect">
            <a:avLst/>
          </a:prstGeom>
          <a:solidFill>
            <a:schemeClr val="accent1"/>
          </a:solidFill>
        </p:spPr>
        <p:txBody>
          <a:bodyPr vert="horz" lIns="27432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600"/>
              </a:spcBef>
              <a:buFontTx/>
              <a:buNone/>
              <a:defRPr sz="1600">
                <a:solidFill>
                  <a:srgbClr val="FFFFFF"/>
                </a:solidFill>
              </a:defRPr>
            </a:lvl1pPr>
            <a:lvl2pPr marL="0" indent="0">
              <a:lnSpc>
                <a:spcPts val="2120"/>
              </a:lnSpc>
              <a:spcBef>
                <a:spcPts val="600"/>
              </a:spcBef>
              <a:buFontTx/>
              <a:buNone/>
              <a:defRPr sz="1600">
                <a:solidFill>
                  <a:srgbClr val="FFFFFF"/>
                </a:solidFill>
              </a:defRPr>
            </a:lvl2pPr>
            <a:lvl3pPr marL="0" indent="0">
              <a:lnSpc>
                <a:spcPts val="2120"/>
              </a:lnSpc>
              <a:spcBef>
                <a:spcPts val="600"/>
              </a:spcBef>
              <a:buFontTx/>
              <a:buNone/>
              <a:defRPr sz="1600">
                <a:solidFill>
                  <a:srgbClr val="FFFFFF"/>
                </a:solidFill>
              </a:defRPr>
            </a:lvl3pPr>
            <a:lvl4pPr marL="0" indent="0">
              <a:lnSpc>
                <a:spcPts val="2120"/>
              </a:lnSpc>
              <a:spcBef>
                <a:spcPts val="600"/>
              </a:spcBef>
              <a:buFontTx/>
              <a:buNone/>
              <a:defRPr sz="1600">
                <a:solidFill>
                  <a:srgbClr val="FFFFFF"/>
                </a:solidFill>
              </a:defRPr>
            </a:lvl4pPr>
            <a:lvl5pPr marL="0" indent="0">
              <a:lnSpc>
                <a:spcPts val="2120"/>
              </a:lnSpc>
              <a:spcBef>
                <a:spcPts val="6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9"/>
            <a:ext cx="2820543" cy="2303018"/>
          </a:xfrm>
          <a:prstGeom prst="rect">
            <a:avLst/>
          </a:prstGeom>
        </p:spPr>
        <p:txBody>
          <a:bodyPr vert="horz" anchor="ctr"/>
          <a:lstStyle>
            <a:lvl1pPr algn="ctr">
              <a:defRPr sz="1600"/>
            </a:lvl1pPr>
          </a:lstStyle>
          <a:p>
            <a:endParaRPr lang="en-US" dirty="0"/>
          </a:p>
        </p:txBody>
      </p:sp>
      <p:sp>
        <p:nvSpPr>
          <p:cNvPr id="29" name="Picture Placeholder 28"/>
          <p:cNvSpPr>
            <a:spLocks noGrp="1"/>
          </p:cNvSpPr>
          <p:nvPr>
            <p:ph type="pic" sz="quarter" idx="19"/>
          </p:nvPr>
        </p:nvSpPr>
        <p:spPr>
          <a:xfrm>
            <a:off x="171826" y="3723016"/>
            <a:ext cx="2824287" cy="2305859"/>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33" name="Text Placeholder 32"/>
          <p:cNvSpPr>
            <a:spLocks noGrp="1"/>
          </p:cNvSpPr>
          <p:nvPr>
            <p:ph type="body" sz="quarter" idx="21"/>
          </p:nvPr>
        </p:nvSpPr>
        <p:spPr>
          <a:xfrm>
            <a:off x="3168728" y="1257957"/>
            <a:ext cx="2823497" cy="444500"/>
          </a:xfrm>
          <a:prstGeom prst="rect">
            <a:avLst/>
          </a:prstGeom>
        </p:spPr>
        <p:txBody>
          <a:bodyPr vert="horz" tIns="137160"/>
          <a:lstStyle>
            <a:lvl1pPr marL="0" indent="0" algn="ctr">
              <a:spcBef>
                <a:spcPts val="0"/>
              </a:spcBef>
              <a:buFontTx/>
              <a:buNone/>
              <a:defRPr sz="1600" b="1">
                <a:solidFill>
                  <a:srgbClr val="FFFFFF"/>
                </a:solidFill>
                <a:effectLst>
                  <a:glow rad="63500">
                    <a:schemeClr val="tx1">
                      <a:lumMod val="75000"/>
                      <a:lumOff val="25000"/>
                      <a:alpha val="75000"/>
                    </a:schemeClr>
                  </a:glow>
                </a:effectLst>
              </a:defRPr>
            </a:lvl1pPr>
            <a:lvl2pPr marL="0" indent="0" algn="ctr">
              <a:spcBef>
                <a:spcPts val="0"/>
              </a:spcBef>
              <a:buFontTx/>
              <a:buNone/>
              <a:defRPr sz="1600" b="1">
                <a:solidFill>
                  <a:srgbClr val="FFFFFF"/>
                </a:solidFill>
                <a:effectLst>
                  <a:glow rad="63500">
                    <a:schemeClr val="tx1">
                      <a:lumMod val="75000"/>
                      <a:lumOff val="25000"/>
                      <a:alpha val="75000"/>
                    </a:schemeClr>
                  </a:glow>
                </a:effectLst>
              </a:defRPr>
            </a:lvl2pPr>
            <a:lvl3pPr marL="0" indent="0" algn="ctr">
              <a:spcBef>
                <a:spcPts val="0"/>
              </a:spcBef>
              <a:buFontTx/>
              <a:buNone/>
              <a:defRPr sz="1600" b="1">
                <a:solidFill>
                  <a:srgbClr val="FFFFFF"/>
                </a:solidFill>
                <a:effectLst>
                  <a:glow rad="63500">
                    <a:schemeClr val="tx1">
                      <a:lumMod val="75000"/>
                      <a:lumOff val="25000"/>
                      <a:alpha val="75000"/>
                    </a:schemeClr>
                  </a:glow>
                </a:effectLst>
              </a:defRPr>
            </a:lvl3pPr>
            <a:lvl4pPr marL="0" indent="0" algn="ctr">
              <a:spcBef>
                <a:spcPts val="0"/>
              </a:spcBef>
              <a:buFontTx/>
              <a:buNone/>
              <a:defRPr sz="1600" b="1">
                <a:solidFill>
                  <a:srgbClr val="FFFFFF"/>
                </a:solidFill>
                <a:effectLst>
                  <a:glow rad="63500">
                    <a:schemeClr val="tx1">
                      <a:lumMod val="75000"/>
                      <a:lumOff val="25000"/>
                      <a:alpha val="75000"/>
                    </a:schemeClr>
                  </a:glow>
                </a:effectLst>
              </a:defRPr>
            </a:lvl4pPr>
            <a:lvl5pPr marL="0" indent="0" algn="ctr">
              <a:spcBef>
                <a:spcPts val="0"/>
              </a:spcBef>
              <a:buFontTx/>
              <a:buNone/>
              <a:defRPr sz="1600" b="1">
                <a:solidFill>
                  <a:srgbClr val="FFFFFF"/>
                </a:solidFill>
                <a:effectLst>
                  <a:glow rad="635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34"/>
          <p:cNvSpPr>
            <a:spLocks noGrp="1"/>
          </p:cNvSpPr>
          <p:nvPr>
            <p:ph type="body" sz="quarter" idx="22"/>
          </p:nvPr>
        </p:nvSpPr>
        <p:spPr>
          <a:xfrm>
            <a:off x="168803" y="3715280"/>
            <a:ext cx="2826280" cy="1184275"/>
          </a:xfrm>
          <a:prstGeom prst="rect">
            <a:avLst/>
          </a:prstGeom>
        </p:spPr>
        <p:txBody>
          <a:bodyPr vert="horz" tIns="137160"/>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38"/>
          <p:cNvSpPr>
            <a:spLocks noGrp="1"/>
          </p:cNvSpPr>
          <p:nvPr>
            <p:ph type="body" sz="quarter" idx="23"/>
          </p:nvPr>
        </p:nvSpPr>
        <p:spPr>
          <a:xfrm>
            <a:off x="6138863" y="3714750"/>
            <a:ext cx="2843212" cy="1820863"/>
          </a:xfrm>
          <a:prstGeom prst="rect">
            <a:avLst/>
          </a:prstGeom>
        </p:spPr>
        <p:txBody>
          <a:bodyPr vert="horz" tIns="137160" anchor="t"/>
          <a:lstStyle>
            <a:lvl1pPr marL="0" indent="0" algn="ctr">
              <a:spcBef>
                <a:spcPts val="0"/>
              </a:spcBef>
              <a:buFontTx/>
              <a:buNone/>
              <a:defRPr sz="1600" b="1">
                <a:solidFill>
                  <a:srgbClr val="FFFFFF"/>
                </a:solidFill>
                <a:effectLst>
                  <a:glow rad="101600">
                    <a:schemeClr val="tx1">
                      <a:lumMod val="75000"/>
                      <a:lumOff val="25000"/>
                      <a:alpha val="75000"/>
                    </a:schemeClr>
                  </a:glow>
                </a:effectLst>
              </a:defRPr>
            </a:lvl1pPr>
            <a:lvl2pPr marL="0" indent="0" algn="ctr">
              <a:spcBef>
                <a:spcPts val="0"/>
              </a:spcBef>
              <a:buFontTx/>
              <a:buNone/>
              <a:defRPr sz="1600" b="1">
                <a:solidFill>
                  <a:srgbClr val="FFFFFF"/>
                </a:solidFill>
                <a:effectLst>
                  <a:glow rad="101600">
                    <a:schemeClr val="tx1">
                      <a:lumMod val="75000"/>
                      <a:lumOff val="25000"/>
                      <a:alpha val="75000"/>
                    </a:schemeClr>
                  </a:glow>
                </a:effectLst>
              </a:defRPr>
            </a:lvl2pPr>
            <a:lvl3pPr marL="0" indent="0" algn="ctr">
              <a:spcBef>
                <a:spcPts val="0"/>
              </a:spcBef>
              <a:buFontTx/>
              <a:buNone/>
              <a:defRPr sz="1600" b="1">
                <a:solidFill>
                  <a:srgbClr val="FFFFFF"/>
                </a:solidFill>
                <a:effectLst>
                  <a:glow rad="101600">
                    <a:schemeClr val="tx1">
                      <a:lumMod val="75000"/>
                      <a:lumOff val="25000"/>
                      <a:alpha val="75000"/>
                    </a:schemeClr>
                  </a:glow>
                </a:effectLst>
              </a:defRPr>
            </a:lvl3pPr>
            <a:lvl4pPr marL="0" indent="0" algn="ctr">
              <a:spcBef>
                <a:spcPts val="0"/>
              </a:spcBef>
              <a:buFontTx/>
              <a:buNone/>
              <a:defRPr sz="1600" b="1">
                <a:solidFill>
                  <a:srgbClr val="FFFFFF"/>
                </a:solidFill>
                <a:effectLst>
                  <a:glow rad="101600">
                    <a:schemeClr val="tx1">
                      <a:lumMod val="75000"/>
                      <a:lumOff val="25000"/>
                      <a:alpha val="75000"/>
                    </a:schemeClr>
                  </a:glow>
                </a:effectLst>
              </a:defRPr>
            </a:lvl4pPr>
            <a:lvl5pPr marL="0" indent="0" algn="ctr">
              <a:spcBef>
                <a:spcPts val="0"/>
              </a:spcBef>
              <a:buFontTx/>
              <a:buNone/>
              <a:defRPr sz="1600" b="1">
                <a:solidFill>
                  <a:srgbClr val="FFFFFF"/>
                </a:solidFill>
                <a:effectLst>
                  <a:glow rad="101600">
                    <a:schemeClr val="tx1">
                      <a:lumMod val="75000"/>
                      <a:lumOff val="25000"/>
                      <a:alpha val="75000"/>
                    </a:schemeClr>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rgbClr val="F15D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1007624" y="6242972"/>
            <a:ext cx="4072459" cy="431800"/>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pPr lvl="0"/>
            <a:r>
              <a:rPr lang="en-US" dirty="0"/>
              <a:t>Insert title</a:t>
            </a:r>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2"/>
          <p:cNvSpPr>
            <a:spLocks noGrp="1"/>
          </p:cNvSpPr>
          <p:nvPr>
            <p:ph type="body" sz="quarter" idx="16"/>
          </p:nvPr>
        </p:nvSpPr>
        <p:spPr>
          <a:xfrm>
            <a:off x="172668" y="1269258"/>
            <a:ext cx="2826131" cy="4759618"/>
          </a:xfrm>
          <a:prstGeom prst="rect">
            <a:avLst/>
          </a:prstGeom>
          <a:solidFill>
            <a:srgbClr val="D5D2C8"/>
          </a:solidFill>
        </p:spPr>
        <p:txBody>
          <a:bodyPr vert="horz" lIns="274320" tIns="91440"/>
          <a:lstStyle>
            <a:lvl1pPr marL="0" indent="0">
              <a:lnSpc>
                <a:spcPts val="2120"/>
              </a:lnSpc>
              <a:spcBef>
                <a:spcPts val="800"/>
              </a:spcBef>
              <a:buFontTx/>
              <a:buNone/>
              <a:defRPr sz="1600">
                <a:solidFill>
                  <a:schemeClr val="tx2"/>
                </a:solidFill>
              </a:defRPr>
            </a:lvl1pPr>
            <a:lvl2pPr marL="0" indent="0">
              <a:lnSpc>
                <a:spcPts val="2120"/>
              </a:lnSpc>
              <a:spcBef>
                <a:spcPts val="800"/>
              </a:spcBef>
              <a:buFontTx/>
              <a:buNone/>
              <a:defRPr sz="1600">
                <a:solidFill>
                  <a:schemeClr val="tx2"/>
                </a:solidFill>
              </a:defRPr>
            </a:lvl2pPr>
            <a:lvl3pPr marL="0" indent="0">
              <a:lnSpc>
                <a:spcPts val="2120"/>
              </a:lnSpc>
              <a:spcBef>
                <a:spcPts val="800"/>
              </a:spcBef>
              <a:buFontTx/>
              <a:buNone/>
              <a:defRPr sz="1600">
                <a:solidFill>
                  <a:schemeClr val="tx2"/>
                </a:solidFill>
              </a:defRPr>
            </a:lvl3pPr>
            <a:lvl4pPr marL="0" indent="0">
              <a:lnSpc>
                <a:spcPts val="2120"/>
              </a:lnSpc>
              <a:spcBef>
                <a:spcPts val="800"/>
              </a:spcBef>
              <a:buFontTx/>
              <a:buNone/>
              <a:defRPr sz="1600">
                <a:solidFill>
                  <a:schemeClr val="tx2"/>
                </a:solidFill>
              </a:defRPr>
            </a:lvl4pPr>
            <a:lvl5pPr marL="0" indent="0">
              <a:lnSpc>
                <a:spcPts val="2120"/>
              </a:lnSpc>
              <a:spcBef>
                <a:spcPts val="800"/>
              </a:spcBef>
              <a:buFontTx/>
              <a:buNone/>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p:cNvSpPr>
            <a:spLocks noGrp="1"/>
          </p:cNvSpPr>
          <p:nvPr>
            <p:ph type="body" sz="quarter" idx="17"/>
          </p:nvPr>
        </p:nvSpPr>
        <p:spPr>
          <a:xfrm>
            <a:off x="6164263" y="1269258"/>
            <a:ext cx="2826194" cy="2299462"/>
          </a:xfrm>
          <a:prstGeom prst="rect">
            <a:avLst/>
          </a:prstGeom>
          <a:solidFill>
            <a:srgbClr val="36B77A"/>
          </a:solidFill>
        </p:spPr>
        <p:txBody>
          <a:bodyPr vert="horz" lIns="182880" tIns="91440"/>
          <a:lstStyle>
            <a:lvl1pPr marL="0" indent="0">
              <a:lnSpc>
                <a:spcPts val="2120"/>
              </a:lnSpc>
              <a:spcBef>
                <a:spcPts val="800"/>
              </a:spcBef>
              <a:buFontTx/>
              <a:buNone/>
              <a:defRPr sz="1600">
                <a:solidFill>
                  <a:srgbClr val="FFFFFF"/>
                </a:solidFill>
              </a:defRPr>
            </a:lvl1pPr>
            <a:lvl2pPr marL="0" indent="0">
              <a:lnSpc>
                <a:spcPts val="2120"/>
              </a:lnSpc>
              <a:spcBef>
                <a:spcPts val="800"/>
              </a:spcBef>
              <a:buFontTx/>
              <a:buNone/>
              <a:defRPr sz="1600">
                <a:solidFill>
                  <a:srgbClr val="FFFFFF"/>
                </a:solidFill>
              </a:defRPr>
            </a:lvl2pPr>
            <a:lvl3pPr marL="0" indent="0">
              <a:lnSpc>
                <a:spcPts val="2120"/>
              </a:lnSpc>
              <a:spcBef>
                <a:spcPts val="800"/>
              </a:spcBef>
              <a:buFontTx/>
              <a:buNone/>
              <a:defRPr sz="1600">
                <a:solidFill>
                  <a:srgbClr val="FFFFFF"/>
                </a:solidFill>
              </a:defRPr>
            </a:lvl3pPr>
            <a:lvl4pPr marL="0" indent="0">
              <a:lnSpc>
                <a:spcPts val="2120"/>
              </a:lnSpc>
              <a:spcBef>
                <a:spcPts val="800"/>
              </a:spcBef>
              <a:buFontTx/>
              <a:buNone/>
              <a:defRPr sz="1600">
                <a:solidFill>
                  <a:srgbClr val="FFFFFF"/>
                </a:solidFill>
              </a:defRPr>
            </a:lvl4pPr>
            <a:lvl5pPr marL="0" indent="0">
              <a:lnSpc>
                <a:spcPts val="2120"/>
              </a:lnSpc>
              <a:spcBef>
                <a:spcPts val="800"/>
              </a:spcBef>
              <a:buFontTx/>
              <a:buNone/>
              <a:defRPr sz="16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p:cNvSpPr>
            <a:spLocks noGrp="1" noChangeAspect="1"/>
          </p:cNvSpPr>
          <p:nvPr>
            <p:ph type="pic" sz="quarter" idx="18"/>
          </p:nvPr>
        </p:nvSpPr>
        <p:spPr>
          <a:xfrm>
            <a:off x="3168280" y="1269628"/>
            <a:ext cx="2820543" cy="4759247"/>
          </a:xfrm>
          <a:prstGeom prst="rect">
            <a:avLst/>
          </a:prstGeom>
        </p:spPr>
        <p:txBody>
          <a:bodyPr vert="horz" anchor="ctr"/>
          <a:lstStyle>
            <a:lvl1pPr algn="ctr">
              <a:defRPr sz="1600"/>
            </a:lvl1pPr>
          </a:lstStyle>
          <a:p>
            <a:endParaRPr lang="en-US" dirty="0"/>
          </a:p>
        </p:txBody>
      </p:sp>
      <p:sp>
        <p:nvSpPr>
          <p:cNvPr id="31" name="Picture Placeholder 30"/>
          <p:cNvSpPr>
            <a:spLocks noGrp="1"/>
          </p:cNvSpPr>
          <p:nvPr>
            <p:ph type="pic" sz="quarter" idx="20"/>
          </p:nvPr>
        </p:nvSpPr>
        <p:spPr>
          <a:xfrm>
            <a:off x="6152780" y="3723904"/>
            <a:ext cx="2822575" cy="2305050"/>
          </a:xfrm>
          <a:prstGeom prst="rect">
            <a:avLst/>
          </a:prstGeom>
        </p:spPr>
        <p:txBody>
          <a:bodyPr vert="horz" anchor="ctr"/>
          <a:lstStyle>
            <a:lvl1pPr algn="ctr">
              <a:defRPr sz="1600"/>
            </a:lvl1pPr>
          </a:lstStyle>
          <a:p>
            <a:endParaRPr lang="en-US" dirty="0"/>
          </a:p>
        </p:txBody>
      </p:sp>
      <p:sp>
        <p:nvSpPr>
          <p:cNvPr id="19" name="Text Placeholder 18"/>
          <p:cNvSpPr>
            <a:spLocks noGrp="1"/>
          </p:cNvSpPr>
          <p:nvPr>
            <p:ph type="body" sz="quarter" idx="21"/>
          </p:nvPr>
        </p:nvSpPr>
        <p:spPr>
          <a:xfrm>
            <a:off x="3588431" y="1270011"/>
            <a:ext cx="2416176" cy="936625"/>
          </a:xfrm>
          <a:prstGeom prst="rect">
            <a:avLst/>
          </a:prstGeom>
        </p:spPr>
        <p:txBody>
          <a:bodyPr vert="horz" tIns="137160" rIns="182880"/>
          <a:lstStyle>
            <a:lvl1pPr marL="0" indent="0" algn="r">
              <a:spcBef>
                <a:spcPts val="0"/>
              </a:spcBef>
              <a:buFontTx/>
              <a:buNone/>
              <a:defRPr sz="1600" b="1">
                <a:solidFill>
                  <a:srgbClr val="FFFFFF"/>
                </a:solidFill>
              </a:defRPr>
            </a:lvl1pPr>
            <a:lvl2pPr marL="0" indent="0" algn="r">
              <a:spcBef>
                <a:spcPts val="0"/>
              </a:spcBef>
              <a:buFontTx/>
              <a:buNone/>
              <a:defRPr sz="1600" b="1">
                <a:solidFill>
                  <a:srgbClr val="FFFFFF"/>
                </a:solidFill>
              </a:defRPr>
            </a:lvl2pPr>
            <a:lvl3pPr marL="0" indent="0" algn="r">
              <a:spcBef>
                <a:spcPts val="0"/>
              </a:spcBef>
              <a:buFontTx/>
              <a:buNone/>
              <a:defRPr sz="1600" b="1">
                <a:solidFill>
                  <a:srgbClr val="FFFFFF"/>
                </a:solidFill>
              </a:defRPr>
            </a:lvl3pPr>
            <a:lvl4pPr marL="0" indent="0" algn="r">
              <a:spcBef>
                <a:spcPts val="0"/>
              </a:spcBef>
              <a:buFontTx/>
              <a:buNone/>
              <a:defRPr sz="1600" b="1">
                <a:solidFill>
                  <a:srgbClr val="FFFFFF"/>
                </a:solidFill>
              </a:defRPr>
            </a:lvl4pPr>
            <a:lvl5pPr marL="0" indent="0" algn="r">
              <a:spcBef>
                <a:spcPts val="0"/>
              </a:spcBef>
              <a:buFontTx/>
              <a:buNone/>
              <a:defRPr sz="1600" b="1">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47638"/>
            <a:ext cx="7341145" cy="971550"/>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8" name="Rectangle 7"/>
          <p:cNvSpPr/>
          <p:nvPr userDrawn="1"/>
        </p:nvSpPr>
        <p:spPr>
          <a:xfrm>
            <a:off x="1698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61515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3167063" y="12652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1698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61515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3167063" y="3729038"/>
            <a:ext cx="2819400" cy="2298700"/>
          </a:xfrm>
          <a:prstGeom prst="rect">
            <a:avLst/>
          </a:prstGeom>
          <a:noFill/>
          <a:ln w="3175" cap="flat" cmpd="sng" algn="ctr">
            <a:solidFill>
              <a:schemeClr val="bg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60338" y="1244600"/>
            <a:ext cx="8802687" cy="4795838"/>
          </a:xfrm>
          <a:prstGeom prst="rect">
            <a:avLst/>
          </a:prstGeom>
        </p:spPr>
        <p:txBody>
          <a:bodyPr vert="horz" anchor="ctr"/>
          <a:lstStyle>
            <a:lvl1pPr algn="ctr">
              <a:defRPr sz="1600"/>
            </a:lvl1pPr>
          </a:lstStyle>
          <a:p>
            <a:endParaRPr lang="en-US" dirty="0"/>
          </a:p>
        </p:txBody>
      </p:sp>
      <p:sp>
        <p:nvSpPr>
          <p:cNvPr id="16" name="Rectangle 15"/>
          <p:cNvSpPr/>
          <p:nvPr userDrawn="1"/>
        </p:nvSpPr>
        <p:spPr>
          <a:xfrm>
            <a:off x="165100" y="165100"/>
            <a:ext cx="8805863" cy="9413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defRPr>
            </a:lvl1pPr>
          </a:lstStyle>
          <a:p>
            <a:r>
              <a:rPr lang="en-US" dirty="0"/>
              <a:t>Click to edit Master title style</a:t>
            </a:r>
          </a:p>
        </p:txBody>
      </p:sp>
      <p:sp>
        <p:nvSpPr>
          <p:cNvPr id="7"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8" name="Picture Placeholder 7"/>
          <p:cNvSpPr>
            <a:spLocks noGrp="1"/>
          </p:cNvSpPr>
          <p:nvPr>
            <p:ph type="pic" sz="quarter" idx="14"/>
          </p:nvPr>
        </p:nvSpPr>
        <p:spPr>
          <a:xfrm>
            <a:off x="153988" y="160338"/>
            <a:ext cx="8821737" cy="5880100"/>
          </a:xfrm>
          <a:prstGeom prst="rect">
            <a:avLst/>
          </a:prstGeom>
        </p:spPr>
        <p:txBody>
          <a:bodyPr vert="horz" anchor="ctr"/>
          <a:lstStyle>
            <a:lvl1pPr algn="ctr">
              <a:defRPr sz="1600"/>
            </a:lvl1pPr>
          </a:lstStyle>
          <a:p>
            <a:endParaRPr lang="en-US" dirty="0"/>
          </a:p>
        </p:txBody>
      </p:sp>
      <p:sp>
        <p:nvSpPr>
          <p:cNvPr id="5"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6" name="Rectangle 15"/>
          <p:cNvSpPr/>
          <p:nvPr userDrawn="1"/>
        </p:nvSpPr>
        <p:spPr>
          <a:xfrm>
            <a:off x="165100" y="165100"/>
            <a:ext cx="8805863" cy="5873750"/>
          </a:xfrm>
          <a:prstGeom prst="rect">
            <a:avLst/>
          </a:prstGeom>
          <a:solidFill>
            <a:srgbClr val="D5D2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629827" y="1509696"/>
            <a:ext cx="7073900" cy="4278080"/>
          </a:xfrm>
          <a:prstGeom prst="rect">
            <a:avLst/>
          </a:prstGeom>
        </p:spPr>
        <p:txBody>
          <a:bodyPr lIns="0" tIns="0" rIns="0" bIns="0"/>
          <a:lstStyle>
            <a:lvl1pPr marL="0" indent="0">
              <a:lnSpc>
                <a:spcPts val="3500"/>
              </a:lnSpc>
              <a:spcBef>
                <a:spcPts val="0"/>
              </a:spcBef>
              <a:buFontTx/>
              <a:buNone/>
              <a:defRPr sz="1800" normalizeH="0">
                <a:solidFill>
                  <a:schemeClr val="tx2"/>
                </a:solidFill>
              </a:defRPr>
            </a:lvl1pPr>
            <a:lvl2pPr marL="0" indent="-365760">
              <a:lnSpc>
                <a:spcPts val="3500"/>
              </a:lnSpc>
              <a:spcBef>
                <a:spcPts val="0"/>
              </a:spcBef>
              <a:buClr>
                <a:schemeClr val="accent2"/>
              </a:buClr>
              <a:buSzPct val="100000"/>
              <a:buFont typeface="Wingdings" charset="2"/>
              <a:buChar char="§"/>
              <a:defRPr sz="1800" normalizeH="0">
                <a:solidFill>
                  <a:schemeClr val="tx2"/>
                </a:solidFill>
              </a:defRPr>
            </a:lvl2pPr>
            <a:lvl3pPr marL="0" indent="-365760">
              <a:lnSpc>
                <a:spcPts val="3500"/>
              </a:lnSpc>
              <a:spcBef>
                <a:spcPts val="0"/>
              </a:spcBef>
              <a:buClr>
                <a:schemeClr val="accent2"/>
              </a:buClr>
              <a:buSzPct val="100000"/>
              <a:buFont typeface="Wingdings" charset="2"/>
              <a:buChar char="§"/>
              <a:defRPr sz="1800" normalizeH="0">
                <a:solidFill>
                  <a:schemeClr val="tx2"/>
                </a:solidFill>
              </a:defRPr>
            </a:lvl3pPr>
            <a:lvl4pPr marL="0" indent="-365760">
              <a:lnSpc>
                <a:spcPts val="3500"/>
              </a:lnSpc>
              <a:spcBef>
                <a:spcPts val="0"/>
              </a:spcBef>
              <a:buClr>
                <a:schemeClr val="accent2"/>
              </a:buClr>
              <a:buSzPct val="100000"/>
              <a:buFont typeface="Wingdings" charset="2"/>
              <a:buChar char="§"/>
              <a:defRPr sz="1800" normalizeH="0">
                <a:solidFill>
                  <a:schemeClr val="tx2"/>
                </a:solidFill>
              </a:defRPr>
            </a:lvl4pPr>
            <a:lvl5pPr marL="0" indent="-365760">
              <a:lnSpc>
                <a:spcPts val="3500"/>
              </a:lnSpc>
              <a:spcBef>
                <a:spcPts val="0"/>
              </a:spcBef>
              <a:buClr>
                <a:schemeClr val="accent2"/>
              </a:buClr>
              <a:buSzPct val="100000"/>
              <a:buFont typeface="Wingdings" charset="2"/>
              <a:buChar char="§"/>
              <a:defRPr sz="1800" normalizeH="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5762" y="6276447"/>
            <a:ext cx="2133600" cy="365125"/>
          </a:xfrm>
          <a:prstGeom prst="rect">
            <a:avLst/>
          </a:prstGeom>
        </p:spPr>
        <p:txBody>
          <a:bodyPr/>
          <a:lstStyle>
            <a:lvl1pPr algn="r">
              <a:defRPr sz="1400"/>
            </a:lvl1pPr>
          </a:lstStyle>
          <a:p>
            <a:fld id="{9A47194C-3E5A-854F-B5AE-A6634FC20B3C}" type="slidenum">
              <a:rPr lang="en-US" smtClean="0"/>
              <a:pPr/>
              <a:t>‹#›</a:t>
            </a:fld>
            <a:endParaRPr lang="en-US" dirty="0"/>
          </a:p>
        </p:txBody>
      </p:sp>
      <p:sp>
        <p:nvSpPr>
          <p:cNvPr id="20" name="Text Placeholder 19"/>
          <p:cNvSpPr>
            <a:spLocks noGrp="1"/>
          </p:cNvSpPr>
          <p:nvPr>
            <p:ph type="body" sz="quarter" idx="13" hasCustomPrompt="1"/>
          </p:nvPr>
        </p:nvSpPr>
        <p:spPr>
          <a:xfrm>
            <a:off x="927101" y="6242583"/>
            <a:ext cx="4792118" cy="365124"/>
          </a:xfrm>
          <a:prstGeom prst="rect">
            <a:avLst/>
          </a:prstGeom>
        </p:spPr>
        <p:txBody>
          <a:bodyPr vert="horz" lIns="0" tIns="0" rIns="0" bIns="0" anchor="ctr"/>
          <a:lstStyle>
            <a:lvl1pPr marL="0" indent="0">
              <a:spcBef>
                <a:spcPts val="0"/>
              </a:spcBef>
              <a:buFontTx/>
              <a:buNone/>
              <a:defRPr sz="1400" b="1" cap="all" spc="50" baseline="0">
                <a:solidFill>
                  <a:srgbClr val="0095D3"/>
                </a:solidFill>
              </a:defRPr>
            </a:lvl1pPr>
          </a:lstStyle>
          <a:p>
            <a:r>
              <a:rPr lang="en-US" dirty="0"/>
              <a:t>Insert title</a:t>
            </a:r>
          </a:p>
        </p:txBody>
      </p:sp>
      <p:sp>
        <p:nvSpPr>
          <p:cNvPr id="14" name="Title 13"/>
          <p:cNvSpPr>
            <a:spLocks noGrp="1"/>
          </p:cNvSpPr>
          <p:nvPr>
            <p:ph type="title"/>
          </p:nvPr>
        </p:nvSpPr>
        <p:spPr>
          <a:xfrm>
            <a:off x="1629818" y="165100"/>
            <a:ext cx="7341145" cy="954088"/>
          </a:xfrm>
          <a:prstGeom prst="rect">
            <a:avLst/>
          </a:prstGeom>
        </p:spPr>
        <p:txBody>
          <a:bodyPr vert="horz" lIns="0" tIns="0" rIns="0" bIns="91440" anchor="b"/>
          <a:lstStyle>
            <a:lvl1pPr algn="l">
              <a:defRPr sz="2400" b="1" spc="100">
                <a:solidFill>
                  <a:srgbClr val="FFFFFF"/>
                </a:solidFill>
                <a:latin typeface="+mn-lt"/>
              </a:defRPr>
            </a:lvl1pPr>
          </a:lstStyle>
          <a:p>
            <a:r>
              <a:rPr lang="en-US" dirty="0"/>
              <a:t>Click to edit Master title style</a:t>
            </a:r>
          </a:p>
        </p:txBody>
      </p:sp>
    </p:spTree>
    <p:extLst>
      <p:ext uri="{BB962C8B-B14F-4D97-AF65-F5344CB8AC3E}">
        <p14:creationId xmlns:p14="http://schemas.microsoft.com/office/powerpoint/2010/main" val="312924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emf"/><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CPS apple 2016 2c.pdf"/>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67" r:id="rId5"/>
    <p:sldLayoutId id="2147483662" r:id="rId6"/>
    <p:sldLayoutId id="2147483661" r:id="rId7"/>
    <p:sldLayoutId id="2147483664" r:id="rId8"/>
    <p:sldLayoutId id="2147483668" r:id="rId9"/>
    <p:sldLayoutId id="2147483671" r:id="rId10"/>
    <p:sldLayoutId id="2147483669" r:id="rId11"/>
    <p:sldLayoutId id="2147483672" r:id="rId12"/>
    <p:sldLayoutId id="2147483674" r:id="rId13"/>
    <p:sldLayoutId id="2147483675" r:id="rId14"/>
    <p:sldLayoutId id="2147483676" r:id="rId1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713840" y="6209402"/>
            <a:ext cx="8253883" cy="483040"/>
          </a:xfrm>
          <a:prstGeom prst="rect">
            <a:avLst/>
          </a:prstGeom>
          <a:gradFill flip="none" rotWithShape="1">
            <a:gsLst>
              <a:gs pos="100000">
                <a:srgbClr val="0095D3"/>
              </a:gs>
              <a:gs pos="0">
                <a:srgbClr val="FFFFFF"/>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BCPS apple 2016 2c.pdf"/>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2445" y="6159499"/>
            <a:ext cx="533325" cy="568325"/>
          </a:xfrm>
          <a:prstGeom prst="rect">
            <a:avLst/>
          </a:prstGeom>
        </p:spPr>
      </p:pic>
    </p:spTree>
    <p:extLst>
      <p:ext uri="{BB962C8B-B14F-4D97-AF65-F5344CB8AC3E}">
        <p14:creationId xmlns:p14="http://schemas.microsoft.com/office/powerpoint/2010/main" val="35254135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hyperlink" Target="http://browardschools.adobeconnect.com/spbp2018/"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hyperlink" Target="mailto:Tyyne.Hogan@browardschools.co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10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6.jpeg"/><Relationship Id="rId7"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hyperlink" Target="mailto:tyyne.hogan@browardschools.com" TargetMode="External"/><Relationship Id="rId5" Type="http://schemas.openxmlformats.org/officeDocument/2006/relationships/image" Target="../media/image67.jpeg"/><Relationship Id="rId4" Type="http://schemas.openxmlformats.org/officeDocument/2006/relationships/hyperlink" Target="http://www.browardprevention.org/"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hyperlink" Target="http://www.broward.k12.fl.us/sbbcpolicies/index.asp"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fldoe.org/accountability/accountability-reporting/accountability-rules.stml" TargetMode="External"/><Relationship Id="rId2" Type="http://schemas.openxmlformats.org/officeDocument/2006/relationships/hyperlink" Target="http://www.broward.k12.fl.us/ospa/initiatives.asp?initiative_id=6"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broward.k12.fl.us/ospa/initiatives.asp?initiative_id=5"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broward.k12.fl.us/ospa/ospa-central2/"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broward.k12.fl.us/ospa/initiatives.asp?initiative_id=3"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browardcountyschools.sharepoint.com/sites/Intranet/Academics/SS/DPI/Pages/default.aspx"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mailto:adrienne.Dixson@browardschools.com" TargetMode="External"/><Relationship Id="rId2" Type="http://schemas.openxmlformats.org/officeDocument/2006/relationships/hyperlink" Target="http://pdportal.florida-ese.org/" TargetMode="Externa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57.tiff"/></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hyperlink" Target="http://www.broward.k12.fl.us/sbbcpolicies/index.asp" TargetMode="Externa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9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hyperlink" Target="http://flpbs.fmhi.usf.edu/"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hyperlink" Target="http://www.browardprevention.org/mtssrti/rtib/" TargetMode="External"/><Relationship Id="rId4" Type="http://schemas.openxmlformats.org/officeDocument/2006/relationships/image" Target="../media/image60.png"/></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0" y="2458298"/>
            <a:ext cx="9144000" cy="3353704"/>
          </a:xfrm>
          <a:prstGeom prst="rect">
            <a:avLst/>
          </a:prstGeom>
        </p:spPr>
        <p:txBody>
          <a:bodyPr anchor="ctr"/>
          <a:lstStyle/>
          <a:p>
            <a:pPr marL="0" indent="0" algn="ctr">
              <a:buNone/>
            </a:pPr>
            <a:r>
              <a:rPr lang="en-US" sz="4800" b="1" spc="-20" dirty="0">
                <a:solidFill>
                  <a:srgbClr val="0095D3"/>
                </a:solidFill>
                <a:latin typeface="Arial Black"/>
                <a:cs typeface="Arial Black"/>
              </a:rPr>
              <a:t>SCHOOL IMPROVEMENT TRAINING – QUARTER 1</a:t>
            </a:r>
          </a:p>
          <a:p>
            <a:pPr marL="0" indent="0" algn="ctr">
              <a:buNone/>
            </a:pPr>
            <a:endParaRPr lang="en-US" sz="1000" b="1" spc="-20" dirty="0">
              <a:solidFill>
                <a:srgbClr val="9BBB59"/>
              </a:solidFill>
              <a:latin typeface="Arial Black"/>
              <a:cs typeface="Arial Black"/>
            </a:endParaRPr>
          </a:p>
        </p:txBody>
      </p:sp>
      <p:sp>
        <p:nvSpPr>
          <p:cNvPr id="2" name="TextBox 1"/>
          <p:cNvSpPr txBox="1"/>
          <p:nvPr/>
        </p:nvSpPr>
        <p:spPr>
          <a:xfrm>
            <a:off x="1155974" y="2083855"/>
            <a:ext cx="7066096" cy="400110"/>
          </a:xfrm>
          <a:prstGeom prst="rect">
            <a:avLst/>
          </a:prstGeom>
          <a:noFill/>
        </p:spPr>
        <p:txBody>
          <a:bodyPr wrap="square" rtlCol="0" anchor="t">
            <a:spAutoFit/>
          </a:bodyPr>
          <a:lstStyle/>
          <a:p>
            <a:pPr algn="ctr"/>
            <a:r>
              <a:rPr lang="en-US" sz="2000" b="1" dirty="0">
                <a:latin typeface="Copperplate Gothic Bold"/>
                <a:cs typeface="Copperplate Gothic Bold"/>
              </a:rPr>
              <a:t>Office of Service Quality</a:t>
            </a:r>
          </a:p>
        </p:txBody>
      </p:sp>
    </p:spTree>
    <p:extLst>
      <p:ext uri="{BB962C8B-B14F-4D97-AF65-F5344CB8AC3E}">
        <p14:creationId xmlns:p14="http://schemas.microsoft.com/office/powerpoint/2010/main" val="2217768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B05923-1C7E-47B4-893B-F6CCAEEDBCED}"/>
              </a:ext>
            </a:extLst>
          </p:cNvPr>
          <p:cNvSpPr>
            <a:spLocks noGrp="1"/>
          </p:cNvSpPr>
          <p:nvPr>
            <p:ph type="sldNum" sz="quarter" idx="12"/>
          </p:nvPr>
        </p:nvSpPr>
        <p:spPr/>
        <p:txBody>
          <a:bodyPr/>
          <a:lstStyle/>
          <a:p>
            <a:fld id="{9A47194C-3E5A-854F-B5AE-A6634FC20B3C}" type="slidenum">
              <a:rPr lang="en-US" smtClean="0"/>
              <a:pPr/>
              <a:t>10</a:t>
            </a:fld>
            <a:endParaRPr lang="en-US" dirty="0"/>
          </a:p>
        </p:txBody>
      </p:sp>
      <p:sp>
        <p:nvSpPr>
          <p:cNvPr id="4" name="Title 3">
            <a:extLst>
              <a:ext uri="{FF2B5EF4-FFF2-40B4-BE49-F238E27FC236}">
                <a16:creationId xmlns:a16="http://schemas.microsoft.com/office/drawing/2014/main" id="{1B8CB67E-18B8-4E1F-BD9F-308F5C641F80}"/>
              </a:ext>
            </a:extLst>
          </p:cNvPr>
          <p:cNvSpPr>
            <a:spLocks noGrp="1"/>
          </p:cNvSpPr>
          <p:nvPr>
            <p:ph type="title"/>
          </p:nvPr>
        </p:nvSpPr>
        <p:spPr>
          <a:xfrm>
            <a:off x="469140" y="1143528"/>
            <a:ext cx="8493885" cy="202144"/>
          </a:xfrm>
        </p:spPr>
        <p:txBody>
          <a:bodyPr/>
          <a:lstStyle/>
          <a:p>
            <a:pPr algn="ctr"/>
            <a:br>
              <a:rPr lang="en-US" sz="4400" spc="-5" dirty="0">
                <a:latin typeface="Calibri"/>
                <a:cs typeface="Calibri"/>
              </a:rPr>
            </a:br>
            <a:br>
              <a:rPr lang="en-US" sz="4400" spc="-5" dirty="0">
                <a:latin typeface="Calibri"/>
                <a:cs typeface="Calibri"/>
              </a:rPr>
            </a:br>
            <a:br>
              <a:rPr lang="en-US" sz="4400" spc="-5" dirty="0">
                <a:latin typeface="Calibri"/>
                <a:cs typeface="Calibri"/>
              </a:rPr>
            </a:br>
            <a:br>
              <a:rPr lang="en-US" sz="4400" spc="-5" dirty="0">
                <a:latin typeface="Calibri"/>
                <a:cs typeface="Calibri"/>
              </a:rPr>
            </a:br>
            <a:br>
              <a:rPr lang="en-US" sz="4400" spc="-5" dirty="0">
                <a:latin typeface="Calibri"/>
                <a:cs typeface="Calibri"/>
              </a:rPr>
            </a:br>
            <a:r>
              <a:rPr lang="en-US" sz="4400" spc="-5" dirty="0">
                <a:latin typeface="Calibri"/>
                <a:cs typeface="Calibri"/>
              </a:rPr>
              <a:t>P</a:t>
            </a:r>
            <a:r>
              <a:rPr lang="en-US" sz="4400" spc="-45" dirty="0">
                <a:latin typeface="Calibri"/>
                <a:cs typeface="Calibri"/>
              </a:rPr>
              <a:t>U</a:t>
            </a:r>
            <a:r>
              <a:rPr lang="en-US" sz="4400" dirty="0">
                <a:latin typeface="Calibri"/>
                <a:cs typeface="Calibri"/>
              </a:rPr>
              <a:t>R</a:t>
            </a:r>
            <a:r>
              <a:rPr lang="en-US" sz="4400" spc="-5" dirty="0">
                <a:latin typeface="Calibri"/>
                <a:cs typeface="Calibri"/>
              </a:rPr>
              <a:t>P</a:t>
            </a:r>
            <a:r>
              <a:rPr lang="en-US" sz="4400" dirty="0">
                <a:latin typeface="Calibri"/>
                <a:cs typeface="Calibri"/>
              </a:rPr>
              <a:t>O</a:t>
            </a:r>
            <a:r>
              <a:rPr lang="en-US" sz="4400" spc="-30" dirty="0">
                <a:latin typeface="Calibri"/>
                <a:cs typeface="Calibri"/>
              </a:rPr>
              <a:t>SE</a:t>
            </a:r>
            <a:r>
              <a:rPr lang="en-US" sz="4400" dirty="0">
                <a:latin typeface="Calibri"/>
                <a:cs typeface="Calibri"/>
              </a:rPr>
              <a:t> O</a:t>
            </a:r>
            <a:r>
              <a:rPr lang="en-US" sz="4400" spc="-25" dirty="0">
                <a:latin typeface="Calibri"/>
                <a:cs typeface="Calibri"/>
              </a:rPr>
              <a:t>F</a:t>
            </a:r>
            <a:r>
              <a:rPr lang="en-US" sz="4400" dirty="0">
                <a:latin typeface="Calibri"/>
                <a:cs typeface="Calibri"/>
              </a:rPr>
              <a:t> </a:t>
            </a:r>
            <a:r>
              <a:rPr lang="en-US" sz="4400" spc="-30" dirty="0">
                <a:latin typeface="Calibri"/>
                <a:cs typeface="Calibri"/>
              </a:rPr>
              <a:t>S</a:t>
            </a:r>
            <a:r>
              <a:rPr lang="en-US" sz="4400" dirty="0">
                <a:latin typeface="Calibri"/>
                <a:cs typeface="Calibri"/>
              </a:rPr>
              <a:t>AC</a:t>
            </a:r>
            <a:br>
              <a:rPr lang="en-US" dirty="0">
                <a:latin typeface="Calibri"/>
                <a:cs typeface="Calibri"/>
              </a:rPr>
            </a:br>
            <a:endParaRPr lang="en-US" dirty="0"/>
          </a:p>
        </p:txBody>
      </p:sp>
      <p:sp>
        <p:nvSpPr>
          <p:cNvPr id="6" name="Rectangle 5">
            <a:extLst>
              <a:ext uri="{FF2B5EF4-FFF2-40B4-BE49-F238E27FC236}">
                <a16:creationId xmlns:a16="http://schemas.microsoft.com/office/drawing/2014/main" id="{A0B7DD42-CC15-4982-8D94-74D50288F2E8}"/>
              </a:ext>
            </a:extLst>
          </p:cNvPr>
          <p:cNvSpPr/>
          <p:nvPr/>
        </p:nvSpPr>
        <p:spPr>
          <a:xfrm>
            <a:off x="469140" y="1446744"/>
            <a:ext cx="8400222" cy="3952364"/>
          </a:xfrm>
          <a:prstGeom prst="rect">
            <a:avLst/>
          </a:prstGeom>
        </p:spPr>
        <p:txBody>
          <a:bodyPr wrap="square">
            <a:spAutoFit/>
          </a:bodyPr>
          <a:lstStyle/>
          <a:p>
            <a:pPr marL="12700" marR="5080">
              <a:lnSpc>
                <a:spcPts val="4300"/>
              </a:lnSpc>
            </a:pPr>
            <a:r>
              <a:rPr lang="en-US" sz="4400" b="1" spc="-15" dirty="0">
                <a:solidFill>
                  <a:srgbClr val="0095D3"/>
                </a:solidFill>
                <a:latin typeface="Arial"/>
                <a:cs typeface="Arial"/>
              </a:rPr>
              <a:t>•  Facilitate the development</a:t>
            </a:r>
          </a:p>
          <a:p>
            <a:pPr marL="12700" marR="5080">
              <a:lnSpc>
                <a:spcPts val="4300"/>
              </a:lnSpc>
            </a:pPr>
            <a:r>
              <a:rPr lang="en-US" sz="4400" b="1" spc="-15" dirty="0">
                <a:solidFill>
                  <a:srgbClr val="0095D3"/>
                </a:solidFill>
                <a:latin typeface="Arial"/>
                <a:cs typeface="Arial"/>
              </a:rPr>
              <a:t>   of the School Improvement</a:t>
            </a:r>
          </a:p>
          <a:p>
            <a:pPr marL="12700" marR="5080">
              <a:lnSpc>
                <a:spcPts val="4300"/>
              </a:lnSpc>
            </a:pPr>
            <a:r>
              <a:rPr lang="en-US" sz="4400" b="1" spc="-15" dirty="0">
                <a:solidFill>
                  <a:srgbClr val="0095D3"/>
                </a:solidFill>
                <a:latin typeface="Arial"/>
                <a:cs typeface="Arial"/>
              </a:rPr>
              <a:t>   Plan (SIP)</a:t>
            </a:r>
          </a:p>
          <a:p>
            <a:pPr marL="12700" marR="5080">
              <a:lnSpc>
                <a:spcPts val="4300"/>
              </a:lnSpc>
            </a:pPr>
            <a:endParaRPr lang="en-US" sz="4400" b="1" spc="-5" dirty="0">
              <a:solidFill>
                <a:srgbClr val="0095D3"/>
              </a:solidFill>
              <a:latin typeface="Arial"/>
              <a:cs typeface="Arial"/>
            </a:endParaRPr>
          </a:p>
          <a:p>
            <a:pPr marL="12700" marR="5080">
              <a:lnSpc>
                <a:spcPts val="4300"/>
              </a:lnSpc>
            </a:pPr>
            <a:r>
              <a:rPr lang="en-US" sz="4400" b="1" spc="-5" dirty="0">
                <a:solidFill>
                  <a:srgbClr val="0095D3"/>
                </a:solidFill>
                <a:latin typeface="Arial"/>
                <a:cs typeface="Arial"/>
              </a:rPr>
              <a:t>•  Monitor progress of the SIP </a:t>
            </a:r>
          </a:p>
          <a:p>
            <a:pPr marL="12700" marR="5080">
              <a:lnSpc>
                <a:spcPts val="4300"/>
              </a:lnSpc>
            </a:pPr>
            <a:r>
              <a:rPr lang="en-US" sz="4400" b="1" spc="-5" dirty="0">
                <a:solidFill>
                  <a:srgbClr val="0095D3"/>
                </a:solidFill>
                <a:latin typeface="Arial"/>
                <a:cs typeface="Arial"/>
              </a:rPr>
              <a:t>   and make modifications as</a:t>
            </a:r>
          </a:p>
          <a:p>
            <a:pPr marL="12700" marR="5080">
              <a:lnSpc>
                <a:spcPts val="4300"/>
              </a:lnSpc>
            </a:pPr>
            <a:r>
              <a:rPr lang="en-US" sz="4400" b="1" spc="-5" dirty="0">
                <a:solidFill>
                  <a:srgbClr val="0095D3"/>
                </a:solidFill>
                <a:latin typeface="Arial"/>
                <a:cs typeface="Arial"/>
              </a:rPr>
              <a:t>   needed</a:t>
            </a:r>
            <a:endParaRPr lang="en-US" sz="4400" b="1" spc="-15" dirty="0">
              <a:solidFill>
                <a:srgbClr val="0095D3"/>
              </a:solidFill>
              <a:latin typeface="Arial"/>
              <a:cs typeface="Arial"/>
            </a:endParaRPr>
          </a:p>
        </p:txBody>
      </p:sp>
      <p:sp>
        <p:nvSpPr>
          <p:cNvPr id="7" name="Text Placeholder 4">
            <a:extLst>
              <a:ext uri="{FF2B5EF4-FFF2-40B4-BE49-F238E27FC236}">
                <a16:creationId xmlns:a16="http://schemas.microsoft.com/office/drawing/2014/main" id="{E3F08994-67A2-418E-8FB1-0479F6FBB7D7}"/>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5065989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0045" y="1847388"/>
            <a:ext cx="8398453" cy="958660"/>
          </a:xfrm>
          <a:prstGeom prst="rect">
            <a:avLst/>
          </a:prstGeom>
          <a:noFill/>
        </p:spPr>
        <p:txBody>
          <a:bodyPr wrap="none" rtlCol="0">
            <a:spAutoFit/>
          </a:bodyPr>
          <a:lstStyle/>
          <a:p>
            <a:pPr>
              <a:lnSpc>
                <a:spcPct val="150000"/>
              </a:lnSpc>
            </a:pPr>
            <a:r>
              <a:rPr lang="en-US" sz="2000" b="1" u="sng" dirty="0">
                <a:solidFill>
                  <a:prstClr val="black"/>
                </a:solidFill>
                <a:latin typeface="Arial" panose="020B0604020202020204" pitchFamily="34" charset="0"/>
                <a:cs typeface="Arial" panose="020B0604020202020204" pitchFamily="34" charset="0"/>
              </a:rPr>
              <a:t>January 15</a:t>
            </a:r>
            <a:r>
              <a:rPr lang="en-US" sz="2000" b="1" u="sng" baseline="30000" dirty="0">
                <a:solidFill>
                  <a:prstClr val="black"/>
                </a:solidFill>
                <a:latin typeface="Arial" panose="020B0604020202020204" pitchFamily="34" charset="0"/>
                <a:cs typeface="Arial" panose="020B0604020202020204" pitchFamily="34" charset="0"/>
              </a:rPr>
              <a:t>th</a:t>
            </a:r>
            <a:r>
              <a:rPr lang="en-US" sz="2000" dirty="0">
                <a:solidFill>
                  <a:prstClr val="black"/>
                </a:solidFill>
                <a:latin typeface="Arial" panose="020B0604020202020204" pitchFamily="34" charset="0"/>
                <a:cs typeface="Arial" panose="020B0604020202020204" pitchFamily="34" charset="0"/>
              </a:rPr>
              <a:t>: Principal memo, Brainshark, and new template available </a:t>
            </a:r>
            <a:endParaRPr lang="en-US" sz="2000" b="1" dirty="0">
              <a:solidFill>
                <a:prstClr val="black"/>
              </a:solidFill>
              <a:latin typeface="Arial" panose="020B0604020202020204" pitchFamily="34" charset="0"/>
              <a:cs typeface="Arial" panose="020B0604020202020204" pitchFamily="34" charset="0"/>
            </a:endParaRPr>
          </a:p>
          <a:p>
            <a:pPr marL="342891" indent="-342891">
              <a:lnSpc>
                <a:spcPct val="150000"/>
              </a:lnSpc>
              <a:buFontTx/>
              <a:buAutoNum type="arabicPeriod"/>
            </a:pPr>
            <a:endParaRPr lang="en-US" sz="2000" dirty="0">
              <a:solidFill>
                <a:prstClr val="black"/>
              </a:solidFill>
              <a:latin typeface="Arial" panose="020B0604020202020204" pitchFamily="34" charset="0"/>
              <a:cs typeface="Arial" panose="020B0604020202020204" pitchFamily="34" charset="0"/>
            </a:endParaRPr>
          </a:p>
        </p:txBody>
      </p:sp>
      <p:grpSp>
        <p:nvGrpSpPr>
          <p:cNvPr id="12" name="Group 11"/>
          <p:cNvGrpSpPr/>
          <p:nvPr/>
        </p:nvGrpSpPr>
        <p:grpSpPr>
          <a:xfrm>
            <a:off x="0" y="-101598"/>
            <a:ext cx="9144000" cy="1557627"/>
            <a:chOff x="0" y="0"/>
            <a:chExt cx="9144000" cy="1557627"/>
          </a:xfrm>
        </p:grpSpPr>
        <p:grpSp>
          <p:nvGrpSpPr>
            <p:cNvPr id="13" name="Group 12"/>
            <p:cNvGrpSpPr/>
            <p:nvPr/>
          </p:nvGrpSpPr>
          <p:grpSpPr>
            <a:xfrm>
              <a:off x="0" y="391359"/>
              <a:ext cx="9144000" cy="733234"/>
              <a:chOff x="0" y="292608"/>
              <a:chExt cx="9144000" cy="733234"/>
            </a:xfrm>
          </p:grpSpPr>
          <p:sp>
            <p:nvSpPr>
              <p:cNvPr id="15" name="Rectangle 1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61128" y="319112"/>
                <a:ext cx="7083991"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5: Look for the new template</a:t>
                </a: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9" name="TextBox 8"/>
          <p:cNvSpPr txBox="1"/>
          <p:nvPr/>
        </p:nvSpPr>
        <p:spPr>
          <a:xfrm>
            <a:off x="910044" y="2448716"/>
            <a:ext cx="6769482" cy="1938992"/>
          </a:xfrm>
          <a:prstGeom prst="rect">
            <a:avLst/>
          </a:prstGeom>
          <a:noFill/>
        </p:spPr>
        <p:txBody>
          <a:bodyPr wrap="none" rtlCol="0">
            <a:spAutoFit/>
          </a:bodyPr>
          <a:lstStyle/>
          <a:p>
            <a:pPr marL="285750" indent="-285750">
              <a:buFont typeface="Arial" panose="020B0604020202020204" pitchFamily="34" charset="0"/>
              <a:buChar char="•"/>
            </a:pPr>
            <a:r>
              <a:rPr lang="en-US" sz="2000" dirty="0"/>
              <a:t>Location of template will be indicated in the Principal memo</a:t>
            </a:r>
          </a:p>
          <a:p>
            <a:pPr marL="285750" indent="-285750">
              <a:buFont typeface="Arial" panose="020B0604020202020204" pitchFamily="34" charset="0"/>
              <a:buChar char="•"/>
            </a:pPr>
            <a:r>
              <a:rPr lang="en-US" sz="2000" dirty="0"/>
              <a:t>Template will be similar to last year</a:t>
            </a:r>
          </a:p>
          <a:p>
            <a:pPr marL="285750" indent="-285750">
              <a:buFont typeface="Arial" panose="020B0604020202020204" pitchFamily="34" charset="0"/>
              <a:buChar char="•"/>
            </a:pPr>
            <a:r>
              <a:rPr lang="en-US" sz="2000" dirty="0"/>
              <a:t>Template will expand to include all 10 PBIS Critical Elements:</a:t>
            </a:r>
          </a:p>
          <a:p>
            <a:pPr marL="742950" lvl="1" indent="-285750">
              <a:buFont typeface="Arial" panose="020B0604020202020204" pitchFamily="34" charset="0"/>
              <a:buChar char="•"/>
            </a:pPr>
            <a:r>
              <a:rPr lang="en-US" sz="2000" dirty="0"/>
              <a:t>Classroom Management</a:t>
            </a:r>
          </a:p>
          <a:p>
            <a:pPr marL="742950" lvl="1" indent="-285750">
              <a:buFont typeface="Arial" panose="020B0604020202020204" pitchFamily="34" charset="0"/>
              <a:buChar char="•"/>
            </a:pPr>
            <a:r>
              <a:rPr lang="en-US" sz="2000" dirty="0"/>
              <a:t>Implementation Planning</a:t>
            </a:r>
          </a:p>
          <a:p>
            <a:pPr marL="742950" lvl="1" indent="-285750">
              <a:buFont typeface="Arial" panose="020B0604020202020204" pitchFamily="34" charset="0"/>
              <a:buChar char="•"/>
            </a:pPr>
            <a:endParaRPr lang="en-US" sz="2000" dirty="0"/>
          </a:p>
        </p:txBody>
      </p:sp>
      <p:sp>
        <p:nvSpPr>
          <p:cNvPr id="17" name="TextBox 16"/>
          <p:cNvSpPr txBox="1"/>
          <p:nvPr/>
        </p:nvSpPr>
        <p:spPr>
          <a:xfrm>
            <a:off x="1041279" y="4768231"/>
            <a:ext cx="5971186" cy="1384995"/>
          </a:xfrm>
          <a:prstGeom prst="rect">
            <a:avLst/>
          </a:prstGeom>
          <a:noFill/>
        </p:spPr>
        <p:txBody>
          <a:bodyPr wrap="none" rtlCol="0">
            <a:spAutoFit/>
          </a:bodyPr>
          <a:lstStyle/>
          <a:p>
            <a:pPr>
              <a:lnSpc>
                <a:spcPct val="150000"/>
              </a:lnSpc>
            </a:pPr>
            <a:r>
              <a:rPr lang="en-US" sz="2000" b="1" u="sng" dirty="0">
                <a:solidFill>
                  <a:prstClr val="black"/>
                </a:solidFill>
                <a:latin typeface="Arial" panose="020B0604020202020204" pitchFamily="34" charset="0"/>
                <a:cs typeface="Arial" panose="020B0604020202020204" pitchFamily="34" charset="0"/>
              </a:rPr>
              <a:t>January 17</a:t>
            </a:r>
            <a:r>
              <a:rPr lang="en-US" sz="2000" b="1" u="sng" baseline="30000" dirty="0">
                <a:solidFill>
                  <a:prstClr val="black"/>
                </a:solidFill>
                <a:latin typeface="Arial" panose="020B0604020202020204" pitchFamily="34" charset="0"/>
                <a:cs typeface="Arial" panose="020B0604020202020204" pitchFamily="34" charset="0"/>
              </a:rPr>
              <a:t>th</a:t>
            </a:r>
            <a:r>
              <a:rPr lang="en-US" sz="2000" dirty="0">
                <a:solidFill>
                  <a:prstClr val="black"/>
                </a:solidFill>
                <a:latin typeface="Arial" panose="020B0604020202020204" pitchFamily="34" charset="0"/>
                <a:cs typeface="Arial" panose="020B0604020202020204" pitchFamily="34" charset="0"/>
              </a:rPr>
              <a:t>: SPBP Webinar 9:00-10:00</a:t>
            </a:r>
          </a:p>
          <a:p>
            <a:pPr>
              <a:lnSpc>
                <a:spcPct val="150000"/>
              </a:lnSpc>
            </a:pPr>
            <a:r>
              <a:rPr lang="en-US" sz="2000" b="1" dirty="0">
                <a:hlinkClick r:id="rId4"/>
              </a:rPr>
              <a:t>http://browardschools.adobeconnect.com/spbp2018/</a:t>
            </a:r>
            <a:endParaRPr lang="en-US" sz="2000" b="1" dirty="0"/>
          </a:p>
          <a:p>
            <a:pPr>
              <a:lnSpc>
                <a:spcPct val="150000"/>
              </a:lnSpc>
            </a:pPr>
            <a:r>
              <a:rPr lang="en-US" sz="1600" dirty="0">
                <a:solidFill>
                  <a:prstClr val="black"/>
                </a:solidFill>
                <a:latin typeface="Arial" panose="020B0604020202020204" pitchFamily="34" charset="0"/>
                <a:cs typeface="Arial" panose="020B0604020202020204" pitchFamily="34" charset="0"/>
              </a:rPr>
              <a:t>(will be posted on website if you can/t attend</a:t>
            </a:r>
            <a:r>
              <a:rPr lang="en-US" sz="1600" b="1" dirty="0">
                <a:solidFill>
                  <a:prstClr val="black"/>
                </a:solidFill>
                <a:latin typeface="Arial" panose="020B0604020202020204" pitchFamily="34" charset="0"/>
                <a:cs typeface="Arial" panose="020B0604020202020204" pitchFamily="34" charset="0"/>
              </a:rPr>
              <a:t>)</a:t>
            </a:r>
            <a:endParaRPr lang="en-US" sz="1600" dirty="0">
              <a:solidFill>
                <a:prstClr val="black"/>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703" y="1456029"/>
            <a:ext cx="729343" cy="1094015"/>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702" y="4489009"/>
            <a:ext cx="729343" cy="1094015"/>
          </a:xfrm>
          <a:prstGeom prst="rect">
            <a:avLst/>
          </a:prstGeom>
        </p:spPr>
      </p:pic>
    </p:spTree>
    <p:extLst>
      <p:ext uri="{BB962C8B-B14F-4D97-AF65-F5344CB8AC3E}">
        <p14:creationId xmlns:p14="http://schemas.microsoft.com/office/powerpoint/2010/main" val="15076729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01598"/>
            <a:ext cx="9144000" cy="1557627"/>
            <a:chOff x="0" y="0"/>
            <a:chExt cx="9144000" cy="1557627"/>
          </a:xfrm>
        </p:grpSpPr>
        <p:sp>
          <p:nvSpPr>
            <p:cNvPr id="15" name="Rectangle 14"/>
            <p:cNvSpPr/>
            <p:nvPr/>
          </p:nvSpPr>
          <p:spPr>
            <a:xfrm>
              <a:off x="0" y="391359"/>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9" name="TextBox 8"/>
          <p:cNvSpPr txBox="1"/>
          <p:nvPr/>
        </p:nvSpPr>
        <p:spPr>
          <a:xfrm>
            <a:off x="262466" y="1414354"/>
            <a:ext cx="7876831" cy="517064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t>3 consecutive days: </a:t>
            </a:r>
            <a:r>
              <a:rPr lang="en-US" u="sng" dirty="0"/>
              <a:t>October 3, 4, and 5, 2017</a:t>
            </a:r>
          </a:p>
          <a:p>
            <a:pPr marL="285750" indent="-285750">
              <a:lnSpc>
                <a:spcPct val="150000"/>
              </a:lnSpc>
              <a:buFont typeface="Arial" panose="020B0604020202020204" pitchFamily="34" charset="0"/>
              <a:buChar char="•"/>
            </a:pPr>
            <a:r>
              <a:rPr lang="en-US" dirty="0"/>
              <a:t>For teams of 4-6 people per school (support staff and/or teachers)</a:t>
            </a:r>
          </a:p>
          <a:p>
            <a:pPr marL="285750" indent="-285750">
              <a:lnSpc>
                <a:spcPct val="150000"/>
              </a:lnSpc>
              <a:buFont typeface="Arial" panose="020B0604020202020204" pitchFamily="34" charset="0"/>
              <a:buChar char="•"/>
            </a:pPr>
            <a:r>
              <a:rPr lang="en-US" dirty="0"/>
              <a:t>Must have same administrator (in charge of behavior) attend all 3 days</a:t>
            </a:r>
          </a:p>
          <a:p>
            <a:pPr marL="285750" indent="-285750">
              <a:lnSpc>
                <a:spcPct val="150000"/>
              </a:lnSpc>
              <a:buFont typeface="Arial" panose="020B0604020202020204" pitchFamily="34" charset="0"/>
              <a:buChar char="•"/>
            </a:pPr>
            <a:r>
              <a:rPr lang="en-US" dirty="0"/>
              <a:t>Teams will be able to update their SPBP with guidance and support during the training</a:t>
            </a:r>
          </a:p>
          <a:p>
            <a:pPr marL="285750" indent="-285750">
              <a:lnSpc>
                <a:spcPct val="150000"/>
              </a:lnSpc>
              <a:buFont typeface="Arial" panose="020B0604020202020204" pitchFamily="34" charset="0"/>
              <a:buChar char="•"/>
            </a:pPr>
            <a:r>
              <a:rPr lang="en-US" dirty="0"/>
              <a:t>School will become a </a:t>
            </a:r>
            <a:r>
              <a:rPr lang="en-US" b="1" dirty="0">
                <a:solidFill>
                  <a:srgbClr val="26BDC4"/>
                </a:solidFill>
              </a:rPr>
              <a:t>“Certified PBIS School” </a:t>
            </a:r>
            <a:r>
              <a:rPr lang="en-US" dirty="0"/>
              <a:t>and will receive further supports and materials for </a:t>
            </a:r>
            <a:r>
              <a:rPr lang="en-US" i="1" dirty="0"/>
              <a:t>free</a:t>
            </a:r>
          </a:p>
          <a:p>
            <a:pPr marL="285750" indent="-285750">
              <a:lnSpc>
                <a:spcPct val="150000"/>
              </a:lnSpc>
              <a:buFont typeface="Arial" panose="020B0604020202020204" pitchFamily="34" charset="0"/>
              <a:buChar char="•"/>
            </a:pPr>
            <a:r>
              <a:rPr lang="en-US" dirty="0"/>
              <a:t>Email </a:t>
            </a:r>
            <a:r>
              <a:rPr lang="en-US" dirty="0">
                <a:hlinkClick r:id="rId4"/>
              </a:rPr>
              <a:t>Tyyne.Hogan@browardschools.com</a:t>
            </a:r>
            <a:r>
              <a:rPr lang="en-US" dirty="0"/>
              <a:t> </a:t>
            </a:r>
          </a:p>
          <a:p>
            <a:pPr>
              <a:lnSpc>
                <a:spcPct val="150000"/>
              </a:lnSpc>
            </a:pPr>
            <a:r>
              <a:rPr lang="en-US" dirty="0"/>
              <a:t>     if interested in attending OR if interested in </a:t>
            </a:r>
          </a:p>
          <a:p>
            <a:pPr>
              <a:lnSpc>
                <a:spcPct val="150000"/>
              </a:lnSpc>
            </a:pPr>
            <a:r>
              <a:rPr lang="en-US" dirty="0"/>
              <a:t>     attending another date</a:t>
            </a:r>
          </a:p>
          <a:p>
            <a:pPr>
              <a:lnSpc>
                <a:spcPct val="150000"/>
              </a:lnSpc>
            </a:pPr>
            <a:endParaRPr lang="en-US" sz="2000" dirty="0"/>
          </a:p>
        </p:txBody>
      </p:sp>
      <p:sp>
        <p:nvSpPr>
          <p:cNvPr id="10" name="Rectangle 9"/>
          <p:cNvSpPr/>
          <p:nvPr/>
        </p:nvSpPr>
        <p:spPr>
          <a:xfrm>
            <a:off x="1728127" y="338027"/>
            <a:ext cx="4434355" cy="646331"/>
          </a:xfrm>
          <a:prstGeom prst="rect">
            <a:avLst/>
          </a:prstGeom>
        </p:spPr>
        <p:txBody>
          <a:bodyPr wrap="none">
            <a:spAutoFit/>
          </a:bodyPr>
          <a:lstStyle/>
          <a:p>
            <a:r>
              <a:rPr lang="en-US" sz="3600" dirty="0">
                <a:solidFill>
                  <a:schemeClr val="bg1"/>
                </a:solidFill>
                <a:latin typeface="Arial" panose="020B0604020202020204" pitchFamily="34" charset="0"/>
                <a:cs typeface="Arial" panose="020B0604020202020204" pitchFamily="34" charset="0"/>
              </a:rPr>
              <a:t>Attend</a:t>
            </a:r>
            <a:r>
              <a:rPr lang="en-US" sz="3600" dirty="0">
                <a:solidFill>
                  <a:schemeClr val="bg1"/>
                </a:solidFill>
              </a:rPr>
              <a:t> a PBIS training:</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453" y="4287407"/>
            <a:ext cx="2302196" cy="2302196"/>
          </a:xfrm>
          <a:prstGeom prst="rect">
            <a:avLst/>
          </a:prstGeom>
        </p:spPr>
      </p:pic>
    </p:spTree>
    <p:extLst>
      <p:ext uri="{BB962C8B-B14F-4D97-AF65-F5344CB8AC3E}">
        <p14:creationId xmlns:p14="http://schemas.microsoft.com/office/powerpoint/2010/main" val="37922890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336" y="2377917"/>
            <a:ext cx="6397905" cy="4247317"/>
          </a:xfrm>
          <a:prstGeom prst="rect">
            <a:avLst/>
          </a:prstGeom>
          <a:noFill/>
        </p:spPr>
        <p:txBody>
          <a:bodyPr wrap="none" rtlCol="0">
            <a:spAutoFit/>
          </a:bodyPr>
          <a:lstStyle/>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Don’t wait to start working on your SPBP</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Complete a pre-SPBP survey with staff </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Make it a multi-disciplinary team project</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Explain to staff how it will provide a consistent </a:t>
            </a:r>
          </a:p>
          <a:p>
            <a:pPr>
              <a:spcAft>
                <a:spcPts val="600"/>
              </a:spcAft>
            </a:pPr>
            <a:r>
              <a:rPr lang="en-US" sz="2000" dirty="0">
                <a:solidFill>
                  <a:prstClr val="black"/>
                </a:solidFill>
                <a:latin typeface="Arial" panose="020B0604020202020204" pitchFamily="34" charset="0"/>
                <a:cs typeface="Arial" panose="020B0604020202020204" pitchFamily="34" charset="0"/>
              </a:rPr>
              <a:t>     language across the school and will benefit them</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Play the RtI:B 101 Brainshark for staff at a meeting</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Obtain stakeholder’s feedback on updates</a:t>
            </a:r>
          </a:p>
          <a:p>
            <a:pPr marL="342891" indent="-342891">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Hold your vote early to be able to make any needed</a:t>
            </a:r>
          </a:p>
          <a:p>
            <a:pPr>
              <a:spcAft>
                <a:spcPts val="600"/>
              </a:spcAft>
            </a:pPr>
            <a:r>
              <a:rPr lang="en-US" sz="2000" dirty="0">
                <a:solidFill>
                  <a:prstClr val="black"/>
                </a:solidFill>
                <a:latin typeface="Arial" panose="020B0604020202020204" pitchFamily="34" charset="0"/>
                <a:cs typeface="Arial" panose="020B0604020202020204" pitchFamily="34" charset="0"/>
              </a:rPr>
              <a:t>     changes before the deadline</a:t>
            </a:r>
          </a:p>
          <a:p>
            <a:pPr marL="342900" indent="-342900">
              <a:spcAft>
                <a:spcPts val="600"/>
              </a:spcAft>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Become a PBIS school</a:t>
            </a:r>
          </a:p>
          <a:p>
            <a:pPr marL="342891" indent="-342891">
              <a:spcAft>
                <a:spcPts val="600"/>
              </a:spcAft>
              <a:buFont typeface="Arial" panose="020B0604020202020204" pitchFamily="34" charset="0"/>
              <a:buChar char="•"/>
            </a:pPr>
            <a:r>
              <a:rPr lang="en-US" sz="2000" dirty="0">
                <a:solidFill>
                  <a:srgbClr val="FF0000"/>
                </a:solidFill>
                <a:latin typeface="Arial" panose="020B0604020202020204" pitchFamily="34" charset="0"/>
                <a:cs typeface="Arial" panose="020B0604020202020204" pitchFamily="34" charset="0"/>
              </a:rPr>
              <a:t>Ask for help!</a:t>
            </a:r>
          </a:p>
        </p:txBody>
      </p:sp>
      <p:sp>
        <p:nvSpPr>
          <p:cNvPr id="4" name="TextBox 3"/>
          <p:cNvSpPr txBox="1"/>
          <p:nvPr/>
        </p:nvSpPr>
        <p:spPr>
          <a:xfrm rot="1845143">
            <a:off x="6508895" y="3256505"/>
            <a:ext cx="2316147" cy="830997"/>
          </a:xfrm>
          <a:prstGeom prst="rect">
            <a:avLst/>
          </a:prstGeom>
          <a:solidFill>
            <a:schemeClr val="bg1"/>
          </a:solidFill>
          <a:ln w="28575">
            <a:solidFill>
              <a:srgbClr val="EF5224"/>
            </a:solidFill>
          </a:ln>
        </p:spPr>
        <p:txBody>
          <a:bodyPr wrap="none" rtlCol="0">
            <a:spAutoFit/>
          </a:bodyPr>
          <a:lstStyle/>
          <a:p>
            <a:pPr algn="ctr"/>
            <a:r>
              <a:rPr lang="en-US" sz="1600" dirty="0">
                <a:solidFill>
                  <a:srgbClr val="EF5224"/>
                </a:solidFill>
                <a:latin typeface="Arial" panose="020B0604020202020204" pitchFamily="34" charset="0"/>
                <a:cs typeface="Arial" panose="020B0604020202020204" pitchFamily="34" charset="0"/>
              </a:rPr>
              <a:t>Pony your staff surveys</a:t>
            </a:r>
          </a:p>
          <a:p>
            <a:pPr algn="ctr"/>
            <a:r>
              <a:rPr lang="en-US" sz="1600" dirty="0">
                <a:solidFill>
                  <a:srgbClr val="EF5224"/>
                </a:solidFill>
                <a:latin typeface="Arial" panose="020B0604020202020204" pitchFamily="34" charset="0"/>
                <a:cs typeface="Arial" panose="020B0604020202020204" pitchFamily="34" charset="0"/>
              </a:rPr>
              <a:t> and receive</a:t>
            </a:r>
            <a:r>
              <a:rPr lang="en-US" sz="1600" b="1" dirty="0">
                <a:solidFill>
                  <a:srgbClr val="EF5224"/>
                </a:solidFill>
                <a:latin typeface="Arial" panose="020B0604020202020204" pitchFamily="34" charset="0"/>
                <a:cs typeface="Arial" panose="020B0604020202020204" pitchFamily="34" charset="0"/>
              </a:rPr>
              <a:t> Bonus</a:t>
            </a:r>
          </a:p>
          <a:p>
            <a:pPr algn="ctr"/>
            <a:r>
              <a:rPr lang="en-US" sz="1600" dirty="0">
                <a:solidFill>
                  <a:srgbClr val="EF5224"/>
                </a:solidFill>
                <a:latin typeface="Arial" panose="020B0604020202020204" pitchFamily="34" charset="0"/>
                <a:cs typeface="Arial" panose="020B0604020202020204" pitchFamily="34" charset="0"/>
              </a:rPr>
              <a:t> points!</a:t>
            </a:r>
          </a:p>
        </p:txBody>
      </p:sp>
      <p:grpSp>
        <p:nvGrpSpPr>
          <p:cNvPr id="10" name="Group 9"/>
          <p:cNvGrpSpPr/>
          <p:nvPr/>
        </p:nvGrpSpPr>
        <p:grpSpPr>
          <a:xfrm>
            <a:off x="0" y="-101598"/>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982727" y="336059"/>
                <a:ext cx="2800767"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Helpful Hints</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grpSp>
        <p:nvGrpSpPr>
          <p:cNvPr id="15" name="Group 14"/>
          <p:cNvGrpSpPr/>
          <p:nvPr/>
        </p:nvGrpSpPr>
        <p:grpSpPr>
          <a:xfrm>
            <a:off x="3510377" y="1066446"/>
            <a:ext cx="1971669" cy="1143432"/>
            <a:chOff x="4391999" y="1957945"/>
            <a:chExt cx="2446635" cy="1659455"/>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999" y="1957945"/>
              <a:ext cx="1585467" cy="1659455"/>
            </a:xfrm>
            <a:prstGeom prst="rect">
              <a:avLst/>
            </a:prstGeom>
          </p:spPr>
        </p:pic>
        <p:sp>
          <p:nvSpPr>
            <p:cNvPr id="17" name="TextBox 16"/>
            <p:cNvSpPr txBox="1"/>
            <p:nvPr/>
          </p:nvSpPr>
          <p:spPr>
            <a:xfrm>
              <a:off x="4970416" y="2641598"/>
              <a:ext cx="1868218" cy="938016"/>
            </a:xfrm>
            <a:prstGeom prst="rect">
              <a:avLst/>
            </a:prstGeom>
            <a:noFill/>
          </p:spPr>
          <p:txBody>
            <a:bodyPr wrap="none" rtlCol="0">
              <a:spAutoFit/>
            </a:bodyPr>
            <a:lstStyle/>
            <a:p>
              <a:r>
                <a:rPr lang="en-US" b="1" dirty="0">
                  <a:solidFill>
                    <a:schemeClr val="bg1"/>
                  </a:solidFill>
                  <a:latin typeface="Arial" panose="020B0604020202020204" pitchFamily="34" charset="0"/>
                  <a:cs typeface="Arial" panose="020B0604020202020204" pitchFamily="34" charset="0"/>
                </a:rPr>
                <a:t>BEST</a:t>
              </a:r>
              <a:r>
                <a:rPr lang="en-US" b="1" dirty="0">
                  <a:solidFill>
                    <a:srgbClr val="FF0000"/>
                  </a:solidFill>
                  <a:latin typeface="Arial" panose="020B0604020202020204" pitchFamily="34" charset="0"/>
                  <a:cs typeface="Arial" panose="020B0604020202020204" pitchFamily="34" charset="0"/>
                </a:rPr>
                <a:t> </a:t>
              </a:r>
            </a:p>
            <a:p>
              <a:r>
                <a:rPr lang="en-US" b="1" dirty="0">
                  <a:solidFill>
                    <a:schemeClr val="bg1"/>
                  </a:solidFill>
                  <a:latin typeface="Arial" panose="020B0604020202020204" pitchFamily="34" charset="0"/>
                  <a:cs typeface="Arial" panose="020B0604020202020204" pitchFamily="34" charset="0"/>
                </a:rPr>
                <a:t>PRAC</a:t>
              </a:r>
              <a:r>
                <a:rPr lang="en-US" dirty="0">
                  <a:latin typeface="Arial" panose="020B0604020202020204" pitchFamily="34" charset="0"/>
                  <a:cs typeface="Arial" panose="020B0604020202020204" pitchFamily="34" charset="0"/>
                </a:rPr>
                <a:t>TICES</a:t>
              </a:r>
            </a:p>
          </p:txBody>
        </p:sp>
      </p:grpSp>
    </p:spTree>
    <p:extLst>
      <p:ext uri="{BB962C8B-B14F-4D97-AF65-F5344CB8AC3E}">
        <p14:creationId xmlns:p14="http://schemas.microsoft.com/office/powerpoint/2010/main" val="270000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left)">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left)">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left)">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ipe(left)">
                                      <p:cBhvr>
                                        <p:cTn id="44" dur="500"/>
                                        <p:tgtEl>
                                          <p:spTgt spid="3">
                                            <p:txEl>
                                              <p:pRg st="7" end="7"/>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wipe(left)">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p:cNvGrpSpPr>
            <a:grpSpLocks/>
          </p:cNvGrpSpPr>
          <p:nvPr/>
        </p:nvGrpSpPr>
        <p:grpSpPr bwMode="auto">
          <a:xfrm>
            <a:off x="2068979" y="5686668"/>
            <a:ext cx="6274923" cy="725488"/>
            <a:chOff x="2658360" y="5162227"/>
            <a:chExt cx="4839417" cy="725766"/>
          </a:xfrm>
        </p:grpSpPr>
        <p:sp>
          <p:nvSpPr>
            <p:cNvPr id="4" name="TextBox 8"/>
            <p:cNvSpPr txBox="1">
              <a:spLocks noChangeArrowheads="1"/>
            </p:cNvSpPr>
            <p:nvPr/>
          </p:nvSpPr>
          <p:spPr bwMode="auto">
            <a:xfrm>
              <a:off x="3971764" y="5233386"/>
              <a:ext cx="3526013" cy="338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1F497D"/>
                  </a:solidFill>
                  <a:latin typeface="Times New Roman Bold" charset="0"/>
                  <a:cs typeface="Times New Roman Bold" charset="0"/>
                </a:rPr>
                <a:t>@ </a:t>
              </a:r>
              <a:r>
                <a:rPr lang="en-US" sz="1600" b="1" dirty="0">
                  <a:solidFill>
                    <a:srgbClr val="1F497D"/>
                  </a:solidFill>
                  <a:latin typeface="Times New Roman Bold" charset="0"/>
                  <a:cs typeface="Times New Roman Bold" charset="0"/>
                </a:rPr>
                <a:t>Broward, Prevention &amp; Intervention </a:t>
              </a:r>
            </a:p>
          </p:txBody>
        </p:sp>
        <p:sp>
          <p:nvSpPr>
            <p:cNvPr id="5" name="TextBox 9"/>
            <p:cNvSpPr txBox="1">
              <a:spLocks noChangeArrowheads="1"/>
            </p:cNvSpPr>
            <p:nvPr/>
          </p:nvSpPr>
          <p:spPr bwMode="auto">
            <a:xfrm>
              <a:off x="3943483" y="5512394"/>
              <a:ext cx="2868950" cy="338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rgbClr val="00B0F0"/>
                  </a:solidFill>
                  <a:latin typeface="Times New Roman" charset="0"/>
                  <a:cs typeface="Times New Roman" charset="0"/>
                </a:rPr>
                <a:t> </a:t>
              </a:r>
              <a:r>
                <a:rPr lang="en-US" sz="1400" dirty="0">
                  <a:solidFill>
                    <a:prstClr val="black"/>
                  </a:solidFill>
                  <a:latin typeface="Times New Roman" charset="0"/>
                  <a:cs typeface="Times New Roman" charset="0"/>
                </a:rPr>
                <a:t>@ </a:t>
              </a:r>
              <a:r>
                <a:rPr lang="en-US" sz="1600" b="1" dirty="0">
                  <a:solidFill>
                    <a:prstClr val="black"/>
                  </a:solidFill>
                  <a:latin typeface="Times New Roman" charset="0"/>
                  <a:cs typeface="Times New Roman" charset="0"/>
                </a:rPr>
                <a:t>DiversityBCPS</a:t>
              </a:r>
            </a:p>
          </p:txBody>
        </p:sp>
        <p:pic>
          <p:nvPicPr>
            <p:cNvPr id="6" name="Picture 2" descr="http://www.hocktoberfest.com/wp-content/uploads/2012/10/Like_us_on_FB___Follow_us_on_Twi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8360" y="5162227"/>
              <a:ext cx="1392286" cy="725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TextBox 13"/>
          <p:cNvSpPr txBox="1">
            <a:spLocks noChangeArrowheads="1"/>
          </p:cNvSpPr>
          <p:nvPr/>
        </p:nvSpPr>
        <p:spPr bwMode="auto">
          <a:xfrm>
            <a:off x="1053115" y="2909844"/>
            <a:ext cx="7073852"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solidFill>
                  <a:srgbClr val="26BDC4"/>
                </a:solidFill>
                <a:latin typeface="Arial"/>
                <a:cs typeface="Arial"/>
              </a:rPr>
              <a:t>Diversity, Prevention &amp; Intervention</a:t>
            </a:r>
            <a:endParaRPr lang="en-US" sz="2800" dirty="0">
              <a:solidFill>
                <a:srgbClr val="26BDC4"/>
              </a:solidFill>
            </a:endParaRPr>
          </a:p>
          <a:p>
            <a:pPr algn="ctr"/>
            <a:r>
              <a:rPr lang="en-US" dirty="0">
                <a:solidFill>
                  <a:prstClr val="black"/>
                </a:solidFill>
              </a:rPr>
              <a:t>Lauderdale Manors Resource Center</a:t>
            </a:r>
          </a:p>
          <a:p>
            <a:pPr algn="ctr"/>
            <a:r>
              <a:rPr lang="en-US" dirty="0">
                <a:solidFill>
                  <a:prstClr val="black"/>
                </a:solidFill>
              </a:rPr>
              <a:t>754-321-1655</a:t>
            </a:r>
          </a:p>
          <a:p>
            <a:pPr algn="ctr"/>
            <a:endParaRPr lang="en-US" dirty="0">
              <a:solidFill>
                <a:prstClr val="black"/>
              </a:solidFill>
            </a:endParaRPr>
          </a:p>
          <a:p>
            <a:pPr algn="ctr"/>
            <a:r>
              <a:rPr lang="en-US" dirty="0">
                <a:solidFill>
                  <a:prstClr val="black"/>
                </a:solidFill>
              </a:rPr>
              <a:t>or visit our website at:</a:t>
            </a:r>
          </a:p>
          <a:p>
            <a:pPr algn="ctr"/>
            <a:r>
              <a:rPr lang="en-US" dirty="0">
                <a:solidFill>
                  <a:prstClr val="black"/>
                </a:solidFill>
                <a:hlinkClick r:id="rId4"/>
              </a:rPr>
              <a:t>www.browardprevention.org</a:t>
            </a:r>
            <a:endParaRPr lang="en-US" dirty="0">
              <a:solidFill>
                <a:prstClr val="black"/>
              </a:solidFill>
            </a:endParaRPr>
          </a:p>
          <a:p>
            <a:endParaRPr lang="en-US" dirty="0">
              <a:solidFill>
                <a:prstClr val="black"/>
              </a:solidFill>
            </a:endParaRPr>
          </a:p>
        </p:txBody>
      </p:sp>
      <p:pic>
        <p:nvPicPr>
          <p:cNvPr id="8" name="Picture 7" descr="DPI logo - colo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643" y="4041569"/>
            <a:ext cx="2036800" cy="1417171"/>
          </a:xfrm>
          <a:prstGeom prst="rect">
            <a:avLst/>
          </a:prstGeom>
        </p:spPr>
      </p:pic>
      <p:sp>
        <p:nvSpPr>
          <p:cNvPr id="10" name="TextBox 9"/>
          <p:cNvSpPr txBox="1"/>
          <p:nvPr/>
        </p:nvSpPr>
        <p:spPr>
          <a:xfrm>
            <a:off x="1296780" y="1527582"/>
            <a:ext cx="7047122" cy="830997"/>
          </a:xfrm>
          <a:prstGeom prst="rect">
            <a:avLst/>
          </a:prstGeom>
          <a:noFill/>
        </p:spPr>
        <p:txBody>
          <a:bodyPr wrap="none" rtlCol="0">
            <a:spAutoFit/>
          </a:bodyPr>
          <a:lstStyle/>
          <a:p>
            <a:r>
              <a:rPr lang="en-US" sz="2400" dirty="0">
                <a:solidFill>
                  <a:prstClr val="black"/>
                </a:solidFill>
                <a:latin typeface="Arial"/>
                <a:cs typeface="Arial"/>
              </a:rPr>
              <a:t>For more information on becoming a PBIS School,</a:t>
            </a:r>
          </a:p>
          <a:p>
            <a:r>
              <a:rPr lang="en-US" sz="2400" dirty="0">
                <a:solidFill>
                  <a:prstClr val="black"/>
                </a:solidFill>
                <a:latin typeface="Arial"/>
                <a:cs typeface="Arial"/>
              </a:rPr>
              <a:t>contact </a:t>
            </a:r>
            <a:r>
              <a:rPr lang="en-US" sz="2400" dirty="0">
                <a:solidFill>
                  <a:prstClr val="black"/>
                </a:solidFill>
                <a:latin typeface="Arial"/>
                <a:cs typeface="Arial"/>
                <a:hlinkClick r:id="rId6"/>
              </a:rPr>
              <a:t>tyyne.hogan@browardschools.com</a:t>
            </a:r>
            <a:endParaRPr lang="en-US" sz="2400" dirty="0">
              <a:solidFill>
                <a:prstClr val="black"/>
              </a:solidFill>
              <a:latin typeface="Arial"/>
              <a:cs typeface="Arial"/>
            </a:endParaRPr>
          </a:p>
        </p:txBody>
      </p:sp>
      <p:grpSp>
        <p:nvGrpSpPr>
          <p:cNvPr id="17" name="Group 16"/>
          <p:cNvGrpSpPr/>
          <p:nvPr/>
        </p:nvGrpSpPr>
        <p:grpSpPr>
          <a:xfrm>
            <a:off x="0" y="-101598"/>
            <a:ext cx="9144000" cy="1557627"/>
            <a:chOff x="0" y="0"/>
            <a:chExt cx="9144000" cy="1557627"/>
          </a:xfrm>
        </p:grpSpPr>
        <p:grpSp>
          <p:nvGrpSpPr>
            <p:cNvPr id="18" name="Group 17"/>
            <p:cNvGrpSpPr/>
            <p:nvPr/>
          </p:nvGrpSpPr>
          <p:grpSpPr>
            <a:xfrm>
              <a:off x="0" y="391359"/>
              <a:ext cx="9144000" cy="733234"/>
              <a:chOff x="0" y="292608"/>
              <a:chExt cx="9144000" cy="733234"/>
            </a:xfrm>
          </p:grpSpPr>
          <p:sp>
            <p:nvSpPr>
              <p:cNvPr id="20" name="Rectangle 19"/>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3638304" y="336059"/>
                <a:ext cx="1774845"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Contact</a:t>
                </a:r>
              </a:p>
            </p:txBody>
          </p:sp>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12694" y="3776230"/>
            <a:ext cx="1769540" cy="1769540"/>
          </a:xfrm>
          <a:prstGeom prst="rect">
            <a:avLst/>
          </a:prstGeom>
        </p:spPr>
      </p:pic>
    </p:spTree>
    <p:extLst>
      <p:ext uri="{BB962C8B-B14F-4D97-AF65-F5344CB8AC3E}">
        <p14:creationId xmlns:p14="http://schemas.microsoft.com/office/powerpoint/2010/main" val="19879599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36591" y="1298961"/>
            <a:ext cx="7886268" cy="5352234"/>
          </a:xfrm>
        </p:spPr>
        <p:txBody>
          <a:bodyPr/>
          <a:lstStyle/>
          <a:p>
            <a:pPr algn="ctr"/>
            <a:endParaRPr lang="en-US" dirty="0">
              <a:solidFill>
                <a:schemeClr val="bg1"/>
              </a:solidFill>
              <a:latin typeface="Arial Black"/>
              <a:cs typeface="Arial Black"/>
            </a:endParaRPr>
          </a:p>
          <a:p>
            <a:pPr algn="ctr"/>
            <a:endParaRPr lang="en-US" sz="1600" b="1" dirty="0">
              <a:solidFill>
                <a:schemeClr val="bg1"/>
              </a:solidFill>
              <a:latin typeface="Arial"/>
              <a:cs typeface="Arial"/>
            </a:endParaRPr>
          </a:p>
          <a:p>
            <a:r>
              <a:rPr lang="en-US" sz="3600" dirty="0">
                <a:solidFill>
                  <a:schemeClr val="bg1"/>
                </a:solidFill>
                <a:latin typeface="Arial Narrow Bold" panose="020B0706020202030204" pitchFamily="34" charset="0"/>
                <a:cs typeface="Arial Black"/>
              </a:rPr>
              <a:t>Quarter 1: Schools Supported by OSQ</a:t>
            </a:r>
          </a:p>
          <a:p>
            <a:endParaRPr lang="en-US" sz="3600" dirty="0">
              <a:solidFill>
                <a:schemeClr val="bg1"/>
              </a:solidFill>
              <a:latin typeface="Arial Narrow Bold" panose="020B0706020202030204" pitchFamily="34" charset="0"/>
              <a:cs typeface="Arial Black"/>
            </a:endParaRPr>
          </a:p>
          <a:p>
            <a:r>
              <a:rPr lang="en-US" sz="3600" dirty="0">
                <a:solidFill>
                  <a:schemeClr val="bg1"/>
                </a:solidFill>
                <a:latin typeface="Arial Narrow Bold" panose="020B0706020202030204" pitchFamily="34" charset="0"/>
                <a:cs typeface="Arial Black"/>
              </a:rPr>
              <a:t>Quarter 2: December 4 - December 8</a:t>
            </a:r>
          </a:p>
          <a:p>
            <a:endParaRPr lang="en-US" sz="3600" dirty="0">
              <a:solidFill>
                <a:schemeClr val="bg1"/>
              </a:solidFill>
              <a:latin typeface="Arial Narrow Bold" panose="020B0706020202030204" pitchFamily="34" charset="0"/>
              <a:cs typeface="Arial Black"/>
            </a:endParaRPr>
          </a:p>
          <a:p>
            <a:r>
              <a:rPr lang="en-US" sz="3600" dirty="0">
                <a:solidFill>
                  <a:schemeClr val="bg1"/>
                </a:solidFill>
                <a:latin typeface="Arial Narrow Bold" panose="020B0706020202030204" pitchFamily="34" charset="0"/>
                <a:cs typeface="Arial Black"/>
              </a:rPr>
              <a:t>Quarter 3: February 26 – March 2</a:t>
            </a:r>
          </a:p>
          <a:p>
            <a:endParaRPr lang="en-US" sz="3600" dirty="0">
              <a:solidFill>
                <a:schemeClr val="bg1"/>
              </a:solidFill>
              <a:latin typeface="Arial Narrow Bold" panose="020B0706020202030204" pitchFamily="34" charset="0"/>
              <a:cs typeface="Arial Black"/>
            </a:endParaRPr>
          </a:p>
          <a:p>
            <a:r>
              <a:rPr lang="en-US" sz="3600" dirty="0">
                <a:solidFill>
                  <a:schemeClr val="bg1"/>
                </a:solidFill>
                <a:latin typeface="Arial Narrow Bold" panose="020B0706020202030204" pitchFamily="34" charset="0"/>
                <a:cs typeface="Arial Black"/>
              </a:rPr>
              <a:t>Quarter 4: May 7 – May 11               </a:t>
            </a:r>
            <a:r>
              <a:rPr lang="en-US" sz="4000" dirty="0">
                <a:solidFill>
                  <a:schemeClr val="bg1"/>
                </a:solidFill>
                <a:latin typeface="Arial Narrow Bold" panose="020B0706020202030204" pitchFamily="34" charset="0"/>
                <a:cs typeface="Arial Black"/>
              </a:rPr>
              <a:t>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104</a:t>
            </a:fld>
            <a:endParaRPr lang="en-US" dirty="0"/>
          </a:p>
        </p:txBody>
      </p:sp>
      <p:sp>
        <p:nvSpPr>
          <p:cNvPr id="4" name="Title 3"/>
          <p:cNvSpPr>
            <a:spLocks noGrp="1"/>
          </p:cNvSpPr>
          <p:nvPr>
            <p:ph type="title"/>
          </p:nvPr>
        </p:nvSpPr>
        <p:spPr>
          <a:xfrm>
            <a:off x="663837" y="490629"/>
            <a:ext cx="7796499" cy="1064705"/>
          </a:xfrm>
        </p:spPr>
        <p:txBody>
          <a:bodyPr/>
          <a:lstStyle/>
          <a:p>
            <a:pPr algn="ctr"/>
            <a:br>
              <a:rPr lang="en-US" sz="5400" dirty="0">
                <a:solidFill>
                  <a:schemeClr val="bg1"/>
                </a:solidFill>
              </a:rPr>
            </a:br>
            <a:br>
              <a:rPr lang="en-US" sz="5400" dirty="0">
                <a:solidFill>
                  <a:schemeClr val="bg1"/>
                </a:solidFill>
              </a:rPr>
            </a:br>
            <a:br>
              <a:rPr lang="en-US" sz="5400" dirty="0">
                <a:solidFill>
                  <a:schemeClr val="bg1"/>
                </a:solidFill>
              </a:rPr>
            </a:br>
            <a:br>
              <a:rPr lang="en-US" sz="5400" dirty="0">
                <a:solidFill>
                  <a:schemeClr val="bg1"/>
                </a:solidFill>
              </a:rPr>
            </a:br>
            <a:br>
              <a:rPr lang="en-US" sz="5400" dirty="0">
                <a:solidFill>
                  <a:schemeClr val="bg1"/>
                </a:solidFill>
              </a:rPr>
            </a:br>
            <a:r>
              <a:rPr lang="en-US" sz="5400" dirty="0">
                <a:solidFill>
                  <a:schemeClr val="bg1"/>
                </a:solidFill>
              </a:rPr>
              <a:t>SIP TRAINING 2017-18</a:t>
            </a:r>
            <a:br>
              <a:rPr lang="en-US" sz="5400" dirty="0">
                <a:solidFill>
                  <a:schemeClr val="bg1"/>
                </a:solidFill>
              </a:rPr>
            </a:br>
            <a:r>
              <a:rPr lang="en-US" sz="5400" dirty="0">
                <a:solidFill>
                  <a:schemeClr val="bg1"/>
                </a:solidFill>
              </a:rPr>
              <a:t>SIP TRAINING 2017-18</a:t>
            </a:r>
            <a:br>
              <a:rPr lang="en-US" sz="5400" dirty="0">
                <a:solidFill>
                  <a:schemeClr val="bg1"/>
                </a:solidFill>
              </a:rPr>
            </a:br>
            <a:br>
              <a:rPr lang="en-US" sz="5400" dirty="0">
                <a:solidFill>
                  <a:schemeClr val="bg1"/>
                </a:solidFill>
              </a:rPr>
            </a:br>
            <a:r>
              <a:rPr lang="en-US" sz="5400" dirty="0">
                <a:solidFill>
                  <a:schemeClr val="bg1"/>
                </a:solidFill>
              </a:rPr>
              <a:t>SIP TRAINING 2017-18</a:t>
            </a:r>
          </a:p>
        </p:txBody>
      </p:sp>
      <p:sp>
        <p:nvSpPr>
          <p:cNvPr id="5" name="Text Placeholder 4"/>
          <p:cNvSpPr>
            <a:spLocks noGrp="1"/>
          </p:cNvSpPr>
          <p:nvPr>
            <p:ph type="body" sz="quarter" idx="13"/>
          </p:nvPr>
        </p:nvSpPr>
        <p:spPr>
          <a:xfrm>
            <a:off x="969434" y="6402917"/>
            <a:ext cx="4792118" cy="300040"/>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80999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DA553C-61E3-4424-9DE7-3197D2B39694}"/>
              </a:ext>
            </a:extLst>
          </p:cNvPr>
          <p:cNvSpPr>
            <a:spLocks noGrp="1"/>
          </p:cNvSpPr>
          <p:nvPr>
            <p:ph type="sldNum" sz="quarter" idx="12"/>
          </p:nvPr>
        </p:nvSpPr>
        <p:spPr/>
        <p:txBody>
          <a:bodyPr/>
          <a:lstStyle/>
          <a:p>
            <a:fld id="{9A47194C-3E5A-854F-B5AE-A6634FC20B3C}" type="slidenum">
              <a:rPr lang="en-US" smtClean="0"/>
              <a:pPr/>
              <a:t>11</a:t>
            </a:fld>
            <a:endParaRPr lang="en-US" dirty="0"/>
          </a:p>
        </p:txBody>
      </p:sp>
      <p:sp>
        <p:nvSpPr>
          <p:cNvPr id="4" name="Title 3">
            <a:extLst>
              <a:ext uri="{FF2B5EF4-FFF2-40B4-BE49-F238E27FC236}">
                <a16:creationId xmlns:a16="http://schemas.microsoft.com/office/drawing/2014/main" id="{310F73E0-BA5A-46AD-9CC4-BA4AA3E3B9BF}"/>
              </a:ext>
            </a:extLst>
          </p:cNvPr>
          <p:cNvSpPr>
            <a:spLocks noGrp="1"/>
          </p:cNvSpPr>
          <p:nvPr>
            <p:ph type="title"/>
          </p:nvPr>
        </p:nvSpPr>
        <p:spPr>
          <a:xfrm>
            <a:off x="2199861" y="318052"/>
            <a:ext cx="6771102" cy="1060174"/>
          </a:xfrm>
        </p:spPr>
        <p:txBody>
          <a:bodyPr/>
          <a:lstStyle/>
          <a:p>
            <a:r>
              <a:rPr lang="en-US" sz="4400" spc="-30" dirty="0">
                <a:cs typeface="Calibri"/>
              </a:rPr>
              <a:t>SAC MEMBERSHIP</a:t>
            </a:r>
            <a:br>
              <a:rPr lang="en-US" spc="-30" dirty="0">
                <a:cs typeface="Calibri"/>
              </a:rPr>
            </a:br>
            <a:endParaRPr lang="en-US" dirty="0"/>
          </a:p>
        </p:txBody>
      </p:sp>
      <p:sp>
        <p:nvSpPr>
          <p:cNvPr id="6" name="Rectangle 5">
            <a:extLst>
              <a:ext uri="{FF2B5EF4-FFF2-40B4-BE49-F238E27FC236}">
                <a16:creationId xmlns:a16="http://schemas.microsoft.com/office/drawing/2014/main" id="{C33DB991-3F25-4EC4-BBE1-3F1BD88F1895}"/>
              </a:ext>
            </a:extLst>
          </p:cNvPr>
          <p:cNvSpPr/>
          <p:nvPr/>
        </p:nvSpPr>
        <p:spPr>
          <a:xfrm>
            <a:off x="377989" y="1702676"/>
            <a:ext cx="8766011" cy="4023537"/>
          </a:xfrm>
          <a:prstGeom prst="rect">
            <a:avLst/>
          </a:prstGeom>
        </p:spPr>
        <p:txBody>
          <a:bodyPr wrap="square">
            <a:spAutoFit/>
          </a:bodyPr>
          <a:lstStyle/>
          <a:p>
            <a:pPr marL="12700" marR="376555">
              <a:lnSpc>
                <a:spcPct val="99400"/>
              </a:lnSpc>
            </a:pPr>
            <a:r>
              <a:rPr lang="en-US" sz="2400" b="1" spc="-10" dirty="0">
                <a:solidFill>
                  <a:schemeClr val="accent1"/>
                </a:solidFill>
                <a:latin typeface="Arial"/>
                <a:cs typeface="Arial"/>
              </a:rPr>
              <a:t>School Advisory C</a:t>
            </a:r>
            <a:r>
              <a:rPr lang="en-US" sz="2400" b="1" spc="-15" dirty="0">
                <a:solidFill>
                  <a:schemeClr val="accent1"/>
                </a:solidFill>
                <a:latin typeface="Arial"/>
                <a:cs typeface="Arial"/>
              </a:rPr>
              <a:t>oun</a:t>
            </a:r>
            <a:r>
              <a:rPr lang="en-US" sz="2400" b="1" spc="-5" dirty="0">
                <a:solidFill>
                  <a:schemeClr val="accent1"/>
                </a:solidFill>
                <a:latin typeface="Arial"/>
                <a:cs typeface="Arial"/>
              </a:rPr>
              <a:t>cil</a:t>
            </a:r>
            <a:r>
              <a:rPr lang="en-US" sz="2400" b="1" dirty="0">
                <a:solidFill>
                  <a:schemeClr val="accent1"/>
                </a:solidFill>
                <a:latin typeface="Arial"/>
                <a:cs typeface="Arial"/>
              </a:rPr>
              <a:t> </a:t>
            </a:r>
            <a:r>
              <a:rPr lang="en-US" sz="2400" b="1" spc="-5" dirty="0">
                <a:solidFill>
                  <a:schemeClr val="accent1"/>
                </a:solidFill>
                <a:latin typeface="Arial"/>
                <a:cs typeface="Arial"/>
              </a:rPr>
              <a:t>Member</a:t>
            </a:r>
            <a:r>
              <a:rPr lang="en-US" sz="2400" b="1" dirty="0">
                <a:solidFill>
                  <a:schemeClr val="accent1"/>
                </a:solidFill>
                <a:latin typeface="Arial"/>
                <a:cs typeface="Arial"/>
              </a:rPr>
              <a:t>s </a:t>
            </a:r>
            <a:r>
              <a:rPr lang="en-US" sz="2400" b="1" spc="-5" dirty="0">
                <a:solidFill>
                  <a:schemeClr val="accent1"/>
                </a:solidFill>
                <a:latin typeface="Arial"/>
                <a:cs typeface="Arial"/>
              </a:rPr>
              <a:t>represe</a:t>
            </a:r>
            <a:r>
              <a:rPr lang="en-US" sz="2400" b="1" dirty="0">
                <a:solidFill>
                  <a:schemeClr val="accent1"/>
                </a:solidFill>
                <a:latin typeface="Arial"/>
                <a:cs typeface="Arial"/>
              </a:rPr>
              <a:t>n</a:t>
            </a:r>
            <a:r>
              <a:rPr lang="en-US" sz="2400" b="1" spc="50" dirty="0">
                <a:solidFill>
                  <a:schemeClr val="accent1"/>
                </a:solidFill>
                <a:latin typeface="Arial"/>
                <a:cs typeface="Arial"/>
              </a:rPr>
              <a:t>tin</a:t>
            </a:r>
            <a:r>
              <a:rPr lang="en-US" sz="2400" b="1" dirty="0">
                <a:solidFill>
                  <a:schemeClr val="accent1"/>
                </a:solidFill>
                <a:latin typeface="Arial"/>
                <a:cs typeface="Arial"/>
              </a:rPr>
              <a:t>g </a:t>
            </a:r>
            <a:r>
              <a:rPr lang="en-US" sz="2400" b="1" spc="-15" dirty="0">
                <a:solidFill>
                  <a:schemeClr val="accent1"/>
                </a:solidFill>
                <a:latin typeface="Arial"/>
                <a:cs typeface="Arial"/>
              </a:rPr>
              <a:t>t</a:t>
            </a:r>
            <a:r>
              <a:rPr lang="en-US" sz="2400" b="1" spc="-5" dirty="0">
                <a:solidFill>
                  <a:schemeClr val="accent1"/>
                </a:solidFill>
                <a:latin typeface="Arial"/>
                <a:cs typeface="Arial"/>
              </a:rPr>
              <a:t>eachers</a:t>
            </a:r>
            <a:r>
              <a:rPr lang="en-US" sz="2400" b="1" dirty="0">
                <a:solidFill>
                  <a:schemeClr val="accent1"/>
                </a:solidFill>
                <a:latin typeface="Arial"/>
                <a:cs typeface="Arial"/>
              </a:rPr>
              <a:t>, </a:t>
            </a:r>
            <a:r>
              <a:rPr lang="en-US" sz="2400" b="1" spc="-5" dirty="0">
                <a:solidFill>
                  <a:schemeClr val="accent1"/>
                </a:solidFill>
                <a:latin typeface="Arial"/>
                <a:cs typeface="Arial"/>
              </a:rPr>
              <a:t>ed</a:t>
            </a:r>
            <a:r>
              <a:rPr lang="en-US" sz="2400" b="1" spc="-15" dirty="0">
                <a:solidFill>
                  <a:schemeClr val="accent1"/>
                </a:solidFill>
                <a:latin typeface="Arial"/>
                <a:cs typeface="Arial"/>
              </a:rPr>
              <a:t>u</a:t>
            </a:r>
            <a:r>
              <a:rPr lang="en-US" sz="2400" b="1" spc="-5" dirty="0">
                <a:solidFill>
                  <a:schemeClr val="accent1"/>
                </a:solidFill>
                <a:latin typeface="Arial"/>
                <a:cs typeface="Arial"/>
              </a:rPr>
              <a:t>ca</a:t>
            </a:r>
            <a:r>
              <a:rPr lang="en-US" sz="2400" b="1" spc="50" dirty="0">
                <a:solidFill>
                  <a:schemeClr val="accent1"/>
                </a:solidFill>
                <a:latin typeface="Arial"/>
                <a:cs typeface="Arial"/>
              </a:rPr>
              <a:t>tio</a:t>
            </a:r>
            <a:r>
              <a:rPr lang="en-US" sz="2400" b="1" spc="-10" dirty="0">
                <a:solidFill>
                  <a:schemeClr val="accent1"/>
                </a:solidFill>
                <a:latin typeface="Arial"/>
                <a:cs typeface="Arial"/>
              </a:rPr>
              <a:t>n</a:t>
            </a:r>
            <a:r>
              <a:rPr lang="en-US" sz="2400" b="1" dirty="0">
                <a:solidFill>
                  <a:schemeClr val="accent1"/>
                </a:solidFill>
                <a:latin typeface="Arial"/>
                <a:cs typeface="Arial"/>
              </a:rPr>
              <a:t> </a:t>
            </a:r>
            <a:r>
              <a:rPr lang="en-US" sz="2400" b="1" spc="-10" dirty="0">
                <a:solidFill>
                  <a:schemeClr val="accent1"/>
                </a:solidFill>
                <a:latin typeface="Arial"/>
                <a:cs typeface="Arial"/>
              </a:rPr>
              <a:t>s</a:t>
            </a:r>
            <a:r>
              <a:rPr lang="en-US" sz="2400" b="1" spc="-15" dirty="0">
                <a:solidFill>
                  <a:schemeClr val="accent1"/>
                </a:solidFill>
                <a:latin typeface="Arial"/>
                <a:cs typeface="Arial"/>
              </a:rPr>
              <a:t>uppo</a:t>
            </a:r>
            <a:r>
              <a:rPr lang="en-US" sz="2400" b="1" spc="-5" dirty="0">
                <a:solidFill>
                  <a:schemeClr val="accent1"/>
                </a:solidFill>
                <a:latin typeface="Arial"/>
                <a:cs typeface="Arial"/>
              </a:rPr>
              <a:t>r</a:t>
            </a:r>
            <a:r>
              <a:rPr lang="en-US" sz="2400" b="1" dirty="0">
                <a:solidFill>
                  <a:schemeClr val="accent1"/>
                </a:solidFill>
                <a:latin typeface="Arial"/>
                <a:cs typeface="Arial"/>
              </a:rPr>
              <a:t>t</a:t>
            </a:r>
            <a:r>
              <a:rPr lang="en-US" sz="2400" b="1" spc="-5" dirty="0">
                <a:solidFill>
                  <a:schemeClr val="accent1"/>
                </a:solidFill>
                <a:latin typeface="Arial"/>
                <a:cs typeface="Arial"/>
              </a:rPr>
              <a:t> emp</a:t>
            </a:r>
            <a:r>
              <a:rPr lang="en-US" sz="2400" b="1" spc="-15" dirty="0">
                <a:solidFill>
                  <a:schemeClr val="accent1"/>
                </a:solidFill>
                <a:latin typeface="Arial"/>
                <a:cs typeface="Arial"/>
              </a:rPr>
              <a:t>loy</a:t>
            </a:r>
            <a:r>
              <a:rPr lang="en-US" sz="2400" b="1" spc="-5" dirty="0">
                <a:solidFill>
                  <a:schemeClr val="accent1"/>
                </a:solidFill>
                <a:latin typeface="Arial"/>
                <a:cs typeface="Arial"/>
              </a:rPr>
              <a:t>ees</a:t>
            </a:r>
            <a:r>
              <a:rPr lang="en-US" sz="2400" b="1" dirty="0">
                <a:solidFill>
                  <a:schemeClr val="accent1"/>
                </a:solidFill>
                <a:latin typeface="Arial"/>
                <a:cs typeface="Arial"/>
              </a:rPr>
              <a:t>, </a:t>
            </a:r>
            <a:r>
              <a:rPr lang="en-US" sz="2400" b="1" spc="-10" dirty="0">
                <a:solidFill>
                  <a:schemeClr val="accent1"/>
                </a:solidFill>
                <a:latin typeface="Arial"/>
                <a:cs typeface="Arial"/>
              </a:rPr>
              <a:t>s</a:t>
            </a:r>
            <a:r>
              <a:rPr lang="en-US" sz="2400" b="1" spc="-15" dirty="0">
                <a:solidFill>
                  <a:schemeClr val="accent1"/>
                </a:solidFill>
                <a:latin typeface="Arial"/>
                <a:cs typeface="Arial"/>
              </a:rPr>
              <a:t>tud</a:t>
            </a:r>
            <a:r>
              <a:rPr lang="en-US" sz="2400" b="1" spc="-5" dirty="0">
                <a:solidFill>
                  <a:schemeClr val="accent1"/>
                </a:solidFill>
                <a:latin typeface="Arial"/>
                <a:cs typeface="Arial"/>
              </a:rPr>
              <a:t>en</a:t>
            </a:r>
            <a:r>
              <a:rPr lang="en-US" sz="2400" b="1" spc="-15" dirty="0">
                <a:solidFill>
                  <a:schemeClr val="accent1"/>
                </a:solidFill>
                <a:latin typeface="Arial"/>
                <a:cs typeface="Arial"/>
              </a:rPr>
              <a:t>t</a:t>
            </a:r>
            <a:r>
              <a:rPr lang="en-US" sz="2400" b="1" spc="-10" dirty="0">
                <a:solidFill>
                  <a:schemeClr val="accent1"/>
                </a:solidFill>
                <a:latin typeface="Arial"/>
                <a:cs typeface="Arial"/>
              </a:rPr>
              <a:t>s,</a:t>
            </a:r>
            <a:r>
              <a:rPr lang="en-US" sz="2400" b="1" spc="-5" dirty="0">
                <a:solidFill>
                  <a:schemeClr val="accent1"/>
                </a:solidFill>
                <a:latin typeface="Arial"/>
                <a:cs typeface="Arial"/>
              </a:rPr>
              <a:t> </a:t>
            </a:r>
            <a:r>
              <a:rPr lang="en-US" sz="2400" b="1" spc="-15" dirty="0">
                <a:solidFill>
                  <a:schemeClr val="accent1"/>
                </a:solidFill>
                <a:latin typeface="Arial"/>
                <a:cs typeface="Arial"/>
              </a:rPr>
              <a:t>an</a:t>
            </a:r>
            <a:r>
              <a:rPr lang="en-US" sz="2400" b="1" spc="-10" dirty="0">
                <a:solidFill>
                  <a:schemeClr val="accent1"/>
                </a:solidFill>
                <a:latin typeface="Arial"/>
                <a:cs typeface="Arial"/>
              </a:rPr>
              <a:t>d par</a:t>
            </a:r>
            <a:r>
              <a:rPr lang="en-US" sz="2400" b="1" dirty="0">
                <a:solidFill>
                  <a:schemeClr val="accent1"/>
                </a:solidFill>
                <a:latin typeface="Arial"/>
                <a:cs typeface="Arial"/>
              </a:rPr>
              <a:t>e</a:t>
            </a:r>
            <a:r>
              <a:rPr lang="en-US" sz="2400" b="1" spc="-10" dirty="0">
                <a:solidFill>
                  <a:schemeClr val="accent1"/>
                </a:solidFill>
                <a:latin typeface="Arial"/>
                <a:cs typeface="Arial"/>
              </a:rPr>
              <a:t>nts</a:t>
            </a:r>
            <a:r>
              <a:rPr lang="en-US" sz="2400" b="1" spc="-5" dirty="0">
                <a:solidFill>
                  <a:schemeClr val="accent1"/>
                </a:solidFill>
                <a:latin typeface="Arial"/>
                <a:cs typeface="Arial"/>
              </a:rPr>
              <a:t> </a:t>
            </a:r>
            <a:r>
              <a:rPr lang="en-US" sz="2400" b="1" spc="-15" dirty="0">
                <a:solidFill>
                  <a:schemeClr val="accent1"/>
                </a:solidFill>
                <a:latin typeface="Arial"/>
                <a:cs typeface="Arial"/>
              </a:rPr>
              <a:t>shal</a:t>
            </a:r>
            <a:r>
              <a:rPr lang="en-US" sz="2400" b="1" spc="-5" dirty="0">
                <a:solidFill>
                  <a:schemeClr val="accent1"/>
                </a:solidFill>
                <a:latin typeface="Arial"/>
                <a:cs typeface="Arial"/>
              </a:rPr>
              <a:t>l</a:t>
            </a:r>
            <a:r>
              <a:rPr lang="en-US" sz="2400" b="1" dirty="0">
                <a:solidFill>
                  <a:schemeClr val="accent1"/>
                </a:solidFill>
                <a:latin typeface="Arial"/>
                <a:cs typeface="Arial"/>
              </a:rPr>
              <a:t> be elec</a:t>
            </a:r>
            <a:r>
              <a:rPr lang="en-US" sz="2400" b="1" spc="-5" dirty="0">
                <a:solidFill>
                  <a:schemeClr val="accent1"/>
                </a:solidFill>
                <a:latin typeface="Arial"/>
                <a:cs typeface="Arial"/>
              </a:rPr>
              <a:t>t</a:t>
            </a:r>
            <a:r>
              <a:rPr lang="en-US" sz="2400" b="1" dirty="0">
                <a:solidFill>
                  <a:schemeClr val="accent1"/>
                </a:solidFill>
                <a:latin typeface="Arial"/>
                <a:cs typeface="Arial"/>
              </a:rPr>
              <a:t>e</a:t>
            </a:r>
            <a:r>
              <a:rPr lang="en-US" sz="2400" b="1" spc="-10" dirty="0">
                <a:solidFill>
                  <a:schemeClr val="accent1"/>
                </a:solidFill>
                <a:latin typeface="Arial"/>
                <a:cs typeface="Arial"/>
              </a:rPr>
              <a:t>d</a:t>
            </a:r>
            <a:r>
              <a:rPr lang="en-US" sz="2400" b="1" dirty="0">
                <a:solidFill>
                  <a:schemeClr val="accent1"/>
                </a:solidFill>
                <a:latin typeface="Arial"/>
                <a:cs typeface="Arial"/>
              </a:rPr>
              <a:t> </a:t>
            </a:r>
            <a:r>
              <a:rPr lang="en-US" sz="2400" b="1" spc="-10" dirty="0">
                <a:solidFill>
                  <a:schemeClr val="accent1"/>
                </a:solidFill>
                <a:latin typeface="Arial"/>
                <a:cs typeface="Arial"/>
              </a:rPr>
              <a:t>by</a:t>
            </a:r>
            <a:r>
              <a:rPr lang="en-US" sz="2400" b="1" dirty="0">
                <a:solidFill>
                  <a:schemeClr val="accent1"/>
                </a:solidFill>
                <a:latin typeface="Arial"/>
                <a:cs typeface="Arial"/>
              </a:rPr>
              <a:t> </a:t>
            </a:r>
            <a:r>
              <a:rPr lang="en-US" sz="2400" b="1" spc="-15" dirty="0">
                <a:solidFill>
                  <a:schemeClr val="accent1"/>
                </a:solidFill>
                <a:latin typeface="Arial"/>
                <a:cs typeface="Arial"/>
              </a:rPr>
              <a:t>th</a:t>
            </a:r>
            <a:r>
              <a:rPr lang="en-US" sz="2400" b="1" spc="-10" dirty="0">
                <a:solidFill>
                  <a:schemeClr val="accent1"/>
                </a:solidFill>
                <a:latin typeface="Arial"/>
                <a:cs typeface="Arial"/>
              </a:rPr>
              <a:t>e</a:t>
            </a:r>
            <a:r>
              <a:rPr lang="en-US" sz="2400" b="1" dirty="0">
                <a:solidFill>
                  <a:schemeClr val="accent1"/>
                </a:solidFill>
                <a:latin typeface="Arial"/>
                <a:cs typeface="Arial"/>
              </a:rPr>
              <a:t>ir re</a:t>
            </a:r>
            <a:r>
              <a:rPr lang="en-US" sz="2400" b="1" spc="-15" dirty="0">
                <a:solidFill>
                  <a:schemeClr val="accent1"/>
                </a:solidFill>
                <a:latin typeface="Arial"/>
                <a:cs typeface="Arial"/>
              </a:rPr>
              <a:t>sp</a:t>
            </a:r>
            <a:r>
              <a:rPr lang="en-US" sz="2400" b="1" spc="-10" dirty="0">
                <a:solidFill>
                  <a:schemeClr val="accent1"/>
                </a:solidFill>
                <a:latin typeface="Arial"/>
                <a:cs typeface="Arial"/>
              </a:rPr>
              <a:t>e</a:t>
            </a:r>
            <a:r>
              <a:rPr lang="en-US" sz="2400" b="1" dirty="0">
                <a:solidFill>
                  <a:schemeClr val="accent1"/>
                </a:solidFill>
                <a:latin typeface="Arial"/>
                <a:cs typeface="Arial"/>
              </a:rPr>
              <a:t>c</a:t>
            </a:r>
            <a:r>
              <a:rPr lang="en-US" sz="2400" b="1" spc="120" dirty="0">
                <a:solidFill>
                  <a:schemeClr val="accent1"/>
                </a:solidFill>
                <a:latin typeface="Arial"/>
                <a:cs typeface="Arial"/>
              </a:rPr>
              <a:t>ti</a:t>
            </a:r>
            <a:r>
              <a:rPr lang="en-US" sz="2400" b="1" dirty="0">
                <a:solidFill>
                  <a:schemeClr val="accent1"/>
                </a:solidFill>
                <a:latin typeface="Arial"/>
                <a:cs typeface="Arial"/>
              </a:rPr>
              <a:t>ve peer gr</a:t>
            </a:r>
            <a:r>
              <a:rPr lang="en-US" sz="2400" b="1" spc="-10" dirty="0">
                <a:solidFill>
                  <a:schemeClr val="accent1"/>
                </a:solidFill>
                <a:latin typeface="Arial"/>
                <a:cs typeface="Arial"/>
              </a:rPr>
              <a:t>oups</a:t>
            </a:r>
            <a:r>
              <a:rPr lang="en-US" sz="2400" b="1" spc="-5" dirty="0">
                <a:solidFill>
                  <a:schemeClr val="accent1"/>
                </a:solidFill>
                <a:latin typeface="Arial"/>
                <a:cs typeface="Arial"/>
              </a:rPr>
              <a:t> </a:t>
            </a:r>
            <a:r>
              <a:rPr lang="en-US" sz="2400" b="1" spc="-10" dirty="0">
                <a:solidFill>
                  <a:schemeClr val="accent1"/>
                </a:solidFill>
                <a:latin typeface="Arial"/>
                <a:cs typeface="Arial"/>
              </a:rPr>
              <a:t>at </a:t>
            </a:r>
            <a:r>
              <a:rPr lang="en-US" sz="2400" b="1" spc="-15" dirty="0">
                <a:solidFill>
                  <a:schemeClr val="accent1"/>
                </a:solidFill>
                <a:latin typeface="Arial"/>
                <a:cs typeface="Arial"/>
              </a:rPr>
              <a:t>th</a:t>
            </a:r>
            <a:r>
              <a:rPr lang="en-US" sz="2400" b="1" spc="-10" dirty="0">
                <a:solidFill>
                  <a:schemeClr val="accent1"/>
                </a:solidFill>
                <a:latin typeface="Arial"/>
                <a:cs typeface="Arial"/>
              </a:rPr>
              <a:t>e </a:t>
            </a:r>
            <a:r>
              <a:rPr lang="en-US" sz="2400" b="1" spc="-5" dirty="0">
                <a:solidFill>
                  <a:schemeClr val="accent1"/>
                </a:solidFill>
                <a:latin typeface="Arial"/>
                <a:cs typeface="Arial"/>
              </a:rPr>
              <a:t>s</a:t>
            </a:r>
            <a:r>
              <a:rPr lang="en-US" sz="2400" b="1" dirty="0">
                <a:solidFill>
                  <a:schemeClr val="accent1"/>
                </a:solidFill>
                <a:latin typeface="Arial"/>
                <a:cs typeface="Arial"/>
              </a:rPr>
              <a:t>c</a:t>
            </a:r>
            <a:r>
              <a:rPr lang="en-US" sz="2400" b="1" spc="-10" dirty="0">
                <a:solidFill>
                  <a:schemeClr val="accent1"/>
                </a:solidFill>
                <a:latin typeface="Arial"/>
                <a:cs typeface="Arial"/>
              </a:rPr>
              <a:t>hool</a:t>
            </a:r>
            <a:r>
              <a:rPr lang="en-US" sz="2400" b="1" spc="-5" dirty="0">
                <a:solidFill>
                  <a:schemeClr val="accent1"/>
                </a:solidFill>
                <a:latin typeface="Arial"/>
                <a:cs typeface="Arial"/>
              </a:rPr>
              <a:t> </a:t>
            </a:r>
            <a:r>
              <a:rPr lang="en-US" sz="2400" b="1" spc="-10" dirty="0">
                <a:solidFill>
                  <a:schemeClr val="accent1"/>
                </a:solidFill>
                <a:latin typeface="Arial"/>
                <a:cs typeface="Arial"/>
              </a:rPr>
              <a:t>in</a:t>
            </a:r>
            <a:r>
              <a:rPr lang="en-US" sz="2400" b="1" dirty="0">
                <a:solidFill>
                  <a:schemeClr val="accent1"/>
                </a:solidFill>
                <a:latin typeface="Arial"/>
                <a:cs typeface="Arial"/>
              </a:rPr>
              <a:t> </a:t>
            </a:r>
            <a:r>
              <a:rPr lang="en-US" sz="2400" b="1" spc="-10" dirty="0">
                <a:solidFill>
                  <a:schemeClr val="accent1"/>
                </a:solidFill>
                <a:latin typeface="Arial"/>
                <a:cs typeface="Arial"/>
              </a:rPr>
              <a:t>a</a:t>
            </a:r>
            <a:r>
              <a:rPr lang="en-US" sz="2400" b="1" dirty="0">
                <a:solidFill>
                  <a:schemeClr val="accent1"/>
                </a:solidFill>
                <a:latin typeface="Arial"/>
                <a:cs typeface="Arial"/>
              </a:rPr>
              <a:t> f</a:t>
            </a:r>
            <a:r>
              <a:rPr lang="en-US" sz="2400" b="1" spc="-10" dirty="0">
                <a:solidFill>
                  <a:schemeClr val="accent1"/>
                </a:solidFill>
                <a:latin typeface="Arial"/>
                <a:cs typeface="Arial"/>
              </a:rPr>
              <a:t>air</a:t>
            </a:r>
            <a:r>
              <a:rPr lang="en-US" sz="2400" b="1" dirty="0">
                <a:solidFill>
                  <a:schemeClr val="accent1"/>
                </a:solidFill>
                <a:latin typeface="Arial"/>
                <a:cs typeface="Arial"/>
              </a:rPr>
              <a:t> </a:t>
            </a:r>
            <a:r>
              <a:rPr lang="en-US" sz="2400" b="1" spc="-10" dirty="0">
                <a:solidFill>
                  <a:schemeClr val="accent1"/>
                </a:solidFill>
                <a:latin typeface="Arial"/>
                <a:cs typeface="Arial"/>
              </a:rPr>
              <a:t>and</a:t>
            </a:r>
            <a:r>
              <a:rPr lang="en-US" sz="2400" b="1" spc="-5" dirty="0">
                <a:solidFill>
                  <a:schemeClr val="accent1"/>
                </a:solidFill>
                <a:latin typeface="Arial"/>
                <a:cs typeface="Arial"/>
              </a:rPr>
              <a:t> </a:t>
            </a:r>
            <a:r>
              <a:rPr lang="en-US" sz="2400" b="1" dirty="0">
                <a:solidFill>
                  <a:schemeClr val="accent1"/>
                </a:solidFill>
                <a:latin typeface="Arial"/>
                <a:cs typeface="Arial"/>
              </a:rPr>
              <a:t>e</a:t>
            </a:r>
            <a:r>
              <a:rPr lang="en-US" sz="2400" b="1" spc="-5" dirty="0">
                <a:solidFill>
                  <a:schemeClr val="accent1"/>
                </a:solidFill>
                <a:latin typeface="Arial"/>
                <a:cs typeface="Arial"/>
              </a:rPr>
              <a:t>q</a:t>
            </a:r>
            <a:r>
              <a:rPr lang="en-US" sz="2400" b="1" spc="-15" dirty="0">
                <a:solidFill>
                  <a:schemeClr val="accent1"/>
                </a:solidFill>
                <a:latin typeface="Arial"/>
                <a:cs typeface="Arial"/>
              </a:rPr>
              <a:t>uitabl</a:t>
            </a:r>
            <a:r>
              <a:rPr lang="en-US" sz="2400" b="1" dirty="0">
                <a:solidFill>
                  <a:schemeClr val="accent1"/>
                </a:solidFill>
                <a:latin typeface="Arial"/>
                <a:cs typeface="Arial"/>
              </a:rPr>
              <a:t>e </a:t>
            </a:r>
            <a:r>
              <a:rPr lang="en-US" sz="2400" b="1" spc="-5" dirty="0">
                <a:solidFill>
                  <a:schemeClr val="accent1"/>
                </a:solidFill>
                <a:latin typeface="Arial"/>
                <a:cs typeface="Arial"/>
              </a:rPr>
              <a:t>ma</a:t>
            </a:r>
            <a:r>
              <a:rPr lang="en-US" sz="2400" b="1" spc="-15" dirty="0">
                <a:solidFill>
                  <a:schemeClr val="accent1"/>
                </a:solidFill>
                <a:latin typeface="Arial"/>
                <a:cs typeface="Arial"/>
              </a:rPr>
              <a:t>nn</a:t>
            </a:r>
            <a:r>
              <a:rPr lang="en-US" sz="2400" b="1" spc="-5" dirty="0">
                <a:solidFill>
                  <a:schemeClr val="accent1"/>
                </a:solidFill>
                <a:latin typeface="Arial"/>
                <a:cs typeface="Arial"/>
              </a:rPr>
              <a:t>e</a:t>
            </a:r>
            <a:r>
              <a:rPr lang="en-US" sz="2400" b="1" dirty="0">
                <a:solidFill>
                  <a:schemeClr val="accent1"/>
                </a:solidFill>
                <a:latin typeface="Arial"/>
                <a:cs typeface="Arial"/>
              </a:rPr>
              <a:t>r </a:t>
            </a:r>
            <a:r>
              <a:rPr lang="en-US" sz="2400" b="1" spc="-15" dirty="0">
                <a:solidFill>
                  <a:schemeClr val="accent1"/>
                </a:solidFill>
                <a:latin typeface="Arial"/>
                <a:cs typeface="Arial"/>
              </a:rPr>
              <a:t>a</a:t>
            </a:r>
            <a:r>
              <a:rPr lang="en-US" sz="2400" b="1" spc="-10" dirty="0">
                <a:solidFill>
                  <a:schemeClr val="accent1"/>
                </a:solidFill>
                <a:latin typeface="Arial"/>
                <a:cs typeface="Arial"/>
              </a:rPr>
              <a:t>s</a:t>
            </a:r>
            <a:r>
              <a:rPr lang="en-US" sz="2400" b="1" spc="-5" dirty="0">
                <a:solidFill>
                  <a:schemeClr val="accent1"/>
                </a:solidFill>
                <a:latin typeface="Arial"/>
                <a:cs typeface="Arial"/>
              </a:rPr>
              <a:t> </a:t>
            </a:r>
            <a:r>
              <a:rPr lang="en-US" sz="2400" b="1" dirty="0">
                <a:solidFill>
                  <a:schemeClr val="accent1"/>
                </a:solidFill>
                <a:latin typeface="Arial"/>
                <a:cs typeface="Arial"/>
              </a:rPr>
              <a:t>f</a:t>
            </a:r>
            <a:r>
              <a:rPr lang="en-US" sz="2400" b="1" spc="-5" dirty="0">
                <a:solidFill>
                  <a:schemeClr val="accent1"/>
                </a:solidFill>
                <a:latin typeface="Arial"/>
                <a:cs typeface="Arial"/>
              </a:rPr>
              <a:t>o</a:t>
            </a:r>
            <a:r>
              <a:rPr lang="en-US" sz="2400" b="1" spc="-15" dirty="0">
                <a:solidFill>
                  <a:schemeClr val="accent1"/>
                </a:solidFill>
                <a:latin typeface="Arial"/>
                <a:cs typeface="Arial"/>
              </a:rPr>
              <a:t>llo</a:t>
            </a:r>
            <a:r>
              <a:rPr lang="en-US" sz="2400" b="1" dirty="0">
                <a:solidFill>
                  <a:schemeClr val="accent1"/>
                </a:solidFill>
                <a:latin typeface="Arial"/>
                <a:cs typeface="Arial"/>
              </a:rPr>
              <a:t>w</a:t>
            </a:r>
            <a:r>
              <a:rPr lang="en-US" sz="2400" b="1" spc="-5" dirty="0">
                <a:solidFill>
                  <a:schemeClr val="accent1"/>
                </a:solidFill>
                <a:latin typeface="Arial"/>
                <a:cs typeface="Arial"/>
              </a:rPr>
              <a:t>s:</a:t>
            </a:r>
          </a:p>
          <a:p>
            <a:pPr marL="12700" marR="376555">
              <a:lnSpc>
                <a:spcPct val="99400"/>
              </a:lnSpc>
            </a:pPr>
            <a:endParaRPr lang="en-US" sz="2400" b="1" spc="-5" dirty="0">
              <a:solidFill>
                <a:schemeClr val="accent1"/>
              </a:solidFill>
              <a:latin typeface="Arial"/>
              <a:cs typeface="Arial"/>
            </a:endParaRPr>
          </a:p>
          <a:p>
            <a:pPr marL="92075">
              <a:lnSpc>
                <a:spcPct val="100000"/>
              </a:lnSpc>
              <a:spcBef>
                <a:spcPts val="365"/>
              </a:spcBef>
            </a:pPr>
            <a:r>
              <a:rPr lang="en-US" sz="2400" b="1" dirty="0">
                <a:solidFill>
                  <a:schemeClr val="accent1"/>
                </a:solidFill>
                <a:latin typeface="Arial"/>
                <a:cs typeface="Arial"/>
              </a:rPr>
              <a:t>		</a:t>
            </a:r>
            <a:r>
              <a:rPr lang="en-US" sz="2400" b="1" spc="-10" dirty="0">
                <a:solidFill>
                  <a:schemeClr val="accent1"/>
                </a:solidFill>
                <a:latin typeface="Arial"/>
                <a:cs typeface="Arial"/>
              </a:rPr>
              <a:t>1. </a:t>
            </a:r>
            <a:r>
              <a:rPr lang="en-US" sz="2400" b="1" u="sng" spc="-10" dirty="0">
                <a:solidFill>
                  <a:schemeClr val="accent2"/>
                </a:solidFill>
                <a:latin typeface="Arial"/>
                <a:cs typeface="Arial"/>
              </a:rPr>
              <a:t>Teachers</a:t>
            </a:r>
            <a:r>
              <a:rPr lang="en-US" sz="2400" b="1" spc="-10" dirty="0">
                <a:solidFill>
                  <a:schemeClr val="accent1"/>
                </a:solidFill>
                <a:latin typeface="Arial"/>
                <a:cs typeface="Arial"/>
              </a:rPr>
              <a:t> 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 by </a:t>
            </a:r>
            <a:r>
              <a:rPr lang="en-US" sz="2400" b="1" u="sng" spc="-10" dirty="0">
                <a:solidFill>
                  <a:schemeClr val="accent1"/>
                </a:solidFill>
                <a:latin typeface="Arial"/>
                <a:cs typeface="Arial"/>
              </a:rPr>
              <a:t>teachers</a:t>
            </a:r>
            <a:r>
              <a:rPr lang="en-US" sz="2400" b="1" spc="-10" dirty="0">
                <a:solidFill>
                  <a:schemeClr val="accent1"/>
                </a:solidFill>
                <a:latin typeface="Arial"/>
                <a:cs typeface="Arial"/>
              </a:rPr>
              <a:t>.</a:t>
            </a:r>
            <a:endParaRPr lang="en-US" sz="2400" b="1" dirty="0">
              <a:solidFill>
                <a:schemeClr val="accent1"/>
              </a:solidFill>
              <a:latin typeface="Arial"/>
              <a:cs typeface="Arial"/>
            </a:endParaRPr>
          </a:p>
          <a:p>
            <a:pPr marL="92075">
              <a:lnSpc>
                <a:spcPct val="100000"/>
              </a:lnSpc>
              <a:spcBef>
                <a:spcPts val="380"/>
              </a:spcBef>
            </a:pPr>
            <a:r>
              <a:rPr lang="en-US" sz="2400" b="1" spc="-10" dirty="0">
                <a:solidFill>
                  <a:schemeClr val="accent1"/>
                </a:solidFill>
                <a:latin typeface="Arial"/>
                <a:cs typeface="Arial"/>
              </a:rPr>
              <a:t>		2.</a:t>
            </a:r>
            <a:r>
              <a:rPr lang="en-US" sz="2400" b="1" spc="-15" dirty="0">
                <a:solidFill>
                  <a:schemeClr val="accent1"/>
                </a:solidFill>
                <a:latin typeface="Arial"/>
                <a:cs typeface="Arial"/>
              </a:rPr>
              <a:t> </a:t>
            </a:r>
            <a:r>
              <a:rPr lang="en-US" sz="2400" b="1" u="sng" spc="-15" dirty="0">
                <a:solidFill>
                  <a:schemeClr val="accent2"/>
                </a:solidFill>
                <a:latin typeface="Arial"/>
                <a:cs typeface="Arial"/>
              </a:rPr>
              <a:t>Educ</a:t>
            </a:r>
            <a:r>
              <a:rPr lang="en-US" sz="2400" b="1" u="sng" spc="-10" dirty="0">
                <a:solidFill>
                  <a:schemeClr val="accent2"/>
                </a:solidFill>
                <a:latin typeface="Arial"/>
                <a:cs typeface="Arial"/>
              </a:rPr>
              <a:t>a</a:t>
            </a:r>
            <a:r>
              <a:rPr lang="en-US" sz="2400" b="1" u="sng" spc="120" dirty="0">
                <a:solidFill>
                  <a:schemeClr val="accent2"/>
                </a:solidFill>
                <a:latin typeface="Arial"/>
                <a:cs typeface="Arial"/>
              </a:rPr>
              <a:t>ti</a:t>
            </a:r>
            <a:r>
              <a:rPr lang="en-US" sz="2400" b="1" u="sng" spc="-10" dirty="0">
                <a:solidFill>
                  <a:schemeClr val="accent2"/>
                </a:solidFill>
                <a:latin typeface="Arial"/>
                <a:cs typeface="Arial"/>
              </a:rPr>
              <a:t>on support employees </a:t>
            </a:r>
            <a:r>
              <a:rPr lang="en-US" sz="2400" b="1" spc="-10" dirty="0">
                <a:solidFill>
                  <a:schemeClr val="accent1"/>
                </a:solidFill>
                <a:latin typeface="Arial"/>
                <a:cs typeface="Arial"/>
              </a:rPr>
              <a:t>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a:t>
            </a:r>
          </a:p>
          <a:p>
            <a:pPr marL="92075">
              <a:lnSpc>
                <a:spcPct val="100000"/>
              </a:lnSpc>
              <a:spcBef>
                <a:spcPts val="380"/>
              </a:spcBef>
            </a:pPr>
            <a:r>
              <a:rPr lang="en-US" sz="2400" b="1" spc="-10" dirty="0">
                <a:solidFill>
                  <a:schemeClr val="accent1"/>
                </a:solidFill>
                <a:latin typeface="Arial"/>
                <a:cs typeface="Arial"/>
              </a:rPr>
              <a:t>                 by educa</a:t>
            </a:r>
            <a:r>
              <a:rPr lang="en-US" sz="2400" b="1" spc="120" dirty="0">
                <a:solidFill>
                  <a:schemeClr val="accent1"/>
                </a:solidFill>
                <a:latin typeface="Arial"/>
                <a:cs typeface="Arial"/>
              </a:rPr>
              <a:t>ti</a:t>
            </a:r>
            <a:r>
              <a:rPr lang="en-US" sz="2400" b="1" spc="-10" dirty="0">
                <a:solidFill>
                  <a:schemeClr val="accent1"/>
                </a:solidFill>
                <a:latin typeface="Arial"/>
                <a:cs typeface="Arial"/>
              </a:rPr>
              <a:t>on </a:t>
            </a:r>
            <a:r>
              <a:rPr lang="en-US" sz="2400" b="1" u="sng" spc="-10" dirty="0">
                <a:solidFill>
                  <a:schemeClr val="accent1"/>
                </a:solidFill>
                <a:latin typeface="Arial"/>
                <a:cs typeface="Arial"/>
              </a:rPr>
              <a:t>support employees</a:t>
            </a:r>
            <a:r>
              <a:rPr lang="en-US" sz="2400" b="1" spc="-10" dirty="0">
                <a:solidFill>
                  <a:schemeClr val="accent1"/>
                </a:solidFill>
                <a:latin typeface="Arial"/>
                <a:cs typeface="Arial"/>
              </a:rPr>
              <a:t>.</a:t>
            </a:r>
            <a:endParaRPr lang="en-US" sz="2400" b="1" dirty="0">
              <a:solidFill>
                <a:schemeClr val="accent1"/>
              </a:solidFill>
              <a:latin typeface="Arial"/>
              <a:cs typeface="Arial"/>
            </a:endParaRPr>
          </a:p>
          <a:p>
            <a:pPr marL="92075">
              <a:lnSpc>
                <a:spcPct val="100000"/>
              </a:lnSpc>
              <a:spcBef>
                <a:spcPts val="380"/>
              </a:spcBef>
            </a:pPr>
            <a:r>
              <a:rPr lang="en-US" sz="2400" b="1" spc="-10" dirty="0">
                <a:solidFill>
                  <a:schemeClr val="accent1"/>
                </a:solidFill>
                <a:latin typeface="Arial"/>
                <a:cs typeface="Arial"/>
              </a:rPr>
              <a:t>		3. </a:t>
            </a:r>
            <a:r>
              <a:rPr lang="en-US" sz="2400" b="1" u="sng" spc="-10" dirty="0">
                <a:solidFill>
                  <a:schemeClr val="accent2"/>
                </a:solidFill>
                <a:latin typeface="Arial"/>
                <a:cs typeface="Arial"/>
              </a:rPr>
              <a:t>Students</a:t>
            </a:r>
            <a:r>
              <a:rPr lang="en-US" sz="2400" b="1" spc="-10" dirty="0">
                <a:solidFill>
                  <a:schemeClr val="accent1"/>
                </a:solidFill>
                <a:latin typeface="Arial"/>
                <a:cs typeface="Arial"/>
              </a:rPr>
              <a:t> 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 by </a:t>
            </a:r>
            <a:r>
              <a:rPr lang="en-US" sz="2400" b="1" u="sng" spc="-10" dirty="0">
                <a:solidFill>
                  <a:schemeClr val="accent1"/>
                </a:solidFill>
                <a:latin typeface="Arial"/>
                <a:cs typeface="Arial"/>
              </a:rPr>
              <a:t>students</a:t>
            </a:r>
            <a:r>
              <a:rPr lang="en-US" sz="2400" b="1" spc="-10" dirty="0">
                <a:solidFill>
                  <a:schemeClr val="accent1"/>
                </a:solidFill>
                <a:latin typeface="Arial"/>
                <a:cs typeface="Arial"/>
              </a:rPr>
              <a:t>. </a:t>
            </a:r>
          </a:p>
          <a:p>
            <a:pPr marL="92075">
              <a:lnSpc>
                <a:spcPct val="100000"/>
              </a:lnSpc>
              <a:spcBef>
                <a:spcPts val="380"/>
              </a:spcBef>
            </a:pPr>
            <a:r>
              <a:rPr lang="en-US" sz="2400" b="1" spc="-10" dirty="0">
                <a:solidFill>
                  <a:schemeClr val="accent1"/>
                </a:solidFill>
                <a:latin typeface="Arial"/>
                <a:cs typeface="Arial"/>
              </a:rPr>
              <a:t>		4. </a:t>
            </a:r>
            <a:r>
              <a:rPr lang="en-US" sz="2400" b="1" u="sng" spc="-10" dirty="0">
                <a:solidFill>
                  <a:schemeClr val="accent2"/>
                </a:solidFill>
                <a:latin typeface="Arial"/>
                <a:cs typeface="Arial"/>
              </a:rPr>
              <a:t>Parents</a:t>
            </a:r>
            <a:r>
              <a:rPr lang="en-US" sz="2400" b="1" spc="-10" dirty="0">
                <a:solidFill>
                  <a:schemeClr val="accent2"/>
                </a:solidFill>
                <a:latin typeface="Arial"/>
                <a:cs typeface="Arial"/>
              </a:rPr>
              <a:t> </a:t>
            </a:r>
            <a:r>
              <a:rPr lang="en-US" sz="2400" b="1" spc="-10" dirty="0">
                <a:solidFill>
                  <a:schemeClr val="accent1"/>
                </a:solidFill>
                <a:latin typeface="Arial"/>
                <a:cs typeface="Arial"/>
              </a:rPr>
              <a:t>shall be e</a:t>
            </a:r>
            <a:r>
              <a:rPr lang="en-US" sz="2400" b="1" spc="-5" dirty="0">
                <a:solidFill>
                  <a:schemeClr val="accent1"/>
                </a:solidFill>
                <a:latin typeface="Arial"/>
                <a:cs typeface="Arial"/>
              </a:rPr>
              <a:t>lec</a:t>
            </a:r>
            <a:r>
              <a:rPr lang="en-US" sz="2400" b="1" spc="-10" dirty="0">
                <a:solidFill>
                  <a:schemeClr val="accent1"/>
                </a:solidFill>
                <a:latin typeface="Arial"/>
                <a:cs typeface="Arial"/>
              </a:rPr>
              <a:t>ted by </a:t>
            </a:r>
            <a:r>
              <a:rPr lang="en-US" sz="2400" b="1" u="sng" spc="-10" dirty="0">
                <a:solidFill>
                  <a:schemeClr val="accent1"/>
                </a:solidFill>
                <a:latin typeface="Arial"/>
                <a:cs typeface="Arial"/>
              </a:rPr>
              <a:t>parents</a:t>
            </a:r>
            <a:r>
              <a:rPr lang="en-US" sz="2400" b="1" spc="-10" dirty="0">
                <a:solidFill>
                  <a:schemeClr val="accent1"/>
                </a:solidFill>
                <a:latin typeface="Arial"/>
                <a:cs typeface="Arial"/>
              </a:rPr>
              <a:t>.</a:t>
            </a:r>
          </a:p>
        </p:txBody>
      </p:sp>
      <p:sp>
        <p:nvSpPr>
          <p:cNvPr id="7" name="Text Placeholder 4">
            <a:extLst>
              <a:ext uri="{FF2B5EF4-FFF2-40B4-BE49-F238E27FC236}">
                <a16:creationId xmlns:a16="http://schemas.microsoft.com/office/drawing/2014/main" id="{7F2C9ECE-2CD6-4487-A8A4-D490C6B80845}"/>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19769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0C51B-C706-4823-A9C4-7AB4D6804544}"/>
              </a:ext>
            </a:extLst>
          </p:cNvPr>
          <p:cNvSpPr>
            <a:spLocks noGrp="1"/>
          </p:cNvSpPr>
          <p:nvPr>
            <p:ph type="sldNum" sz="quarter" idx="12"/>
          </p:nvPr>
        </p:nvSpPr>
        <p:spPr/>
        <p:txBody>
          <a:bodyPr/>
          <a:lstStyle/>
          <a:p>
            <a:fld id="{9A47194C-3E5A-854F-B5AE-A6634FC20B3C}" type="slidenum">
              <a:rPr lang="en-US" smtClean="0"/>
              <a:pPr/>
              <a:t>12</a:t>
            </a:fld>
            <a:endParaRPr lang="en-US" dirty="0"/>
          </a:p>
        </p:txBody>
      </p:sp>
      <p:sp>
        <p:nvSpPr>
          <p:cNvPr id="4" name="Title 3">
            <a:extLst>
              <a:ext uri="{FF2B5EF4-FFF2-40B4-BE49-F238E27FC236}">
                <a16:creationId xmlns:a16="http://schemas.microsoft.com/office/drawing/2014/main" id="{EEE01912-37BB-4D4B-B92B-D1CA7116CA60}"/>
              </a:ext>
            </a:extLst>
          </p:cNvPr>
          <p:cNvSpPr>
            <a:spLocks noGrp="1"/>
          </p:cNvSpPr>
          <p:nvPr>
            <p:ph type="title"/>
          </p:nvPr>
        </p:nvSpPr>
        <p:spPr>
          <a:xfrm>
            <a:off x="649358" y="852532"/>
            <a:ext cx="8220004" cy="581992"/>
          </a:xfrm>
        </p:spPr>
        <p:txBody>
          <a:bodyPr/>
          <a:lstStyle/>
          <a:p>
            <a:pPr algn="ctr"/>
            <a:r>
              <a:rPr lang="en-US" sz="4400" spc="-25" dirty="0">
                <a:cs typeface="Calibri"/>
              </a:rPr>
              <a:t>SAC COMPOSITION</a:t>
            </a:r>
            <a:br>
              <a:rPr lang="en-US" spc="-25" dirty="0">
                <a:cs typeface="Calibri"/>
              </a:rPr>
            </a:br>
            <a:endParaRPr lang="en-US" dirty="0"/>
          </a:p>
        </p:txBody>
      </p:sp>
      <p:sp>
        <p:nvSpPr>
          <p:cNvPr id="6" name="Rectangle 5">
            <a:extLst>
              <a:ext uri="{FF2B5EF4-FFF2-40B4-BE49-F238E27FC236}">
                <a16:creationId xmlns:a16="http://schemas.microsoft.com/office/drawing/2014/main" id="{ED397A98-E9EB-474F-8EE4-94A0BBFAD27C}"/>
              </a:ext>
            </a:extLst>
          </p:cNvPr>
          <p:cNvSpPr/>
          <p:nvPr/>
        </p:nvSpPr>
        <p:spPr>
          <a:xfrm>
            <a:off x="225287" y="1434524"/>
            <a:ext cx="8644075" cy="4530984"/>
          </a:xfrm>
          <a:prstGeom prst="rect">
            <a:avLst/>
          </a:prstGeom>
        </p:spPr>
        <p:txBody>
          <a:bodyPr wrap="square">
            <a:spAutoFit/>
          </a:bodyPr>
          <a:lstStyle/>
          <a:p>
            <a:pPr marL="92075" algn="ctr">
              <a:lnSpc>
                <a:spcPct val="100000"/>
              </a:lnSpc>
            </a:pPr>
            <a:r>
              <a:rPr lang="en-US" b="1" i="1" u="sng" spc="-15" dirty="0">
                <a:solidFill>
                  <a:srgbClr val="F15D22"/>
                </a:solidFill>
                <a:latin typeface="Arial"/>
                <a:cs typeface="Arial"/>
              </a:rPr>
              <a:t>SAC Composition must represent school population and must 	include:</a:t>
            </a:r>
          </a:p>
          <a:p>
            <a:pPr marL="92075" algn="just">
              <a:lnSpc>
                <a:spcPct val="100000"/>
              </a:lnSpc>
            </a:pPr>
            <a:endParaRPr lang="en-US" sz="900" b="1" i="1" u="sng" spc="-15" dirty="0">
              <a:solidFill>
                <a:schemeClr val="accent1"/>
              </a:solidFill>
              <a:latin typeface="Arial"/>
              <a:cs typeface="Arial"/>
            </a:endParaRPr>
          </a:p>
          <a:p>
            <a:pPr marL="92075" algn="just">
              <a:lnSpc>
                <a:spcPct val="100000"/>
              </a:lnSpc>
            </a:pPr>
            <a:r>
              <a:rPr lang="en-US" sz="2400" b="1" spc="-15" dirty="0">
                <a:solidFill>
                  <a:schemeClr val="accent1"/>
                </a:solidFill>
                <a:latin typeface="Arial"/>
                <a:cs typeface="Arial"/>
              </a:rPr>
              <a:t>			</a:t>
            </a:r>
            <a:r>
              <a:rPr lang="en-US" b="1" spc="-15" dirty="0">
                <a:solidFill>
                  <a:schemeClr val="accent1"/>
                </a:solidFill>
                <a:latin typeface="Arial"/>
                <a:cs typeface="Arial"/>
              </a:rPr>
              <a:t>Principal</a:t>
            </a:r>
            <a:r>
              <a:rPr lang="en-US" spc="-15" dirty="0">
                <a:solidFill>
                  <a:schemeClr val="accent1"/>
                </a:solidFill>
                <a:latin typeface="Arial"/>
                <a:cs typeface="Arial"/>
              </a:rPr>
              <a:t> (Not assistant principal)</a:t>
            </a:r>
          </a:p>
          <a:p>
            <a:pPr marL="92075" algn="just">
              <a:lnSpc>
                <a:spcPct val="100000"/>
              </a:lnSpc>
            </a:pPr>
            <a:r>
              <a:rPr lang="en-US" spc="-15" dirty="0">
                <a:solidFill>
                  <a:schemeClr val="accent1"/>
                </a:solidFill>
                <a:latin typeface="Arial"/>
                <a:cs typeface="Arial"/>
              </a:rPr>
              <a:t>			</a:t>
            </a:r>
            <a:r>
              <a:rPr lang="en-US" b="1" spc="-15" dirty="0">
                <a:solidFill>
                  <a:schemeClr val="accent1"/>
                </a:solidFill>
                <a:latin typeface="Arial"/>
                <a:cs typeface="Arial"/>
              </a:rPr>
              <a:t>Teachers</a:t>
            </a:r>
          </a:p>
          <a:p>
            <a:pPr marL="92075" algn="just">
              <a:lnSpc>
                <a:spcPct val="100000"/>
              </a:lnSpc>
            </a:pPr>
            <a:r>
              <a:rPr lang="en-US" spc="-15" dirty="0">
                <a:solidFill>
                  <a:schemeClr val="accent1"/>
                </a:solidFill>
                <a:latin typeface="Arial"/>
                <a:cs typeface="Arial"/>
              </a:rPr>
              <a:t>			</a:t>
            </a:r>
            <a:r>
              <a:rPr lang="en-US" b="1" spc="-15" dirty="0">
                <a:solidFill>
                  <a:schemeClr val="accent1"/>
                </a:solidFill>
                <a:latin typeface="Arial"/>
                <a:cs typeface="Arial"/>
              </a:rPr>
              <a:t>BTU Steward </a:t>
            </a:r>
            <a:r>
              <a:rPr lang="en-US" spc="-15" dirty="0">
                <a:solidFill>
                  <a:schemeClr val="accent1"/>
                </a:solidFill>
                <a:latin typeface="Arial"/>
                <a:cs typeface="Arial"/>
              </a:rPr>
              <a:t>(Or designee)</a:t>
            </a:r>
          </a:p>
          <a:p>
            <a:pPr marL="92075" algn="just">
              <a:lnSpc>
                <a:spcPct val="100000"/>
              </a:lnSpc>
            </a:pPr>
            <a:r>
              <a:rPr lang="en-US" spc="-15" dirty="0">
                <a:solidFill>
                  <a:schemeClr val="accent1"/>
                </a:solidFill>
                <a:latin typeface="Arial"/>
                <a:cs typeface="Arial"/>
              </a:rPr>
              <a:t>			</a:t>
            </a:r>
            <a:r>
              <a:rPr lang="en-US" b="1" spc="-15" dirty="0">
                <a:solidFill>
                  <a:schemeClr val="accent1"/>
                </a:solidFill>
                <a:latin typeface="Arial"/>
                <a:cs typeface="Arial"/>
              </a:rPr>
              <a:t>Parents</a:t>
            </a:r>
          </a:p>
          <a:p>
            <a:pPr marL="92075" algn="just">
              <a:lnSpc>
                <a:spcPct val="100000"/>
              </a:lnSpc>
            </a:pPr>
            <a:r>
              <a:rPr lang="en-US" spc="-15" dirty="0">
                <a:solidFill>
                  <a:schemeClr val="accent1"/>
                </a:solidFill>
                <a:latin typeface="Arial"/>
                <a:cs typeface="Arial"/>
              </a:rPr>
              <a:t>			</a:t>
            </a:r>
            <a:r>
              <a:rPr lang="en-US" b="1" spc="-15" dirty="0">
                <a:solidFill>
                  <a:schemeClr val="accent1"/>
                </a:solidFill>
                <a:latin typeface="Arial"/>
                <a:cs typeface="Arial"/>
              </a:rPr>
              <a:t>Innovation Zone Representative </a:t>
            </a:r>
            <a:r>
              <a:rPr lang="en-US" spc="-15" dirty="0">
                <a:solidFill>
                  <a:schemeClr val="accent1"/>
                </a:solidFill>
                <a:latin typeface="Arial"/>
                <a:cs typeface="Arial"/>
              </a:rPr>
              <a:t>(Must be a parent)</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SAF Chairperson </a:t>
            </a:r>
            <a:r>
              <a:rPr lang="en-US" spc="-10" dirty="0">
                <a:solidFill>
                  <a:schemeClr val="accent1"/>
                </a:solidFill>
                <a:latin typeface="Arial"/>
                <a:cs typeface="Arial"/>
              </a:rPr>
              <a:t>(Must be a parent)</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ESOL Representative </a:t>
            </a:r>
            <a:r>
              <a:rPr lang="en-US" spc="-10" dirty="0">
                <a:solidFill>
                  <a:schemeClr val="accent1"/>
                </a:solidFill>
                <a:latin typeface="Arial"/>
                <a:cs typeface="Arial"/>
              </a:rPr>
              <a:t>(Must be the parent of ELL student)</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ESE Representative </a:t>
            </a:r>
            <a:r>
              <a:rPr lang="en-US" spc="-10" dirty="0">
                <a:solidFill>
                  <a:schemeClr val="accent1"/>
                </a:solidFill>
                <a:latin typeface="Arial"/>
                <a:cs typeface="Arial"/>
              </a:rPr>
              <a:t>(Must be the parent of an ESE student)</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Gifted Representative </a:t>
            </a:r>
            <a:r>
              <a:rPr lang="en-US" spc="-10" dirty="0">
                <a:solidFill>
                  <a:schemeClr val="accent1"/>
                </a:solidFill>
                <a:latin typeface="Arial"/>
                <a:cs typeface="Arial"/>
              </a:rPr>
              <a:t>(Must be the parent of a Gifted student)</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Pre-K </a:t>
            </a:r>
            <a:r>
              <a:rPr lang="en-US" spc="-10" dirty="0">
                <a:solidFill>
                  <a:schemeClr val="accent1"/>
                </a:solidFill>
                <a:latin typeface="Arial"/>
                <a:cs typeface="Arial"/>
              </a:rPr>
              <a:t>(If applicable-parent or certified teacher)</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Non-Instructional Employees</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Community/ Business Representatives</a:t>
            </a:r>
          </a:p>
          <a:p>
            <a:pPr marL="12700" marR="5080">
              <a:lnSpc>
                <a:spcPct val="101000"/>
              </a:lnSpc>
              <a:spcBef>
                <a:spcPts val="284"/>
              </a:spcBef>
            </a:pPr>
            <a:r>
              <a:rPr lang="en-US" spc="-10" dirty="0">
                <a:solidFill>
                  <a:schemeClr val="accent1"/>
                </a:solidFill>
                <a:latin typeface="Arial"/>
                <a:cs typeface="Arial"/>
              </a:rPr>
              <a:t>			</a:t>
            </a:r>
            <a:r>
              <a:rPr lang="en-US" b="1" spc="-10" dirty="0">
                <a:solidFill>
                  <a:schemeClr val="accent1"/>
                </a:solidFill>
                <a:latin typeface="Arial"/>
                <a:cs typeface="Arial"/>
              </a:rPr>
              <a:t>Students</a:t>
            </a:r>
            <a:r>
              <a:rPr lang="en-US" spc="-10" dirty="0">
                <a:solidFill>
                  <a:schemeClr val="accent1"/>
                </a:solidFill>
                <a:latin typeface="Arial"/>
                <a:cs typeface="Arial"/>
              </a:rPr>
              <a:t> (mandatory for High School, optional for Middle School)</a:t>
            </a:r>
            <a:endParaRPr lang="en-US" dirty="0">
              <a:solidFill>
                <a:schemeClr val="accent1"/>
              </a:solidFill>
              <a:latin typeface="Arial"/>
              <a:cs typeface="Arial"/>
            </a:endParaRPr>
          </a:p>
        </p:txBody>
      </p:sp>
      <p:sp>
        <p:nvSpPr>
          <p:cNvPr id="7" name="Text Placeholder 4">
            <a:extLst>
              <a:ext uri="{FF2B5EF4-FFF2-40B4-BE49-F238E27FC236}">
                <a16:creationId xmlns:a16="http://schemas.microsoft.com/office/drawing/2014/main" id="{1E798E2E-714E-440E-A1DB-749FE528F293}"/>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372309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0E16C8-BDB4-43DC-9334-192C6459BDBA}"/>
              </a:ext>
            </a:extLst>
          </p:cNvPr>
          <p:cNvSpPr>
            <a:spLocks noGrp="1"/>
          </p:cNvSpPr>
          <p:nvPr>
            <p:ph type="sldNum" sz="quarter" idx="12"/>
          </p:nvPr>
        </p:nvSpPr>
        <p:spPr/>
        <p:txBody>
          <a:bodyPr/>
          <a:lstStyle/>
          <a:p>
            <a:fld id="{9A47194C-3E5A-854F-B5AE-A6634FC20B3C}" type="slidenum">
              <a:rPr lang="en-US" smtClean="0"/>
              <a:pPr/>
              <a:t>13</a:t>
            </a:fld>
            <a:endParaRPr lang="en-US" dirty="0"/>
          </a:p>
        </p:txBody>
      </p:sp>
      <p:sp>
        <p:nvSpPr>
          <p:cNvPr id="4" name="Title 3">
            <a:extLst>
              <a:ext uri="{FF2B5EF4-FFF2-40B4-BE49-F238E27FC236}">
                <a16:creationId xmlns:a16="http://schemas.microsoft.com/office/drawing/2014/main" id="{4CA69ED7-3EF2-40DD-929A-AA204E860834}"/>
              </a:ext>
            </a:extLst>
          </p:cNvPr>
          <p:cNvSpPr>
            <a:spLocks noGrp="1"/>
          </p:cNvSpPr>
          <p:nvPr>
            <p:ph type="title"/>
          </p:nvPr>
        </p:nvSpPr>
        <p:spPr>
          <a:xfrm>
            <a:off x="1391478" y="291548"/>
            <a:ext cx="6639339" cy="1086678"/>
          </a:xfrm>
        </p:spPr>
        <p:txBody>
          <a:bodyPr/>
          <a:lstStyle/>
          <a:p>
            <a:pPr algn="ctr"/>
            <a:r>
              <a:rPr lang="en-US" sz="4400" spc="-5" dirty="0">
                <a:latin typeface="Calibri"/>
                <a:cs typeface="Calibri"/>
              </a:rPr>
              <a:t>SAC CHAIR(S) </a:t>
            </a:r>
            <a:br>
              <a:rPr lang="en-US" spc="-5" dirty="0">
                <a:latin typeface="Calibri"/>
                <a:cs typeface="Calibri"/>
              </a:rPr>
            </a:br>
            <a:endParaRPr lang="en-US" dirty="0"/>
          </a:p>
        </p:txBody>
      </p:sp>
      <p:sp>
        <p:nvSpPr>
          <p:cNvPr id="6" name="Rectangle 5">
            <a:extLst>
              <a:ext uri="{FF2B5EF4-FFF2-40B4-BE49-F238E27FC236}">
                <a16:creationId xmlns:a16="http://schemas.microsoft.com/office/drawing/2014/main" id="{2AD4AB76-11E6-4B94-B49B-3B500579F9F1}"/>
              </a:ext>
            </a:extLst>
          </p:cNvPr>
          <p:cNvSpPr/>
          <p:nvPr/>
        </p:nvSpPr>
        <p:spPr>
          <a:xfrm>
            <a:off x="1863633" y="1497875"/>
            <a:ext cx="5704115" cy="4078039"/>
          </a:xfrm>
          <a:prstGeom prst="rect">
            <a:avLst/>
          </a:prstGeom>
        </p:spPr>
        <p:txBody>
          <a:bodyPr wrap="square">
            <a:spAutoFit/>
          </a:bodyPr>
          <a:lstStyle/>
          <a:p>
            <a:pPr marL="591820" indent="-579120">
              <a:lnSpc>
                <a:spcPct val="100000"/>
              </a:lnSpc>
              <a:spcBef>
                <a:spcPts val="2140"/>
              </a:spcBef>
              <a:buClr>
                <a:srgbClr val="489AD4"/>
              </a:buClr>
              <a:buFont typeface="Calibri"/>
              <a:buChar char="•"/>
              <a:tabLst>
                <a:tab pos="592455" algn="l"/>
              </a:tabLst>
            </a:pPr>
            <a:r>
              <a:rPr lang="en-US" sz="3200" b="1" spc="-25" dirty="0">
                <a:solidFill>
                  <a:schemeClr val="accent1"/>
                </a:solidFill>
                <a:latin typeface="Arial"/>
                <a:cs typeface="Arial"/>
              </a:rPr>
              <a:t>Elected AFTER SAC members are chosen</a:t>
            </a:r>
          </a:p>
          <a:p>
            <a:pPr marL="591820" indent="-579120">
              <a:lnSpc>
                <a:spcPct val="100000"/>
              </a:lnSpc>
              <a:spcBef>
                <a:spcPts val="2140"/>
              </a:spcBef>
              <a:buClr>
                <a:srgbClr val="489AD4"/>
              </a:buClr>
              <a:buFont typeface="Calibri"/>
              <a:buChar char="•"/>
              <a:tabLst>
                <a:tab pos="592455" algn="l"/>
              </a:tabLst>
            </a:pPr>
            <a:r>
              <a:rPr lang="en-US" sz="3200" b="1" spc="-25" dirty="0">
                <a:solidFill>
                  <a:schemeClr val="accent1"/>
                </a:solidFill>
                <a:latin typeface="Arial"/>
                <a:cs typeface="Arial"/>
              </a:rPr>
              <a:t>Must represent SAC at Area Advisory Meetings</a:t>
            </a:r>
          </a:p>
          <a:p>
            <a:pPr marL="591820" indent="-579120">
              <a:lnSpc>
                <a:spcPct val="100000"/>
              </a:lnSpc>
              <a:spcBef>
                <a:spcPts val="2140"/>
              </a:spcBef>
              <a:buClr>
                <a:srgbClr val="489AD4"/>
              </a:buClr>
              <a:buFont typeface="Calibri"/>
              <a:buChar char="•"/>
              <a:tabLst>
                <a:tab pos="592455" algn="l"/>
              </a:tabLst>
            </a:pPr>
            <a:r>
              <a:rPr lang="en-US" sz="3200" b="1" spc="-25" dirty="0">
                <a:solidFill>
                  <a:schemeClr val="accent1"/>
                </a:solidFill>
                <a:latin typeface="Arial"/>
                <a:cs typeface="Arial"/>
              </a:rPr>
              <a:t>Will represent SAC as a voting member at School Advisory Forum Meetings</a:t>
            </a:r>
            <a:endParaRPr lang="en-US" sz="3200" b="1" dirty="0">
              <a:solidFill>
                <a:schemeClr val="accent1"/>
              </a:solidFill>
              <a:latin typeface="Arial"/>
              <a:cs typeface="Arial"/>
            </a:endParaRPr>
          </a:p>
        </p:txBody>
      </p:sp>
      <p:sp>
        <p:nvSpPr>
          <p:cNvPr id="7" name="Text Placeholder 4">
            <a:extLst>
              <a:ext uri="{FF2B5EF4-FFF2-40B4-BE49-F238E27FC236}">
                <a16:creationId xmlns:a16="http://schemas.microsoft.com/office/drawing/2014/main" id="{23E33B3B-24B5-4DA1-AD1F-CCCCDE9D677F}"/>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607415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02E38-4EE1-4727-9BF6-B6A1F8558A5B}"/>
              </a:ext>
            </a:extLst>
          </p:cNvPr>
          <p:cNvSpPr>
            <a:spLocks noGrp="1"/>
          </p:cNvSpPr>
          <p:nvPr>
            <p:ph type="sldNum" sz="quarter" idx="12"/>
          </p:nvPr>
        </p:nvSpPr>
        <p:spPr/>
        <p:txBody>
          <a:bodyPr/>
          <a:lstStyle/>
          <a:p>
            <a:fld id="{9A47194C-3E5A-854F-B5AE-A6634FC20B3C}" type="slidenum">
              <a:rPr lang="en-US" smtClean="0"/>
              <a:pPr/>
              <a:t>14</a:t>
            </a:fld>
            <a:endParaRPr lang="en-US" dirty="0"/>
          </a:p>
        </p:txBody>
      </p:sp>
      <p:sp>
        <p:nvSpPr>
          <p:cNvPr id="4" name="Title 3">
            <a:extLst>
              <a:ext uri="{FF2B5EF4-FFF2-40B4-BE49-F238E27FC236}">
                <a16:creationId xmlns:a16="http://schemas.microsoft.com/office/drawing/2014/main" id="{00152994-AF18-42AE-ACC2-6AFC4E217713}"/>
              </a:ext>
            </a:extLst>
          </p:cNvPr>
          <p:cNvSpPr>
            <a:spLocks noGrp="1"/>
          </p:cNvSpPr>
          <p:nvPr>
            <p:ph type="title"/>
          </p:nvPr>
        </p:nvSpPr>
        <p:spPr>
          <a:xfrm>
            <a:off x="1457740" y="293540"/>
            <a:ext cx="6215269" cy="1150945"/>
          </a:xfrm>
        </p:spPr>
        <p:txBody>
          <a:bodyPr/>
          <a:lstStyle/>
          <a:p>
            <a:pPr algn="ctr"/>
            <a:br>
              <a:rPr lang="en-US" sz="4400" spc="-25" dirty="0">
                <a:cs typeface="Calibri"/>
              </a:rPr>
            </a:br>
            <a:br>
              <a:rPr lang="en-US" sz="4400" spc="-25" dirty="0">
                <a:cs typeface="Calibri"/>
              </a:rPr>
            </a:br>
            <a:br>
              <a:rPr lang="en-US" sz="4400" spc="-25" dirty="0">
                <a:cs typeface="Calibri"/>
              </a:rPr>
            </a:br>
            <a:br>
              <a:rPr lang="en-US" sz="4400" spc="-25" dirty="0">
                <a:cs typeface="Calibri"/>
              </a:rPr>
            </a:br>
            <a:r>
              <a:rPr lang="en-US" sz="4400" spc="-25" dirty="0">
                <a:cs typeface="Calibri"/>
              </a:rPr>
              <a:t>SAC  BYLAWS</a:t>
            </a:r>
            <a:br>
              <a:rPr lang="en-US" spc="-25" dirty="0">
                <a:cs typeface="Calibri"/>
              </a:rPr>
            </a:br>
            <a:endParaRPr lang="en-US" dirty="0"/>
          </a:p>
        </p:txBody>
      </p:sp>
      <p:sp>
        <p:nvSpPr>
          <p:cNvPr id="6" name="Rectangle 5">
            <a:extLst>
              <a:ext uri="{FF2B5EF4-FFF2-40B4-BE49-F238E27FC236}">
                <a16:creationId xmlns:a16="http://schemas.microsoft.com/office/drawing/2014/main" id="{069C82E6-63F1-474D-8C67-7DA7AA467799}"/>
              </a:ext>
            </a:extLst>
          </p:cNvPr>
          <p:cNvSpPr/>
          <p:nvPr/>
        </p:nvSpPr>
        <p:spPr>
          <a:xfrm>
            <a:off x="503582" y="1444486"/>
            <a:ext cx="8365779" cy="4401205"/>
          </a:xfrm>
          <a:prstGeom prst="rect">
            <a:avLst/>
          </a:prstGeom>
        </p:spPr>
        <p:txBody>
          <a:bodyPr wrap="square">
            <a:spAutoFit/>
          </a:bodyPr>
          <a:lstStyle/>
          <a:p>
            <a:r>
              <a:rPr lang="en-US" sz="2000" b="1" dirty="0">
                <a:solidFill>
                  <a:schemeClr val="accent1"/>
                </a:solidFill>
                <a:latin typeface="Arial"/>
                <a:cs typeface="Arial"/>
              </a:rPr>
              <a:t>•  School Advisory Councils should review their SAC Bylaws in</a:t>
            </a:r>
          </a:p>
          <a:p>
            <a:r>
              <a:rPr lang="en-US" sz="2000" b="1" dirty="0">
                <a:solidFill>
                  <a:schemeClr val="accent1"/>
                </a:solidFill>
                <a:latin typeface="Arial"/>
                <a:cs typeface="Arial"/>
              </a:rPr>
              <a:t>   the beginning of each year and make necessary revisions</a:t>
            </a:r>
          </a:p>
          <a:p>
            <a:r>
              <a:rPr lang="en-US" sz="2000" b="1" dirty="0">
                <a:solidFill>
                  <a:schemeClr val="accent1"/>
                </a:solidFill>
                <a:latin typeface="Arial"/>
                <a:cs typeface="Arial"/>
              </a:rPr>
              <a:t>   during the fall.</a:t>
            </a:r>
          </a:p>
          <a:p>
            <a:endParaRPr lang="en-US" sz="2000" b="1" dirty="0">
              <a:solidFill>
                <a:schemeClr val="accent1"/>
              </a:solidFill>
              <a:latin typeface="Arial"/>
              <a:cs typeface="Arial"/>
            </a:endParaRPr>
          </a:p>
          <a:p>
            <a:r>
              <a:rPr lang="en-US" sz="2000" b="1" dirty="0">
                <a:solidFill>
                  <a:schemeClr val="accent1"/>
                </a:solidFill>
                <a:latin typeface="Arial"/>
                <a:cs typeface="Arial"/>
              </a:rPr>
              <a:t>•  School Advisory Councils need to review their Bylaws and</a:t>
            </a:r>
          </a:p>
          <a:p>
            <a:r>
              <a:rPr lang="en-US" sz="2000" b="1" dirty="0">
                <a:solidFill>
                  <a:schemeClr val="accent1"/>
                </a:solidFill>
                <a:latin typeface="Arial"/>
                <a:cs typeface="Arial"/>
              </a:rPr>
              <a:t>   revise them using the SAC Bylaws Template.</a:t>
            </a:r>
          </a:p>
          <a:p>
            <a:endParaRPr lang="en-US" sz="2000" b="1" dirty="0">
              <a:solidFill>
                <a:schemeClr val="accent1"/>
              </a:solidFill>
              <a:latin typeface="Arial"/>
              <a:cs typeface="Arial"/>
            </a:endParaRPr>
          </a:p>
          <a:p>
            <a:r>
              <a:rPr lang="en-US" sz="2000" b="1" dirty="0">
                <a:solidFill>
                  <a:schemeClr val="accent1"/>
                </a:solidFill>
                <a:latin typeface="Arial"/>
                <a:cs typeface="Arial"/>
              </a:rPr>
              <a:t>•  Once the SAC Bylaws have been revised and approved, they</a:t>
            </a:r>
          </a:p>
          <a:p>
            <a:r>
              <a:rPr lang="en-US" sz="2000" b="1" dirty="0">
                <a:solidFill>
                  <a:schemeClr val="accent1"/>
                </a:solidFill>
                <a:latin typeface="Arial"/>
                <a:cs typeface="Arial"/>
              </a:rPr>
              <a:t>   need to be submitted through the SAC Documentation Upload</a:t>
            </a:r>
          </a:p>
          <a:p>
            <a:r>
              <a:rPr lang="en-US" sz="2000" b="1" dirty="0">
                <a:solidFill>
                  <a:schemeClr val="accent1"/>
                </a:solidFill>
                <a:latin typeface="Arial"/>
                <a:cs typeface="Arial"/>
              </a:rPr>
              <a:t>   on the SBBC SIP.</a:t>
            </a:r>
          </a:p>
          <a:p>
            <a:endParaRPr lang="en-US" sz="2000" b="1" dirty="0">
              <a:solidFill>
                <a:schemeClr val="accent1"/>
              </a:solidFill>
              <a:latin typeface="Arial"/>
              <a:cs typeface="Arial"/>
            </a:endParaRPr>
          </a:p>
          <a:p>
            <a:r>
              <a:rPr lang="en-US" sz="2000" b="1" dirty="0">
                <a:solidFill>
                  <a:schemeClr val="accent1"/>
                </a:solidFill>
                <a:latin typeface="Arial"/>
                <a:cs typeface="Arial"/>
              </a:rPr>
              <a:t>•  Schools are also expected to maintain a copy of their annual</a:t>
            </a:r>
          </a:p>
          <a:p>
            <a:r>
              <a:rPr lang="en-US" sz="2000" b="1" dirty="0">
                <a:solidFill>
                  <a:schemeClr val="accent1"/>
                </a:solidFill>
                <a:latin typeface="Arial"/>
                <a:cs typeface="Arial"/>
              </a:rPr>
              <a:t>   SAC Bylaws and should ensure that they are available for</a:t>
            </a:r>
          </a:p>
          <a:p>
            <a:r>
              <a:rPr lang="en-US" sz="2000" b="1" dirty="0">
                <a:solidFill>
                  <a:schemeClr val="accent1"/>
                </a:solidFill>
                <a:latin typeface="Arial"/>
                <a:cs typeface="Arial"/>
              </a:rPr>
              <a:t>   anyone who may wish to see them.</a:t>
            </a:r>
          </a:p>
        </p:txBody>
      </p:sp>
      <p:sp>
        <p:nvSpPr>
          <p:cNvPr id="7" name="Text Placeholder 4">
            <a:extLst>
              <a:ext uri="{FF2B5EF4-FFF2-40B4-BE49-F238E27FC236}">
                <a16:creationId xmlns:a16="http://schemas.microsoft.com/office/drawing/2014/main" id="{E3B20A06-4AD8-44F9-807C-9C3397E9920D}"/>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213033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15</a:t>
            </a:fld>
            <a:endParaRPr lang="en-US" dirty="0"/>
          </a:p>
        </p:txBody>
      </p:sp>
      <p:sp>
        <p:nvSpPr>
          <p:cNvPr id="4" name="Title 3"/>
          <p:cNvSpPr>
            <a:spLocks noGrp="1"/>
          </p:cNvSpPr>
          <p:nvPr>
            <p:ph type="title"/>
          </p:nvPr>
        </p:nvSpPr>
        <p:spPr>
          <a:xfrm>
            <a:off x="760950" y="332216"/>
            <a:ext cx="7341145" cy="954088"/>
          </a:xfrm>
        </p:spPr>
        <p:txBody>
          <a:bodyPr/>
          <a:lstStyle/>
          <a:p>
            <a:pPr algn="ctr"/>
            <a:r>
              <a:rPr lang="en-US" sz="4400" dirty="0"/>
              <a:t>SAC BYLAW REVIEW</a:t>
            </a:r>
          </a:p>
        </p:txBody>
      </p:sp>
      <p:sp>
        <p:nvSpPr>
          <p:cNvPr id="5" name="Text Placeholder 4"/>
          <p:cNvSpPr>
            <a:spLocks noGrp="1"/>
          </p:cNvSpPr>
          <p:nvPr>
            <p:ph type="body" sz="quarter" idx="13"/>
          </p:nvPr>
        </p:nvSpPr>
        <p:spPr>
          <a:xfrm>
            <a:off x="768613" y="6343958"/>
            <a:ext cx="4792118" cy="274032"/>
          </a:xfrm>
        </p:spPr>
        <p:txBody>
          <a:bodyPr/>
          <a:lstStyle/>
          <a:p>
            <a:r>
              <a:rPr lang="en-US" sz="1800" dirty="0"/>
              <a:t>OFFICE OF SERVICE QUALITY</a:t>
            </a:r>
          </a:p>
          <a:p>
            <a:endParaRPr lang="en-US" dirty="0"/>
          </a:p>
        </p:txBody>
      </p:sp>
      <p:sp>
        <p:nvSpPr>
          <p:cNvPr id="8" name="Rectangle 7"/>
          <p:cNvSpPr/>
          <p:nvPr/>
        </p:nvSpPr>
        <p:spPr>
          <a:xfrm>
            <a:off x="768613" y="1704578"/>
            <a:ext cx="7886649" cy="369332"/>
          </a:xfrm>
          <a:prstGeom prst="rect">
            <a:avLst/>
          </a:prstGeom>
        </p:spPr>
        <p:txBody>
          <a:bodyPr wrap="square">
            <a:spAutoFit/>
          </a:bodyPr>
          <a:lstStyle/>
          <a:p>
            <a:r>
              <a:rPr lang="en-US" dirty="0"/>
              <a:t> </a:t>
            </a:r>
          </a:p>
        </p:txBody>
      </p:sp>
      <p:pic>
        <p:nvPicPr>
          <p:cNvPr id="10" name="Picture 9" descr="Screen Shot 2017-02-24 at 2.4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636" y="1370347"/>
            <a:ext cx="8638551" cy="3893788"/>
          </a:xfrm>
          <a:prstGeom prst="rect">
            <a:avLst/>
          </a:prstGeom>
        </p:spPr>
      </p:pic>
    </p:spTree>
    <p:extLst>
      <p:ext uri="{BB962C8B-B14F-4D97-AF65-F5344CB8AC3E}">
        <p14:creationId xmlns:p14="http://schemas.microsoft.com/office/powerpoint/2010/main" val="313884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08F8FC-77EA-41C4-BE76-ABED5572D5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EC7D037E-3D73-490D-AA43-F5A31E6726F6}"/>
              </a:ext>
            </a:extLst>
          </p:cNvPr>
          <p:cNvSpPr>
            <a:spLocks noGrp="1"/>
          </p:cNvSpPr>
          <p:nvPr>
            <p:ph type="title"/>
          </p:nvPr>
        </p:nvSpPr>
        <p:spPr>
          <a:xfrm>
            <a:off x="490330" y="675860"/>
            <a:ext cx="8534400" cy="742123"/>
          </a:xfrm>
        </p:spPr>
        <p:txBody>
          <a:bodyPr/>
          <a:lstStyle/>
          <a:p>
            <a:pPr marL="12700" algn="ctr">
              <a:lnSpc>
                <a:spcPct val="100000"/>
              </a:lnSpc>
            </a:pPr>
            <a:r>
              <a:rPr lang="en-US" sz="4000" spc="-35" dirty="0">
                <a:latin typeface="Calibri"/>
                <a:cs typeface="Calibri"/>
              </a:rPr>
              <a:t>SAF</a:t>
            </a:r>
            <a:br>
              <a:rPr lang="en-US" sz="4000" spc="-35" dirty="0">
                <a:latin typeface="Calibri"/>
                <a:cs typeface="Calibri"/>
              </a:rPr>
            </a:br>
            <a:br>
              <a:rPr lang="en-US" sz="4000" spc="-35" dirty="0">
                <a:latin typeface="Calibri"/>
                <a:cs typeface="Calibri"/>
              </a:rPr>
            </a:br>
            <a:r>
              <a:rPr lang="en-US" sz="4400" spc="-35" dirty="0">
                <a:latin typeface="Calibri"/>
                <a:cs typeface="Calibri"/>
              </a:rPr>
              <a:t>SCHOOL ADVISORY FORUM</a:t>
            </a:r>
            <a:br>
              <a:rPr lang="en-US" spc="-35" dirty="0">
                <a:latin typeface="Calibri"/>
                <a:cs typeface="Calibri"/>
              </a:rPr>
            </a:br>
            <a:endParaRPr lang="en-US" dirty="0"/>
          </a:p>
        </p:txBody>
      </p:sp>
      <p:sp>
        <p:nvSpPr>
          <p:cNvPr id="6" name="Rectangle 5">
            <a:extLst>
              <a:ext uri="{FF2B5EF4-FFF2-40B4-BE49-F238E27FC236}">
                <a16:creationId xmlns:a16="http://schemas.microsoft.com/office/drawing/2014/main" id="{C92346A0-CA36-42F8-828A-23DDAE1242CC}"/>
              </a:ext>
            </a:extLst>
          </p:cNvPr>
          <p:cNvSpPr/>
          <p:nvPr/>
        </p:nvSpPr>
        <p:spPr>
          <a:xfrm>
            <a:off x="409682" y="1590261"/>
            <a:ext cx="8538058" cy="3970318"/>
          </a:xfrm>
          <a:prstGeom prst="rect">
            <a:avLst/>
          </a:prstGeom>
        </p:spPr>
        <p:txBody>
          <a:bodyPr wrap="square">
            <a:spAutoFit/>
          </a:bodyPr>
          <a:lstStyle/>
          <a:p>
            <a:pPr marL="12700" marR="0" lvl="0" indent="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 normalizeH="0" baseline="0" noProof="0" dirty="0">
                <a:ln>
                  <a:noFill/>
                </a:ln>
                <a:solidFill>
                  <a:schemeClr val="accent1"/>
                </a:solidFill>
                <a:effectLst/>
                <a:uLnTx/>
                <a:uFillTx/>
                <a:latin typeface="Arial"/>
                <a:ea typeface="+mn-ea"/>
                <a:cs typeface="Arial"/>
              </a:rPr>
              <a:t>SBBC</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0" normalizeH="0" baseline="0" noProof="0" dirty="0">
                <a:ln>
                  <a:noFill/>
                </a:ln>
                <a:solidFill>
                  <a:schemeClr val="accent1"/>
                </a:solidFill>
                <a:effectLst/>
                <a:uLnTx/>
                <a:uFillTx/>
                <a:latin typeface="Arial"/>
                <a:ea typeface="+mn-ea"/>
                <a:cs typeface="Arial"/>
              </a:rPr>
              <a:t>PO</a:t>
            </a:r>
            <a:r>
              <a:rPr kumimoji="0" lang="en-US" sz="2000" b="1" i="0" u="none" strike="noStrike" kern="1200" cap="none" spc="-15" normalizeH="0" baseline="0" noProof="0" dirty="0">
                <a:ln>
                  <a:noFill/>
                </a:ln>
                <a:solidFill>
                  <a:schemeClr val="accent1"/>
                </a:solidFill>
                <a:effectLst/>
                <a:uLnTx/>
                <a:uFillTx/>
                <a:latin typeface="Arial"/>
                <a:ea typeface="+mn-ea"/>
                <a:cs typeface="Arial"/>
              </a:rPr>
              <a:t>LI</a:t>
            </a:r>
            <a:r>
              <a:rPr kumimoji="0" lang="en-US" sz="2000" b="1" i="0" u="none" strike="noStrike" kern="1200" cap="none" spc="-10" normalizeH="0" baseline="0" noProof="0" dirty="0">
                <a:ln>
                  <a:noFill/>
                </a:ln>
                <a:solidFill>
                  <a:schemeClr val="accent1"/>
                </a:solidFill>
                <a:effectLst/>
                <a:uLnTx/>
                <a:uFillTx/>
                <a:latin typeface="Arial"/>
                <a:ea typeface="+mn-ea"/>
                <a:cs typeface="Arial"/>
              </a:rPr>
              <a:t>CY</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10" normalizeH="0" baseline="0" noProof="0" dirty="0">
                <a:ln>
                  <a:noFill/>
                </a:ln>
                <a:solidFill>
                  <a:schemeClr val="accent1"/>
                </a:solidFill>
                <a:effectLst/>
                <a:uLnTx/>
                <a:uFillTx/>
                <a:latin typeface="Arial"/>
                <a:ea typeface="+mn-ea"/>
                <a:cs typeface="Arial"/>
              </a:rPr>
              <a:t>1.3</a:t>
            </a:r>
            <a:r>
              <a:rPr kumimoji="0" lang="en-US" sz="2000" b="1" i="0" u="none" strike="noStrike" kern="1200" cap="none" spc="75" normalizeH="0" baseline="0" noProof="0" dirty="0">
                <a:ln>
                  <a:noFill/>
                </a:ln>
                <a:solidFill>
                  <a:schemeClr val="accent1"/>
                </a:solidFill>
                <a:effectLst/>
                <a:uLnTx/>
                <a:uFillTx/>
                <a:latin typeface="Arial"/>
                <a:ea typeface="+mn-ea"/>
                <a:cs typeface="Arial"/>
              </a:rPr>
              <a:t> </a:t>
            </a:r>
            <a:r>
              <a:rPr kumimoji="0" lang="en-US" sz="2000" b="1" i="0" u="none" strike="noStrike" kern="1200" cap="none" spc="-10" normalizeH="0" baseline="0" noProof="0" dirty="0">
                <a:ln>
                  <a:noFill/>
                </a:ln>
                <a:solidFill>
                  <a:schemeClr val="accent1"/>
                </a:solidFill>
                <a:effectLst/>
                <a:uLnTx/>
                <a:uFillTx/>
                <a:latin typeface="Arial"/>
                <a:ea typeface="+mn-ea"/>
                <a:cs typeface="Arial"/>
              </a:rPr>
              <a:t>S</a:t>
            </a:r>
            <a:r>
              <a:rPr kumimoji="0" lang="en-US" sz="2000" b="1" i="0" u="none" strike="noStrike" kern="1200" cap="none" spc="0" normalizeH="0" baseline="0" noProof="0" dirty="0">
                <a:ln>
                  <a:noFill/>
                </a:ln>
                <a:solidFill>
                  <a:schemeClr val="accent1"/>
                </a:solidFill>
                <a:effectLst/>
                <a:uLnTx/>
                <a:uFillTx/>
                <a:latin typeface="Arial"/>
                <a:ea typeface="+mn-ea"/>
                <a:cs typeface="Arial"/>
              </a:rPr>
              <a:t>C</a:t>
            </a:r>
            <a:r>
              <a:rPr kumimoji="0" lang="en-US" sz="2000" b="1" i="0" u="none" strike="noStrike" kern="1200" cap="none" spc="-10" normalizeH="0" baseline="0" noProof="0" dirty="0">
                <a:ln>
                  <a:noFill/>
                </a:ln>
                <a:solidFill>
                  <a:schemeClr val="accent1"/>
                </a:solidFill>
                <a:effectLst/>
                <a:uLnTx/>
                <a:uFillTx/>
                <a:latin typeface="Arial"/>
                <a:ea typeface="+mn-ea"/>
                <a:cs typeface="Arial"/>
              </a:rPr>
              <a:t>H</a:t>
            </a:r>
            <a:r>
              <a:rPr kumimoji="0" lang="en-US" sz="2000" b="1" i="0" u="none" strike="noStrike" kern="1200" cap="none" spc="0" normalizeH="0" baseline="0" noProof="0" dirty="0">
                <a:ln>
                  <a:noFill/>
                </a:ln>
                <a:solidFill>
                  <a:schemeClr val="accent1"/>
                </a:solidFill>
                <a:effectLst/>
                <a:uLnTx/>
                <a:uFillTx/>
                <a:latin typeface="Arial"/>
                <a:ea typeface="+mn-ea"/>
                <a:cs typeface="Arial"/>
              </a:rPr>
              <a:t>OO</a:t>
            </a:r>
            <a:r>
              <a:rPr kumimoji="0" lang="en-US" sz="2000" b="1" i="0" u="none" strike="noStrike" kern="1200" cap="none" spc="-10" normalizeH="0" baseline="0" noProof="0" dirty="0">
                <a:ln>
                  <a:noFill/>
                </a:ln>
                <a:solidFill>
                  <a:schemeClr val="accent1"/>
                </a:solidFill>
                <a:effectLst/>
                <a:uLnTx/>
                <a:uFillTx/>
                <a:latin typeface="Arial"/>
                <a:ea typeface="+mn-ea"/>
                <a:cs typeface="Arial"/>
              </a:rPr>
              <a:t>L</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0" normalizeH="0" baseline="0" noProof="0" dirty="0">
                <a:ln>
                  <a:noFill/>
                </a:ln>
                <a:solidFill>
                  <a:schemeClr val="accent1"/>
                </a:solidFill>
                <a:effectLst/>
                <a:uLnTx/>
                <a:uFillTx/>
                <a:latin typeface="Arial"/>
                <a:ea typeface="+mn-ea"/>
                <a:cs typeface="Arial"/>
              </a:rPr>
              <a:t>ADV</a:t>
            </a:r>
            <a:r>
              <a:rPr kumimoji="0" lang="en-US" sz="2000" b="1" i="0" u="none" strike="noStrike" kern="1200" cap="none" spc="-10" normalizeH="0" baseline="0" noProof="0" dirty="0">
                <a:ln>
                  <a:noFill/>
                </a:ln>
                <a:solidFill>
                  <a:schemeClr val="accent1"/>
                </a:solidFill>
                <a:effectLst/>
                <a:uLnTx/>
                <a:uFillTx/>
                <a:latin typeface="Arial"/>
                <a:ea typeface="+mn-ea"/>
                <a:cs typeface="Arial"/>
              </a:rPr>
              <a:t>IS</a:t>
            </a:r>
            <a:r>
              <a:rPr kumimoji="0" lang="en-US" sz="2000" b="1" i="0" u="none" strike="noStrike" kern="1200" cap="none" spc="0" normalizeH="0" baseline="0" noProof="0" dirty="0">
                <a:ln>
                  <a:noFill/>
                </a:ln>
                <a:solidFill>
                  <a:schemeClr val="accent1"/>
                </a:solidFill>
                <a:effectLst/>
                <a:uLnTx/>
                <a:uFillTx/>
                <a:latin typeface="Arial"/>
                <a:ea typeface="+mn-ea"/>
                <a:cs typeface="Arial"/>
              </a:rPr>
              <a:t>O</a:t>
            </a:r>
            <a:r>
              <a:rPr kumimoji="0" lang="en-US" sz="2000" b="1" i="0" u="none" strike="noStrike" kern="1200" cap="none" spc="-10" normalizeH="0" baseline="0" noProof="0" dirty="0">
                <a:ln>
                  <a:noFill/>
                </a:ln>
                <a:solidFill>
                  <a:schemeClr val="accent1"/>
                </a:solidFill>
                <a:effectLst/>
                <a:uLnTx/>
                <a:uFillTx/>
                <a:latin typeface="Arial"/>
                <a:ea typeface="+mn-ea"/>
                <a:cs typeface="Arial"/>
              </a:rPr>
              <a:t>RY</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1" i="0" u="none" strike="noStrike" kern="1200" cap="none" spc="0" normalizeH="0" baseline="0" noProof="0" dirty="0">
                <a:ln>
                  <a:noFill/>
                </a:ln>
                <a:solidFill>
                  <a:schemeClr val="accent1"/>
                </a:solidFill>
                <a:effectLst/>
                <a:uLnTx/>
                <a:uFillTx/>
                <a:latin typeface="Arial"/>
                <a:ea typeface="+mn-ea"/>
                <a:cs typeface="Arial"/>
              </a:rPr>
              <a:t>FO</a:t>
            </a:r>
            <a:r>
              <a:rPr kumimoji="0" lang="en-US" sz="2000" b="1" i="0" u="none" strike="noStrike" kern="1200" cap="none" spc="-10" normalizeH="0" baseline="0" noProof="0" dirty="0">
                <a:ln>
                  <a:noFill/>
                </a:ln>
                <a:solidFill>
                  <a:schemeClr val="accent1"/>
                </a:solidFill>
                <a:effectLst/>
                <a:uLnTx/>
                <a:uFillTx/>
                <a:latin typeface="Arial"/>
                <a:ea typeface="+mn-ea"/>
                <a:cs typeface="Arial"/>
              </a:rPr>
              <a:t>RUM:</a:t>
            </a:r>
            <a:r>
              <a:rPr kumimoji="0" lang="en-US" sz="2000" b="1"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E</a:t>
            </a:r>
            <a:r>
              <a:rPr kumimoji="0" lang="en-US" sz="2000" b="0" i="0" u="none" strike="noStrike" kern="1200" cap="none" spc="-10" normalizeH="0" baseline="0" noProof="0" dirty="0">
                <a:ln>
                  <a:noFill/>
                </a:ln>
                <a:solidFill>
                  <a:schemeClr val="accent1"/>
                </a:solidFill>
                <a:effectLst/>
                <a:uLnTx/>
                <a:uFillTx/>
                <a:latin typeface="Arial"/>
                <a:ea typeface="+mn-ea"/>
                <a:cs typeface="Arial"/>
              </a:rPr>
              <a:t>very</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shall</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ave</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d</a:t>
            </a:r>
            <a:r>
              <a:rPr kumimoji="0" lang="en-US" sz="2000" b="0" i="0" u="none" strike="noStrike" kern="1200" cap="none" spc="-10" normalizeH="0" baseline="0" noProof="0" dirty="0">
                <a:ln>
                  <a:noFill/>
                </a:ln>
                <a:solidFill>
                  <a:schemeClr val="accent1"/>
                </a:solidFill>
                <a:effectLst/>
                <a:uLnTx/>
                <a:uFillTx/>
                <a:latin typeface="Arial"/>
                <a:ea typeface="+mn-ea"/>
                <a:cs typeface="Arial"/>
              </a:rPr>
              <a:t>v</a:t>
            </a:r>
            <a:r>
              <a:rPr kumimoji="0" lang="en-US" sz="2000" b="0" i="0" u="none" strike="noStrike" kern="1200" cap="none" spc="0" normalizeH="0" baseline="0" noProof="0" dirty="0">
                <a:ln>
                  <a:noFill/>
                </a:ln>
                <a:solidFill>
                  <a:schemeClr val="accent1"/>
                </a:solidFill>
                <a:effectLst/>
                <a:uLnTx/>
                <a:uFillTx/>
                <a:latin typeface="Arial"/>
                <a:ea typeface="+mn-ea"/>
                <a:cs typeface="Arial"/>
              </a:rPr>
              <a:t>iso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ry</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u</a:t>
            </a:r>
            <a:r>
              <a:rPr kumimoji="0" lang="en-US" sz="2000" b="0" i="0" u="none" strike="noStrike" kern="1200" cap="none" spc="-15" normalizeH="0" baseline="0" noProof="0" dirty="0">
                <a:ln>
                  <a:noFill/>
                </a:ln>
                <a:solidFill>
                  <a:schemeClr val="accent1"/>
                </a:solidFill>
                <a:effectLst/>
                <a:uLnTx/>
                <a:uFillTx/>
                <a:latin typeface="Arial"/>
                <a:ea typeface="+mn-ea"/>
                <a:cs typeface="Arial"/>
              </a:rPr>
              <a:t>m</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8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at</a:t>
            </a:r>
            <a:r>
              <a:rPr kumimoji="0" lang="en-US" sz="2000" b="0" i="0" u="none" strike="noStrike" kern="1200" cap="none" spc="-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shall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fos</a:t>
            </a:r>
            <a:r>
              <a:rPr kumimoji="0" lang="en-US" sz="2000" b="0" i="0" u="none" strike="noStrike" kern="1200" cap="none" spc="-10" normalizeH="0" baseline="0" noProof="0" dirty="0">
                <a:ln>
                  <a:noFill/>
                </a:ln>
                <a:solidFill>
                  <a:schemeClr val="accent1"/>
                </a:solidFill>
                <a:effectLst/>
                <a:uLnTx/>
                <a:uFillTx/>
                <a:latin typeface="Arial"/>
                <a:ea typeface="+mn-ea"/>
                <a:cs typeface="Arial"/>
              </a:rPr>
              <a:t>ter</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p</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0" normalizeH="0" baseline="0" noProof="0" dirty="0">
                <a:ln>
                  <a:noFill/>
                </a:ln>
                <a:solidFill>
                  <a:schemeClr val="accent1"/>
                </a:solidFill>
                <a:effectLst/>
                <a:uLnTx/>
                <a:uFillTx/>
                <a:latin typeface="Arial"/>
                <a:ea typeface="+mn-ea"/>
                <a:cs typeface="Arial"/>
              </a:rPr>
              <a:t>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mm</a:t>
            </a:r>
            <a:r>
              <a:rPr kumimoji="0" lang="en-US" sz="2000" b="0" i="0" u="none" strike="noStrike" kern="1200" cap="none" spc="0" normalizeH="0" baseline="0" noProof="0" dirty="0">
                <a:ln>
                  <a:noFill/>
                </a:ln>
                <a:solidFill>
                  <a:schemeClr val="accent1"/>
                </a:solidFill>
                <a:effectLst/>
                <a:uLnTx/>
                <a:uFillTx/>
                <a:latin typeface="Arial"/>
                <a:ea typeface="+mn-ea"/>
                <a:cs typeface="Arial"/>
              </a:rPr>
              <a:t>uni</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15" normalizeH="0" baseline="0" noProof="0" dirty="0">
                <a:ln>
                  <a:noFill/>
                </a:ln>
                <a:solidFill>
                  <a:schemeClr val="accent1"/>
                </a:solidFill>
                <a:effectLst/>
                <a:uLnTx/>
                <a:uFillTx/>
                <a:latin typeface="Arial"/>
                <a:ea typeface="+mn-ea"/>
                <a:cs typeface="Arial"/>
              </a:rPr>
              <a:t>ati</a:t>
            </a:r>
            <a:r>
              <a:rPr kumimoji="0" lang="en-US" sz="2000" b="0" i="0" u="none" strike="noStrike" kern="1200" cap="none" spc="0" normalizeH="0" baseline="0" noProof="0" dirty="0">
                <a:ln>
                  <a:noFill/>
                </a:ln>
                <a:solidFill>
                  <a:schemeClr val="accent1"/>
                </a:solidFill>
                <a:effectLst/>
                <a:uLnTx/>
                <a:uFillTx/>
                <a:latin typeface="Arial"/>
                <a:ea typeface="+mn-ea"/>
                <a:cs typeface="Arial"/>
              </a:rPr>
              <a:t>on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b</a:t>
            </a:r>
            <a:r>
              <a:rPr kumimoji="0" lang="en-US" sz="2000" b="0" i="0" u="none" strike="noStrike" kern="1200" cap="none" spc="-10" normalizeH="0" baseline="0" noProof="0" dirty="0">
                <a:ln>
                  <a:noFill/>
                </a:ln>
                <a:solidFill>
                  <a:schemeClr val="accent1"/>
                </a:solidFill>
                <a:effectLst/>
                <a:uLnTx/>
                <a:uFillTx/>
                <a:latin typeface="Arial"/>
                <a:ea typeface="+mn-ea"/>
                <a:cs typeface="Arial"/>
              </a:rPr>
              <a:t>etwee</a:t>
            </a:r>
            <a:r>
              <a:rPr kumimoji="0" lang="en-US" sz="2000" b="0" i="0" u="none" strike="noStrike" kern="1200" cap="none" spc="0" normalizeH="0" baseline="0" noProof="0" dirty="0">
                <a:ln>
                  <a:noFill/>
                </a:ln>
                <a:solidFill>
                  <a:schemeClr val="accent1"/>
                </a:solidFill>
                <a:effectLst/>
                <a:uLnTx/>
                <a:uFillTx/>
                <a:latin typeface="Arial"/>
                <a:ea typeface="+mn-ea"/>
                <a:cs typeface="Arial"/>
              </a:rPr>
              <a:t>n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its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take</a:t>
            </a:r>
            <a:r>
              <a:rPr kumimoji="0" lang="en-US" sz="2000" b="0" i="0" u="none" strike="noStrike" kern="1200" cap="none" spc="0" normalizeH="0" baseline="0" noProof="0" dirty="0">
                <a:ln>
                  <a:noFill/>
                </a:ln>
                <a:solidFill>
                  <a:schemeClr val="accent1"/>
                </a:solidFill>
                <a:effectLst/>
                <a:uLnTx/>
                <a:uFillTx/>
                <a:latin typeface="Arial"/>
                <a:ea typeface="+mn-ea"/>
                <a:cs typeface="Arial"/>
              </a:rPr>
              <a:t>hold</a:t>
            </a:r>
            <a:r>
              <a:rPr kumimoji="0" lang="en-US" sz="2000" b="0" i="0" u="none" strike="noStrike" kern="1200" cap="none" spc="-10" normalizeH="0" baseline="0" noProof="0" dirty="0">
                <a:ln>
                  <a:noFill/>
                </a:ln>
                <a:solidFill>
                  <a:schemeClr val="accent1"/>
                </a:solidFill>
                <a:effectLst/>
                <a:uLnTx/>
                <a:uFillTx/>
                <a:latin typeface="Arial"/>
                <a:ea typeface="+mn-ea"/>
                <a:cs typeface="Arial"/>
              </a:rPr>
              <a:t>er</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5" normalizeH="0" baseline="0" noProof="0" dirty="0">
                <a:ln>
                  <a:noFill/>
                </a:ln>
                <a:solidFill>
                  <a:schemeClr val="accent1"/>
                </a:solidFill>
                <a:effectLst/>
                <a:uLnTx/>
                <a:uFillTx/>
                <a:latin typeface="Arial"/>
                <a:ea typeface="+mn-ea"/>
                <a:cs typeface="Arial"/>
              </a:rPr>
              <a:t>,</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a:t>
            </a:r>
            <a:r>
              <a:rPr kumimoji="0" lang="en-US" sz="2000" b="0" i="0" u="none" strike="noStrike" kern="1200" cap="none" spc="-5" normalizeH="0" baseline="0" noProof="0" dirty="0">
                <a:ln>
                  <a:noFill/>
                </a:ln>
                <a:solidFill>
                  <a:schemeClr val="accent1"/>
                </a:solidFill>
                <a:effectLst/>
                <a:uLnTx/>
                <a:uFillTx/>
                <a:latin typeface="Arial"/>
                <a:ea typeface="+mn-ea"/>
                <a:cs typeface="Arial"/>
              </a:rPr>
              <a:t>,</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Are</a:t>
            </a:r>
            <a:r>
              <a:rPr kumimoji="0" lang="en-US" sz="2000" b="0" i="0" u="none" strike="noStrike" kern="1200" cap="none" spc="0" normalizeH="0" baseline="0" noProof="0" dirty="0">
                <a:ln>
                  <a:noFill/>
                </a:ln>
                <a:solidFill>
                  <a:schemeClr val="accent1"/>
                </a:solidFill>
                <a:effectLst/>
                <a:uLnTx/>
                <a:uFillTx/>
                <a:latin typeface="Arial"/>
                <a:ea typeface="+mn-ea"/>
                <a:cs typeface="Arial"/>
              </a:rPr>
              <a:t>a </a:t>
            </a:r>
            <a:r>
              <a:rPr kumimoji="0" lang="en-US" sz="2000" b="0" i="0" u="none" strike="noStrike" kern="1200" cap="none" spc="2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d</a:t>
            </a:r>
            <a:r>
              <a:rPr kumimoji="0" lang="en-US" sz="2000" b="0" i="0" u="none" strike="noStrike" kern="1200" cap="none" spc="-10" normalizeH="0" baseline="0" noProof="0" dirty="0">
                <a:ln>
                  <a:noFill/>
                </a:ln>
                <a:solidFill>
                  <a:schemeClr val="accent1"/>
                </a:solidFill>
                <a:effectLst/>
                <a:uLnTx/>
                <a:uFillTx/>
                <a:latin typeface="Arial"/>
                <a:ea typeface="+mn-ea"/>
                <a:cs typeface="Arial"/>
              </a:rPr>
              <a:t>v</a:t>
            </a:r>
            <a:r>
              <a:rPr kumimoji="0" lang="en-US" sz="2000" b="0" i="0" u="none" strike="noStrike" kern="1200" cap="none" spc="0" normalizeH="0" baseline="0" noProof="0" dirty="0">
                <a:ln>
                  <a:noFill/>
                </a:ln>
                <a:solidFill>
                  <a:schemeClr val="accent1"/>
                </a:solidFill>
                <a:effectLst/>
                <a:uLnTx/>
                <a:uFillTx/>
                <a:latin typeface="Arial"/>
                <a:ea typeface="+mn-ea"/>
                <a:cs typeface="Arial"/>
              </a:rPr>
              <a:t>iso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ry</a:t>
            </a:r>
            <a:r>
              <a:rPr kumimoji="0" lang="en-US" sz="2000" b="0" i="0" u="none" strike="noStrike" kern="1200" cap="none" spc="-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Coun</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il.</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shall</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b</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in</a:t>
            </a:r>
            <a:r>
              <a:rPr kumimoji="0" lang="en-US" sz="2000" b="0" i="0" u="none" strike="noStrike" kern="1200" cap="none" spc="-10" normalizeH="0" baseline="0" noProof="0" dirty="0">
                <a:ln>
                  <a:noFill/>
                </a:ln>
                <a:solidFill>
                  <a:schemeClr val="accent1"/>
                </a:solidFill>
                <a:effectLst/>
                <a:uLnTx/>
                <a:uFillTx/>
                <a:latin typeface="Arial"/>
                <a:ea typeface="+mn-ea"/>
                <a:cs typeface="Arial"/>
              </a:rPr>
              <a:t>g</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rec</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mme</a:t>
            </a:r>
            <a:r>
              <a:rPr kumimoji="0" lang="en-US" sz="2000" b="0" i="0" u="none" strike="noStrike" kern="1200" cap="none" spc="0" normalizeH="0" baseline="0" noProof="0" dirty="0">
                <a:ln>
                  <a:noFill/>
                </a:ln>
                <a:solidFill>
                  <a:schemeClr val="accent1"/>
                </a:solidFill>
                <a:effectLst/>
                <a:uLnTx/>
                <a:uFillTx/>
                <a:latin typeface="Arial"/>
                <a:ea typeface="+mn-ea"/>
                <a:cs typeface="Arial"/>
              </a:rPr>
              <a:t>nd</a:t>
            </a:r>
            <a:r>
              <a:rPr kumimoji="0" lang="en-US" sz="2000" b="0" i="0" u="none" strike="noStrike" kern="1200" cap="none" spc="15" normalizeH="0" baseline="0" noProof="0" dirty="0">
                <a:ln>
                  <a:noFill/>
                </a:ln>
                <a:solidFill>
                  <a:schemeClr val="accent1"/>
                </a:solidFill>
                <a:effectLst/>
                <a:uLnTx/>
                <a:uFillTx/>
                <a:latin typeface="Arial"/>
                <a:ea typeface="+mn-ea"/>
                <a:cs typeface="Arial"/>
              </a:rPr>
              <a:t>ati</a:t>
            </a:r>
            <a:r>
              <a:rPr kumimoji="0" lang="en-US" sz="2000" b="0" i="0" u="none" strike="noStrike" kern="1200" cap="none" spc="0" normalizeH="0" baseline="0" noProof="0" dirty="0">
                <a:ln>
                  <a:noFill/>
                </a:ln>
                <a:solidFill>
                  <a:schemeClr val="accent1"/>
                </a:solidFill>
                <a:effectLst/>
                <a:uLnTx/>
                <a:uFillTx/>
                <a:latin typeface="Arial"/>
                <a:ea typeface="+mn-ea"/>
                <a:cs typeface="Arial"/>
              </a:rPr>
              <a:t>ons</a:t>
            </a:r>
            <a:r>
              <a:rPr kumimoji="0" lang="en-US" sz="2000" b="0" i="0" u="none" strike="noStrike" kern="1200" cap="none" spc="-5" normalizeH="0" baseline="0" noProof="0" dirty="0">
                <a:ln>
                  <a:noFill/>
                </a:ln>
                <a:solidFill>
                  <a:schemeClr val="accent1"/>
                </a:solidFill>
                <a:effectLst/>
                <a:uLnTx/>
                <a:uFillTx/>
                <a:latin typeface="Arial"/>
                <a:ea typeface="+mn-ea"/>
                <a:cs typeface="Arial"/>
              </a:rPr>
              <a:t>,</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on</a:t>
            </a:r>
            <a:r>
              <a:rPr kumimoji="0" lang="en-US" sz="2000" b="0" i="0" u="none" strike="noStrike" kern="1200" cap="none" spc="-10" normalizeH="0" baseline="0" noProof="0" dirty="0">
                <a:ln>
                  <a:noFill/>
                </a:ln>
                <a:solidFill>
                  <a:schemeClr val="accent1"/>
                </a:solidFill>
                <a:effectLst/>
                <a:uLnTx/>
                <a:uFillTx/>
                <a:latin typeface="Arial"/>
                <a:ea typeface="+mn-ea"/>
                <a:cs typeface="Arial"/>
              </a:rPr>
              <a:t>cer</a:t>
            </a:r>
            <a:r>
              <a:rPr kumimoji="0" lang="en-US" sz="2000" b="0" i="0" u="none" strike="noStrike" kern="1200" cap="none" spc="0" normalizeH="0" baseline="0" noProof="0" dirty="0">
                <a:ln>
                  <a:noFill/>
                </a:ln>
                <a:solidFill>
                  <a:schemeClr val="accent1"/>
                </a:solidFill>
                <a:effectLst/>
                <a:uLnTx/>
                <a:uFillTx/>
                <a:latin typeface="Arial"/>
                <a:ea typeface="+mn-ea"/>
                <a:cs typeface="Arial"/>
              </a:rPr>
              <a:t>ns</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in</a:t>
            </a:r>
            <a:r>
              <a:rPr kumimoji="0" lang="en-US" sz="2000" b="0" i="0" u="none" strike="noStrike" kern="1200" cap="none" spc="-10" normalizeH="0" baseline="0" noProof="0" dirty="0">
                <a:ln>
                  <a:noFill/>
                </a:ln>
                <a:solidFill>
                  <a:schemeClr val="accent1"/>
                </a:solidFill>
                <a:effectLst/>
                <a:uLnTx/>
                <a:uFillTx/>
                <a:latin typeface="Arial"/>
                <a:ea typeface="+mn-ea"/>
                <a:cs typeface="Arial"/>
              </a:rPr>
              <a:t>tere</a:t>
            </a:r>
            <a:r>
              <a:rPr kumimoji="0" lang="en-US" sz="2000" b="0" i="0" u="none" strike="noStrike" kern="1200" cap="none" spc="0" normalizeH="0" baseline="0" noProof="0" dirty="0">
                <a:ln>
                  <a:noFill/>
                </a:ln>
                <a:solidFill>
                  <a:schemeClr val="accent1"/>
                </a:solidFill>
                <a:effectLst/>
                <a:uLnTx/>
                <a:uFillTx/>
                <a:latin typeface="Arial"/>
                <a:ea typeface="+mn-ea"/>
                <a:cs typeface="Arial"/>
              </a:rPr>
              <a:t>sts</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to</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and</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5" normalizeH="0" baseline="0" noProof="0" dirty="0">
                <a:ln>
                  <a:noFill/>
                </a:ln>
                <a:solidFill>
                  <a:schemeClr val="accent1"/>
                </a:solidFill>
                <a:effectLst/>
                <a:uLnTx/>
                <a:uFillTx/>
                <a:latin typeface="Arial"/>
                <a:ea typeface="+mn-ea"/>
                <a:cs typeface="Arial"/>
              </a:rPr>
              <a:t>m</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Are</a:t>
            </a:r>
            <a:r>
              <a:rPr kumimoji="0" lang="en-US" sz="2000" b="0" i="0" u="none" strike="noStrike" kern="1200" cap="none" spc="0" normalizeH="0" baseline="0" noProof="0" dirty="0">
                <a:ln>
                  <a:noFill/>
                </a:ln>
                <a:solidFill>
                  <a:schemeClr val="accent1"/>
                </a:solidFill>
                <a:effectLst/>
                <a:uLnTx/>
                <a:uFillTx/>
                <a:latin typeface="Arial"/>
                <a:ea typeface="+mn-ea"/>
                <a:cs typeface="Arial"/>
              </a:rPr>
              <a:t>a</a:t>
            </a:r>
            <a:r>
              <a:rPr kumimoji="0" lang="en-US" sz="2000" b="0" i="0" u="none" strike="noStrike" kern="1200" cap="none" spc="55"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a:t>
            </a:r>
            <a:r>
              <a:rPr kumimoji="0" lang="en-US" sz="2000" b="0" i="0" u="none" strike="noStrike" kern="1200" cap="none" spc="0" normalizeH="0" baseline="0" noProof="0" dirty="0">
                <a:ln>
                  <a:noFill/>
                </a:ln>
                <a:solidFill>
                  <a:schemeClr val="accent1"/>
                </a:solidFill>
                <a:effectLst/>
                <a:uLnTx/>
                <a:uFillTx/>
                <a:latin typeface="Arial"/>
                <a:ea typeface="+mn-ea"/>
                <a:cs typeface="Arial"/>
              </a:rPr>
              <a:t>d</a:t>
            </a:r>
            <a:r>
              <a:rPr kumimoji="0" lang="en-US" sz="2000" b="0" i="0" u="none" strike="noStrike" kern="1200" cap="none" spc="-10" normalizeH="0" baseline="0" noProof="0" dirty="0">
                <a:ln>
                  <a:noFill/>
                </a:ln>
                <a:solidFill>
                  <a:schemeClr val="accent1"/>
                </a:solidFill>
                <a:effectLst/>
                <a:uLnTx/>
                <a:uFillTx/>
                <a:latin typeface="Arial"/>
                <a:ea typeface="+mn-ea"/>
                <a:cs typeface="Arial"/>
              </a:rPr>
              <a:t>v</a:t>
            </a:r>
            <a:r>
              <a:rPr kumimoji="0" lang="en-US" sz="2000" b="0" i="0" u="none" strike="noStrike" kern="1200" cap="none" spc="0" normalizeH="0" baseline="0" noProof="0" dirty="0">
                <a:ln>
                  <a:noFill/>
                </a:ln>
                <a:solidFill>
                  <a:schemeClr val="accent1"/>
                </a:solidFill>
                <a:effectLst/>
                <a:uLnTx/>
                <a:uFillTx/>
                <a:latin typeface="Arial"/>
                <a:ea typeface="+mn-ea"/>
                <a:cs typeface="Arial"/>
              </a:rPr>
              <a:t>iso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ry</a:t>
            </a:r>
            <a:r>
              <a:rPr kumimoji="0" lang="en-US" sz="2000" b="0" i="0" u="none" strike="noStrike" kern="1200" cap="none" spc="-5" normalizeH="0" baseline="0" noProof="0" dirty="0">
                <a:ln>
                  <a:noFill/>
                </a:ln>
                <a:solidFill>
                  <a:schemeClr val="accent1"/>
                </a:solidFill>
                <a:effectLst/>
                <a:uLnTx/>
                <a:uFillTx/>
                <a:latin typeface="Arial"/>
                <a:ea typeface="+mn-ea"/>
                <a:cs typeface="Arial"/>
              </a:rPr>
              <a:t> Council.</a:t>
            </a:r>
          </a:p>
          <a:p>
            <a:pPr marL="1270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5" normalizeH="0" baseline="0" noProof="0" dirty="0">
              <a:ln>
                <a:noFill/>
              </a:ln>
              <a:solidFill>
                <a:schemeClr val="accent1"/>
              </a:solidFill>
              <a:effectLst/>
              <a:uLnTx/>
              <a:uFillTx/>
              <a:latin typeface="Arial"/>
              <a:ea typeface="+mn-ea"/>
              <a:cs typeface="Arial"/>
            </a:endParaRPr>
          </a:p>
          <a:p>
            <a:pPr marL="1270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 normalizeH="0" baseline="0" noProof="0" dirty="0">
                <a:ln>
                  <a:noFill/>
                </a:ln>
                <a:solidFill>
                  <a:schemeClr val="accent1"/>
                </a:solidFill>
                <a:effectLst/>
                <a:uLnTx/>
                <a:uFillTx/>
                <a:latin typeface="Arial"/>
                <a:ea typeface="+mn-ea"/>
                <a:cs typeface="Arial"/>
              </a:rPr>
              <a:t>MEMBERSHIP:  </a:t>
            </a:r>
            <a:r>
              <a:rPr kumimoji="0" lang="en-US" sz="2000" b="1" i="0" u="none" strike="noStrike" kern="1200" cap="none" spc="-13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O</a:t>
            </a:r>
            <a:r>
              <a:rPr kumimoji="0" lang="en-US" sz="2000" b="0" i="0" u="none" strike="noStrike" kern="1200" cap="none" spc="-10" normalizeH="0" baseline="0" noProof="0" dirty="0">
                <a:ln>
                  <a:noFill/>
                </a:ln>
                <a:solidFill>
                  <a:schemeClr val="accent1"/>
                </a:solidFill>
                <a:effectLst/>
                <a:uLnTx/>
                <a:uFillTx/>
                <a:latin typeface="Arial"/>
                <a:ea typeface="+mn-ea"/>
                <a:cs typeface="Arial"/>
              </a:rPr>
              <a:t>ﬃcer</a:t>
            </a:r>
            <a:r>
              <a:rPr kumimoji="0" lang="en-US" sz="2000" b="0" i="0" u="none" strike="noStrike" kern="1200" cap="none" spc="0" normalizeH="0" baseline="0" noProof="0" dirty="0">
                <a:ln>
                  <a:noFill/>
                </a:ln>
                <a:solidFill>
                  <a:schemeClr val="accent1"/>
                </a:solidFill>
                <a:effectLst/>
                <a:uLnTx/>
                <a:uFillTx/>
                <a:latin typeface="Arial"/>
                <a:ea typeface="+mn-ea"/>
                <a:cs typeface="Arial"/>
              </a:rPr>
              <a:t>s should b</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l</a:t>
            </a:r>
            <a:r>
              <a:rPr kumimoji="0" lang="en-US" sz="2000" b="0" i="0" u="none" strike="noStrike" kern="1200" cap="none" spc="-10" normalizeH="0" baseline="0" noProof="0" dirty="0">
                <a:ln>
                  <a:noFill/>
                </a:ln>
                <a:solidFill>
                  <a:schemeClr val="accent1"/>
                </a:solidFill>
                <a:effectLst/>
                <a:uLnTx/>
                <a:uFillTx/>
                <a:latin typeface="Arial"/>
                <a:ea typeface="+mn-ea"/>
                <a:cs typeface="Arial"/>
              </a:rPr>
              <a:t>ecte</a:t>
            </a:r>
            <a:r>
              <a:rPr kumimoji="0" lang="en-US" sz="2000" b="0" i="0" u="none" strike="noStrike" kern="1200" cap="none" spc="0" normalizeH="0" baseline="0" noProof="0" dirty="0">
                <a:ln>
                  <a:noFill/>
                </a:ln>
                <a:solidFill>
                  <a:schemeClr val="accent1"/>
                </a:solidFill>
                <a:effectLst/>
                <a:uLnTx/>
                <a:uFillTx/>
                <a:latin typeface="Arial"/>
                <a:ea typeface="+mn-ea"/>
                <a:cs typeface="Arial"/>
              </a:rPr>
              <a:t>d p</a:t>
            </a:r>
            <a:r>
              <a:rPr kumimoji="0" lang="en-US" sz="2000" b="0" i="0" u="none" strike="noStrike" kern="1200" cap="none" spc="-10" normalizeH="0" baseline="0" noProof="0" dirty="0">
                <a:ln>
                  <a:noFill/>
                </a:ln>
                <a:solidFill>
                  <a:schemeClr val="accent1"/>
                </a:solidFill>
                <a:effectLst/>
                <a:uLnTx/>
                <a:uFillTx/>
                <a:latin typeface="Arial"/>
                <a:ea typeface="+mn-ea"/>
                <a:cs typeface="Arial"/>
              </a:rPr>
              <a:t>er</a:t>
            </a:r>
            <a:r>
              <a:rPr kumimoji="0" lang="en-US" sz="2000" b="0" i="0" u="none" strike="noStrike" kern="1200" cap="none" spc="0" normalizeH="0" baseline="0" noProof="0" dirty="0">
                <a:ln>
                  <a:noFill/>
                </a:ln>
                <a:solidFill>
                  <a:schemeClr val="accent1"/>
                </a:solidFill>
                <a:effectLst/>
                <a:uLnTx/>
                <a:uFillTx/>
                <a:latin typeface="Arial"/>
                <a:ea typeface="+mn-ea"/>
                <a:cs typeface="Arial"/>
              </a:rPr>
              <a:t> 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 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 b</a:t>
            </a:r>
            <a:r>
              <a:rPr kumimoji="0" lang="en-US" sz="2000" b="0" i="0" u="none" strike="noStrike" kern="1200" cap="none" spc="-10" normalizeH="0" baseline="0" noProof="0" dirty="0">
                <a:ln>
                  <a:noFill/>
                </a:ln>
                <a:solidFill>
                  <a:schemeClr val="accent1"/>
                </a:solidFill>
                <a:effectLst/>
                <a:uLnTx/>
                <a:uFillTx/>
                <a:latin typeface="Arial"/>
                <a:ea typeface="+mn-ea"/>
                <a:cs typeface="Arial"/>
              </a:rPr>
              <a:t>y</a:t>
            </a:r>
            <a:r>
              <a:rPr kumimoji="0" lang="en-US" sz="2000" b="0" i="0" u="none" strike="noStrike" kern="1200" cap="none" spc="0" normalizeH="0" baseline="0" noProof="0" dirty="0">
                <a:ln>
                  <a:noFill/>
                </a:ln>
                <a:solidFill>
                  <a:schemeClr val="accent1"/>
                </a:solidFill>
                <a:effectLst/>
                <a:uLnTx/>
                <a:uFillTx/>
                <a:latin typeface="Arial"/>
                <a:ea typeface="+mn-ea"/>
                <a:cs typeface="Arial"/>
              </a:rPr>
              <a:t>l</a:t>
            </a:r>
            <a:r>
              <a:rPr kumimoji="0" lang="en-US" sz="2000" b="0" i="0" u="none" strike="noStrike" kern="1200" cap="none" spc="-10" normalizeH="0" baseline="0" noProof="0" dirty="0">
                <a:ln>
                  <a:noFill/>
                </a:ln>
                <a:solidFill>
                  <a:schemeClr val="accent1"/>
                </a:solidFill>
                <a:effectLst/>
                <a:uLnTx/>
                <a:uFillTx/>
                <a:latin typeface="Arial"/>
                <a:ea typeface="+mn-ea"/>
                <a:cs typeface="Arial"/>
              </a:rPr>
              <a:t>aw</a:t>
            </a:r>
            <a:r>
              <a:rPr kumimoji="0" lang="en-US" sz="2000" b="0" i="0" u="none" strike="noStrike" kern="1200" cap="none" spc="0" normalizeH="0" baseline="0" noProof="0" dirty="0">
                <a:ln>
                  <a:noFill/>
                </a:ln>
                <a:solidFill>
                  <a:schemeClr val="accent1"/>
                </a:solidFill>
                <a:effectLst/>
                <a:uLnTx/>
                <a:uFillTx/>
                <a:latin typeface="Arial"/>
                <a:ea typeface="+mn-ea"/>
                <a:cs typeface="Arial"/>
              </a:rPr>
              <a:t>s.</a:t>
            </a:r>
          </a:p>
          <a:p>
            <a:pPr marL="12700" marR="5080" lvl="0" indent="0" algn="l" defTabSz="457200" rtl="0" eaLnBrk="1" fontAlgn="auto" latinLnBrk="0" hangingPunct="1">
              <a:lnSpc>
                <a:spcPct val="80400"/>
              </a:lnSpc>
              <a:spcBef>
                <a:spcPts val="0"/>
              </a:spcBef>
              <a:spcAft>
                <a:spcPts val="0"/>
              </a:spcAft>
              <a:buClrTx/>
              <a:buSzTx/>
              <a:buFontTx/>
              <a:buNone/>
              <a:tabLst/>
              <a:defRPr/>
            </a:pPr>
            <a:endParaRPr kumimoji="0" lang="en-US" sz="2000" b="1" i="0" u="none" strike="noStrike" kern="1200" cap="none" spc="-10" normalizeH="0" baseline="0" noProof="0" dirty="0">
              <a:ln>
                <a:noFill/>
              </a:ln>
              <a:solidFill>
                <a:schemeClr val="accent1"/>
              </a:solidFill>
              <a:effectLst/>
              <a:uLnTx/>
              <a:uFillTx/>
              <a:latin typeface="Arial"/>
              <a:ea typeface="+mn-ea"/>
              <a:cs typeface="Arial"/>
            </a:endParaRPr>
          </a:p>
          <a:p>
            <a:pPr marL="12700" marR="5080" lvl="0" indent="0" algn="l" defTabSz="457200" rtl="0" eaLnBrk="1" fontAlgn="auto" latinLnBrk="0" hangingPunct="1">
              <a:lnSpc>
                <a:spcPct val="804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Arial"/>
                <a:ea typeface="+mn-ea"/>
                <a:cs typeface="Arial"/>
              </a:rPr>
              <a:t>D</a:t>
            </a:r>
            <a:r>
              <a:rPr kumimoji="0" lang="en-US" sz="2000" b="1" i="0" u="none" strike="noStrike" kern="1200" cap="none" spc="-5" normalizeH="0" baseline="0" noProof="0" dirty="0">
                <a:ln>
                  <a:noFill/>
                </a:ln>
                <a:solidFill>
                  <a:schemeClr val="accent1"/>
                </a:solidFill>
                <a:effectLst/>
                <a:uLnTx/>
                <a:uFillTx/>
                <a:latin typeface="Arial"/>
                <a:ea typeface="+mn-ea"/>
                <a:cs typeface="Arial"/>
              </a:rPr>
              <a:t>U</a:t>
            </a:r>
            <a:r>
              <a:rPr kumimoji="0" lang="en-US" sz="2000" b="1" i="0" u="none" strike="noStrike" kern="1200" cap="none" spc="-10" normalizeH="0" baseline="0" noProof="0" dirty="0">
                <a:ln>
                  <a:noFill/>
                </a:ln>
                <a:solidFill>
                  <a:schemeClr val="accent1"/>
                </a:solidFill>
                <a:effectLst/>
                <a:uLnTx/>
                <a:uFillTx/>
                <a:latin typeface="Arial"/>
                <a:ea typeface="+mn-ea"/>
                <a:cs typeface="Arial"/>
              </a:rPr>
              <a:t>T</a:t>
            </a:r>
            <a:r>
              <a:rPr kumimoji="0" lang="en-US" sz="2000" b="1" i="0" u="none" strike="noStrike" kern="1200" cap="none" spc="-15" normalizeH="0" baseline="0" noProof="0" dirty="0">
                <a:ln>
                  <a:noFill/>
                </a:ln>
                <a:solidFill>
                  <a:schemeClr val="accent1"/>
                </a:solidFill>
                <a:effectLst/>
                <a:uLnTx/>
                <a:uFillTx/>
                <a:latin typeface="Arial"/>
                <a:ea typeface="+mn-ea"/>
                <a:cs typeface="Arial"/>
              </a:rPr>
              <a:t>IE</a:t>
            </a:r>
            <a:r>
              <a:rPr kumimoji="0" lang="en-US" sz="2000" b="1" i="0" u="none" strike="noStrike" kern="1200" cap="none" spc="-10" normalizeH="0" baseline="0" noProof="0" dirty="0">
                <a:ln>
                  <a:noFill/>
                </a:ln>
                <a:solidFill>
                  <a:schemeClr val="accent1"/>
                </a:solidFill>
                <a:effectLst/>
                <a:uLnTx/>
                <a:uFillTx/>
                <a:latin typeface="Arial"/>
                <a:ea typeface="+mn-ea"/>
                <a:cs typeface="Arial"/>
              </a:rPr>
              <a:t>S</a:t>
            </a:r>
            <a:r>
              <a:rPr kumimoji="0" lang="en-US" sz="2000" b="1"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Ac</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ve</a:t>
            </a:r>
            <a:r>
              <a:rPr kumimoji="0" lang="en-US" sz="2000" b="0" i="0" u="none" strike="noStrike" kern="1200" cap="none" spc="0" normalizeH="0" baseline="0" noProof="0" dirty="0">
                <a:ln>
                  <a:noFill/>
                </a:ln>
                <a:solidFill>
                  <a:schemeClr val="accent1"/>
                </a:solidFill>
                <a:effectLst/>
                <a:uLnTx/>
                <a:uFillTx/>
                <a:latin typeface="Arial"/>
                <a:ea typeface="+mn-ea"/>
                <a:cs typeface="Arial"/>
              </a:rPr>
              <a:t>l</a:t>
            </a:r>
            <a:r>
              <a:rPr kumimoji="0" lang="en-US" sz="2000" b="0" i="0" u="none" strike="noStrike" kern="1200" cap="none" spc="-10" normalizeH="0" baseline="0" noProof="0" dirty="0">
                <a:ln>
                  <a:noFill/>
                </a:ln>
                <a:solidFill>
                  <a:schemeClr val="accent1"/>
                </a:solidFill>
                <a:effectLst/>
                <a:uLnTx/>
                <a:uFillTx/>
                <a:latin typeface="Arial"/>
                <a:ea typeface="+mn-ea"/>
                <a:cs typeface="Arial"/>
              </a:rPr>
              <a:t>y</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p</a:t>
            </a:r>
            <a:r>
              <a:rPr kumimoji="0" lang="en-US" sz="2000" b="0" i="0" u="none" strike="noStrike" kern="1200" cap="none" spc="-10" normalizeH="0" baseline="0" noProof="0" dirty="0">
                <a:ln>
                  <a:noFill/>
                </a:ln>
                <a:solidFill>
                  <a:schemeClr val="accent1"/>
                </a:solidFill>
                <a:effectLst/>
                <a:uLnTx/>
                <a:uFillTx/>
                <a:latin typeface="Arial"/>
                <a:ea typeface="+mn-ea"/>
                <a:cs typeface="Arial"/>
              </a:rPr>
              <a:t>ar</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ip</a:t>
            </a:r>
            <a:r>
              <a:rPr kumimoji="0" lang="en-US" sz="2000" b="0" i="0" u="none" strike="noStrike" kern="1200" cap="none" spc="-10" normalizeH="0" baseline="0" noProof="0" dirty="0">
                <a:ln>
                  <a:noFill/>
                </a:ln>
                <a:solidFill>
                  <a:schemeClr val="accent1"/>
                </a:solidFill>
                <a:effectLst/>
                <a:uLnTx/>
                <a:uFillTx/>
                <a:latin typeface="Arial"/>
                <a:ea typeface="+mn-ea"/>
                <a:cs typeface="Arial"/>
              </a:rPr>
              <a:t>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a:t>
            </a:r>
            <a:r>
              <a:rPr kumimoji="0" lang="en-US" sz="2000" b="0" i="0" u="none" strike="noStrike" kern="1200" cap="none" spc="-15" normalizeH="0" baseline="0" noProof="0" dirty="0">
                <a:ln>
                  <a:noFill/>
                </a:ln>
                <a:solidFill>
                  <a:schemeClr val="accent1"/>
                </a:solidFill>
                <a:effectLst/>
                <a:uLnTx/>
                <a:uFillTx/>
                <a:latin typeface="Arial"/>
                <a:ea typeface="+mn-ea"/>
                <a:cs typeface="Arial"/>
              </a:rPr>
              <a:t>w</a:t>
            </a:r>
            <a:r>
              <a:rPr kumimoji="0" lang="en-US" sz="2000" b="0" i="0" u="none" strike="noStrike" kern="1200" cap="none" spc="0" normalizeH="0" baseline="0" noProof="0" dirty="0">
                <a:ln>
                  <a:noFill/>
                </a:ln>
                <a:solidFill>
                  <a:schemeClr val="accent1"/>
                </a:solidFill>
                <a:effectLst/>
                <a:uLnTx/>
                <a:uFillTx/>
                <a:latin typeface="Arial"/>
                <a:ea typeface="+mn-ea"/>
                <a:cs typeface="Arial"/>
              </a:rPr>
              <a:t>ith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a:t>
            </a:r>
            <a:r>
              <a:rPr kumimoji="0" lang="en-US" sz="2000" b="0" i="0" u="none" strike="noStrike" kern="1200" cap="none" spc="0" normalizeH="0" baseline="0" noProof="0" dirty="0">
                <a:ln>
                  <a:noFill/>
                </a:ln>
                <a:solidFill>
                  <a:schemeClr val="accent1"/>
                </a:solidFill>
                <a:effectLst/>
                <a:uLnTx/>
                <a:uFillTx/>
                <a:latin typeface="Arial"/>
                <a:ea typeface="+mn-ea"/>
                <a:cs typeface="Arial"/>
              </a:rPr>
              <a:t>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a:t>
            </a:r>
            <a:r>
              <a:rPr kumimoji="0" lang="en-US" sz="2000" b="0" i="0" u="none" strike="noStrike" kern="1200" cap="none" spc="10" normalizeH="0" baseline="0" noProof="0" dirty="0">
                <a:ln>
                  <a:noFill/>
                </a:ln>
                <a:solidFill>
                  <a:schemeClr val="accent1"/>
                </a:solidFill>
                <a:effectLst/>
                <a:uLnTx/>
                <a:uFillTx/>
                <a:latin typeface="Arial"/>
                <a:ea typeface="+mn-ea"/>
                <a:cs typeface="Arial"/>
              </a:rPr>
              <a:t> SAC </a:t>
            </a:r>
            <a:r>
              <a:rPr kumimoji="0" lang="en-US" sz="2000" b="0" i="0" u="none" strike="noStrike" kern="1200" cap="none" spc="0" normalizeH="0" baseline="0" noProof="0" dirty="0">
                <a:ln>
                  <a:noFill/>
                </a:ln>
                <a:solidFill>
                  <a:schemeClr val="accent1"/>
                </a:solidFill>
                <a:effectLst/>
                <a:uLnTx/>
                <a:uFillTx/>
                <a:latin typeface="Arial"/>
                <a:ea typeface="+mn-ea"/>
                <a:cs typeface="Arial"/>
              </a:rPr>
              <a:t>in id</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n</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0" normalizeH="0" baseline="0" noProof="0" dirty="0">
                <a:ln>
                  <a:noFill/>
                </a:ln>
                <a:solidFill>
                  <a:schemeClr val="accent1"/>
                </a:solidFill>
                <a:effectLst/>
                <a:uLnTx/>
                <a:uFillTx/>
                <a:latin typeface="Arial"/>
                <a:ea typeface="+mn-ea"/>
                <a:cs typeface="Arial"/>
              </a:rPr>
              <a:t>f</a:t>
            </a:r>
            <a:r>
              <a:rPr kumimoji="0" lang="en-US" sz="2000" b="0" i="0" u="none" strike="noStrike" kern="1200" cap="none" spc="-10" normalizeH="0" baseline="0" noProof="0" dirty="0">
                <a:ln>
                  <a:noFill/>
                </a:ln>
                <a:solidFill>
                  <a:schemeClr val="accent1"/>
                </a:solidFill>
                <a:effectLst/>
                <a:uLnTx/>
                <a:uFillTx/>
                <a:latin typeface="Arial"/>
                <a:ea typeface="+mn-ea"/>
                <a:cs typeface="Arial"/>
              </a:rPr>
              <a:t>y</a:t>
            </a:r>
            <a:r>
              <a:rPr kumimoji="0" lang="en-US" sz="2000" b="0" i="0" u="none" strike="noStrike" kern="1200" cap="none" spc="0" normalizeH="0" baseline="0" noProof="0" dirty="0">
                <a:ln>
                  <a:noFill/>
                </a:ln>
                <a:solidFill>
                  <a:schemeClr val="accent1"/>
                </a:solidFill>
                <a:effectLst/>
                <a:uLnTx/>
                <a:uFillTx/>
                <a:latin typeface="Arial"/>
                <a:ea typeface="+mn-ea"/>
                <a:cs typeface="Arial"/>
              </a:rPr>
              <a:t>in</a:t>
            </a:r>
            <a:r>
              <a:rPr kumimoji="0" lang="en-US" sz="2000" b="0" i="0" u="none" strike="noStrike" kern="1200" cap="none" spc="-10" normalizeH="0" baseline="0" noProof="0" dirty="0">
                <a:ln>
                  <a:noFill/>
                </a:ln>
                <a:solidFill>
                  <a:schemeClr val="accent1"/>
                </a:solidFill>
                <a:effectLst/>
                <a:uLnTx/>
                <a:uFillTx/>
                <a:latin typeface="Arial"/>
                <a:ea typeface="+mn-ea"/>
                <a:cs typeface="Arial"/>
              </a:rPr>
              <a:t>g</a:t>
            </a:r>
            <a:r>
              <a:rPr kumimoji="0" lang="en-US" sz="2000" b="0" i="0" u="none" strike="noStrike" kern="1200" cap="none" spc="0" normalizeH="0" baseline="0" noProof="0" dirty="0">
                <a:ln>
                  <a:noFill/>
                </a:ln>
                <a:solidFill>
                  <a:schemeClr val="accent1"/>
                </a:solidFill>
                <a:effectLst/>
                <a:uLnTx/>
                <a:uFillTx/>
                <a:latin typeface="Arial"/>
                <a:ea typeface="+mn-ea"/>
                <a:cs typeface="Arial"/>
              </a:rPr>
              <a:t> 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n</a:t>
            </a:r>
            <a:r>
              <a:rPr kumimoji="0" lang="en-US" sz="2000" b="0" i="0" u="none" strike="noStrike" kern="1200" cap="none" spc="-10" normalizeH="0" baseline="0" noProof="0" dirty="0">
                <a:ln>
                  <a:noFill/>
                </a:ln>
                <a:solidFill>
                  <a:schemeClr val="accent1"/>
                </a:solidFill>
                <a:effectLst/>
                <a:uLnTx/>
                <a:uFillTx/>
                <a:latin typeface="Arial"/>
                <a:ea typeface="+mn-ea"/>
                <a:cs typeface="Arial"/>
              </a:rPr>
              <a:t>ee</a:t>
            </a:r>
            <a:r>
              <a:rPr kumimoji="0" lang="en-US" sz="2000" b="0" i="0" u="none" strike="noStrike" kern="1200" cap="none" spc="0" normalizeH="0" baseline="0" noProof="0" dirty="0">
                <a:ln>
                  <a:noFill/>
                </a:ln>
                <a:solidFill>
                  <a:schemeClr val="accent1"/>
                </a:solidFill>
                <a:effectLst/>
                <a:uLnTx/>
                <a:uFillTx/>
                <a:latin typeface="Arial"/>
                <a:ea typeface="+mn-ea"/>
                <a:cs typeface="Arial"/>
              </a:rPr>
              <a:t>ds and p</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io</a:t>
            </a:r>
            <a:r>
              <a:rPr kumimoji="0" lang="en-US" sz="2000" b="0" i="0" u="none" strike="noStrike" kern="1200" cap="none" spc="-10" normalizeH="0" baseline="0" noProof="0" dirty="0">
                <a:ln>
                  <a:noFill/>
                </a:ln>
                <a:solidFill>
                  <a:schemeClr val="accent1"/>
                </a:solidFill>
                <a:effectLst/>
                <a:uLnTx/>
                <a:uFillTx/>
                <a:latin typeface="Arial"/>
                <a:ea typeface="+mn-ea"/>
                <a:cs typeface="Arial"/>
              </a:rPr>
              <a:t>r</a:t>
            </a:r>
            <a:r>
              <a:rPr kumimoji="0" lang="en-US" sz="2000" b="0" i="0" u="none" strike="noStrike" kern="1200" cap="none" spc="0" normalizeH="0" baseline="0" noProof="0" dirty="0">
                <a:ln>
                  <a:noFill/>
                </a:ln>
                <a:solidFill>
                  <a:schemeClr val="accent1"/>
                </a:solidFill>
                <a:effectLst/>
                <a:uLnTx/>
                <a:uFillTx/>
                <a:latin typeface="Arial"/>
                <a:ea typeface="+mn-ea"/>
                <a:cs typeface="Arial"/>
              </a:rPr>
              <a:t>i</a:t>
            </a:r>
            <a:r>
              <a:rPr kumimoji="0" lang="en-US" sz="2000" b="0" i="0" u="none" strike="noStrike" kern="1200" cap="none" spc="30" normalizeH="0" baseline="0" noProof="0" dirty="0">
                <a:ln>
                  <a:noFill/>
                </a:ln>
                <a:solidFill>
                  <a:schemeClr val="accent1"/>
                </a:solidFill>
                <a:effectLst/>
                <a:uLnTx/>
                <a:uFillTx/>
                <a:latin typeface="Arial"/>
                <a:ea typeface="+mn-ea"/>
                <a:cs typeface="Arial"/>
              </a:rPr>
              <a:t>ti</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s of th</a:t>
            </a:r>
            <a:r>
              <a:rPr kumimoji="0" lang="en-US" sz="2000" b="0" i="0" u="none" strike="noStrike" kern="1200" cap="none" spc="-10" normalizeH="0" baseline="0" noProof="0" dirty="0">
                <a:ln>
                  <a:noFill/>
                </a:ln>
                <a:solidFill>
                  <a:schemeClr val="accent1"/>
                </a:solidFill>
                <a:effectLst/>
                <a:uLnTx/>
                <a:uFillTx/>
                <a:latin typeface="Arial"/>
                <a:ea typeface="+mn-ea"/>
                <a:cs typeface="Arial"/>
              </a:rPr>
              <a:t>e</a:t>
            </a:r>
            <a:r>
              <a:rPr kumimoji="0" lang="en-US" sz="2000" b="0" i="0" u="none" strike="noStrike" kern="1200" cap="none" spc="0" normalizeH="0" baseline="0" noProof="0" dirty="0">
                <a:ln>
                  <a:noFill/>
                </a:ln>
                <a:solidFill>
                  <a:schemeClr val="accent1"/>
                </a:solidFill>
                <a:effectLst/>
                <a:uLnTx/>
                <a:uFillTx/>
                <a:latin typeface="Arial"/>
                <a:ea typeface="+mn-ea"/>
                <a:cs typeface="Arial"/>
              </a:rPr>
              <a:t> s</a:t>
            </a:r>
            <a:r>
              <a:rPr kumimoji="0" lang="en-US" sz="2000" b="0" i="0" u="none" strike="noStrike" kern="1200" cap="none" spc="-10" normalizeH="0" baseline="0" noProof="0" dirty="0">
                <a:ln>
                  <a:noFill/>
                </a:ln>
                <a:solidFill>
                  <a:schemeClr val="accent1"/>
                </a:solidFill>
                <a:effectLst/>
                <a:uLnTx/>
                <a:uFillTx/>
                <a:latin typeface="Arial"/>
                <a:ea typeface="+mn-ea"/>
                <a:cs typeface="Arial"/>
              </a:rPr>
              <a:t>c</a:t>
            </a:r>
            <a:r>
              <a:rPr kumimoji="0" lang="en-US" sz="2000" b="0" i="0" u="none" strike="noStrike" kern="1200" cap="none" spc="0" normalizeH="0" baseline="0" noProof="0" dirty="0">
                <a:ln>
                  <a:noFill/>
                </a:ln>
                <a:solidFill>
                  <a:schemeClr val="accent1"/>
                </a:solidFill>
                <a:effectLst/>
                <a:uLnTx/>
                <a:uFillTx/>
                <a:latin typeface="Arial"/>
                <a:ea typeface="+mn-ea"/>
                <a:cs typeface="Arial"/>
              </a:rPr>
              <a:t>hool. </a:t>
            </a:r>
          </a:p>
          <a:p>
            <a:pPr marL="12700" marR="5080" lvl="0" indent="0" algn="just" defTabSz="457200" rtl="0" eaLnBrk="1" fontAlgn="auto" latinLnBrk="0" hangingPunct="1">
              <a:lnSpc>
                <a:spcPct val="80400"/>
              </a:lnSpc>
              <a:spcBef>
                <a:spcPts val="0"/>
              </a:spcBef>
              <a:spcAft>
                <a:spcPts val="0"/>
              </a:spcAft>
              <a:buClrTx/>
              <a:buSzTx/>
              <a:buFontTx/>
              <a:buNone/>
              <a:tabLst/>
              <a:defRPr/>
            </a:pPr>
            <a:endParaRPr kumimoji="0" lang="en-US" sz="2000" b="0" i="1" u="sng" strike="noStrike" kern="1200" cap="none" spc="0" normalizeH="0" baseline="0" noProof="0" dirty="0">
              <a:ln>
                <a:noFill/>
              </a:ln>
              <a:solidFill>
                <a:schemeClr val="accent1"/>
              </a:solidFill>
              <a:effectLst/>
              <a:uLnTx/>
              <a:uFillTx/>
              <a:latin typeface="Arial"/>
              <a:ea typeface="+mn-ea"/>
              <a:cs typeface="Arial"/>
            </a:endParaRPr>
          </a:p>
          <a:p>
            <a:pPr marL="12700" marR="5080" lvl="0" indent="0" algn="l" defTabSz="457200" rtl="0" eaLnBrk="1" fontAlgn="auto" latinLnBrk="0" hangingPunct="1">
              <a:lnSpc>
                <a:spcPct val="80400"/>
              </a:lnSpc>
              <a:spcBef>
                <a:spcPts val="0"/>
              </a:spcBef>
              <a:spcAft>
                <a:spcPts val="0"/>
              </a:spcAft>
              <a:buClrTx/>
              <a:buSzTx/>
              <a:buFontTx/>
              <a:buNone/>
              <a:tabLst/>
              <a:defRPr/>
            </a:pPr>
            <a:r>
              <a:rPr kumimoji="0" lang="en-US" sz="2000" b="0" i="1" u="none" strike="noStrike" kern="1200" cap="none" spc="0" normalizeH="0" baseline="0" noProof="0" dirty="0">
                <a:ln>
                  <a:noFill/>
                </a:ln>
                <a:solidFill>
                  <a:schemeClr val="accent1"/>
                </a:solidFill>
                <a:effectLst/>
                <a:uLnTx/>
                <a:uFillTx/>
                <a:latin typeface="Arial"/>
                <a:ea typeface="+mn-ea"/>
                <a:cs typeface="Arial"/>
              </a:rPr>
              <a:t>    </a:t>
            </a:r>
            <a:r>
              <a:rPr kumimoji="0" lang="en-US" sz="2000" b="1" i="1" u="sng" strike="noStrike" kern="1200" cap="none" spc="0" normalizeH="0" baseline="0" noProof="0" dirty="0">
                <a:ln>
                  <a:noFill/>
                </a:ln>
                <a:solidFill>
                  <a:schemeClr val="accent1"/>
                </a:solidFill>
                <a:effectLst/>
                <a:uLnTx/>
                <a:uFillTx/>
                <a:latin typeface="Arial"/>
                <a:ea typeface="+mn-ea"/>
                <a:cs typeface="Arial"/>
              </a:rPr>
              <a:t>Comprehensive SAF information can be found by logging onto:</a:t>
            </a:r>
          </a:p>
          <a:p>
            <a:pPr marL="12700" marR="5080" lvl="0" indent="0" algn="just" defTabSz="457200" rtl="0" eaLnBrk="1" fontAlgn="auto" latinLnBrk="0" hangingPunct="1">
              <a:lnSpc>
                <a:spcPct val="804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ctr" defTabSz="457200" rtl="0" eaLnBrk="1" fontAlgn="auto" latinLnBrk="0" hangingPunct="1">
              <a:lnSpc>
                <a:spcPct val="804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hlinkClick r:id="rId2"/>
              </a:rPr>
              <a:t>http://www.broward.k12.fl.us/sbbcpolicies/index.asp</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Text Placeholder 4">
            <a:extLst>
              <a:ext uri="{FF2B5EF4-FFF2-40B4-BE49-F238E27FC236}">
                <a16:creationId xmlns:a16="http://schemas.microsoft.com/office/drawing/2014/main" id="{17691E38-8D53-48EA-A1F8-A68C4A3C4E9A}"/>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73751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92F6D6-17E0-447E-A8A4-2DFBBFEC7AB2}"/>
              </a:ext>
            </a:extLst>
          </p:cNvPr>
          <p:cNvSpPr>
            <a:spLocks noGrp="1"/>
          </p:cNvSpPr>
          <p:nvPr>
            <p:ph type="sldNum" sz="quarter" idx="7"/>
          </p:nvPr>
        </p:nvSpPr>
        <p:spPr/>
        <p:txBody>
          <a:bodyPr/>
          <a:lstStyle/>
          <a:p>
            <a:fld id="{B6F15528-21DE-4FAA-801E-634DDDAF4B2B}" type="slidenum">
              <a:rPr lang="en-US" smtClean="0"/>
              <a:t>17</a:t>
            </a:fld>
            <a:endParaRPr lang="en-US" dirty="0"/>
          </a:p>
        </p:txBody>
      </p:sp>
      <p:sp>
        <p:nvSpPr>
          <p:cNvPr id="3" name="Rectangle 2">
            <a:extLst>
              <a:ext uri="{FF2B5EF4-FFF2-40B4-BE49-F238E27FC236}">
                <a16:creationId xmlns:a16="http://schemas.microsoft.com/office/drawing/2014/main" id="{DD49C2F3-BF07-4244-8FA3-F52CB14D0D19}"/>
              </a:ext>
            </a:extLst>
          </p:cNvPr>
          <p:cNvSpPr/>
          <p:nvPr/>
        </p:nvSpPr>
        <p:spPr>
          <a:xfrm>
            <a:off x="740979" y="425669"/>
            <a:ext cx="8056180" cy="5755422"/>
          </a:xfrm>
          <a:prstGeom prst="rect">
            <a:avLst/>
          </a:prstGeom>
        </p:spPr>
        <p:txBody>
          <a:bodyPr wrap="square">
            <a:spAutoFit/>
          </a:bodyPr>
          <a:lstStyle/>
          <a:p>
            <a:endParaRPr lang="en-US" sz="1100" dirty="0">
              <a:solidFill>
                <a:srgbClr val="000000"/>
              </a:solidFill>
              <a:latin typeface="Constantia" panose="02030602050306030303" pitchFamily="18" charset="0"/>
            </a:endParaRPr>
          </a:p>
          <a:p>
            <a:pPr algn="ctr"/>
            <a:r>
              <a:rPr lang="en-US" sz="1100" b="1" dirty="0">
                <a:solidFill>
                  <a:srgbClr val="000000"/>
                </a:solidFill>
                <a:latin typeface="Constantia" panose="02030602050306030303" pitchFamily="18" charset="0"/>
              </a:rPr>
              <a:t> </a:t>
            </a:r>
            <a:r>
              <a:rPr lang="en-US" sz="2400" b="1" dirty="0">
                <a:solidFill>
                  <a:schemeClr val="accent2"/>
                </a:solidFill>
                <a:latin typeface="Constantia" panose="02030602050306030303" pitchFamily="18" charset="0"/>
              </a:rPr>
              <a:t>District Advisory Council Cordially Invites You to</a:t>
            </a:r>
          </a:p>
          <a:p>
            <a:pPr algn="ctr"/>
            <a:r>
              <a:rPr lang="en-US" sz="3200" b="1" dirty="0">
                <a:solidFill>
                  <a:schemeClr val="accent2"/>
                </a:solidFill>
                <a:latin typeface="Constantia" panose="02030602050306030303" pitchFamily="18" charset="0"/>
              </a:rPr>
              <a:t>SCHOOL ADVISORY FORUM TRAINING</a:t>
            </a:r>
            <a:endParaRPr lang="en-US" dirty="0">
              <a:solidFill>
                <a:schemeClr val="accent2"/>
              </a:solidFill>
              <a:latin typeface="Wingdings 2" panose="05020102010507070707" pitchFamily="18" charset="2"/>
            </a:endParaRPr>
          </a:p>
          <a:p>
            <a:endParaRPr lang="en-US" sz="2400" b="1" dirty="0">
              <a:solidFill>
                <a:srgbClr val="000000"/>
              </a:solidFill>
              <a:latin typeface="Constantia" panose="02030602050306030303" pitchFamily="18" charset="0"/>
            </a:endParaRPr>
          </a:p>
          <a:p>
            <a:r>
              <a:rPr lang="en-US" sz="2400" b="1" dirty="0">
                <a:solidFill>
                  <a:schemeClr val="accent1"/>
                </a:solidFill>
                <a:latin typeface="Constantia" panose="02030602050306030303" pitchFamily="18" charset="0"/>
              </a:rPr>
              <a:t>Training is available at two locations: </a:t>
            </a:r>
            <a:endParaRPr lang="en-US" sz="2400" dirty="0">
              <a:solidFill>
                <a:schemeClr val="accent1"/>
              </a:solidFill>
              <a:latin typeface="Constantia" panose="02030602050306030303" pitchFamily="18" charset="0"/>
            </a:endParaRPr>
          </a:p>
          <a:p>
            <a:endParaRPr lang="en-US" b="1" dirty="0">
              <a:solidFill>
                <a:srgbClr val="000000"/>
              </a:solidFill>
              <a:latin typeface="Constantia" panose="02030602050306030303" pitchFamily="18" charset="0"/>
            </a:endParaRPr>
          </a:p>
          <a:p>
            <a:r>
              <a:rPr lang="en-US" sz="2000" b="1" dirty="0">
                <a:solidFill>
                  <a:srgbClr val="000000"/>
                </a:solidFill>
                <a:latin typeface="Constantia" panose="02030602050306030303" pitchFamily="18" charset="0"/>
              </a:rPr>
              <a:t>Morning Session: </a:t>
            </a:r>
            <a:r>
              <a:rPr lang="en-US" sz="2000" dirty="0">
                <a:solidFill>
                  <a:srgbClr val="000000"/>
                </a:solidFill>
                <a:latin typeface="Constantia" panose="02030602050306030303" pitchFamily="18" charset="0"/>
              </a:rPr>
              <a:t> </a:t>
            </a:r>
            <a:r>
              <a:rPr lang="en-US" sz="2000" b="1" dirty="0">
                <a:solidFill>
                  <a:srgbClr val="000000"/>
                </a:solidFill>
                <a:latin typeface="Constantia" panose="02030602050306030303" pitchFamily="18" charset="0"/>
              </a:rPr>
              <a:t>Wednesday, September 27, 2017    10 am to 12 pm </a:t>
            </a:r>
            <a:endParaRPr lang="en-US" sz="2000" dirty="0">
              <a:solidFill>
                <a:srgbClr val="000000"/>
              </a:solidFill>
              <a:latin typeface="Constantia" panose="02030602050306030303" pitchFamily="18" charset="0"/>
            </a:endParaRPr>
          </a:p>
          <a:p>
            <a:r>
              <a:rPr lang="en-US" sz="1600" b="1" dirty="0">
                <a:solidFill>
                  <a:srgbClr val="000000"/>
                </a:solidFill>
                <a:latin typeface="Constantia" panose="02030602050306030303" pitchFamily="18" charset="0"/>
              </a:rPr>
              <a:t>Location: Training Room </a:t>
            </a:r>
            <a:endParaRPr lang="en-US" sz="1600" dirty="0">
              <a:solidFill>
                <a:srgbClr val="000000"/>
              </a:solidFill>
              <a:latin typeface="Constantia" panose="02030602050306030303" pitchFamily="18" charset="0"/>
            </a:endParaRPr>
          </a:p>
          <a:p>
            <a:r>
              <a:rPr lang="en-US" sz="1400" b="1" i="1" dirty="0">
                <a:solidFill>
                  <a:srgbClr val="000000"/>
                </a:solidFill>
                <a:latin typeface="Constantia" panose="02030602050306030303" pitchFamily="18" charset="0"/>
              </a:rPr>
              <a:t>Office of School Performance and Accountability (OSPA) </a:t>
            </a:r>
            <a:endParaRPr lang="en-US" sz="1400" dirty="0">
              <a:solidFill>
                <a:srgbClr val="000000"/>
              </a:solidFill>
              <a:latin typeface="Constantia" panose="02030602050306030303" pitchFamily="18" charset="0"/>
            </a:endParaRPr>
          </a:p>
          <a:p>
            <a:r>
              <a:rPr lang="it-IT" sz="1200" i="1" dirty="0">
                <a:solidFill>
                  <a:srgbClr val="000000"/>
                </a:solidFill>
                <a:latin typeface="Constantia" panose="02030602050306030303" pitchFamily="18" charset="0"/>
              </a:rPr>
              <a:t>610 NE 13 Ave, Pompano Beach, FL 33060 (754) 321-3838 </a:t>
            </a:r>
          </a:p>
          <a:p>
            <a:endParaRPr lang="it-IT" sz="1050" dirty="0">
              <a:solidFill>
                <a:srgbClr val="000000"/>
              </a:solidFill>
              <a:latin typeface="Constantia" panose="02030602050306030303" pitchFamily="18" charset="0"/>
            </a:endParaRPr>
          </a:p>
          <a:p>
            <a:r>
              <a:rPr lang="en-US" sz="2000" b="1" dirty="0">
                <a:solidFill>
                  <a:srgbClr val="000000"/>
                </a:solidFill>
                <a:latin typeface="Constantia" panose="02030602050306030303" pitchFamily="18" charset="0"/>
              </a:rPr>
              <a:t>Evening Session: Wednesday, October 4, 2017     6:30 pm to 9:00 pm </a:t>
            </a:r>
            <a:endParaRPr lang="en-US" sz="2000" dirty="0">
              <a:solidFill>
                <a:srgbClr val="000000"/>
              </a:solidFill>
              <a:latin typeface="Constantia" panose="02030602050306030303" pitchFamily="18" charset="0"/>
            </a:endParaRPr>
          </a:p>
          <a:p>
            <a:r>
              <a:rPr lang="en-US" sz="1600" b="1" dirty="0">
                <a:solidFill>
                  <a:srgbClr val="000000"/>
                </a:solidFill>
                <a:latin typeface="Constantia" panose="02030602050306030303" pitchFamily="18" charset="0"/>
              </a:rPr>
              <a:t>Location: </a:t>
            </a:r>
            <a:r>
              <a:rPr lang="en-US" sz="1400" b="1" dirty="0">
                <a:solidFill>
                  <a:srgbClr val="000000"/>
                </a:solidFill>
                <a:latin typeface="Constantia" panose="02030602050306030303" pitchFamily="18" charset="0"/>
              </a:rPr>
              <a:t>Professional Development Room </a:t>
            </a:r>
            <a:endParaRPr lang="en-US" sz="1400" dirty="0">
              <a:solidFill>
                <a:srgbClr val="000000"/>
              </a:solidFill>
              <a:latin typeface="Constantia" panose="02030602050306030303" pitchFamily="18" charset="0"/>
            </a:endParaRPr>
          </a:p>
          <a:p>
            <a:r>
              <a:rPr lang="en-US" sz="1400" b="1" i="1" dirty="0">
                <a:solidFill>
                  <a:srgbClr val="000000"/>
                </a:solidFill>
                <a:latin typeface="Constantia" panose="02030602050306030303" pitchFamily="18" charset="0"/>
              </a:rPr>
              <a:t>McArthur High School </a:t>
            </a:r>
            <a:endParaRPr lang="en-US" sz="1400" dirty="0">
              <a:solidFill>
                <a:srgbClr val="000000"/>
              </a:solidFill>
              <a:latin typeface="Constantia" panose="02030602050306030303" pitchFamily="18" charset="0"/>
            </a:endParaRPr>
          </a:p>
          <a:p>
            <a:r>
              <a:rPr lang="en-US" sz="1200" i="1" dirty="0">
                <a:solidFill>
                  <a:srgbClr val="000000"/>
                </a:solidFill>
                <a:latin typeface="Constantia" panose="02030602050306030303" pitchFamily="18" charset="0"/>
              </a:rPr>
              <a:t>6501 Hollywood Blvd, Hollywood FL 33024 </a:t>
            </a:r>
          </a:p>
          <a:p>
            <a:endParaRPr lang="en-US" sz="1050" dirty="0">
              <a:solidFill>
                <a:srgbClr val="000000"/>
              </a:solidFill>
              <a:latin typeface="Constantia" panose="02030602050306030303" pitchFamily="18" charset="0"/>
            </a:endParaRPr>
          </a:p>
          <a:p>
            <a:r>
              <a:rPr lang="en-US" b="1" dirty="0">
                <a:solidFill>
                  <a:srgbClr val="000000"/>
                </a:solidFill>
                <a:latin typeface="Constantia" panose="02030602050306030303" pitchFamily="18" charset="0"/>
              </a:rPr>
              <a:t>TOPICS:  Why are we here? What do I do? Where do I get information? When do we meet? How do I get started? Where do I find the By Laws? How do I work with my Principal? Why do I need Agendas and Minutes? What is Sunshine Law and Robert’s Rules? Where do I find my check list? How do I deal with unruly members? </a:t>
            </a:r>
            <a:endParaRPr lang="en-US" dirty="0"/>
          </a:p>
        </p:txBody>
      </p:sp>
    </p:spTree>
    <p:extLst>
      <p:ext uri="{BB962C8B-B14F-4D97-AF65-F5344CB8AC3E}">
        <p14:creationId xmlns:p14="http://schemas.microsoft.com/office/powerpoint/2010/main" val="4173173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4DEE423-8EC5-4B79-8F0A-566F285F7630}"/>
              </a:ext>
            </a:extLst>
          </p:cNvPr>
          <p:cNvSpPr>
            <a:spLocks noGrp="1"/>
          </p:cNvSpPr>
          <p:nvPr>
            <p:ph type="sldNum" sz="quarter" idx="12"/>
          </p:nvPr>
        </p:nvSpPr>
        <p:spPr/>
        <p:txBody>
          <a:bodyPr/>
          <a:lstStyle/>
          <a:p>
            <a:fld id="{9A47194C-3E5A-854F-B5AE-A6634FC20B3C}" type="slidenum">
              <a:rPr lang="en-US" smtClean="0"/>
              <a:pPr/>
              <a:t>18</a:t>
            </a:fld>
            <a:endParaRPr lang="en-US" dirty="0"/>
          </a:p>
        </p:txBody>
      </p:sp>
      <p:sp>
        <p:nvSpPr>
          <p:cNvPr id="4" name="Title 3">
            <a:extLst>
              <a:ext uri="{FF2B5EF4-FFF2-40B4-BE49-F238E27FC236}">
                <a16:creationId xmlns:a16="http://schemas.microsoft.com/office/drawing/2014/main" id="{88AEF1E4-D86B-4B9C-A049-631E89B50FB4}"/>
              </a:ext>
            </a:extLst>
          </p:cNvPr>
          <p:cNvSpPr>
            <a:spLocks noGrp="1"/>
          </p:cNvSpPr>
          <p:nvPr>
            <p:ph type="title"/>
          </p:nvPr>
        </p:nvSpPr>
        <p:spPr>
          <a:xfrm>
            <a:off x="702366" y="165100"/>
            <a:ext cx="8268598" cy="1173370"/>
          </a:xfrm>
        </p:spPr>
        <p:txBody>
          <a:bodyPr/>
          <a:lstStyle/>
          <a:p>
            <a:r>
              <a:rPr lang="en-US" sz="4400" spc="-30" dirty="0">
                <a:latin typeface="Calibri"/>
                <a:cs typeface="Calibri"/>
              </a:rPr>
              <a:t>HOW DO</a:t>
            </a:r>
            <a:r>
              <a:rPr lang="en-US" sz="4400" spc="-25" dirty="0">
                <a:latin typeface="Calibri"/>
                <a:cs typeface="Calibri"/>
              </a:rPr>
              <a:t>ES SAC RELATE TO SAF?</a:t>
            </a:r>
            <a:br>
              <a:rPr lang="en-US" dirty="0">
                <a:latin typeface="Calibri"/>
                <a:cs typeface="Calibri"/>
              </a:rPr>
            </a:br>
            <a:endParaRPr lang="en-US" dirty="0"/>
          </a:p>
        </p:txBody>
      </p:sp>
      <p:sp>
        <p:nvSpPr>
          <p:cNvPr id="6" name="Rectangle 5">
            <a:extLst>
              <a:ext uri="{FF2B5EF4-FFF2-40B4-BE49-F238E27FC236}">
                <a16:creationId xmlns:a16="http://schemas.microsoft.com/office/drawing/2014/main" id="{7086B2F6-1331-490B-98B8-EE4CA2FF095C}"/>
              </a:ext>
            </a:extLst>
          </p:cNvPr>
          <p:cNvSpPr/>
          <p:nvPr/>
        </p:nvSpPr>
        <p:spPr>
          <a:xfrm>
            <a:off x="410439" y="1611516"/>
            <a:ext cx="4426226" cy="1877437"/>
          </a:xfrm>
          <a:prstGeom prst="rect">
            <a:avLst/>
          </a:prstGeom>
        </p:spPr>
        <p:txBody>
          <a:bodyPr wrap="square">
            <a:spAutoFit/>
          </a:bodyPr>
          <a:lstStyle/>
          <a:p>
            <a:pPr>
              <a:lnSpc>
                <a:spcPct val="100000"/>
              </a:lnSpc>
            </a:pPr>
            <a:r>
              <a:rPr lang="en-US" b="1" u="sng" dirty="0">
                <a:solidFill>
                  <a:schemeClr val="accent3"/>
                </a:solidFill>
                <a:latin typeface="Arial"/>
                <a:cs typeface="Arial"/>
              </a:rPr>
              <a:t>SAC</a:t>
            </a:r>
            <a:r>
              <a:rPr lang="en-US" b="1" u="sng" spc="-10" dirty="0">
                <a:solidFill>
                  <a:schemeClr val="accent3"/>
                </a:solidFill>
                <a:latin typeface="Arial"/>
                <a:cs typeface="Arial"/>
              </a:rPr>
              <a:t> Sc</a:t>
            </a:r>
            <a:r>
              <a:rPr lang="en-US" b="1" u="sng" spc="-15" dirty="0">
                <a:solidFill>
                  <a:schemeClr val="accent3"/>
                </a:solidFill>
                <a:latin typeface="Arial"/>
                <a:cs typeface="Arial"/>
              </a:rPr>
              <a:t>hool</a:t>
            </a:r>
            <a:r>
              <a:rPr lang="en-US" b="1" u="sng" spc="-85" dirty="0">
                <a:solidFill>
                  <a:schemeClr val="accent3"/>
                </a:solidFill>
                <a:latin typeface="Arial"/>
                <a:cs typeface="Arial"/>
              </a:rPr>
              <a:t> </a:t>
            </a:r>
            <a:r>
              <a:rPr lang="en-US" b="1" u="sng" dirty="0">
                <a:solidFill>
                  <a:schemeClr val="accent3"/>
                </a:solidFill>
                <a:latin typeface="Arial"/>
                <a:cs typeface="Arial"/>
              </a:rPr>
              <a:t>A</a:t>
            </a:r>
            <a:r>
              <a:rPr lang="en-US" b="1" u="sng" spc="-15" dirty="0">
                <a:solidFill>
                  <a:schemeClr val="accent3"/>
                </a:solidFill>
                <a:latin typeface="Arial"/>
                <a:cs typeface="Arial"/>
              </a:rPr>
              <a:t>d</a:t>
            </a:r>
            <a:r>
              <a:rPr lang="en-US" b="1" u="sng" dirty="0">
                <a:solidFill>
                  <a:schemeClr val="accent3"/>
                </a:solidFill>
                <a:latin typeface="Arial"/>
                <a:cs typeface="Arial"/>
              </a:rPr>
              <a:t>v</a:t>
            </a:r>
            <a:r>
              <a:rPr lang="en-US" b="1" u="sng" spc="-10" dirty="0">
                <a:solidFill>
                  <a:schemeClr val="accent3"/>
                </a:solidFill>
                <a:latin typeface="Arial"/>
                <a:cs typeface="Arial"/>
              </a:rPr>
              <a:t>i</a:t>
            </a:r>
            <a:r>
              <a:rPr lang="en-US" b="1" u="sng" dirty="0">
                <a:solidFill>
                  <a:schemeClr val="accent3"/>
                </a:solidFill>
                <a:latin typeface="Arial"/>
                <a:cs typeface="Arial"/>
              </a:rPr>
              <a:t>s</a:t>
            </a:r>
            <a:r>
              <a:rPr lang="en-US" b="1" u="sng" spc="-15" dirty="0">
                <a:solidFill>
                  <a:schemeClr val="accent3"/>
                </a:solidFill>
                <a:latin typeface="Arial"/>
                <a:cs typeface="Arial"/>
              </a:rPr>
              <a:t>o</a:t>
            </a:r>
            <a:r>
              <a:rPr lang="en-US" b="1" u="sng" dirty="0">
                <a:solidFill>
                  <a:schemeClr val="accent3"/>
                </a:solidFill>
                <a:latin typeface="Arial"/>
                <a:cs typeface="Arial"/>
              </a:rPr>
              <a:t>ry</a:t>
            </a:r>
            <a:r>
              <a:rPr lang="en-US" b="1" u="sng" spc="-10" dirty="0">
                <a:solidFill>
                  <a:schemeClr val="accent3"/>
                </a:solidFill>
                <a:latin typeface="Arial"/>
                <a:cs typeface="Arial"/>
              </a:rPr>
              <a:t> </a:t>
            </a:r>
            <a:r>
              <a:rPr lang="en-US" b="1" u="sng" dirty="0">
                <a:solidFill>
                  <a:schemeClr val="accent3"/>
                </a:solidFill>
                <a:latin typeface="Arial"/>
                <a:cs typeface="Arial"/>
              </a:rPr>
              <a:t>C</a:t>
            </a:r>
            <a:r>
              <a:rPr lang="en-US" b="1" u="sng" spc="-15" dirty="0">
                <a:solidFill>
                  <a:schemeClr val="accent3"/>
                </a:solidFill>
                <a:latin typeface="Arial"/>
                <a:cs typeface="Arial"/>
              </a:rPr>
              <a:t>oun</a:t>
            </a:r>
            <a:r>
              <a:rPr lang="en-US" b="1" u="sng" dirty="0">
                <a:solidFill>
                  <a:schemeClr val="accent3"/>
                </a:solidFill>
                <a:latin typeface="Arial"/>
                <a:cs typeface="Arial"/>
              </a:rPr>
              <a:t>c</a:t>
            </a:r>
            <a:r>
              <a:rPr lang="en-US" b="1" u="sng" spc="-10" dirty="0">
                <a:solidFill>
                  <a:schemeClr val="accent3"/>
                </a:solidFill>
                <a:latin typeface="Arial"/>
                <a:cs typeface="Arial"/>
              </a:rPr>
              <a:t>il</a:t>
            </a:r>
          </a:p>
          <a:p>
            <a:pPr>
              <a:lnSpc>
                <a:spcPct val="100000"/>
              </a:lnSpc>
            </a:pPr>
            <a:r>
              <a:rPr lang="en-US" sz="1400" dirty="0">
                <a:solidFill>
                  <a:schemeClr val="accent3"/>
                </a:solidFill>
                <a:latin typeface="Arial"/>
                <a:cs typeface="Arial"/>
              </a:rPr>
              <a:t> </a:t>
            </a:r>
          </a:p>
          <a:p>
            <a:pPr>
              <a:lnSpc>
                <a:spcPct val="100000"/>
              </a:lnSpc>
            </a:pPr>
            <a:r>
              <a:rPr lang="en-US" sz="1400" dirty="0">
                <a:solidFill>
                  <a:schemeClr val="accent3"/>
                </a:solidFill>
                <a:latin typeface="Arial"/>
                <a:cs typeface="Arial"/>
              </a:rPr>
              <a:t>Manda</a:t>
            </a:r>
            <a:r>
              <a:rPr lang="en-US" sz="1400" spc="-5" dirty="0">
                <a:solidFill>
                  <a:schemeClr val="accent3"/>
                </a:solidFill>
                <a:latin typeface="Arial"/>
                <a:cs typeface="Arial"/>
              </a:rPr>
              <a:t>t</a:t>
            </a:r>
            <a:r>
              <a:rPr lang="en-US" sz="1400" dirty="0">
                <a:solidFill>
                  <a:schemeClr val="accent3"/>
                </a:solidFill>
                <a:latin typeface="Arial"/>
                <a:cs typeface="Arial"/>
              </a:rPr>
              <a:t>ed</a:t>
            </a:r>
            <a:r>
              <a:rPr lang="en-US" sz="1400" spc="-5" dirty="0">
                <a:solidFill>
                  <a:schemeClr val="accent3"/>
                </a:solidFill>
                <a:latin typeface="Arial"/>
                <a:cs typeface="Arial"/>
              </a:rPr>
              <a:t> </a:t>
            </a:r>
            <a:r>
              <a:rPr lang="en-US" sz="1400" dirty="0">
                <a:solidFill>
                  <a:schemeClr val="accent3"/>
                </a:solidFill>
                <a:latin typeface="Arial"/>
                <a:cs typeface="Arial"/>
              </a:rPr>
              <a:t>by School Board Policy</a:t>
            </a:r>
          </a:p>
          <a:p>
            <a:pPr>
              <a:lnSpc>
                <a:spcPct val="100000"/>
              </a:lnSpc>
            </a:pPr>
            <a:endParaRPr lang="en-US" sz="1400" dirty="0">
              <a:solidFill>
                <a:schemeClr val="accent3"/>
              </a:solidFill>
              <a:latin typeface="Arial"/>
              <a:cs typeface="Arial"/>
            </a:endParaRPr>
          </a:p>
          <a:p>
            <a:pPr>
              <a:lnSpc>
                <a:spcPct val="100000"/>
              </a:lnSpc>
            </a:pPr>
            <a:r>
              <a:rPr lang="en-US" sz="1400" dirty="0">
                <a:solidFill>
                  <a:schemeClr val="accent3"/>
                </a:solidFill>
                <a:latin typeface="Arial"/>
                <a:cs typeface="Arial"/>
              </a:rPr>
              <a:t>Main</a:t>
            </a:r>
            <a:r>
              <a:rPr lang="en-US" sz="1400" spc="-5" dirty="0">
                <a:solidFill>
                  <a:schemeClr val="accent3"/>
                </a:solidFill>
                <a:latin typeface="Arial"/>
                <a:cs typeface="Arial"/>
              </a:rPr>
              <a:t> </a:t>
            </a:r>
            <a:r>
              <a:rPr lang="en-US" sz="1400" dirty="0">
                <a:solidFill>
                  <a:schemeClr val="accent3"/>
                </a:solidFill>
                <a:latin typeface="Arial"/>
                <a:cs typeface="Arial"/>
              </a:rPr>
              <a:t>purpose</a:t>
            </a:r>
            <a:r>
              <a:rPr lang="en-US" sz="1400" spc="-5" dirty="0">
                <a:solidFill>
                  <a:schemeClr val="accent3"/>
                </a:solidFill>
                <a:latin typeface="Arial"/>
                <a:cs typeface="Arial"/>
              </a:rPr>
              <a:t> </a:t>
            </a:r>
            <a:r>
              <a:rPr lang="en-US" sz="1400" dirty="0">
                <a:solidFill>
                  <a:schemeClr val="accent3"/>
                </a:solidFill>
                <a:latin typeface="Arial"/>
                <a:cs typeface="Arial"/>
              </a:rPr>
              <a:t>is</a:t>
            </a:r>
            <a:r>
              <a:rPr lang="en-US" sz="1400" spc="-5" dirty="0">
                <a:solidFill>
                  <a:schemeClr val="accent3"/>
                </a:solidFill>
                <a:latin typeface="Arial"/>
                <a:cs typeface="Arial"/>
              </a:rPr>
              <a:t> </a:t>
            </a:r>
            <a:r>
              <a:rPr lang="en-US" sz="1400" dirty="0">
                <a:solidFill>
                  <a:schemeClr val="accent3"/>
                </a:solidFill>
                <a:latin typeface="Arial"/>
                <a:cs typeface="Arial"/>
              </a:rPr>
              <a:t>increasing  </a:t>
            </a:r>
            <a:r>
              <a:rPr lang="en-US" sz="1400" spc="-10" dirty="0">
                <a:solidFill>
                  <a:schemeClr val="accent3"/>
                </a:solidFill>
                <a:latin typeface="Arial"/>
                <a:cs typeface="Arial"/>
              </a:rPr>
              <a:t>st</a:t>
            </a:r>
            <a:r>
              <a:rPr lang="en-US" sz="1400" dirty="0">
                <a:solidFill>
                  <a:schemeClr val="accent3"/>
                </a:solidFill>
                <a:latin typeface="Arial"/>
                <a:cs typeface="Arial"/>
              </a:rPr>
              <a:t>uden</a:t>
            </a:r>
            <a:r>
              <a:rPr lang="en-US" sz="1400" spc="-5" dirty="0">
                <a:solidFill>
                  <a:schemeClr val="accent3"/>
                </a:solidFill>
                <a:latin typeface="Arial"/>
                <a:cs typeface="Arial"/>
              </a:rPr>
              <a:t>t </a:t>
            </a:r>
            <a:r>
              <a:rPr lang="en-US" sz="1400" dirty="0">
                <a:solidFill>
                  <a:schemeClr val="accent3"/>
                </a:solidFill>
                <a:latin typeface="Arial"/>
                <a:cs typeface="Arial"/>
              </a:rPr>
              <a:t>achievemen</a:t>
            </a:r>
            <a:r>
              <a:rPr lang="en-US" sz="1400" spc="-5" dirty="0">
                <a:solidFill>
                  <a:schemeClr val="accent3"/>
                </a:solidFill>
                <a:latin typeface="Arial"/>
                <a:cs typeface="Arial"/>
              </a:rPr>
              <a:t>t t</a:t>
            </a:r>
            <a:r>
              <a:rPr lang="en-US" sz="1400" dirty="0">
                <a:solidFill>
                  <a:schemeClr val="accent3"/>
                </a:solidFill>
                <a:latin typeface="Arial"/>
                <a:cs typeface="Arial"/>
              </a:rPr>
              <a:t>hrough school  improvemen</a:t>
            </a:r>
            <a:r>
              <a:rPr lang="en-US" sz="1400" spc="-5" dirty="0">
                <a:solidFill>
                  <a:schemeClr val="accent3"/>
                </a:solidFill>
                <a:latin typeface="Arial"/>
                <a:cs typeface="Arial"/>
              </a:rPr>
              <a:t>t</a:t>
            </a:r>
          </a:p>
          <a:p>
            <a:pPr>
              <a:lnSpc>
                <a:spcPct val="100000"/>
              </a:lnSpc>
            </a:pPr>
            <a:endParaRPr lang="en-US" sz="1400" spc="-5" dirty="0">
              <a:solidFill>
                <a:schemeClr val="accent3"/>
              </a:solidFill>
              <a:latin typeface="Arial"/>
              <a:cs typeface="Arial"/>
            </a:endParaRPr>
          </a:p>
          <a:p>
            <a:pPr>
              <a:lnSpc>
                <a:spcPct val="100000"/>
              </a:lnSpc>
            </a:pPr>
            <a:r>
              <a:rPr lang="en-US" sz="1400" dirty="0">
                <a:solidFill>
                  <a:schemeClr val="accent3"/>
                </a:solidFill>
                <a:latin typeface="Arial"/>
                <a:cs typeface="Arial"/>
              </a:rPr>
              <a:t>Chair(s)</a:t>
            </a:r>
            <a:r>
              <a:rPr lang="en-US" sz="1400" spc="-5" dirty="0">
                <a:solidFill>
                  <a:schemeClr val="accent3"/>
                </a:solidFill>
                <a:latin typeface="Arial"/>
                <a:cs typeface="Arial"/>
              </a:rPr>
              <a:t> </a:t>
            </a:r>
            <a:r>
              <a:rPr lang="en-US" sz="1400" dirty="0">
                <a:solidFill>
                  <a:schemeClr val="accent3"/>
                </a:solidFill>
                <a:latin typeface="Arial"/>
                <a:cs typeface="Arial"/>
              </a:rPr>
              <a:t>can</a:t>
            </a:r>
            <a:r>
              <a:rPr lang="en-US" sz="1400" spc="-5" dirty="0">
                <a:solidFill>
                  <a:schemeClr val="accent3"/>
                </a:solidFill>
                <a:latin typeface="Arial"/>
                <a:cs typeface="Arial"/>
              </a:rPr>
              <a:t> </a:t>
            </a:r>
            <a:r>
              <a:rPr lang="en-US" sz="1400" dirty="0">
                <a:solidFill>
                  <a:schemeClr val="accent3"/>
                </a:solidFill>
                <a:latin typeface="Arial"/>
                <a:cs typeface="Arial"/>
              </a:rPr>
              <a:t>be</a:t>
            </a:r>
            <a:r>
              <a:rPr lang="en-US" sz="1400" spc="-5" dirty="0">
                <a:solidFill>
                  <a:schemeClr val="accent3"/>
                </a:solidFill>
                <a:latin typeface="Arial"/>
                <a:cs typeface="Arial"/>
              </a:rPr>
              <a:t> </a:t>
            </a:r>
            <a:r>
              <a:rPr lang="en-US" sz="1400" dirty="0">
                <a:solidFill>
                  <a:schemeClr val="accent3"/>
                </a:solidFill>
                <a:latin typeface="Arial"/>
                <a:cs typeface="Arial"/>
              </a:rPr>
              <a:t>employee and</a:t>
            </a:r>
            <a:r>
              <a:rPr lang="en-US" sz="1400" spc="-5" dirty="0">
                <a:solidFill>
                  <a:schemeClr val="accent3"/>
                </a:solidFill>
                <a:latin typeface="Arial"/>
                <a:cs typeface="Arial"/>
              </a:rPr>
              <a:t>/</a:t>
            </a:r>
            <a:r>
              <a:rPr lang="en-US" sz="1400" dirty="0">
                <a:solidFill>
                  <a:schemeClr val="accent3"/>
                </a:solidFill>
                <a:latin typeface="Arial"/>
                <a:cs typeface="Arial"/>
              </a:rPr>
              <a:t>or</a:t>
            </a:r>
            <a:r>
              <a:rPr lang="en-US" sz="1400" spc="-5" dirty="0">
                <a:solidFill>
                  <a:schemeClr val="accent3"/>
                </a:solidFill>
                <a:latin typeface="Arial"/>
                <a:cs typeface="Arial"/>
              </a:rPr>
              <a:t> parent</a:t>
            </a:r>
          </a:p>
        </p:txBody>
      </p:sp>
      <p:sp>
        <p:nvSpPr>
          <p:cNvPr id="7" name="Rectangle 6">
            <a:extLst>
              <a:ext uri="{FF2B5EF4-FFF2-40B4-BE49-F238E27FC236}">
                <a16:creationId xmlns:a16="http://schemas.microsoft.com/office/drawing/2014/main" id="{E2393229-E3D8-492D-B58C-1D69893A4A81}"/>
              </a:ext>
            </a:extLst>
          </p:cNvPr>
          <p:cNvSpPr/>
          <p:nvPr/>
        </p:nvSpPr>
        <p:spPr>
          <a:xfrm>
            <a:off x="4697896" y="3134525"/>
            <a:ext cx="4572000" cy="2523768"/>
          </a:xfrm>
          <a:prstGeom prst="rect">
            <a:avLst/>
          </a:prstGeom>
        </p:spPr>
        <p:txBody>
          <a:bodyPr>
            <a:spAutoFit/>
          </a:bodyPr>
          <a:lstStyle/>
          <a:p>
            <a:pPr>
              <a:lnSpc>
                <a:spcPct val="100000"/>
              </a:lnSpc>
            </a:pPr>
            <a:r>
              <a:rPr lang="en-US" b="1" u="sng" dirty="0">
                <a:solidFill>
                  <a:srgbClr val="1AADF7"/>
                </a:solidFill>
                <a:latin typeface="Arial"/>
                <a:cs typeface="Arial"/>
              </a:rPr>
              <a:t>SA</a:t>
            </a:r>
            <a:r>
              <a:rPr lang="en-US" b="1" u="sng" spc="-15" dirty="0">
                <a:solidFill>
                  <a:srgbClr val="1AADF7"/>
                </a:solidFill>
                <a:latin typeface="Arial"/>
                <a:cs typeface="Arial"/>
              </a:rPr>
              <a:t>F-</a:t>
            </a:r>
            <a:r>
              <a:rPr lang="en-US" b="1" u="sng" spc="-10" dirty="0">
                <a:solidFill>
                  <a:srgbClr val="1AADF7"/>
                </a:solidFill>
                <a:latin typeface="Arial"/>
                <a:cs typeface="Arial"/>
              </a:rPr>
              <a:t> Sc</a:t>
            </a:r>
            <a:r>
              <a:rPr lang="en-US" b="1" u="sng" spc="-15" dirty="0">
                <a:solidFill>
                  <a:srgbClr val="1AADF7"/>
                </a:solidFill>
                <a:latin typeface="Arial"/>
                <a:cs typeface="Arial"/>
              </a:rPr>
              <a:t>hool</a:t>
            </a:r>
            <a:r>
              <a:rPr lang="en-US" b="1" u="sng" spc="-85" dirty="0">
                <a:solidFill>
                  <a:srgbClr val="1AADF7"/>
                </a:solidFill>
                <a:latin typeface="Arial"/>
                <a:cs typeface="Arial"/>
              </a:rPr>
              <a:t> </a:t>
            </a:r>
            <a:r>
              <a:rPr lang="en-US" b="1" u="sng" dirty="0">
                <a:solidFill>
                  <a:srgbClr val="1AADF7"/>
                </a:solidFill>
                <a:latin typeface="Arial"/>
                <a:cs typeface="Arial"/>
              </a:rPr>
              <a:t>A</a:t>
            </a:r>
            <a:r>
              <a:rPr lang="en-US" b="1" u="sng" spc="-15" dirty="0">
                <a:solidFill>
                  <a:srgbClr val="1AADF7"/>
                </a:solidFill>
                <a:latin typeface="Arial"/>
                <a:cs typeface="Arial"/>
              </a:rPr>
              <a:t>d</a:t>
            </a:r>
            <a:r>
              <a:rPr lang="en-US" b="1" u="sng" dirty="0">
                <a:solidFill>
                  <a:srgbClr val="1AADF7"/>
                </a:solidFill>
                <a:latin typeface="Arial"/>
                <a:cs typeface="Arial"/>
              </a:rPr>
              <a:t>v</a:t>
            </a:r>
            <a:r>
              <a:rPr lang="en-US" b="1" u="sng" spc="-10" dirty="0">
                <a:solidFill>
                  <a:srgbClr val="1AADF7"/>
                </a:solidFill>
                <a:latin typeface="Arial"/>
                <a:cs typeface="Arial"/>
              </a:rPr>
              <a:t>i</a:t>
            </a:r>
            <a:r>
              <a:rPr lang="en-US" b="1" u="sng" dirty="0">
                <a:solidFill>
                  <a:srgbClr val="1AADF7"/>
                </a:solidFill>
                <a:latin typeface="Arial"/>
                <a:cs typeface="Arial"/>
              </a:rPr>
              <a:t>s</a:t>
            </a:r>
            <a:r>
              <a:rPr lang="en-US" b="1" u="sng" spc="-15" dirty="0">
                <a:solidFill>
                  <a:srgbClr val="1AADF7"/>
                </a:solidFill>
                <a:latin typeface="Arial"/>
                <a:cs typeface="Arial"/>
              </a:rPr>
              <a:t>o</a:t>
            </a:r>
            <a:r>
              <a:rPr lang="en-US" b="1" u="sng" dirty="0">
                <a:solidFill>
                  <a:srgbClr val="1AADF7"/>
                </a:solidFill>
                <a:latin typeface="Arial"/>
                <a:cs typeface="Arial"/>
              </a:rPr>
              <a:t>ry</a:t>
            </a:r>
            <a:r>
              <a:rPr lang="en-US" b="1" u="sng" spc="-10" dirty="0">
                <a:solidFill>
                  <a:srgbClr val="1AADF7"/>
                </a:solidFill>
                <a:latin typeface="Arial"/>
                <a:cs typeface="Arial"/>
              </a:rPr>
              <a:t> Fo</a:t>
            </a:r>
            <a:r>
              <a:rPr lang="en-US" b="1" u="sng" dirty="0">
                <a:solidFill>
                  <a:srgbClr val="1AADF7"/>
                </a:solidFill>
                <a:latin typeface="Arial"/>
                <a:cs typeface="Arial"/>
              </a:rPr>
              <a:t>r</a:t>
            </a:r>
            <a:r>
              <a:rPr lang="en-US" b="1" u="sng" spc="-15" dirty="0">
                <a:solidFill>
                  <a:srgbClr val="1AADF7"/>
                </a:solidFill>
                <a:latin typeface="Arial"/>
                <a:cs typeface="Arial"/>
              </a:rPr>
              <a:t>u</a:t>
            </a:r>
            <a:r>
              <a:rPr lang="en-US" b="1" u="sng" dirty="0">
                <a:solidFill>
                  <a:srgbClr val="1AADF7"/>
                </a:solidFill>
                <a:latin typeface="Arial"/>
                <a:cs typeface="Arial"/>
              </a:rPr>
              <a:t>m</a:t>
            </a:r>
          </a:p>
          <a:p>
            <a:pPr>
              <a:lnSpc>
                <a:spcPct val="100000"/>
              </a:lnSpc>
            </a:pPr>
            <a:endParaRPr lang="en-US" sz="1400" b="1" dirty="0">
              <a:solidFill>
                <a:srgbClr val="1AADF7"/>
              </a:solidFill>
              <a:latin typeface="Arial"/>
              <a:cs typeface="Arial"/>
            </a:endParaRPr>
          </a:p>
          <a:p>
            <a:pPr>
              <a:lnSpc>
                <a:spcPct val="100000"/>
              </a:lnSpc>
            </a:pPr>
            <a:r>
              <a:rPr lang="en-US" sz="1400" dirty="0">
                <a:solidFill>
                  <a:srgbClr val="1AADF7"/>
                </a:solidFill>
                <a:latin typeface="Arial"/>
                <a:cs typeface="Arial"/>
              </a:rPr>
              <a:t>Manda</a:t>
            </a:r>
            <a:r>
              <a:rPr lang="en-US" sz="1400" spc="-5" dirty="0">
                <a:solidFill>
                  <a:srgbClr val="1AADF7"/>
                </a:solidFill>
                <a:latin typeface="Arial"/>
                <a:cs typeface="Arial"/>
              </a:rPr>
              <a:t>t</a:t>
            </a:r>
            <a:r>
              <a:rPr lang="en-US" sz="1400" dirty="0">
                <a:solidFill>
                  <a:srgbClr val="1AADF7"/>
                </a:solidFill>
                <a:latin typeface="Arial"/>
                <a:cs typeface="Arial"/>
              </a:rPr>
              <a:t>ed</a:t>
            </a:r>
            <a:r>
              <a:rPr lang="en-US" sz="1400" spc="-5" dirty="0">
                <a:solidFill>
                  <a:srgbClr val="1AADF7"/>
                </a:solidFill>
                <a:latin typeface="Arial"/>
                <a:cs typeface="Arial"/>
              </a:rPr>
              <a:t> </a:t>
            </a:r>
            <a:r>
              <a:rPr lang="en-US" sz="1400" dirty="0">
                <a:solidFill>
                  <a:srgbClr val="1AADF7"/>
                </a:solidFill>
                <a:latin typeface="Arial"/>
                <a:cs typeface="Arial"/>
              </a:rPr>
              <a:t>by</a:t>
            </a:r>
            <a:r>
              <a:rPr lang="en-US" sz="1400" spc="-5" dirty="0">
                <a:solidFill>
                  <a:srgbClr val="1AADF7"/>
                </a:solidFill>
                <a:latin typeface="Arial"/>
                <a:cs typeface="Arial"/>
              </a:rPr>
              <a:t> </a:t>
            </a:r>
            <a:r>
              <a:rPr lang="en-US" sz="1400" dirty="0">
                <a:solidFill>
                  <a:srgbClr val="1AADF7"/>
                </a:solidFill>
                <a:latin typeface="Arial"/>
                <a:cs typeface="Arial"/>
              </a:rPr>
              <a:t>School</a:t>
            </a:r>
            <a:r>
              <a:rPr lang="en-US" sz="1400" spc="-5" dirty="0">
                <a:solidFill>
                  <a:srgbClr val="1AADF7"/>
                </a:solidFill>
                <a:latin typeface="Arial"/>
                <a:cs typeface="Arial"/>
              </a:rPr>
              <a:t> </a:t>
            </a:r>
            <a:r>
              <a:rPr lang="en-US" sz="1400" dirty="0">
                <a:solidFill>
                  <a:srgbClr val="1AADF7"/>
                </a:solidFill>
                <a:latin typeface="Arial"/>
                <a:cs typeface="Arial"/>
              </a:rPr>
              <a:t>Board</a:t>
            </a:r>
            <a:r>
              <a:rPr lang="en-US" sz="1400" spc="-5" dirty="0">
                <a:solidFill>
                  <a:srgbClr val="1AADF7"/>
                </a:solidFill>
                <a:latin typeface="Arial"/>
                <a:cs typeface="Arial"/>
              </a:rPr>
              <a:t> </a:t>
            </a:r>
            <a:r>
              <a:rPr lang="en-US" sz="1400" dirty="0">
                <a:solidFill>
                  <a:srgbClr val="1AADF7"/>
                </a:solidFill>
                <a:latin typeface="Arial"/>
                <a:cs typeface="Arial"/>
              </a:rPr>
              <a:t>Policy</a:t>
            </a:r>
          </a:p>
          <a:p>
            <a:pPr>
              <a:lnSpc>
                <a:spcPct val="100000"/>
              </a:lnSpc>
            </a:pPr>
            <a:endParaRPr lang="en-US" sz="1400" dirty="0">
              <a:solidFill>
                <a:srgbClr val="1AADF7"/>
              </a:solidFill>
              <a:latin typeface="Arial"/>
              <a:cs typeface="Arial"/>
            </a:endParaRPr>
          </a:p>
          <a:p>
            <a:pPr>
              <a:lnSpc>
                <a:spcPct val="100000"/>
              </a:lnSpc>
            </a:pPr>
            <a:r>
              <a:rPr lang="en-US" sz="1400" dirty="0">
                <a:solidFill>
                  <a:srgbClr val="1AADF7"/>
                </a:solidFill>
                <a:latin typeface="Arial"/>
                <a:cs typeface="Arial"/>
              </a:rPr>
              <a:t>Main</a:t>
            </a:r>
            <a:r>
              <a:rPr lang="en-US" sz="1400" spc="-5" dirty="0">
                <a:solidFill>
                  <a:srgbClr val="1AADF7"/>
                </a:solidFill>
                <a:latin typeface="Arial"/>
                <a:cs typeface="Arial"/>
              </a:rPr>
              <a:t> </a:t>
            </a:r>
            <a:r>
              <a:rPr lang="en-US" sz="1400" dirty="0">
                <a:solidFill>
                  <a:srgbClr val="1AADF7"/>
                </a:solidFill>
                <a:latin typeface="Arial"/>
                <a:cs typeface="Arial"/>
              </a:rPr>
              <a:t>purpose</a:t>
            </a:r>
            <a:r>
              <a:rPr lang="en-US" sz="1400" spc="-5" dirty="0">
                <a:solidFill>
                  <a:srgbClr val="1AADF7"/>
                </a:solidFill>
                <a:latin typeface="Arial"/>
                <a:cs typeface="Arial"/>
              </a:rPr>
              <a:t> </a:t>
            </a:r>
            <a:r>
              <a:rPr lang="en-US" sz="1400" dirty="0">
                <a:solidFill>
                  <a:srgbClr val="1AADF7"/>
                </a:solidFill>
                <a:latin typeface="Arial"/>
                <a:cs typeface="Arial"/>
              </a:rPr>
              <a:t>is</a:t>
            </a:r>
            <a:r>
              <a:rPr lang="en-US" sz="1400" spc="-5" dirty="0">
                <a:solidFill>
                  <a:srgbClr val="1AADF7"/>
                </a:solidFill>
                <a:latin typeface="Arial"/>
                <a:cs typeface="Arial"/>
              </a:rPr>
              <a:t> </a:t>
            </a:r>
            <a:r>
              <a:rPr lang="en-US" sz="1400" dirty="0">
                <a:solidFill>
                  <a:srgbClr val="1AADF7"/>
                </a:solidFill>
                <a:latin typeface="Arial"/>
                <a:cs typeface="Arial"/>
              </a:rPr>
              <a:t>communica</a:t>
            </a:r>
            <a:r>
              <a:rPr lang="en-US" sz="1400" spc="-5" dirty="0">
                <a:solidFill>
                  <a:srgbClr val="1AADF7"/>
                </a:solidFill>
                <a:latin typeface="Arial"/>
                <a:cs typeface="Arial"/>
              </a:rPr>
              <a:t>t</a:t>
            </a:r>
            <a:r>
              <a:rPr lang="en-US" sz="1400" dirty="0">
                <a:solidFill>
                  <a:srgbClr val="1AADF7"/>
                </a:solidFill>
                <a:latin typeface="Arial"/>
                <a:cs typeface="Arial"/>
              </a:rPr>
              <a:t>ion be</a:t>
            </a:r>
            <a:r>
              <a:rPr lang="en-US" sz="1400" spc="-5" dirty="0">
                <a:solidFill>
                  <a:srgbClr val="1AADF7"/>
                </a:solidFill>
                <a:latin typeface="Arial"/>
                <a:cs typeface="Arial"/>
              </a:rPr>
              <a:t>t</a:t>
            </a:r>
            <a:r>
              <a:rPr lang="en-US" sz="1400" dirty="0">
                <a:solidFill>
                  <a:srgbClr val="1AADF7"/>
                </a:solidFill>
                <a:latin typeface="Arial"/>
                <a:cs typeface="Arial"/>
              </a:rPr>
              <a:t>ween</a:t>
            </a:r>
            <a:r>
              <a:rPr lang="en-US" sz="1400" spc="-5" dirty="0">
                <a:solidFill>
                  <a:srgbClr val="1AADF7"/>
                </a:solidFill>
                <a:latin typeface="Arial"/>
                <a:cs typeface="Arial"/>
              </a:rPr>
              <a:t> </a:t>
            </a:r>
            <a:r>
              <a:rPr lang="en-US" sz="1400" spc="-10" dirty="0">
                <a:solidFill>
                  <a:srgbClr val="1AADF7"/>
                </a:solidFill>
                <a:latin typeface="Arial"/>
                <a:cs typeface="Arial"/>
              </a:rPr>
              <a:t>st</a:t>
            </a:r>
            <a:r>
              <a:rPr lang="en-US" sz="1400" dirty="0">
                <a:solidFill>
                  <a:srgbClr val="1AADF7"/>
                </a:solidFill>
                <a:latin typeface="Arial"/>
                <a:cs typeface="Arial"/>
              </a:rPr>
              <a:t>akeholde</a:t>
            </a:r>
            <a:r>
              <a:rPr lang="en-US" sz="1400" spc="-10" dirty="0">
                <a:solidFill>
                  <a:srgbClr val="1AADF7"/>
                </a:solidFill>
                <a:latin typeface="Arial"/>
                <a:cs typeface="Arial"/>
              </a:rPr>
              <a:t>rs,</a:t>
            </a:r>
            <a:r>
              <a:rPr lang="en-US" sz="1400" spc="-5" dirty="0">
                <a:solidFill>
                  <a:srgbClr val="1AADF7"/>
                </a:solidFill>
                <a:latin typeface="Arial"/>
                <a:cs typeface="Arial"/>
              </a:rPr>
              <a:t> t</a:t>
            </a:r>
            <a:r>
              <a:rPr lang="en-US" sz="1400" dirty="0">
                <a:solidFill>
                  <a:srgbClr val="1AADF7"/>
                </a:solidFill>
                <a:latin typeface="Arial"/>
                <a:cs typeface="Arial"/>
              </a:rPr>
              <a:t>he</a:t>
            </a:r>
            <a:r>
              <a:rPr lang="en-US" sz="1400" spc="-5" dirty="0">
                <a:solidFill>
                  <a:srgbClr val="1AADF7"/>
                </a:solidFill>
                <a:latin typeface="Arial"/>
                <a:cs typeface="Arial"/>
              </a:rPr>
              <a:t> </a:t>
            </a:r>
            <a:r>
              <a:rPr lang="en-US" sz="1400" dirty="0">
                <a:solidFill>
                  <a:srgbClr val="1AADF7"/>
                </a:solidFill>
                <a:latin typeface="Arial"/>
                <a:cs typeface="Arial"/>
              </a:rPr>
              <a:t>school</a:t>
            </a:r>
            <a:r>
              <a:rPr lang="en-US" sz="1400" spc="-5" dirty="0">
                <a:solidFill>
                  <a:srgbClr val="1AADF7"/>
                </a:solidFill>
                <a:latin typeface="Arial"/>
                <a:cs typeface="Arial"/>
              </a:rPr>
              <a:t>,</a:t>
            </a:r>
          </a:p>
          <a:p>
            <a:pPr>
              <a:lnSpc>
                <a:spcPct val="100000"/>
              </a:lnSpc>
            </a:pPr>
            <a:r>
              <a:rPr lang="en-US" sz="1400" dirty="0">
                <a:solidFill>
                  <a:srgbClr val="1AADF7"/>
                </a:solidFill>
                <a:latin typeface="Arial"/>
                <a:cs typeface="Arial"/>
              </a:rPr>
              <a:t>and</a:t>
            </a:r>
            <a:r>
              <a:rPr lang="en-US" sz="1400" spc="-5" dirty="0">
                <a:solidFill>
                  <a:srgbClr val="1AADF7"/>
                </a:solidFill>
                <a:latin typeface="Arial"/>
                <a:cs typeface="Arial"/>
              </a:rPr>
              <a:t> t</a:t>
            </a:r>
            <a:r>
              <a:rPr lang="en-US" sz="1400" dirty="0">
                <a:solidFill>
                  <a:srgbClr val="1AADF7"/>
                </a:solidFill>
                <a:latin typeface="Arial"/>
                <a:cs typeface="Arial"/>
              </a:rPr>
              <a:t>he</a:t>
            </a:r>
            <a:r>
              <a:rPr lang="en-US" sz="1400" spc="-90" dirty="0">
                <a:solidFill>
                  <a:srgbClr val="1AADF7"/>
                </a:solidFill>
                <a:latin typeface="Arial"/>
                <a:cs typeface="Arial"/>
              </a:rPr>
              <a:t> </a:t>
            </a:r>
            <a:r>
              <a:rPr lang="en-US" sz="1400" dirty="0">
                <a:solidFill>
                  <a:srgbClr val="1AADF7"/>
                </a:solidFill>
                <a:latin typeface="Arial"/>
                <a:cs typeface="Arial"/>
              </a:rPr>
              <a:t>Area</a:t>
            </a:r>
            <a:r>
              <a:rPr lang="en-US" sz="1400" spc="-90" dirty="0">
                <a:solidFill>
                  <a:srgbClr val="1AADF7"/>
                </a:solidFill>
                <a:latin typeface="Arial"/>
                <a:cs typeface="Arial"/>
              </a:rPr>
              <a:t> </a:t>
            </a:r>
            <a:r>
              <a:rPr lang="en-US" sz="1400" dirty="0">
                <a:solidFill>
                  <a:srgbClr val="1AADF7"/>
                </a:solidFill>
                <a:latin typeface="Arial"/>
                <a:cs typeface="Arial"/>
              </a:rPr>
              <a:t>Advisory</a:t>
            </a:r>
            <a:r>
              <a:rPr lang="en-US" sz="1400" spc="-5" dirty="0">
                <a:solidFill>
                  <a:srgbClr val="1AADF7"/>
                </a:solidFill>
                <a:latin typeface="Arial"/>
                <a:cs typeface="Arial"/>
              </a:rPr>
              <a:t> </a:t>
            </a:r>
            <a:r>
              <a:rPr lang="en-US" sz="1400" dirty="0">
                <a:solidFill>
                  <a:srgbClr val="1AADF7"/>
                </a:solidFill>
                <a:latin typeface="Arial"/>
                <a:cs typeface="Arial"/>
              </a:rPr>
              <a:t>Council Chair</a:t>
            </a:r>
            <a:r>
              <a:rPr lang="en-US" sz="1400" spc="-5" dirty="0">
                <a:solidFill>
                  <a:srgbClr val="1AADF7"/>
                </a:solidFill>
                <a:latin typeface="Arial"/>
                <a:cs typeface="Arial"/>
              </a:rPr>
              <a:t> </a:t>
            </a:r>
          </a:p>
          <a:p>
            <a:pPr>
              <a:lnSpc>
                <a:spcPct val="100000"/>
              </a:lnSpc>
            </a:pPr>
            <a:endParaRPr lang="en-US" sz="1400" spc="-5" dirty="0">
              <a:solidFill>
                <a:srgbClr val="1AADF7"/>
              </a:solidFill>
              <a:latin typeface="Arial"/>
              <a:cs typeface="Arial"/>
            </a:endParaRPr>
          </a:p>
          <a:p>
            <a:pPr>
              <a:lnSpc>
                <a:spcPct val="100000"/>
              </a:lnSpc>
            </a:pPr>
            <a:r>
              <a:rPr lang="en-US" sz="1400" dirty="0">
                <a:solidFill>
                  <a:srgbClr val="1AADF7"/>
                </a:solidFill>
                <a:latin typeface="Arial"/>
                <a:cs typeface="Arial"/>
              </a:rPr>
              <a:t>MU</a:t>
            </a:r>
            <a:r>
              <a:rPr lang="en-US" sz="1400" spc="-15" dirty="0">
                <a:solidFill>
                  <a:srgbClr val="1AADF7"/>
                </a:solidFill>
                <a:latin typeface="Arial"/>
                <a:cs typeface="Arial"/>
              </a:rPr>
              <a:t>ST</a:t>
            </a:r>
            <a:r>
              <a:rPr lang="en-US" sz="1400" spc="-30" dirty="0">
                <a:solidFill>
                  <a:srgbClr val="1AADF7"/>
                </a:solidFill>
                <a:latin typeface="Arial"/>
                <a:cs typeface="Arial"/>
              </a:rPr>
              <a:t> </a:t>
            </a:r>
            <a:r>
              <a:rPr lang="en-US" sz="1400" dirty="0">
                <a:solidFill>
                  <a:srgbClr val="1AADF7"/>
                </a:solidFill>
                <a:latin typeface="Arial"/>
                <a:cs typeface="Arial"/>
              </a:rPr>
              <a:t>be</a:t>
            </a:r>
            <a:r>
              <a:rPr lang="en-US" sz="1400" spc="-5" dirty="0">
                <a:solidFill>
                  <a:srgbClr val="1AADF7"/>
                </a:solidFill>
                <a:latin typeface="Arial"/>
                <a:cs typeface="Arial"/>
              </a:rPr>
              <a:t> </a:t>
            </a:r>
            <a:r>
              <a:rPr lang="en-US" sz="1400" dirty="0">
                <a:solidFill>
                  <a:srgbClr val="1AADF7"/>
                </a:solidFill>
                <a:latin typeface="Arial"/>
                <a:cs typeface="Arial"/>
              </a:rPr>
              <a:t>a</a:t>
            </a:r>
            <a:r>
              <a:rPr lang="en-US" sz="1400" spc="-5" dirty="0">
                <a:solidFill>
                  <a:srgbClr val="1AADF7"/>
                </a:solidFill>
                <a:latin typeface="Arial"/>
                <a:cs typeface="Arial"/>
              </a:rPr>
              <a:t> </a:t>
            </a:r>
            <a:r>
              <a:rPr lang="en-US" sz="1400" dirty="0">
                <a:solidFill>
                  <a:srgbClr val="1AADF7"/>
                </a:solidFill>
                <a:latin typeface="Arial"/>
                <a:cs typeface="Arial"/>
              </a:rPr>
              <a:t>paren</a:t>
            </a:r>
            <a:r>
              <a:rPr lang="en-US" sz="1400" spc="-5" dirty="0">
                <a:solidFill>
                  <a:srgbClr val="1AADF7"/>
                </a:solidFill>
                <a:latin typeface="Arial"/>
                <a:cs typeface="Arial"/>
              </a:rPr>
              <a:t>t</a:t>
            </a:r>
          </a:p>
          <a:p>
            <a:pPr>
              <a:lnSpc>
                <a:spcPct val="100000"/>
              </a:lnSpc>
            </a:pPr>
            <a:endParaRPr lang="en-US" sz="1400" spc="-5" dirty="0">
              <a:solidFill>
                <a:srgbClr val="1AADF7"/>
              </a:solidFill>
              <a:latin typeface="Arial"/>
              <a:cs typeface="Arial"/>
            </a:endParaRPr>
          </a:p>
          <a:p>
            <a:pPr>
              <a:lnSpc>
                <a:spcPct val="100000"/>
              </a:lnSpc>
            </a:pPr>
            <a:r>
              <a:rPr lang="en-US" sz="1400" spc="-15" dirty="0">
                <a:solidFill>
                  <a:srgbClr val="1AADF7"/>
                </a:solidFill>
                <a:latin typeface="Arial"/>
                <a:cs typeface="Arial"/>
              </a:rPr>
              <a:t>SAF</a:t>
            </a:r>
            <a:r>
              <a:rPr lang="en-US" sz="1400" spc="-5" dirty="0">
                <a:solidFill>
                  <a:srgbClr val="1AADF7"/>
                </a:solidFill>
                <a:latin typeface="Arial"/>
                <a:cs typeface="Arial"/>
              </a:rPr>
              <a:t> </a:t>
            </a:r>
            <a:r>
              <a:rPr lang="en-US" sz="1400" dirty="0">
                <a:solidFill>
                  <a:srgbClr val="1AADF7"/>
                </a:solidFill>
                <a:latin typeface="Arial"/>
                <a:cs typeface="Arial"/>
              </a:rPr>
              <a:t>Chair</a:t>
            </a:r>
            <a:r>
              <a:rPr lang="en-US" sz="1400" spc="-5" dirty="0">
                <a:solidFill>
                  <a:srgbClr val="1AADF7"/>
                </a:solidFill>
                <a:latin typeface="Arial"/>
                <a:cs typeface="Arial"/>
              </a:rPr>
              <a:t> </a:t>
            </a:r>
            <a:r>
              <a:rPr lang="en-US" sz="1400" dirty="0">
                <a:solidFill>
                  <a:srgbClr val="1AADF7"/>
                </a:solidFill>
                <a:latin typeface="Arial"/>
                <a:cs typeface="Arial"/>
              </a:rPr>
              <a:t>is</a:t>
            </a:r>
            <a:r>
              <a:rPr lang="en-US" sz="1400" spc="-5" dirty="0">
                <a:solidFill>
                  <a:srgbClr val="1AADF7"/>
                </a:solidFill>
                <a:latin typeface="Arial"/>
                <a:cs typeface="Arial"/>
              </a:rPr>
              <a:t> </a:t>
            </a:r>
            <a:r>
              <a:rPr lang="en-US" sz="1400" dirty="0">
                <a:solidFill>
                  <a:srgbClr val="1AADF7"/>
                </a:solidFill>
                <a:latin typeface="Arial"/>
                <a:cs typeface="Arial"/>
              </a:rPr>
              <a:t>a</a:t>
            </a:r>
            <a:r>
              <a:rPr lang="en-US" sz="1400" spc="-5" dirty="0">
                <a:solidFill>
                  <a:srgbClr val="1AADF7"/>
                </a:solidFill>
                <a:latin typeface="Arial"/>
                <a:cs typeface="Arial"/>
              </a:rPr>
              <a:t> </a:t>
            </a:r>
            <a:r>
              <a:rPr lang="en-US" sz="1400" dirty="0">
                <a:solidFill>
                  <a:srgbClr val="1AADF7"/>
                </a:solidFill>
                <a:latin typeface="Arial"/>
                <a:cs typeface="Arial"/>
              </a:rPr>
              <a:t>member</a:t>
            </a:r>
            <a:r>
              <a:rPr lang="en-US" sz="1400" spc="-5" dirty="0">
                <a:solidFill>
                  <a:srgbClr val="1AADF7"/>
                </a:solidFill>
                <a:latin typeface="Arial"/>
                <a:cs typeface="Arial"/>
              </a:rPr>
              <a:t> </a:t>
            </a:r>
            <a:r>
              <a:rPr lang="en-US" sz="1400" dirty="0">
                <a:solidFill>
                  <a:srgbClr val="1AADF7"/>
                </a:solidFill>
                <a:latin typeface="Arial"/>
                <a:cs typeface="Arial"/>
              </a:rPr>
              <a:t>o</a:t>
            </a:r>
            <a:r>
              <a:rPr lang="en-US" sz="1400" spc="-5" dirty="0">
                <a:solidFill>
                  <a:srgbClr val="1AADF7"/>
                </a:solidFill>
                <a:latin typeface="Arial"/>
                <a:cs typeface="Arial"/>
              </a:rPr>
              <a:t>f </a:t>
            </a:r>
            <a:r>
              <a:rPr lang="en-US" sz="1400" dirty="0">
                <a:solidFill>
                  <a:srgbClr val="1AADF7"/>
                </a:solidFill>
                <a:latin typeface="Arial"/>
                <a:cs typeface="Arial"/>
              </a:rPr>
              <a:t>SAC</a:t>
            </a:r>
          </a:p>
        </p:txBody>
      </p:sp>
      <p:sp>
        <p:nvSpPr>
          <p:cNvPr id="8" name="Rectangle 7">
            <a:extLst>
              <a:ext uri="{FF2B5EF4-FFF2-40B4-BE49-F238E27FC236}">
                <a16:creationId xmlns:a16="http://schemas.microsoft.com/office/drawing/2014/main" id="{20151CC2-7F5F-4FB5-A2B3-5A27E62BA6E4}"/>
              </a:ext>
            </a:extLst>
          </p:cNvPr>
          <p:cNvSpPr/>
          <p:nvPr/>
        </p:nvSpPr>
        <p:spPr>
          <a:xfrm rot="16200000">
            <a:off x="2945775" y="2687479"/>
            <a:ext cx="4187301" cy="1754326"/>
          </a:xfrm>
          <a:prstGeom prst="rect">
            <a:avLst/>
          </a:prstGeom>
        </p:spPr>
        <p:txBody>
          <a:bodyPr wrap="square">
            <a:spAutoFit/>
          </a:bodyPr>
          <a:lstStyle/>
          <a:p>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r>
              <a:rPr lang="en-US" sz="5400" b="1" dirty="0">
                <a:solidFill>
                  <a:srgbClr val="1AADF7"/>
                </a:solidFill>
              </a:rPr>
              <a:t>*</a:t>
            </a:r>
            <a:r>
              <a:rPr lang="en-US" sz="5400" b="1" dirty="0">
                <a:solidFill>
                  <a:schemeClr val="accent3"/>
                </a:solidFill>
              </a:rPr>
              <a:t>*</a:t>
            </a:r>
          </a:p>
          <a:p>
            <a:endParaRPr lang="en-US" sz="5400" b="1" dirty="0">
              <a:solidFill>
                <a:schemeClr val="accent3"/>
              </a:solidFill>
            </a:endParaRPr>
          </a:p>
        </p:txBody>
      </p:sp>
      <p:sp>
        <p:nvSpPr>
          <p:cNvPr id="9" name="Text Placeholder 4">
            <a:extLst>
              <a:ext uri="{FF2B5EF4-FFF2-40B4-BE49-F238E27FC236}">
                <a16:creationId xmlns:a16="http://schemas.microsoft.com/office/drawing/2014/main" id="{F1476B96-44F2-4CA0-9152-488539683FCD}"/>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1124438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19</a:t>
            </a:fld>
            <a:endParaRPr lang="en-US" dirty="0"/>
          </a:p>
        </p:txBody>
      </p:sp>
      <p:sp>
        <p:nvSpPr>
          <p:cNvPr id="4" name="Title 3"/>
          <p:cNvSpPr>
            <a:spLocks noGrp="1"/>
          </p:cNvSpPr>
          <p:nvPr>
            <p:ph type="title"/>
          </p:nvPr>
        </p:nvSpPr>
        <p:spPr>
          <a:xfrm>
            <a:off x="172995" y="226096"/>
            <a:ext cx="8797969" cy="872053"/>
          </a:xfrm>
        </p:spPr>
        <p:txBody>
          <a:bodyPr/>
          <a:lstStyle/>
          <a:p>
            <a:pPr algn="ctr"/>
            <a:br>
              <a:rPr lang="en-US" sz="2800" dirty="0">
                <a:latin typeface="Arial Narrow Bold" panose="020B0706020202030204" pitchFamily="34" charset="0"/>
              </a:rPr>
            </a:br>
            <a:r>
              <a:rPr lang="en-US" sz="4000" dirty="0">
                <a:latin typeface="Arial Narrow Bold" panose="020B0706020202030204" pitchFamily="34" charset="0"/>
              </a:rPr>
              <a:t>SAC AND SAF ELECTION PROCEDURES</a:t>
            </a:r>
          </a:p>
        </p:txBody>
      </p:sp>
      <p:sp>
        <p:nvSpPr>
          <p:cNvPr id="5" name="Text Placeholder 4"/>
          <p:cNvSpPr>
            <a:spLocks noGrp="1"/>
          </p:cNvSpPr>
          <p:nvPr>
            <p:ph type="body" sz="quarter" idx="13"/>
          </p:nvPr>
        </p:nvSpPr>
        <p:spPr>
          <a:xfrm>
            <a:off x="800100" y="6320331"/>
            <a:ext cx="4792119" cy="277355"/>
          </a:xfrm>
        </p:spPr>
        <p:txBody>
          <a:bodyPr/>
          <a:lstStyle/>
          <a:p>
            <a:r>
              <a:rPr lang="en-US" sz="1800" dirty="0"/>
              <a:t>OFFICE OF SERVICE QUALITY</a:t>
            </a:r>
          </a:p>
          <a:p>
            <a:endParaRPr lang="en-US" dirty="0"/>
          </a:p>
        </p:txBody>
      </p:sp>
      <p:sp>
        <p:nvSpPr>
          <p:cNvPr id="9" name="Rectangle 8"/>
          <p:cNvSpPr/>
          <p:nvPr/>
        </p:nvSpPr>
        <p:spPr>
          <a:xfrm>
            <a:off x="172995" y="1098150"/>
            <a:ext cx="8696367" cy="5078313"/>
          </a:xfrm>
          <a:prstGeom prst="rect">
            <a:avLst/>
          </a:prstGeom>
        </p:spPr>
        <p:txBody>
          <a:bodyPr wrap="square">
            <a:spAutoFit/>
          </a:bodyPr>
          <a:lstStyle/>
          <a:p>
            <a:pPr marR="0" lvl="0" algn="just">
              <a:spcBef>
                <a:spcPts val="1200"/>
              </a:spcBef>
              <a:spcAft>
                <a:spcPts val="0"/>
              </a:spcAft>
            </a:pPr>
            <a:r>
              <a:rPr lang="en-US" sz="1200" b="1" dirty="0">
                <a:solidFill>
                  <a:schemeClr val="accent1"/>
                </a:solidFill>
              </a:rPr>
              <a:t>Once a nominating committee is named (as per your school's bylaws) the following procedures should be utilized. </a:t>
            </a:r>
            <a:endParaRPr lang="en-US" sz="1200" dirty="0">
              <a:solidFill>
                <a:schemeClr val="accent1"/>
              </a:solidFill>
            </a:endParaRPr>
          </a:p>
          <a:p>
            <a:pPr lvl="0"/>
            <a:endParaRPr lang="en-US" sz="1200" dirty="0">
              <a:solidFill>
                <a:schemeClr val="accent1"/>
              </a:solidFill>
            </a:endParaRPr>
          </a:p>
          <a:p>
            <a:pPr lvl="0"/>
            <a:r>
              <a:rPr lang="en-US" sz="1200" dirty="0">
                <a:solidFill>
                  <a:schemeClr val="accent1"/>
                </a:solidFill>
              </a:rPr>
              <a:t>1.  Send out memo to school parent population (or otherwise advertise to your entire community, a notice that SAF elections will be held at the May meeting of the school year. Request nominations!</a:t>
            </a:r>
          </a:p>
          <a:p>
            <a:pPr lvl="0"/>
            <a:endParaRPr lang="en-US" sz="1200" dirty="0">
              <a:solidFill>
                <a:schemeClr val="accent1"/>
              </a:solidFill>
            </a:endParaRPr>
          </a:p>
          <a:p>
            <a:pPr lvl="0"/>
            <a:r>
              <a:rPr lang="en-US" sz="1200" dirty="0">
                <a:solidFill>
                  <a:schemeClr val="accent1"/>
                </a:solidFill>
              </a:rPr>
              <a:t>2.  The Nominating Committee may extend a courtesy call to each of the present SAF officers asking if they wish to stay on as officers for the next school year (again, check your bylaws for limits on terms of office). </a:t>
            </a:r>
          </a:p>
          <a:p>
            <a:pPr lvl="0"/>
            <a:endParaRPr lang="en-US" sz="1200" dirty="0">
              <a:solidFill>
                <a:schemeClr val="accent1"/>
              </a:solidFill>
            </a:endParaRPr>
          </a:p>
          <a:p>
            <a:pPr lvl="0"/>
            <a:r>
              <a:rPr lang="en-US" sz="1200" dirty="0">
                <a:solidFill>
                  <a:schemeClr val="accent1"/>
                </a:solidFill>
              </a:rPr>
              <a:t>3.  The Nominating Committee compiles a slate of officers from the names they have received from steps 1 and 2. It is the charge of the nominating committee to slate that candidate who is best qualified for the position. </a:t>
            </a:r>
          </a:p>
          <a:p>
            <a:pPr lvl="0"/>
            <a:endParaRPr lang="en-US" sz="1200" dirty="0">
              <a:solidFill>
                <a:schemeClr val="accent1"/>
              </a:solidFill>
            </a:endParaRPr>
          </a:p>
          <a:p>
            <a:pPr lvl="0"/>
            <a:r>
              <a:rPr lang="en-US" sz="1200" dirty="0">
                <a:solidFill>
                  <a:schemeClr val="accent1"/>
                </a:solidFill>
              </a:rPr>
              <a:t>4.  The Nominating Committee makes a courtesy call to each slated officer to inform them of their nomination and reconfirm their acceptance of the nomination.</a:t>
            </a:r>
          </a:p>
          <a:p>
            <a:pPr lvl="0"/>
            <a:endParaRPr lang="en-US" sz="1200" dirty="0">
              <a:solidFill>
                <a:schemeClr val="accent1"/>
              </a:solidFill>
            </a:endParaRPr>
          </a:p>
          <a:p>
            <a:pPr lvl="0"/>
            <a:r>
              <a:rPr lang="en-US" sz="1200" dirty="0">
                <a:solidFill>
                  <a:schemeClr val="accent1"/>
                </a:solidFill>
              </a:rPr>
              <a:t>5.  The Nominating Committee presents slate of officers to membership either at a general meeting usually one month prior to the election. (Check your bylaws!) </a:t>
            </a:r>
          </a:p>
          <a:p>
            <a:pPr lvl="0"/>
            <a:endParaRPr lang="en-US" sz="1200" dirty="0">
              <a:solidFill>
                <a:schemeClr val="accent1"/>
              </a:solidFill>
            </a:endParaRPr>
          </a:p>
          <a:p>
            <a:pPr lvl="0"/>
            <a:r>
              <a:rPr lang="en-US" sz="1200" dirty="0">
                <a:solidFill>
                  <a:schemeClr val="accent1"/>
                </a:solidFill>
              </a:rPr>
              <a:t>6.  The Nominating Committee conducts the elections. They present the slate at the election meeting and ask for nominations from the floor. </a:t>
            </a:r>
            <a:r>
              <a:rPr lang="en-US" sz="1200" b="1" dirty="0">
                <a:solidFill>
                  <a:schemeClr val="accent1"/>
                </a:solidFill>
              </a:rPr>
              <a:t>If there are no nominations </a:t>
            </a:r>
            <a:r>
              <a:rPr lang="en-US" sz="1200" dirty="0">
                <a:solidFill>
                  <a:schemeClr val="accent1"/>
                </a:solidFill>
              </a:rPr>
              <a:t>from the floor the slate can be voted on as is - one vote for the entire slate. </a:t>
            </a:r>
          </a:p>
          <a:p>
            <a:endParaRPr lang="en-US" sz="1200" dirty="0">
              <a:solidFill>
                <a:schemeClr val="accent1"/>
              </a:solidFill>
            </a:endParaRPr>
          </a:p>
          <a:p>
            <a:r>
              <a:rPr lang="en-US" sz="1200" dirty="0">
                <a:solidFill>
                  <a:schemeClr val="accent1"/>
                </a:solidFill>
              </a:rPr>
              <a:t>7.  If there are nominations from the floor you can have either an open or closed  ballot election. An open ballot is typically taken by a show of hands; a closed ballot is taken by written ballot. You must vote for each position for which there is more than one nominee. Then, you can vote on the remainder of the slate. (For example: there is a nomination from the floor for the position of recording secretary. You must have a vote for the position of recording secretary (either open or closed) and then vote on the remainder of the slate.)</a:t>
            </a:r>
          </a:p>
          <a:p>
            <a:endParaRPr lang="en-US" sz="1200" dirty="0"/>
          </a:p>
        </p:txBody>
      </p:sp>
    </p:spTree>
    <p:extLst>
      <p:ext uri="{BB962C8B-B14F-4D97-AF65-F5344CB8AC3E}">
        <p14:creationId xmlns:p14="http://schemas.microsoft.com/office/powerpoint/2010/main" val="86636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B3E0A-83FE-4F82-A7CB-FBA95E17B3BF}"/>
              </a:ext>
            </a:extLst>
          </p:cNvPr>
          <p:cNvSpPr>
            <a:spLocks noGrp="1"/>
          </p:cNvSpPr>
          <p:nvPr>
            <p:ph type="sldNum" sz="quarter" idx="12"/>
          </p:nvPr>
        </p:nvSpPr>
        <p:spPr/>
        <p:txBody>
          <a:bodyPr/>
          <a:lstStyle/>
          <a:p>
            <a:fld id="{9A47194C-3E5A-854F-B5AE-A6634FC20B3C}" type="slidenum">
              <a:rPr lang="en-US" smtClean="0"/>
              <a:pPr/>
              <a:t>2</a:t>
            </a:fld>
            <a:endParaRPr lang="en-US" dirty="0"/>
          </a:p>
        </p:txBody>
      </p:sp>
      <p:sp>
        <p:nvSpPr>
          <p:cNvPr id="7" name="Text Placeholder 6">
            <a:extLst>
              <a:ext uri="{FF2B5EF4-FFF2-40B4-BE49-F238E27FC236}">
                <a16:creationId xmlns:a16="http://schemas.microsoft.com/office/drawing/2014/main" id="{42485E87-51AB-4598-B945-62F4F18A21AE}"/>
              </a:ext>
            </a:extLst>
          </p:cNvPr>
          <p:cNvSpPr>
            <a:spLocks noGrp="1"/>
          </p:cNvSpPr>
          <p:nvPr>
            <p:ph type="body" sz="quarter" idx="13"/>
          </p:nvPr>
        </p:nvSpPr>
        <p:spPr>
          <a:xfrm>
            <a:off x="1227909" y="6374673"/>
            <a:ext cx="5526905" cy="233033"/>
          </a:xfrm>
        </p:spPr>
        <p:txBody>
          <a:bodyPr/>
          <a:lstStyle/>
          <a:p>
            <a:r>
              <a:rPr lang="en-US" sz="1600" dirty="0"/>
              <a:t>OFFICE OF SERVICE QUALITY</a:t>
            </a:r>
          </a:p>
          <a:p>
            <a:endParaRPr lang="en-US" dirty="0"/>
          </a:p>
        </p:txBody>
      </p:sp>
      <p:sp>
        <p:nvSpPr>
          <p:cNvPr id="9" name="Content Placeholder 8">
            <a:extLst>
              <a:ext uri="{FF2B5EF4-FFF2-40B4-BE49-F238E27FC236}">
                <a16:creationId xmlns:a16="http://schemas.microsoft.com/office/drawing/2014/main" id="{87B63C24-7DFC-4218-9790-80036033B16B}"/>
              </a:ext>
            </a:extLst>
          </p:cNvPr>
          <p:cNvSpPr>
            <a:spLocks noGrp="1"/>
          </p:cNvSpPr>
          <p:nvPr>
            <p:ph idx="1"/>
          </p:nvPr>
        </p:nvSpPr>
        <p:spPr>
          <a:xfrm>
            <a:off x="470263" y="1149531"/>
            <a:ext cx="8234000" cy="4638494"/>
          </a:xfrm>
        </p:spPr>
        <p:txBody>
          <a:bodyPr/>
          <a:lstStyle/>
          <a:p>
            <a:pPr algn="ctr"/>
            <a:r>
              <a:rPr lang="en-US" sz="7200" b="1" dirty="0">
                <a:solidFill>
                  <a:schemeClr val="bg1"/>
                </a:solidFill>
                <a:latin typeface="Arial Black" panose="020B0A04020102020204" pitchFamily="34" charset="0"/>
              </a:rPr>
              <a:t>WELCOME </a:t>
            </a:r>
          </a:p>
          <a:p>
            <a:pPr algn="ctr"/>
            <a:endParaRPr lang="en-US" sz="7200" b="1" dirty="0">
              <a:solidFill>
                <a:schemeClr val="bg1"/>
              </a:solidFill>
              <a:latin typeface="Arial Black" panose="020B0A04020102020204" pitchFamily="34" charset="0"/>
            </a:endParaRPr>
          </a:p>
          <a:p>
            <a:pPr algn="ctr"/>
            <a:r>
              <a:rPr lang="en-US" sz="7200" b="1" dirty="0">
                <a:solidFill>
                  <a:schemeClr val="bg1"/>
                </a:solidFill>
                <a:latin typeface="Arial Black" panose="020B0A04020102020204" pitchFamily="34" charset="0"/>
              </a:rPr>
              <a:t>2017-2018 </a:t>
            </a:r>
          </a:p>
          <a:p>
            <a:pPr algn="ctr"/>
            <a:endParaRPr lang="en-US" sz="7200" b="1" dirty="0">
              <a:solidFill>
                <a:schemeClr val="bg1"/>
              </a:solidFill>
              <a:latin typeface="Arial Black" panose="020B0A04020102020204" pitchFamily="34" charset="0"/>
            </a:endParaRPr>
          </a:p>
          <a:p>
            <a:pPr algn="ctr"/>
            <a:r>
              <a:rPr lang="en-US" sz="7200" b="1" dirty="0">
                <a:solidFill>
                  <a:schemeClr val="bg1"/>
                </a:solidFill>
                <a:latin typeface="Arial Black" panose="020B0A04020102020204" pitchFamily="34" charset="0"/>
              </a:rPr>
              <a:t>SCHOOL </a:t>
            </a:r>
          </a:p>
          <a:p>
            <a:pPr algn="ctr"/>
            <a:endParaRPr lang="en-US" sz="7200" b="1" dirty="0">
              <a:solidFill>
                <a:schemeClr val="bg1"/>
              </a:solidFill>
              <a:latin typeface="Arial Black" panose="020B0A04020102020204" pitchFamily="34" charset="0"/>
            </a:endParaRPr>
          </a:p>
          <a:p>
            <a:pPr algn="ctr"/>
            <a:r>
              <a:rPr lang="en-US" sz="7200" b="1" dirty="0">
                <a:solidFill>
                  <a:schemeClr val="bg1"/>
                </a:solidFill>
                <a:latin typeface="Arial Black" panose="020B0A04020102020204" pitchFamily="34" charset="0"/>
              </a:rPr>
              <a:t>IMPROVEMENT</a:t>
            </a:r>
          </a:p>
          <a:p>
            <a:pPr algn="ctr"/>
            <a:r>
              <a:rPr lang="en-US" sz="7200" b="1" dirty="0">
                <a:solidFill>
                  <a:schemeClr val="bg1"/>
                </a:solidFill>
                <a:latin typeface="Arial Black" panose="020B0A04020102020204" pitchFamily="34" charset="0"/>
              </a:rPr>
              <a:t> </a:t>
            </a:r>
          </a:p>
          <a:p>
            <a:pPr algn="ctr"/>
            <a:r>
              <a:rPr lang="en-US" sz="7200" b="1" dirty="0">
                <a:solidFill>
                  <a:schemeClr val="bg1"/>
                </a:solidFill>
                <a:latin typeface="Arial Black" panose="020B0A04020102020204" pitchFamily="34" charset="0"/>
              </a:rPr>
              <a:t>TEAM !</a:t>
            </a:r>
          </a:p>
        </p:txBody>
      </p:sp>
    </p:spTree>
    <p:extLst>
      <p:ext uri="{BB962C8B-B14F-4D97-AF65-F5344CB8AC3E}">
        <p14:creationId xmlns:p14="http://schemas.microsoft.com/office/powerpoint/2010/main" val="1264027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20</a:t>
            </a:fld>
            <a:endParaRPr lang="en-US" dirty="0"/>
          </a:p>
        </p:txBody>
      </p:sp>
      <p:sp>
        <p:nvSpPr>
          <p:cNvPr id="4" name="Title 3"/>
          <p:cNvSpPr>
            <a:spLocks noGrp="1"/>
          </p:cNvSpPr>
          <p:nvPr>
            <p:ph type="title"/>
          </p:nvPr>
        </p:nvSpPr>
        <p:spPr>
          <a:xfrm>
            <a:off x="308919" y="197708"/>
            <a:ext cx="8662045" cy="900441"/>
          </a:xfrm>
        </p:spPr>
        <p:txBody>
          <a:bodyPr/>
          <a:lstStyle/>
          <a:p>
            <a:r>
              <a:rPr lang="en-US" sz="2800" dirty="0"/>
              <a:t>In the event there is no nominating committee formed then:</a:t>
            </a:r>
            <a:br>
              <a:rPr lang="en-US" sz="2800" dirty="0"/>
            </a:br>
            <a:r>
              <a:rPr lang="en-US" sz="2800" dirty="0"/>
              <a:t>Send out memo to school parent population (or otherwise advertise to your entire community) a notice that SAF elections will be held at the May meeting of the school year that Nominations will be taken from the floor.</a:t>
            </a:r>
            <a:br>
              <a:rPr lang="en-US" sz="2800" dirty="0"/>
            </a:br>
            <a:r>
              <a:rPr lang="en-US" sz="2800" dirty="0"/>
              <a:t> </a:t>
            </a:r>
            <a:br>
              <a:rPr lang="en-US" sz="2800" dirty="0"/>
            </a:br>
            <a:br>
              <a:rPr lang="en-US" sz="2800" dirty="0"/>
            </a:br>
            <a:r>
              <a:rPr lang="en-US" sz="2800" i="1" dirty="0"/>
              <a:t> </a:t>
            </a:r>
            <a:br>
              <a:rPr lang="en-US" sz="2800" dirty="0"/>
            </a:br>
            <a:br>
              <a:rPr lang="en-US" sz="2800" dirty="0"/>
            </a:br>
            <a:r>
              <a:rPr lang="en-US" sz="4000" dirty="0">
                <a:latin typeface="Arial Narrow Bold" panose="020B0706020202030204" pitchFamily="34" charset="0"/>
              </a:rPr>
              <a:t>SAC AND SAF ELECTION PROCEDURES</a:t>
            </a:r>
          </a:p>
        </p:txBody>
      </p:sp>
      <p:sp>
        <p:nvSpPr>
          <p:cNvPr id="5" name="Text Placeholder 4"/>
          <p:cNvSpPr>
            <a:spLocks noGrp="1"/>
          </p:cNvSpPr>
          <p:nvPr>
            <p:ph type="body" sz="quarter" idx="13"/>
          </p:nvPr>
        </p:nvSpPr>
        <p:spPr>
          <a:xfrm>
            <a:off x="800100" y="6320331"/>
            <a:ext cx="4792119" cy="277355"/>
          </a:xfrm>
        </p:spPr>
        <p:txBody>
          <a:bodyPr/>
          <a:lstStyle/>
          <a:p>
            <a:r>
              <a:rPr lang="en-US" sz="1800" dirty="0"/>
              <a:t>OFFICE OF SERVICE QUALITY</a:t>
            </a:r>
          </a:p>
          <a:p>
            <a:endParaRPr lang="en-US" dirty="0"/>
          </a:p>
        </p:txBody>
      </p:sp>
      <p:sp>
        <p:nvSpPr>
          <p:cNvPr id="2" name="Rectangle 1"/>
          <p:cNvSpPr/>
          <p:nvPr/>
        </p:nvSpPr>
        <p:spPr>
          <a:xfrm>
            <a:off x="172995" y="1529697"/>
            <a:ext cx="8902639" cy="4148237"/>
          </a:xfrm>
          <a:prstGeom prst="rect">
            <a:avLst/>
          </a:prstGeom>
        </p:spPr>
        <p:txBody>
          <a:bodyPr wrap="square">
            <a:spAutoFit/>
          </a:bodyPr>
          <a:lstStyle/>
          <a:p>
            <a:r>
              <a:rPr lang="en-US" sz="2400" b="1" dirty="0">
                <a:solidFill>
                  <a:schemeClr val="accent1"/>
                </a:solidFill>
                <a:latin typeface="Arial" panose="020B0604020202020204" pitchFamily="34" charset="0"/>
                <a:ea typeface="Times New Roman" panose="02020603050405020304" pitchFamily="18" charset="0"/>
              </a:rPr>
              <a:t>In the event there is no nominating committee formed then:</a:t>
            </a:r>
          </a:p>
          <a:p>
            <a:endParaRPr lang="en-US" sz="2000" dirty="0">
              <a:solidFill>
                <a:schemeClr val="accent1"/>
              </a:solidFill>
              <a:latin typeface="Arial" panose="020B0604020202020204" pitchFamily="34" charset="0"/>
              <a:ea typeface="Times New Roman" panose="02020603050405020304" pitchFamily="18" charset="0"/>
            </a:endParaRPr>
          </a:p>
          <a:p>
            <a:pPr marR="0" lvl="0">
              <a:spcBef>
                <a:spcPts val="0"/>
              </a:spcBef>
              <a:spcAft>
                <a:spcPts val="0"/>
              </a:spcAft>
            </a:pPr>
            <a:r>
              <a:rPr lang="en-US" b="1"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1.  Send out memo to school parent population </a:t>
            </a:r>
            <a:r>
              <a:rPr lang="en-US"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(or otherwise advertise to your entire community) a notice that SAF elections will be held at the May meeting of the school year that Nominations will be taken from the floor.</a:t>
            </a:r>
            <a:endParaRPr lang="en-US" sz="200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dirty="0">
                <a:solidFill>
                  <a:schemeClr val="accent1"/>
                </a:solidFill>
                <a:latin typeface="Arial" panose="020B0604020202020204" pitchFamily="34" charset="0"/>
                <a:ea typeface="Times New Roman" panose="02020603050405020304" pitchFamily="18" charset="0"/>
              </a:rPr>
              <a:t> </a:t>
            </a:r>
            <a:endParaRPr lang="en-US" sz="2000" dirty="0">
              <a:solidFill>
                <a:schemeClr val="accent1"/>
              </a:solidFill>
              <a:latin typeface="Arial" panose="020B0604020202020204" pitchFamily="34" charset="0"/>
              <a:ea typeface="Times New Roman" panose="02020603050405020304" pitchFamily="18" charset="0"/>
            </a:endParaRPr>
          </a:p>
          <a:p>
            <a:pPr marR="0" lvl="0">
              <a:spcBef>
                <a:spcPts val="0"/>
              </a:spcBef>
              <a:spcAft>
                <a:spcPts val="0"/>
              </a:spcAft>
            </a:pPr>
            <a:r>
              <a:rPr lang="en-US" b="1"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2.  Anyone can nominate a candidate, </a:t>
            </a:r>
            <a:r>
              <a:rPr lang="en-US"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even the candidate themselves</a:t>
            </a:r>
            <a:r>
              <a:rPr lang="en-US" b="1"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a:t>
            </a:r>
            <a:r>
              <a:rPr lang="en-US"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rPr>
              <a:t> from the floor. You can have either an open or closed ballot election. An open ballot is typically taken by a show of hands; a closed ballot is taken by written ballot. You must vote for each position for which there is a nominee.</a:t>
            </a:r>
            <a:endParaRPr lang="en-US" sz="2000" dirty="0">
              <a:solidFill>
                <a:schemeClr val="accent1"/>
              </a:solidFill>
              <a:latin typeface="Arial" panose="020B0604020202020204" pitchFamily="34" charset="0"/>
              <a:ea typeface="Times New Roman" panose="02020603050405020304" pitchFamily="18" charset="0"/>
              <a:cs typeface="Times New Roman" panose="02020603050405020304" pitchFamily="18" charset="0"/>
            </a:endParaRPr>
          </a:p>
          <a:p>
            <a:r>
              <a:rPr lang="en-US" b="1" i="1"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rPr>
              <a:t> </a:t>
            </a:r>
            <a:endParaRPr lang="en-US" dirty="0">
              <a:solidFill>
                <a:schemeClr val="accent1"/>
              </a:solidFill>
              <a:latin typeface="Calibri" panose="020F0502020204030204" pitchFamily="34" charset="0"/>
              <a:ea typeface="Times New Roman" panose="02020603050405020304" pitchFamily="18" charset="0"/>
              <a:cs typeface="Times New Roman" panose="02020603050405020304" pitchFamily="18" charset="0"/>
            </a:endParaRPr>
          </a:p>
          <a:p>
            <a:r>
              <a:rPr lang="en-US" sz="2400" b="1" i="1" u="sng" dirty="0">
                <a:solidFill>
                  <a:schemeClr val="accent1"/>
                </a:solidFill>
                <a:latin typeface="Arial" panose="020B0604020202020204" pitchFamily="34" charset="0"/>
                <a:ea typeface="Times New Roman" panose="02020603050405020304" pitchFamily="18" charset="0"/>
              </a:rPr>
              <a:t>SAF Minutes must reflect the voting procedure and who was elected to each position.</a:t>
            </a:r>
            <a:endParaRPr lang="en-US" sz="2000" dirty="0">
              <a:solidFill>
                <a:schemeClr val="accent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25382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AF35F2-6880-438F-BDAE-1D0FA94AADA8}"/>
              </a:ext>
            </a:extLst>
          </p:cNvPr>
          <p:cNvSpPr>
            <a:spLocks noGrp="1"/>
          </p:cNvSpPr>
          <p:nvPr>
            <p:ph type="sldNum" sz="quarter" idx="12"/>
          </p:nvPr>
        </p:nvSpPr>
        <p:spPr/>
        <p:txBody>
          <a:bodyPr/>
          <a:lstStyle/>
          <a:p>
            <a:fld id="{9A47194C-3E5A-854F-B5AE-A6634FC20B3C}" type="slidenum">
              <a:rPr lang="en-US" smtClean="0"/>
              <a:pPr/>
              <a:t>21</a:t>
            </a:fld>
            <a:endParaRPr lang="en-US" dirty="0"/>
          </a:p>
        </p:txBody>
      </p:sp>
      <p:sp>
        <p:nvSpPr>
          <p:cNvPr id="4" name="Title 3">
            <a:extLst>
              <a:ext uri="{FF2B5EF4-FFF2-40B4-BE49-F238E27FC236}">
                <a16:creationId xmlns:a16="http://schemas.microsoft.com/office/drawing/2014/main" id="{C47FB67F-5EF8-4338-B492-FB8841BDB978}"/>
              </a:ext>
            </a:extLst>
          </p:cNvPr>
          <p:cNvSpPr>
            <a:spLocks noGrp="1"/>
          </p:cNvSpPr>
          <p:nvPr>
            <p:ph type="title"/>
          </p:nvPr>
        </p:nvSpPr>
        <p:spPr>
          <a:xfrm>
            <a:off x="1245705" y="536229"/>
            <a:ext cx="8599902" cy="881754"/>
          </a:xfrm>
        </p:spPr>
        <p:txBody>
          <a:bodyPr/>
          <a:lstStyle/>
          <a:p>
            <a:r>
              <a:rPr lang="en-US" sz="4400" spc="-45" dirty="0">
                <a:cs typeface="Calibri"/>
              </a:rPr>
              <a:t>A+ RECOGNITION FUND</a:t>
            </a:r>
            <a:br>
              <a:rPr lang="en-US" dirty="0">
                <a:cs typeface="Calibri"/>
              </a:rPr>
            </a:br>
            <a:endParaRPr lang="en-US" dirty="0"/>
          </a:p>
        </p:txBody>
      </p:sp>
      <p:sp>
        <p:nvSpPr>
          <p:cNvPr id="6" name="Rectangle 5">
            <a:extLst>
              <a:ext uri="{FF2B5EF4-FFF2-40B4-BE49-F238E27FC236}">
                <a16:creationId xmlns:a16="http://schemas.microsoft.com/office/drawing/2014/main" id="{B402B83C-F328-4445-AA80-E0314798A9E8}"/>
              </a:ext>
            </a:extLst>
          </p:cNvPr>
          <p:cNvSpPr/>
          <p:nvPr/>
        </p:nvSpPr>
        <p:spPr>
          <a:xfrm>
            <a:off x="238539" y="1247597"/>
            <a:ext cx="8905461" cy="4832092"/>
          </a:xfrm>
          <a:prstGeom prst="rect">
            <a:avLst/>
          </a:prstGeom>
        </p:spPr>
        <p:txBody>
          <a:bodyPr wrap="square">
            <a:spAutoFit/>
          </a:bodyPr>
          <a:lstStyle/>
          <a:p>
            <a:r>
              <a:rPr lang="en-US" sz="1400" b="1" dirty="0">
                <a:solidFill>
                  <a:schemeClr val="accent2"/>
                </a:solidFill>
              </a:rPr>
              <a:t>•  All schools that qualify for A+ Funds </a:t>
            </a:r>
            <a:r>
              <a:rPr lang="en-US" sz="1400" b="1" i="1" dirty="0">
                <a:solidFill>
                  <a:schemeClr val="accent2"/>
                </a:solidFill>
              </a:rPr>
              <a:t>Must complete the process by February 1, 2016, as required by Florida Statute 1008.36:</a:t>
            </a:r>
          </a:p>
          <a:p>
            <a:pPr lvl="0"/>
            <a:r>
              <a:rPr lang="en-US" sz="1400" dirty="0">
                <a:solidFill>
                  <a:schemeClr val="accent1"/>
                </a:solidFill>
              </a:rPr>
              <a:t>Schools that sustain high performance by receiving a school grade of "A;” or</a:t>
            </a:r>
          </a:p>
          <a:p>
            <a:pPr lvl="0"/>
            <a:r>
              <a:rPr lang="en-US" sz="1400" dirty="0">
                <a:solidFill>
                  <a:schemeClr val="accent1"/>
                </a:solidFill>
              </a:rPr>
              <a:t>Schools that demonstrate exemplary improvement due to innovation and effort by improving at least one letter grade; or</a:t>
            </a:r>
          </a:p>
          <a:p>
            <a:pPr lvl="0"/>
            <a:r>
              <a:rPr lang="en-US" sz="1400" dirty="0">
                <a:solidFill>
                  <a:schemeClr val="accent1"/>
                </a:solidFill>
              </a:rPr>
              <a:t>Schools that improve more than one letter grade and sustain the improvement the following school year; or</a:t>
            </a:r>
          </a:p>
          <a:p>
            <a:r>
              <a:rPr lang="en-US" sz="1400" dirty="0">
                <a:solidFill>
                  <a:schemeClr val="accent1"/>
                </a:solidFill>
              </a:rPr>
              <a:t>Schools designated as Alternative Schools that receive a school improvement rating of “Improving” or improve at least one level.</a:t>
            </a:r>
          </a:p>
          <a:p>
            <a:endParaRPr lang="en-US" sz="1400" b="1" dirty="0">
              <a:solidFill>
                <a:schemeClr val="accent1"/>
              </a:solidFill>
            </a:endParaRPr>
          </a:p>
          <a:p>
            <a:r>
              <a:rPr lang="en-US" sz="1400" b="1" dirty="0">
                <a:solidFill>
                  <a:schemeClr val="accent2"/>
                </a:solidFill>
              </a:rPr>
              <a:t>•  Information about the A+ Fund Process may be found at:</a:t>
            </a:r>
          </a:p>
          <a:p>
            <a:r>
              <a:rPr lang="en-US" sz="1400" b="1" dirty="0">
                <a:solidFill>
                  <a:schemeClr val="accent1"/>
                </a:solidFill>
              </a:rPr>
              <a:t>	</a:t>
            </a:r>
            <a:r>
              <a:rPr lang="en-US" sz="1400" dirty="0">
                <a:solidFill>
                  <a:schemeClr val="accent1"/>
                </a:solidFill>
                <a:hlinkClick r:id="rId2"/>
              </a:rPr>
              <a:t>http://www.broward.k12.fl.us/ospa/initiatives.asp?initiative_id=6</a:t>
            </a:r>
            <a:endParaRPr lang="en-US" sz="1400" dirty="0">
              <a:solidFill>
                <a:schemeClr val="accent1"/>
              </a:solidFill>
            </a:endParaRPr>
          </a:p>
          <a:p>
            <a:endParaRPr lang="en-US" sz="1400" dirty="0">
              <a:solidFill>
                <a:schemeClr val="accent1"/>
              </a:solidFill>
            </a:endParaRPr>
          </a:p>
          <a:p>
            <a:r>
              <a:rPr lang="en-US" sz="1400" b="1" dirty="0">
                <a:solidFill>
                  <a:schemeClr val="accent2"/>
                </a:solidFill>
              </a:rPr>
              <a:t>•  Schools must place A+ documentation in the SAC Upload Center: </a:t>
            </a:r>
          </a:p>
          <a:p>
            <a:r>
              <a:rPr lang="en-US" sz="1400" dirty="0">
                <a:solidFill>
                  <a:schemeClr val="accent1"/>
                </a:solidFill>
              </a:rPr>
              <a:t> SAC Minutes, attendance and voting results for each A+ Recognition Funds Meetings</a:t>
            </a:r>
          </a:p>
          <a:p>
            <a:endParaRPr lang="en-US" sz="1400" b="1" dirty="0">
              <a:solidFill>
                <a:schemeClr val="accent1"/>
              </a:solidFill>
            </a:endParaRPr>
          </a:p>
          <a:p>
            <a:r>
              <a:rPr lang="en-US" sz="1400" b="1" dirty="0">
                <a:solidFill>
                  <a:schemeClr val="accent2"/>
                </a:solidFill>
              </a:rPr>
              <a:t>•   Information about Accountability Rules and School Grade Calculations</a:t>
            </a:r>
          </a:p>
          <a:p>
            <a:r>
              <a:rPr lang="en-US" sz="1400" dirty="0">
                <a:solidFill>
                  <a:schemeClr val="accent1"/>
                </a:solidFill>
              </a:rPr>
              <a:t>		</a:t>
            </a:r>
            <a:r>
              <a:rPr lang="en-US" sz="1400" dirty="0">
                <a:solidFill>
                  <a:schemeClr val="accent1"/>
                </a:solidFill>
                <a:hlinkClick r:id="rId3"/>
              </a:rPr>
              <a:t>http://www.fldoe.org/accountability/accountability-reporting/accountability-rules.stml </a:t>
            </a:r>
            <a:endParaRPr lang="en-US" sz="1400" dirty="0">
              <a:solidFill>
                <a:schemeClr val="accent1"/>
              </a:solidFill>
            </a:endParaRPr>
          </a:p>
          <a:p>
            <a:endParaRPr lang="en-US" sz="1400" dirty="0">
              <a:solidFill>
                <a:schemeClr val="accent1"/>
              </a:solidFill>
            </a:endParaRPr>
          </a:p>
          <a:p>
            <a:r>
              <a:rPr lang="en-US" sz="1400" b="1" i="1" u="sng" dirty="0">
                <a:solidFill>
                  <a:schemeClr val="accent2"/>
                </a:solidFill>
              </a:rPr>
              <a:t>Important Note</a:t>
            </a:r>
            <a:r>
              <a:rPr lang="en-US" sz="1400" b="1" i="1" dirty="0">
                <a:solidFill>
                  <a:schemeClr val="accent2"/>
                </a:solidFill>
              </a:rPr>
              <a:t> - </a:t>
            </a:r>
            <a:r>
              <a:rPr lang="en-US" sz="1400" b="1" dirty="0">
                <a:solidFill>
                  <a:schemeClr val="accent2"/>
                </a:solidFill>
              </a:rPr>
              <a:t> Florida Statute 1008.36 states:</a:t>
            </a:r>
          </a:p>
          <a:p>
            <a:r>
              <a:rPr lang="en-US" sz="1400" dirty="0">
                <a:solidFill>
                  <a:schemeClr val="accent1"/>
                </a:solidFill>
              </a:rPr>
              <a:t>	“If school staff and the School Advisory Council cannot reach agreement by February 1, the award must be equally distributed to all classroom teachers currently teaching in the school."</a:t>
            </a:r>
          </a:p>
        </p:txBody>
      </p:sp>
      <p:sp>
        <p:nvSpPr>
          <p:cNvPr id="7" name="Text Placeholder 4">
            <a:extLst>
              <a:ext uri="{FF2B5EF4-FFF2-40B4-BE49-F238E27FC236}">
                <a16:creationId xmlns:a16="http://schemas.microsoft.com/office/drawing/2014/main" id="{B1D74494-A7C3-4998-B58E-C3B6E1C72096}"/>
              </a:ext>
            </a:extLst>
          </p:cNvPr>
          <p:cNvSpPr txBox="1">
            <a:spLocks/>
          </p:cNvSpPr>
          <p:nvPr/>
        </p:nvSpPr>
        <p:spPr>
          <a:xfrm>
            <a:off x="1097280" y="6426926"/>
            <a:ext cx="7182260" cy="129188"/>
          </a:xfrm>
          <a:prstGeom prst="rect">
            <a:avLst/>
          </a:prstGeom>
        </p:spPr>
        <p:txBody>
          <a:bodyPr vert="horz" lIns="0" tIns="0" rIns="0" bIns="0" anchor="ctr"/>
          <a:lstStyle>
            <a:lvl1pPr marL="0" indent="0" algn="l" defTabSz="457200" rtl="0" eaLnBrk="1" latinLnBrk="0" hangingPunct="1">
              <a:spcBef>
                <a:spcPts val="0"/>
              </a:spcBef>
              <a:buFontTx/>
              <a:buNone/>
              <a:defRPr sz="1400" b="1" kern="1200" cap="all" spc="50" baseline="0">
                <a:solidFill>
                  <a:srgbClr val="0095D3"/>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8" name="Text Placeholder 4">
            <a:extLst>
              <a:ext uri="{FF2B5EF4-FFF2-40B4-BE49-F238E27FC236}">
                <a16:creationId xmlns:a16="http://schemas.microsoft.com/office/drawing/2014/main" id="{FD977D12-5F4A-4E4D-BE04-631C1A7A9D3F}"/>
              </a:ext>
            </a:extLst>
          </p:cNvPr>
          <p:cNvSpPr>
            <a:spLocks noGrp="1"/>
          </p:cNvSpPr>
          <p:nvPr>
            <p:ph type="body" sz="quarter" idx="13"/>
          </p:nvPr>
        </p:nvSpPr>
        <p:spPr>
          <a:xfrm>
            <a:off x="768613" y="6343958"/>
            <a:ext cx="4792118" cy="274032"/>
          </a:xfrm>
        </p:spPr>
        <p:txBody>
          <a:bodyPr/>
          <a:lstStyle/>
          <a:p>
            <a:r>
              <a:rPr lang="en-US" sz="1800" dirty="0"/>
              <a:t>OFFICE OF SERVICE QUALITY</a:t>
            </a:r>
          </a:p>
          <a:p>
            <a:endParaRPr lang="en-US" dirty="0"/>
          </a:p>
        </p:txBody>
      </p:sp>
    </p:spTree>
    <p:extLst>
      <p:ext uri="{BB962C8B-B14F-4D97-AF65-F5344CB8AC3E}">
        <p14:creationId xmlns:p14="http://schemas.microsoft.com/office/powerpoint/2010/main" val="314734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3CDB24-AA62-4816-B253-20EA9B49007F}"/>
              </a:ext>
            </a:extLst>
          </p:cNvPr>
          <p:cNvSpPr>
            <a:spLocks noGrp="1"/>
          </p:cNvSpPr>
          <p:nvPr>
            <p:ph type="sldNum" sz="quarter" idx="12"/>
          </p:nvPr>
        </p:nvSpPr>
        <p:spPr/>
        <p:txBody>
          <a:bodyPr/>
          <a:lstStyle/>
          <a:p>
            <a:fld id="{9A47194C-3E5A-854F-B5AE-A6634FC20B3C}" type="slidenum">
              <a:rPr lang="en-US" smtClean="0"/>
              <a:pPr/>
              <a:t>22</a:t>
            </a:fld>
            <a:endParaRPr lang="en-US" dirty="0"/>
          </a:p>
        </p:txBody>
      </p:sp>
      <p:sp>
        <p:nvSpPr>
          <p:cNvPr id="4" name="Title 3">
            <a:extLst>
              <a:ext uri="{FF2B5EF4-FFF2-40B4-BE49-F238E27FC236}">
                <a16:creationId xmlns:a16="http://schemas.microsoft.com/office/drawing/2014/main" id="{BDFF07CF-929C-419B-A537-512338EEFE23}"/>
              </a:ext>
            </a:extLst>
          </p:cNvPr>
          <p:cNvSpPr>
            <a:spLocks noGrp="1"/>
          </p:cNvSpPr>
          <p:nvPr>
            <p:ph type="title"/>
          </p:nvPr>
        </p:nvSpPr>
        <p:spPr>
          <a:xfrm>
            <a:off x="451333" y="135302"/>
            <a:ext cx="8692667" cy="907153"/>
          </a:xfrm>
        </p:spPr>
        <p:txBody>
          <a:bodyPr/>
          <a:lstStyle/>
          <a:p>
            <a:r>
              <a:rPr lang="en-US" sz="4000" dirty="0"/>
              <a:t>NEW &amp; CONTINUATION WAIVERS</a:t>
            </a:r>
          </a:p>
        </p:txBody>
      </p:sp>
      <p:sp>
        <p:nvSpPr>
          <p:cNvPr id="6" name="Rectangle 5">
            <a:extLst>
              <a:ext uri="{FF2B5EF4-FFF2-40B4-BE49-F238E27FC236}">
                <a16:creationId xmlns:a16="http://schemas.microsoft.com/office/drawing/2014/main" id="{121D7796-F5E9-4983-BF65-C323564AA63D}"/>
              </a:ext>
            </a:extLst>
          </p:cNvPr>
          <p:cNvSpPr/>
          <p:nvPr/>
        </p:nvSpPr>
        <p:spPr>
          <a:xfrm>
            <a:off x="451333" y="1602377"/>
            <a:ext cx="8274656" cy="4185761"/>
          </a:xfrm>
          <a:prstGeom prst="rect">
            <a:avLst/>
          </a:prstGeom>
        </p:spPr>
        <p:txBody>
          <a:bodyPr wrap="square">
            <a:spAutoFit/>
          </a:bodyPr>
          <a:lstStyle/>
          <a:p>
            <a:pPr algn="ctr"/>
            <a:r>
              <a:rPr lang="en-US" sz="2800" b="1" dirty="0">
                <a:solidFill>
                  <a:srgbClr val="F15D22"/>
                </a:solidFill>
              </a:rPr>
              <a:t>ALL WAIVER INFORMATION CAN BE FOUND AT: </a:t>
            </a:r>
          </a:p>
          <a:p>
            <a:pPr algn="ctr"/>
            <a:r>
              <a:rPr lang="en-US" sz="2000" b="1" dirty="0"/>
              <a:t> </a:t>
            </a:r>
            <a:r>
              <a:rPr lang="en-US" sz="2000" b="1" dirty="0">
                <a:hlinkClick r:id="rId2"/>
              </a:rPr>
              <a:t>http://www.broward.k12.fl.us/ospa/initiatives.asp?initiative_id=5</a:t>
            </a:r>
            <a:endParaRPr lang="en-US" sz="2000" b="1" dirty="0"/>
          </a:p>
          <a:p>
            <a:endParaRPr lang="en-US" sz="2000" dirty="0">
              <a:solidFill>
                <a:srgbClr val="1AADF7"/>
              </a:solidFill>
            </a:endParaRPr>
          </a:p>
          <a:p>
            <a:r>
              <a:rPr lang="en-US" b="1" u="sng" dirty="0">
                <a:solidFill>
                  <a:srgbClr val="F15D22"/>
                </a:solidFill>
                <a:latin typeface="Arial"/>
                <a:cs typeface="Arial"/>
              </a:rPr>
              <a:t>New Waiver Applications</a:t>
            </a:r>
            <a:r>
              <a:rPr lang="en-US" b="1" dirty="0">
                <a:solidFill>
                  <a:srgbClr val="F15D22"/>
                </a:solidFill>
                <a:latin typeface="Arial"/>
                <a:cs typeface="Arial"/>
              </a:rPr>
              <a:t>:  </a:t>
            </a:r>
            <a:r>
              <a:rPr lang="en-US" dirty="0">
                <a:solidFill>
                  <a:schemeClr val="accent1"/>
                </a:solidFill>
                <a:latin typeface="Arial"/>
                <a:cs typeface="Arial"/>
              </a:rPr>
              <a:t>Must be completed by </a:t>
            </a:r>
            <a:r>
              <a:rPr lang="en-US" u="sng" dirty="0">
                <a:solidFill>
                  <a:schemeClr val="accent1"/>
                </a:solidFill>
                <a:latin typeface="Arial"/>
                <a:cs typeface="Arial"/>
              </a:rPr>
              <a:t>February 8, 2018</a:t>
            </a:r>
          </a:p>
          <a:p>
            <a:r>
              <a:rPr lang="en-US" dirty="0">
                <a:solidFill>
                  <a:schemeClr val="accent1"/>
                </a:solidFill>
                <a:latin typeface="Arial"/>
                <a:cs typeface="Arial"/>
              </a:rPr>
              <a:t>	Only schools that have completed an </a:t>
            </a:r>
            <a:r>
              <a:rPr lang="en-US" i="1" dirty="0">
                <a:solidFill>
                  <a:schemeClr val="accent1"/>
                </a:solidFill>
                <a:latin typeface="Arial"/>
                <a:cs typeface="Arial"/>
              </a:rPr>
              <a:t>Intent to Apply </a:t>
            </a:r>
            <a:r>
              <a:rPr lang="en-US" dirty="0">
                <a:solidFill>
                  <a:schemeClr val="accent1"/>
                </a:solidFill>
                <a:latin typeface="Arial"/>
                <a:cs typeface="Arial"/>
              </a:rPr>
              <a:t>form and </a:t>
            </a:r>
          </a:p>
          <a:p>
            <a:r>
              <a:rPr lang="en-US" dirty="0">
                <a:solidFill>
                  <a:schemeClr val="accent1"/>
                </a:solidFill>
                <a:latin typeface="Arial"/>
                <a:cs typeface="Arial"/>
              </a:rPr>
              <a:t>       have been given permission to proceed may submit an application.</a:t>
            </a:r>
          </a:p>
          <a:p>
            <a:endParaRPr lang="en-US" dirty="0">
              <a:solidFill>
                <a:schemeClr val="accent1"/>
              </a:solidFill>
              <a:latin typeface="Arial"/>
              <a:cs typeface="Arial"/>
            </a:endParaRPr>
          </a:p>
          <a:p>
            <a:r>
              <a:rPr lang="en-US" b="1" u="sng" dirty="0">
                <a:solidFill>
                  <a:srgbClr val="F15D22"/>
                </a:solidFill>
                <a:latin typeface="Arial"/>
                <a:cs typeface="Arial"/>
              </a:rPr>
              <a:t>Continuation Waivers:</a:t>
            </a:r>
            <a:r>
              <a:rPr lang="en-US" b="1" dirty="0">
                <a:solidFill>
                  <a:srgbClr val="F15D22"/>
                </a:solidFill>
                <a:latin typeface="Arial"/>
                <a:cs typeface="Arial"/>
              </a:rPr>
              <a:t>  </a:t>
            </a:r>
            <a:r>
              <a:rPr lang="en-US" dirty="0">
                <a:solidFill>
                  <a:schemeClr val="accent1"/>
                </a:solidFill>
                <a:latin typeface="Arial"/>
                <a:cs typeface="Arial"/>
              </a:rPr>
              <a:t>All documentation must be completed by </a:t>
            </a:r>
          </a:p>
          <a:p>
            <a:r>
              <a:rPr lang="en-US" dirty="0">
                <a:solidFill>
                  <a:schemeClr val="accent1"/>
                </a:solidFill>
                <a:latin typeface="Arial"/>
                <a:cs typeface="Arial"/>
              </a:rPr>
              <a:t>	April 26, 2018.  Remember:  The faculty must vote to continue </a:t>
            </a:r>
          </a:p>
          <a:p>
            <a:r>
              <a:rPr lang="en-US" dirty="0">
                <a:solidFill>
                  <a:schemeClr val="accent1"/>
                </a:solidFill>
                <a:latin typeface="Arial"/>
                <a:cs typeface="Arial"/>
              </a:rPr>
              <a:t>	the waiver </a:t>
            </a:r>
            <a:r>
              <a:rPr lang="en-US" dirty="0">
                <a:solidFill>
                  <a:schemeClr val="accent1"/>
                </a:solidFill>
              </a:rPr>
              <a:t>each year.</a:t>
            </a:r>
          </a:p>
          <a:p>
            <a:endParaRPr lang="en-US" dirty="0">
              <a:solidFill>
                <a:schemeClr val="accent1"/>
              </a:solidFill>
            </a:endParaRPr>
          </a:p>
          <a:p>
            <a:r>
              <a:rPr lang="en-US" b="1" u="sng" dirty="0">
                <a:solidFill>
                  <a:schemeClr val="accent2"/>
                </a:solidFill>
                <a:latin typeface="Arial" panose="020B0604020202020204" pitchFamily="34" charset="0"/>
                <a:cs typeface="Arial" panose="020B0604020202020204" pitchFamily="34" charset="0"/>
              </a:rPr>
              <a:t>Special Note:</a:t>
            </a:r>
            <a:r>
              <a:rPr lang="en-US" b="1" dirty="0">
                <a:solidFill>
                  <a:schemeClr val="accent2"/>
                </a:solidFill>
                <a:latin typeface="Arial" panose="020B0604020202020204" pitchFamily="34" charset="0"/>
                <a:cs typeface="Arial" panose="020B0604020202020204" pitchFamily="34" charset="0"/>
              </a:rPr>
              <a:t>  </a:t>
            </a:r>
            <a:r>
              <a:rPr lang="en-US" dirty="0">
                <a:solidFill>
                  <a:schemeClr val="accent1"/>
                </a:solidFill>
                <a:latin typeface="Arial" panose="020B0604020202020204" pitchFamily="34" charset="0"/>
                <a:cs typeface="Arial" panose="020B0604020202020204" pitchFamily="34" charset="0"/>
              </a:rPr>
              <a:t>Schedule Changes do not require a waiver.  However, you must follow Article 15, Section K of the BTU Contract.  Contact the Office Employee and Labor Relations for assistance.</a:t>
            </a:r>
          </a:p>
        </p:txBody>
      </p:sp>
      <p:sp>
        <p:nvSpPr>
          <p:cNvPr id="7" name="Text Placeholder 4">
            <a:extLst>
              <a:ext uri="{FF2B5EF4-FFF2-40B4-BE49-F238E27FC236}">
                <a16:creationId xmlns:a16="http://schemas.microsoft.com/office/drawing/2014/main" id="{0ABE9729-DF19-40C4-8AF8-5A80A9D40537}"/>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050012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510A20-96AB-41C3-A0C3-4B642B152D28}"/>
              </a:ext>
            </a:extLst>
          </p:cNvPr>
          <p:cNvSpPr>
            <a:spLocks noGrp="1"/>
          </p:cNvSpPr>
          <p:nvPr>
            <p:ph type="sldNum" sz="quarter" idx="12"/>
          </p:nvPr>
        </p:nvSpPr>
        <p:spPr/>
        <p:txBody>
          <a:bodyPr/>
          <a:lstStyle/>
          <a:p>
            <a:fld id="{9A47194C-3E5A-854F-B5AE-A6634FC20B3C}" type="slidenum">
              <a:rPr lang="en-US" smtClean="0"/>
              <a:pPr/>
              <a:t>23</a:t>
            </a:fld>
            <a:endParaRPr lang="en-US" dirty="0"/>
          </a:p>
        </p:txBody>
      </p:sp>
      <p:sp>
        <p:nvSpPr>
          <p:cNvPr id="4" name="Title 3">
            <a:extLst>
              <a:ext uri="{FF2B5EF4-FFF2-40B4-BE49-F238E27FC236}">
                <a16:creationId xmlns:a16="http://schemas.microsoft.com/office/drawing/2014/main" id="{A569EA6E-D10D-4C8F-9A41-8EE077EF36B2}"/>
              </a:ext>
            </a:extLst>
          </p:cNvPr>
          <p:cNvSpPr>
            <a:spLocks noGrp="1"/>
          </p:cNvSpPr>
          <p:nvPr>
            <p:ph type="title"/>
          </p:nvPr>
        </p:nvSpPr>
        <p:spPr>
          <a:xfrm>
            <a:off x="304800" y="556592"/>
            <a:ext cx="8666164" cy="562596"/>
          </a:xfrm>
        </p:spPr>
        <p:txBody>
          <a:bodyPr/>
          <a:lstStyle/>
          <a:p>
            <a:pPr algn="ctr"/>
            <a:r>
              <a:rPr lang="en-US" altLang="en-US" sz="4400" dirty="0">
                <a:ea typeface="ＭＳ Ｐゴシック" pitchFamily="34" charset="-128"/>
              </a:rPr>
              <a:t>SBBC SIP FOR ALL SCHOOLS</a:t>
            </a:r>
            <a:endParaRPr lang="en-US" sz="4400" dirty="0"/>
          </a:p>
        </p:txBody>
      </p:sp>
      <p:sp>
        <p:nvSpPr>
          <p:cNvPr id="6" name="Rectangle 5">
            <a:extLst>
              <a:ext uri="{FF2B5EF4-FFF2-40B4-BE49-F238E27FC236}">
                <a16:creationId xmlns:a16="http://schemas.microsoft.com/office/drawing/2014/main" id="{DC9BC875-296B-468D-81A5-65597C26F78C}"/>
              </a:ext>
            </a:extLst>
          </p:cNvPr>
          <p:cNvSpPr/>
          <p:nvPr/>
        </p:nvSpPr>
        <p:spPr>
          <a:xfrm>
            <a:off x="450573" y="1404730"/>
            <a:ext cx="8189843" cy="3921073"/>
          </a:xfrm>
          <a:prstGeom prst="rect">
            <a:avLst/>
          </a:prstGeom>
        </p:spPr>
        <p:txBody>
          <a:bodyPr wrap="square">
            <a:spAutoFit/>
          </a:bodyPr>
          <a:lstStyle/>
          <a:p>
            <a:pPr marL="12700" algn="ctr"/>
            <a:r>
              <a:rPr lang="en-US" sz="2800" b="1" dirty="0">
                <a:solidFill>
                  <a:schemeClr val="accent2"/>
                </a:solidFill>
                <a:latin typeface="Arial" panose="020B0604020202020204" pitchFamily="34" charset="0"/>
                <a:cs typeface="Arial" panose="020B0604020202020204" pitchFamily="34" charset="0"/>
              </a:rPr>
              <a:t>The SBBC SIP can be found by logging on to:</a:t>
            </a:r>
          </a:p>
          <a:p>
            <a:pPr marL="12700" marR="5080" algn="ctr">
              <a:lnSpc>
                <a:spcPct val="80400"/>
              </a:lnSpc>
            </a:pP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r>
              <a:rPr lang="en-US" sz="2400" b="1" dirty="0">
                <a:solidFill>
                  <a:srgbClr val="1AADF7"/>
                </a:solidFill>
                <a:latin typeface="Arial" panose="020B0604020202020204" pitchFamily="34" charset="0"/>
                <a:cs typeface="Arial" panose="020B0604020202020204" pitchFamily="34" charset="0"/>
                <a:hlinkClick r:id="rId3"/>
              </a:rPr>
              <a:t>http://www.broward.k12.fl.us/ospa/ospa-central2/</a:t>
            </a:r>
            <a:endParaRPr lang="en-US" sz="2400" b="1" dirty="0">
              <a:solidFill>
                <a:srgbClr val="1AADF7"/>
              </a:solidFill>
              <a:latin typeface="Arial" panose="020B0604020202020204" pitchFamily="34" charset="0"/>
              <a:cs typeface="Arial" panose="020B0604020202020204" pitchFamily="34" charset="0"/>
            </a:endParaRPr>
          </a:p>
          <a:p>
            <a:pPr marL="12700" marR="5080" algn="ctr">
              <a:lnSpc>
                <a:spcPct val="80400"/>
              </a:lnSpc>
            </a:pPr>
            <a:endParaRPr lang="en-US" sz="2800" dirty="0">
              <a:solidFill>
                <a:srgbClr val="1AADF7"/>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New SAC chairs will be given access.</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Username:  P-number</a:t>
            </a: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Password: password1  (for first time users)</a:t>
            </a:r>
          </a:p>
          <a:p>
            <a:pPr marL="12700" marR="5080" algn="ctr">
              <a:lnSpc>
                <a:spcPct val="80400"/>
              </a:lnSpc>
            </a:pPr>
            <a:endParaRPr lang="en-US" sz="2800" b="1" dirty="0">
              <a:solidFill>
                <a:schemeClr val="accent1"/>
              </a:solidFill>
              <a:latin typeface="Arial" panose="020B0604020202020204" pitchFamily="34" charset="0"/>
              <a:cs typeface="Arial" panose="020B0604020202020204" pitchFamily="34" charset="0"/>
            </a:endParaRP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If you need help logging on, </a:t>
            </a:r>
          </a:p>
          <a:p>
            <a:pPr marL="12700" marR="5080" algn="ctr">
              <a:lnSpc>
                <a:spcPct val="80400"/>
              </a:lnSpc>
            </a:pPr>
            <a:r>
              <a:rPr lang="en-US" sz="2800" b="1" dirty="0">
                <a:solidFill>
                  <a:schemeClr val="accent1"/>
                </a:solidFill>
                <a:latin typeface="Arial" panose="020B0604020202020204" pitchFamily="34" charset="0"/>
                <a:cs typeface="Arial" panose="020B0604020202020204" pitchFamily="34" charset="0"/>
              </a:rPr>
              <a:t>your IF can assist you.</a:t>
            </a:r>
          </a:p>
        </p:txBody>
      </p:sp>
      <p:sp>
        <p:nvSpPr>
          <p:cNvPr id="7" name="Text Placeholder 4">
            <a:extLst>
              <a:ext uri="{FF2B5EF4-FFF2-40B4-BE49-F238E27FC236}">
                <a16:creationId xmlns:a16="http://schemas.microsoft.com/office/drawing/2014/main" id="{BF7ACD99-7C16-4D6E-B59A-569D9421D168}"/>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727698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7" y="1086947"/>
            <a:ext cx="6802311" cy="3825799"/>
          </a:xfrm>
        </p:spPr>
      </p:pic>
      <p:sp>
        <p:nvSpPr>
          <p:cNvPr id="3" name="Slide Number Placeholder 2"/>
          <p:cNvSpPr>
            <a:spLocks noGrp="1"/>
          </p:cNvSpPr>
          <p:nvPr>
            <p:ph type="sldNum" sz="quarter" idx="12"/>
          </p:nvPr>
        </p:nvSpPr>
        <p:spPr/>
        <p:txBody>
          <a:bodyPr/>
          <a:lstStyle/>
          <a:p>
            <a:fld id="{9A47194C-3E5A-854F-B5AE-A6634FC20B3C}" type="slidenum">
              <a:rPr lang="en-US" smtClean="0"/>
              <a:pPr/>
              <a:t>24</a:t>
            </a:fld>
            <a:endParaRPr lang="en-US" dirty="0"/>
          </a:p>
        </p:txBody>
      </p:sp>
      <p:sp>
        <p:nvSpPr>
          <p:cNvPr id="4" name="Text Placeholder 3"/>
          <p:cNvSpPr>
            <a:spLocks noGrp="1"/>
          </p:cNvSpPr>
          <p:nvPr>
            <p:ph type="body" sz="quarter" idx="13"/>
          </p:nvPr>
        </p:nvSpPr>
        <p:spPr/>
        <p:txBody>
          <a:bodyPr/>
          <a:lstStyle/>
          <a:p>
            <a:r>
              <a:rPr lang="en-US" dirty="0"/>
              <a:t>Academics-Literacy</a:t>
            </a:r>
          </a:p>
        </p:txBody>
      </p:sp>
      <p:sp>
        <p:nvSpPr>
          <p:cNvPr id="5" name="Title 4"/>
          <p:cNvSpPr>
            <a:spLocks noGrp="1"/>
          </p:cNvSpPr>
          <p:nvPr>
            <p:ph type="title"/>
          </p:nvPr>
        </p:nvSpPr>
        <p:spPr>
          <a:xfrm>
            <a:off x="463296" y="165100"/>
            <a:ext cx="8507667" cy="954088"/>
          </a:xfrm>
        </p:spPr>
        <p:txBody>
          <a:bodyPr/>
          <a:lstStyle/>
          <a:p>
            <a:r>
              <a:rPr lang="en-US" dirty="0"/>
              <a:t>BEST Practice #2</a:t>
            </a:r>
            <a:br>
              <a:rPr lang="en-US" dirty="0"/>
            </a:br>
            <a:r>
              <a:rPr lang="en-US" dirty="0"/>
              <a:t>An Embedded High Quality RtI Process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909" y="2319248"/>
            <a:ext cx="5754624" cy="3238145"/>
          </a:xfrm>
          <a:prstGeom prst="rect">
            <a:avLst/>
          </a:prstGeom>
        </p:spPr>
      </p:pic>
      <p:sp>
        <p:nvSpPr>
          <p:cNvPr id="8" name="Right Arrow 7"/>
          <p:cNvSpPr/>
          <p:nvPr/>
        </p:nvSpPr>
        <p:spPr>
          <a:xfrm>
            <a:off x="568206" y="2571524"/>
            <a:ext cx="2689924" cy="160087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ln w="0"/>
                <a:solidFill>
                  <a:schemeClr val="tx1"/>
                </a:solidFill>
              </a:rPr>
              <a:t>Click on Early Warning</a:t>
            </a:r>
          </a:p>
          <a:p>
            <a:pPr algn="ctr"/>
            <a:r>
              <a:rPr lang="en-US" b="1" dirty="0">
                <a:ln w="0"/>
                <a:solidFill>
                  <a:schemeClr val="tx1"/>
                </a:solidFill>
              </a:rPr>
              <a:t>Indicators </a:t>
            </a:r>
          </a:p>
        </p:txBody>
      </p:sp>
      <p:sp>
        <p:nvSpPr>
          <p:cNvPr id="9" name="TextBox 8"/>
          <p:cNvSpPr txBox="1"/>
          <p:nvPr/>
        </p:nvSpPr>
        <p:spPr>
          <a:xfrm>
            <a:off x="231647" y="4617220"/>
            <a:ext cx="8637715"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mj-lt"/>
              <a:buAutoNum type="arabicPeriod"/>
            </a:pPr>
            <a:r>
              <a:rPr lang="en-US" sz="1400" dirty="0"/>
              <a:t>What specific school-level progress monitoring data is collected and how often?</a:t>
            </a:r>
          </a:p>
          <a:p>
            <a:pPr marL="342900" indent="-342900">
              <a:buFont typeface="+mj-lt"/>
              <a:buAutoNum type="arabicPeriod"/>
            </a:pPr>
            <a:r>
              <a:rPr lang="en-US" sz="1400" dirty="0"/>
              <a:t>What instructional materials are used to inform instruction based on needs?</a:t>
            </a:r>
          </a:p>
          <a:p>
            <a:pPr marL="342900" indent="-342900">
              <a:buFont typeface="+mj-lt"/>
              <a:buAutoNum type="arabicPeriod"/>
            </a:pPr>
            <a:r>
              <a:rPr lang="en-US" sz="1400" dirty="0"/>
              <a:t>How does the school ensure the fidelity of students not progressing towards school and district goals?</a:t>
            </a:r>
          </a:p>
          <a:p>
            <a:pPr marL="342900" indent="-342900">
              <a:buFont typeface="+mj-lt"/>
              <a:buAutoNum type="arabicPeriod"/>
            </a:pPr>
            <a:r>
              <a:rPr lang="en-US" sz="1400" dirty="0"/>
              <a:t>How does the school ensure that all classroom instruction is accessible to the full range of learners using UDL?</a:t>
            </a:r>
          </a:p>
        </p:txBody>
      </p:sp>
      <p:sp>
        <p:nvSpPr>
          <p:cNvPr id="10" name="Explosion 1 9"/>
          <p:cNvSpPr/>
          <p:nvPr/>
        </p:nvSpPr>
        <p:spPr>
          <a:xfrm>
            <a:off x="293570" y="3763557"/>
            <a:ext cx="1499616" cy="9144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NEW</a:t>
            </a:r>
          </a:p>
        </p:txBody>
      </p:sp>
    </p:spTree>
    <p:extLst>
      <p:ext uri="{BB962C8B-B14F-4D97-AF65-F5344CB8AC3E}">
        <p14:creationId xmlns:p14="http://schemas.microsoft.com/office/powerpoint/2010/main" val="2576339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2628900" y="1395412"/>
          <a:ext cx="6057900" cy="4421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9A47194C-3E5A-854F-B5AE-A6634FC20B3C}" type="slidenum">
              <a:rPr lang="en-US" smtClean="0"/>
              <a:pPr/>
              <a:t>25</a:t>
            </a:fld>
            <a:endParaRPr lang="en-US" dirty="0"/>
          </a:p>
        </p:txBody>
      </p:sp>
      <p:sp>
        <p:nvSpPr>
          <p:cNvPr id="4" name="Text Placeholder 3"/>
          <p:cNvSpPr>
            <a:spLocks noGrp="1"/>
          </p:cNvSpPr>
          <p:nvPr>
            <p:ph type="body" sz="quarter" idx="13"/>
          </p:nvPr>
        </p:nvSpPr>
        <p:spPr/>
        <p:txBody>
          <a:bodyPr/>
          <a:lstStyle/>
          <a:p>
            <a:r>
              <a:rPr lang="en-US" dirty="0"/>
              <a:t>Academics - Literacy</a:t>
            </a:r>
          </a:p>
        </p:txBody>
      </p:sp>
      <p:sp>
        <p:nvSpPr>
          <p:cNvPr id="5" name="Title 4"/>
          <p:cNvSpPr>
            <a:spLocks noGrp="1"/>
          </p:cNvSpPr>
          <p:nvPr>
            <p:ph type="title"/>
          </p:nvPr>
        </p:nvSpPr>
        <p:spPr>
          <a:xfrm>
            <a:off x="342900" y="165100"/>
            <a:ext cx="8628063" cy="954088"/>
          </a:xfrm>
        </p:spPr>
        <p:txBody>
          <a:bodyPr/>
          <a:lstStyle/>
          <a:p>
            <a:r>
              <a:rPr lang="en-US" dirty="0"/>
              <a:t>State, District, and School Goals Alignment</a:t>
            </a:r>
          </a:p>
        </p:txBody>
      </p:sp>
      <p:sp>
        <p:nvSpPr>
          <p:cNvPr id="7" name="TextBox 6"/>
          <p:cNvSpPr txBox="1"/>
          <p:nvPr/>
        </p:nvSpPr>
        <p:spPr>
          <a:xfrm>
            <a:off x="304191" y="1688046"/>
            <a:ext cx="2718409" cy="34163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dirty="0"/>
              <a:t>Standards-Based Instruction</a:t>
            </a:r>
          </a:p>
          <a:p>
            <a:pPr marL="285750" indent="-285750">
              <a:buFont typeface="Arial" panose="020B0604020202020204" pitchFamily="34" charset="0"/>
              <a:buChar char="•"/>
            </a:pPr>
            <a:r>
              <a:rPr lang="en-US" dirty="0"/>
              <a:t>Progress Monitoring Tools</a:t>
            </a:r>
          </a:p>
          <a:p>
            <a:pPr marL="285750" indent="-285750">
              <a:buFont typeface="Arial" panose="020B0604020202020204" pitchFamily="34" charset="0"/>
              <a:buChar char="•"/>
            </a:pPr>
            <a:r>
              <a:rPr lang="en-US" dirty="0"/>
              <a:t>MTSS/RtI</a:t>
            </a:r>
          </a:p>
          <a:p>
            <a:pPr marL="285750" indent="-285750">
              <a:buFont typeface="Arial" panose="020B0604020202020204" pitchFamily="34" charset="0"/>
              <a:buChar char="•"/>
            </a:pPr>
            <a:r>
              <a:rPr lang="en-US" dirty="0"/>
              <a:t>PLCs</a:t>
            </a:r>
          </a:p>
          <a:p>
            <a:pPr marL="285750" indent="-285750">
              <a:buFont typeface="Arial" panose="020B0604020202020204" pitchFamily="34" charset="0"/>
              <a:buChar char="•"/>
            </a:pPr>
            <a:r>
              <a:rPr lang="en-US" dirty="0"/>
              <a:t>Universal Design for Learning</a:t>
            </a:r>
          </a:p>
          <a:p>
            <a:pPr marL="285750" indent="-285750">
              <a:buFont typeface="Arial" panose="020B0604020202020204" pitchFamily="34" charset="0"/>
              <a:buChar char="•"/>
            </a:pPr>
            <a:r>
              <a:rPr lang="en-US" dirty="0"/>
              <a:t>Appropriate Instructional Resources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79769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7" y="1086947"/>
            <a:ext cx="6802311" cy="3825799"/>
          </a:xfrm>
        </p:spPr>
      </p:pic>
      <p:sp>
        <p:nvSpPr>
          <p:cNvPr id="3" name="Slide Number Placeholder 2"/>
          <p:cNvSpPr>
            <a:spLocks noGrp="1"/>
          </p:cNvSpPr>
          <p:nvPr>
            <p:ph type="sldNum" sz="quarter" idx="12"/>
          </p:nvPr>
        </p:nvSpPr>
        <p:spPr/>
        <p:txBody>
          <a:bodyPr/>
          <a:lstStyle/>
          <a:p>
            <a:fld id="{9A47194C-3E5A-854F-B5AE-A6634FC20B3C}" type="slidenum">
              <a:rPr lang="en-US" smtClean="0"/>
              <a:pPr/>
              <a:t>26</a:t>
            </a:fld>
            <a:endParaRPr lang="en-US" dirty="0"/>
          </a:p>
        </p:txBody>
      </p:sp>
      <p:sp>
        <p:nvSpPr>
          <p:cNvPr id="4" name="Text Placeholder 3"/>
          <p:cNvSpPr>
            <a:spLocks noGrp="1"/>
          </p:cNvSpPr>
          <p:nvPr>
            <p:ph type="body" sz="quarter" idx="13"/>
          </p:nvPr>
        </p:nvSpPr>
        <p:spPr/>
        <p:txBody>
          <a:bodyPr/>
          <a:lstStyle/>
          <a:p>
            <a:r>
              <a:rPr lang="en-US" dirty="0"/>
              <a:t>Academics-Literacy</a:t>
            </a:r>
          </a:p>
        </p:txBody>
      </p:sp>
      <p:sp>
        <p:nvSpPr>
          <p:cNvPr id="5" name="Title 4"/>
          <p:cNvSpPr>
            <a:spLocks noGrp="1"/>
          </p:cNvSpPr>
          <p:nvPr>
            <p:ph type="title"/>
          </p:nvPr>
        </p:nvSpPr>
        <p:spPr>
          <a:xfrm>
            <a:off x="463296" y="165100"/>
            <a:ext cx="8507667" cy="954088"/>
          </a:xfrm>
        </p:spPr>
        <p:txBody>
          <a:bodyPr/>
          <a:lstStyle/>
          <a:p>
            <a:r>
              <a:rPr lang="en-US" dirty="0"/>
              <a:t>BEST Practice #2</a:t>
            </a:r>
            <a:br>
              <a:rPr lang="en-US" dirty="0"/>
            </a:br>
            <a:r>
              <a:rPr lang="en-US" dirty="0"/>
              <a:t>An Embedded High Quality RtI Process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909" y="2319248"/>
            <a:ext cx="5754624" cy="3238145"/>
          </a:xfrm>
          <a:prstGeom prst="rect">
            <a:avLst/>
          </a:prstGeom>
        </p:spPr>
      </p:pic>
      <p:sp>
        <p:nvSpPr>
          <p:cNvPr id="8" name="Right Arrow 7"/>
          <p:cNvSpPr/>
          <p:nvPr/>
        </p:nvSpPr>
        <p:spPr>
          <a:xfrm>
            <a:off x="568206" y="2571524"/>
            <a:ext cx="2689924" cy="160087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ln w="0"/>
                <a:solidFill>
                  <a:schemeClr val="tx1"/>
                </a:solidFill>
              </a:rPr>
              <a:t>Click on Early Warning</a:t>
            </a:r>
          </a:p>
          <a:p>
            <a:pPr algn="ctr"/>
            <a:r>
              <a:rPr lang="en-US" b="1" dirty="0">
                <a:ln w="0"/>
                <a:solidFill>
                  <a:schemeClr val="tx1"/>
                </a:solidFill>
              </a:rPr>
              <a:t>Indicators </a:t>
            </a:r>
          </a:p>
        </p:txBody>
      </p:sp>
      <p:sp>
        <p:nvSpPr>
          <p:cNvPr id="9" name="TextBox 8"/>
          <p:cNvSpPr txBox="1"/>
          <p:nvPr/>
        </p:nvSpPr>
        <p:spPr>
          <a:xfrm>
            <a:off x="231647" y="4617220"/>
            <a:ext cx="8637715"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mj-lt"/>
              <a:buAutoNum type="arabicPeriod"/>
            </a:pPr>
            <a:r>
              <a:rPr lang="en-US" sz="1400" dirty="0"/>
              <a:t>What specific school-level progress monitoring data is collected and how often?</a:t>
            </a:r>
          </a:p>
          <a:p>
            <a:pPr marL="342900" indent="-342900">
              <a:buFont typeface="+mj-lt"/>
              <a:buAutoNum type="arabicPeriod"/>
            </a:pPr>
            <a:r>
              <a:rPr lang="en-US" sz="1400" dirty="0"/>
              <a:t>What instructional materials are used to inform instruction based on needs?</a:t>
            </a:r>
          </a:p>
          <a:p>
            <a:pPr marL="342900" indent="-342900">
              <a:buFont typeface="+mj-lt"/>
              <a:buAutoNum type="arabicPeriod"/>
            </a:pPr>
            <a:r>
              <a:rPr lang="en-US" sz="1400" dirty="0"/>
              <a:t>How does the school ensure the fidelity of students not progressing towards school and district goals?</a:t>
            </a:r>
          </a:p>
          <a:p>
            <a:pPr marL="342900" indent="-342900">
              <a:buFont typeface="+mj-lt"/>
              <a:buAutoNum type="arabicPeriod"/>
            </a:pPr>
            <a:r>
              <a:rPr lang="en-US" sz="1400" dirty="0"/>
              <a:t>How does the school ensure that all classroom instruction is accessible to the full range of learners using UDL?</a:t>
            </a:r>
          </a:p>
        </p:txBody>
      </p:sp>
      <p:sp>
        <p:nvSpPr>
          <p:cNvPr id="10" name="Explosion 1 9"/>
          <p:cNvSpPr/>
          <p:nvPr/>
        </p:nvSpPr>
        <p:spPr>
          <a:xfrm>
            <a:off x="293570" y="3763557"/>
            <a:ext cx="1499616" cy="9144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NEW</a:t>
            </a:r>
          </a:p>
        </p:txBody>
      </p:sp>
    </p:spTree>
    <p:extLst>
      <p:ext uri="{BB962C8B-B14F-4D97-AF65-F5344CB8AC3E}">
        <p14:creationId xmlns:p14="http://schemas.microsoft.com/office/powerpoint/2010/main" val="281810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970" y="1119188"/>
            <a:ext cx="8013509" cy="4504325"/>
          </a:xfrm>
        </p:spPr>
      </p:pic>
      <p:sp>
        <p:nvSpPr>
          <p:cNvPr id="3" name="Slide Number Placeholder 2"/>
          <p:cNvSpPr>
            <a:spLocks noGrp="1"/>
          </p:cNvSpPr>
          <p:nvPr>
            <p:ph type="sldNum" sz="quarter" idx="12"/>
          </p:nvPr>
        </p:nvSpPr>
        <p:spPr/>
        <p:txBody>
          <a:bodyPr/>
          <a:lstStyle/>
          <a:p>
            <a:fld id="{9A47194C-3E5A-854F-B5AE-A6634FC20B3C}" type="slidenum">
              <a:rPr lang="en-US" smtClean="0"/>
              <a:pPr/>
              <a:t>27</a:t>
            </a:fld>
            <a:endParaRPr lang="en-US" dirty="0"/>
          </a:p>
        </p:txBody>
      </p:sp>
      <p:sp>
        <p:nvSpPr>
          <p:cNvPr id="4" name="Text Placeholder 3"/>
          <p:cNvSpPr>
            <a:spLocks noGrp="1"/>
          </p:cNvSpPr>
          <p:nvPr>
            <p:ph type="body" sz="quarter" idx="13"/>
          </p:nvPr>
        </p:nvSpPr>
        <p:spPr/>
        <p:txBody>
          <a:bodyPr/>
          <a:lstStyle/>
          <a:p>
            <a:r>
              <a:rPr lang="en-US" dirty="0"/>
              <a:t>Academics - Literacy</a:t>
            </a:r>
          </a:p>
        </p:txBody>
      </p:sp>
      <p:sp>
        <p:nvSpPr>
          <p:cNvPr id="5" name="Title 4"/>
          <p:cNvSpPr>
            <a:spLocks noGrp="1"/>
          </p:cNvSpPr>
          <p:nvPr>
            <p:ph type="title"/>
          </p:nvPr>
        </p:nvSpPr>
        <p:spPr>
          <a:xfrm>
            <a:off x="735151" y="165100"/>
            <a:ext cx="7341145" cy="954088"/>
          </a:xfrm>
        </p:spPr>
        <p:txBody>
          <a:bodyPr/>
          <a:lstStyle/>
          <a:p>
            <a:r>
              <a:rPr lang="en-US" dirty="0"/>
              <a:t>BEST Practice #2</a:t>
            </a:r>
            <a:br>
              <a:rPr lang="en-US" dirty="0"/>
            </a:br>
            <a:r>
              <a:rPr lang="en-US" dirty="0"/>
              <a:t>An Embedded High Quality RtI Process</a:t>
            </a:r>
          </a:p>
        </p:txBody>
      </p:sp>
      <p:sp>
        <p:nvSpPr>
          <p:cNvPr id="8" name="TextBox 7"/>
          <p:cNvSpPr txBox="1"/>
          <p:nvPr/>
        </p:nvSpPr>
        <p:spPr>
          <a:xfrm>
            <a:off x="1267968" y="2218944"/>
            <a:ext cx="2577950"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a:t>Resource Documents</a:t>
            </a:r>
          </a:p>
        </p:txBody>
      </p:sp>
      <p:sp>
        <p:nvSpPr>
          <p:cNvPr id="9" name="TextBox 8"/>
          <p:cNvSpPr txBox="1"/>
          <p:nvPr/>
        </p:nvSpPr>
        <p:spPr>
          <a:xfrm>
            <a:off x="4780581" y="2588276"/>
            <a:ext cx="3021981" cy="1200329"/>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dirty="0"/>
              <a:t>Added:</a:t>
            </a:r>
          </a:p>
          <a:p>
            <a:pPr marL="342900" indent="-342900">
              <a:buAutoNum type="arabicPeriod"/>
            </a:pPr>
            <a:r>
              <a:rPr lang="en-US" dirty="0"/>
              <a:t>Reading Decision Tree</a:t>
            </a:r>
          </a:p>
          <a:p>
            <a:pPr marL="342900" indent="-342900">
              <a:buAutoNum type="arabicPeriod"/>
            </a:pPr>
            <a:r>
              <a:rPr lang="en-US" dirty="0"/>
              <a:t>Literacy Field Guide</a:t>
            </a:r>
          </a:p>
          <a:p>
            <a:pPr marL="342900" indent="-342900">
              <a:buAutoNum type="arabicPeriod"/>
            </a:pPr>
            <a:r>
              <a:rPr lang="en-US" dirty="0"/>
              <a:t>FDOE Reading Plan</a:t>
            </a:r>
          </a:p>
        </p:txBody>
      </p:sp>
      <p:sp>
        <p:nvSpPr>
          <p:cNvPr id="10" name="Right Arrow 9"/>
          <p:cNvSpPr/>
          <p:nvPr/>
        </p:nvSpPr>
        <p:spPr>
          <a:xfrm>
            <a:off x="3427316" y="2741264"/>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8855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568" y="1338644"/>
            <a:ext cx="7757631" cy="4363385"/>
          </a:xfrm>
        </p:spPr>
      </p:pic>
      <p:sp>
        <p:nvSpPr>
          <p:cNvPr id="3" name="Slide Number Placeholder 2"/>
          <p:cNvSpPr>
            <a:spLocks noGrp="1"/>
          </p:cNvSpPr>
          <p:nvPr>
            <p:ph type="sldNum" sz="quarter" idx="12"/>
          </p:nvPr>
        </p:nvSpPr>
        <p:spPr/>
        <p:txBody>
          <a:bodyPr/>
          <a:lstStyle/>
          <a:p>
            <a:fld id="{9A47194C-3E5A-854F-B5AE-A6634FC20B3C}" type="slidenum">
              <a:rPr lang="en-US" smtClean="0"/>
              <a:pPr/>
              <a:t>28</a:t>
            </a:fld>
            <a:endParaRPr lang="en-US" dirty="0"/>
          </a:p>
        </p:txBody>
      </p:sp>
      <p:sp>
        <p:nvSpPr>
          <p:cNvPr id="4" name="Text Placeholder 3"/>
          <p:cNvSpPr>
            <a:spLocks noGrp="1"/>
          </p:cNvSpPr>
          <p:nvPr>
            <p:ph type="body" sz="quarter" idx="13"/>
          </p:nvPr>
        </p:nvSpPr>
        <p:spPr/>
        <p:txBody>
          <a:bodyPr/>
          <a:lstStyle/>
          <a:p>
            <a:r>
              <a:rPr lang="en-US" dirty="0"/>
              <a:t>Academics - Literacy</a:t>
            </a:r>
          </a:p>
        </p:txBody>
      </p:sp>
      <p:sp>
        <p:nvSpPr>
          <p:cNvPr id="5" name="Title 4"/>
          <p:cNvSpPr>
            <a:spLocks noGrp="1"/>
          </p:cNvSpPr>
          <p:nvPr>
            <p:ph type="title"/>
          </p:nvPr>
        </p:nvSpPr>
        <p:spPr/>
        <p:txBody>
          <a:bodyPr/>
          <a:lstStyle/>
          <a:p>
            <a:r>
              <a:rPr lang="en-US" dirty="0"/>
              <a:t>Best Practice #4 Scaling BEST Practices</a:t>
            </a:r>
          </a:p>
        </p:txBody>
      </p:sp>
      <p:sp>
        <p:nvSpPr>
          <p:cNvPr id="7" name="TextBox 6"/>
          <p:cNvSpPr txBox="1"/>
          <p:nvPr/>
        </p:nvSpPr>
        <p:spPr>
          <a:xfrm>
            <a:off x="1780032" y="2743225"/>
            <a:ext cx="5710218"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How does the school ensure classroom instruction</a:t>
            </a:r>
          </a:p>
          <a:p>
            <a:r>
              <a:rPr lang="en-US" dirty="0"/>
              <a:t>Is aligned to grade-level standards?</a:t>
            </a:r>
          </a:p>
        </p:txBody>
      </p:sp>
      <p:sp>
        <p:nvSpPr>
          <p:cNvPr id="8" name="TextBox 7"/>
          <p:cNvSpPr txBox="1"/>
          <p:nvPr/>
        </p:nvSpPr>
        <p:spPr>
          <a:xfrm>
            <a:off x="1629818" y="4401312"/>
            <a:ext cx="6953350"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In addition to using texts from core, supplemental, and intervention programs, how does the school ensure students have access to informational text for each content area In a variety of mediums?</a:t>
            </a:r>
          </a:p>
        </p:txBody>
      </p:sp>
      <p:sp>
        <p:nvSpPr>
          <p:cNvPr id="9" name="Explosion 1 8"/>
          <p:cNvSpPr/>
          <p:nvPr/>
        </p:nvSpPr>
        <p:spPr>
          <a:xfrm>
            <a:off x="434568" y="2475156"/>
            <a:ext cx="1499616" cy="9144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NEW</a:t>
            </a:r>
          </a:p>
        </p:txBody>
      </p:sp>
      <p:sp>
        <p:nvSpPr>
          <p:cNvPr id="10" name="Explosion 1 9"/>
          <p:cNvSpPr/>
          <p:nvPr/>
        </p:nvSpPr>
        <p:spPr>
          <a:xfrm>
            <a:off x="434568" y="4166224"/>
            <a:ext cx="1345464" cy="9144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NEW</a:t>
            </a:r>
          </a:p>
        </p:txBody>
      </p:sp>
    </p:spTree>
    <p:extLst>
      <p:ext uri="{BB962C8B-B14F-4D97-AF65-F5344CB8AC3E}">
        <p14:creationId xmlns:p14="http://schemas.microsoft.com/office/powerpoint/2010/main" val="850317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2. ATTENDANCE</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 PLAN</a:t>
            </a:r>
          </a:p>
          <a:p>
            <a:pPr algn="ctr"/>
            <a:endParaRPr lang="en-US" sz="2000" dirty="0">
              <a:solidFill>
                <a:schemeClr val="accent2"/>
              </a:solidFill>
              <a:latin typeface="Arial Black"/>
              <a:cs typeface="Arial Black"/>
            </a:endParaRPr>
          </a:p>
          <a:p>
            <a:pPr algn="ctr"/>
            <a:r>
              <a:rPr lang="en-US" sz="2400" dirty="0">
                <a:solidFill>
                  <a:schemeClr val="accent2"/>
                </a:solidFill>
                <a:latin typeface="Arial Black"/>
                <a:cs typeface="Arial Black"/>
              </a:rPr>
              <a:t> </a:t>
            </a:r>
            <a:r>
              <a:rPr lang="en-US" sz="2400" u="sng" dirty="0">
                <a:solidFill>
                  <a:schemeClr val="accent2"/>
                </a:solidFill>
                <a:latin typeface="Arial Narrow Bold" panose="020B0706020202030204" pitchFamily="34" charset="0"/>
                <a:cs typeface="Arial Black"/>
              </a:rPr>
              <a:t>DISTRICT CONTACT:  </a:t>
            </a:r>
          </a:p>
          <a:p>
            <a:pPr algn="ctr"/>
            <a:r>
              <a:rPr lang="en-US" sz="2400">
                <a:solidFill>
                  <a:schemeClr val="accent2"/>
                </a:solidFill>
                <a:latin typeface="Arial Narrow Bold" panose="020B0706020202030204" pitchFamily="34" charset="0"/>
                <a:cs typeface="Arial Black"/>
              </a:rPr>
              <a:t>Phillip </a:t>
            </a:r>
            <a:r>
              <a:rPr lang="en-US" sz="2400" dirty="0">
                <a:solidFill>
                  <a:schemeClr val="accent2"/>
                </a:solidFill>
                <a:latin typeface="Arial Narrow Bold" panose="020B0706020202030204" pitchFamily="34" charset="0"/>
                <a:cs typeface="Arial Black"/>
              </a:rPr>
              <a:t>Shaver, Coordinator of District Attendance, </a:t>
            </a:r>
          </a:p>
          <a:p>
            <a:pPr algn="ctr"/>
            <a:r>
              <a:rPr lang="en-US" sz="2400" dirty="0">
                <a:solidFill>
                  <a:schemeClr val="accent2"/>
                </a:solidFill>
                <a:latin typeface="Arial Narrow Bold" panose="020B0706020202030204" pitchFamily="34" charset="0"/>
                <a:cs typeface="Arial Black"/>
              </a:rPr>
              <a:t>Student Services Department, 754-321-1623</a:t>
            </a: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29</a:t>
            </a:fld>
            <a:endParaRPr lang="en-US" dirty="0"/>
          </a:p>
        </p:txBody>
      </p:sp>
      <p:sp>
        <p:nvSpPr>
          <p:cNvPr id="4" name="Title 3"/>
          <p:cNvSpPr>
            <a:spLocks noGrp="1"/>
          </p:cNvSpPr>
          <p:nvPr>
            <p:ph type="title"/>
          </p:nvPr>
        </p:nvSpPr>
        <p:spPr>
          <a:xfrm>
            <a:off x="1125637" y="6479205"/>
            <a:ext cx="4756469" cy="150625"/>
          </a:xfrm>
        </p:spPr>
        <p:txBody>
          <a:bodyPr/>
          <a:lstStyle/>
          <a:p>
            <a:r>
              <a:rPr lang="en-US" sz="1600" dirty="0"/>
              <a:t>OFFICE OF SERVICE QUALITY</a:t>
            </a:r>
            <a:br>
              <a:rPr lang="en-US" sz="2000" dirty="0"/>
            </a:br>
            <a:endParaRPr lang="en-US" sz="2000" dirty="0"/>
          </a:p>
        </p:txBody>
      </p:sp>
    </p:spTree>
    <p:extLst>
      <p:ext uri="{BB962C8B-B14F-4D97-AF65-F5344CB8AC3E}">
        <p14:creationId xmlns:p14="http://schemas.microsoft.com/office/powerpoint/2010/main" val="1130487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8BB6EE-DDF8-4EED-AFDD-0BBD6710F7C2}"/>
              </a:ext>
            </a:extLst>
          </p:cNvPr>
          <p:cNvSpPr>
            <a:spLocks noGrp="1"/>
          </p:cNvSpPr>
          <p:nvPr>
            <p:ph type="sldNum" sz="quarter" idx="12"/>
          </p:nvPr>
        </p:nvSpPr>
        <p:spPr/>
        <p:txBody>
          <a:bodyPr/>
          <a:lstStyle/>
          <a:p>
            <a:fld id="{9A47194C-3E5A-854F-B5AE-A6634FC20B3C}" type="slidenum">
              <a:rPr lang="en-US" smtClean="0"/>
              <a:pPr/>
              <a:t>3</a:t>
            </a:fld>
            <a:endParaRPr lang="en-US" dirty="0"/>
          </a:p>
        </p:txBody>
      </p:sp>
      <p:sp>
        <p:nvSpPr>
          <p:cNvPr id="4" name="Text Placeholder 3">
            <a:extLst>
              <a:ext uri="{FF2B5EF4-FFF2-40B4-BE49-F238E27FC236}">
                <a16:creationId xmlns:a16="http://schemas.microsoft.com/office/drawing/2014/main" id="{9FF94A74-010A-4E99-8D1C-785092A6DDBD}"/>
              </a:ext>
            </a:extLst>
          </p:cNvPr>
          <p:cNvSpPr>
            <a:spLocks noGrp="1"/>
          </p:cNvSpPr>
          <p:nvPr>
            <p:ph type="body" sz="quarter" idx="13"/>
          </p:nvPr>
        </p:nvSpPr>
        <p:spPr>
          <a:xfrm>
            <a:off x="1152938" y="6276447"/>
            <a:ext cx="4566279" cy="331260"/>
          </a:xfrm>
        </p:spPr>
        <p:txBody>
          <a:bodyPr/>
          <a:lstStyle/>
          <a:p>
            <a:r>
              <a:rPr lang="en-US" dirty="0"/>
              <a:t>OFFICE OF SERVICE QUALITY</a:t>
            </a:r>
          </a:p>
          <a:p>
            <a:endParaRPr lang="en-US" dirty="0"/>
          </a:p>
        </p:txBody>
      </p:sp>
      <p:sp>
        <p:nvSpPr>
          <p:cNvPr id="5" name="Title 4">
            <a:extLst>
              <a:ext uri="{FF2B5EF4-FFF2-40B4-BE49-F238E27FC236}">
                <a16:creationId xmlns:a16="http://schemas.microsoft.com/office/drawing/2014/main" id="{5BCBDAFA-9C2D-47BB-A354-E92AA8A358BC}"/>
              </a:ext>
            </a:extLst>
          </p:cNvPr>
          <p:cNvSpPr>
            <a:spLocks noGrp="1"/>
          </p:cNvSpPr>
          <p:nvPr>
            <p:ph type="title"/>
          </p:nvPr>
        </p:nvSpPr>
        <p:spPr>
          <a:xfrm>
            <a:off x="69669" y="426720"/>
            <a:ext cx="8901295" cy="914400"/>
          </a:xfrm>
        </p:spPr>
        <p:txBody>
          <a:bodyPr/>
          <a:lstStyle/>
          <a:p>
            <a:pPr algn="ctr"/>
            <a:br>
              <a:rPr lang="en-US" dirty="0"/>
            </a:br>
            <a:br>
              <a:rPr lang="en-US" dirty="0"/>
            </a:br>
            <a:br>
              <a:rPr lang="en-US" dirty="0"/>
            </a:br>
            <a:br>
              <a:rPr lang="en-US" dirty="0"/>
            </a:br>
            <a:r>
              <a:rPr lang="en-US" dirty="0"/>
              <a:t>SCHOOL IMPROVEMENT DATES/DEADLINES for 2017-2018</a:t>
            </a:r>
            <a:br>
              <a:rPr lang="en-US" dirty="0"/>
            </a:br>
            <a:endParaRPr lang="en-US" dirty="0"/>
          </a:p>
        </p:txBody>
      </p:sp>
      <p:sp>
        <p:nvSpPr>
          <p:cNvPr id="7" name="Rectangle 1">
            <a:extLst>
              <a:ext uri="{FF2B5EF4-FFF2-40B4-BE49-F238E27FC236}">
                <a16:creationId xmlns:a16="http://schemas.microsoft.com/office/drawing/2014/main" id="{F9807BD2-17B5-4670-9824-A3132FAC7BDD}"/>
              </a:ext>
            </a:extLst>
          </p:cNvPr>
          <p:cNvSpPr>
            <a:spLocks noChangeArrowheads="1"/>
          </p:cNvSpPr>
          <p:nvPr/>
        </p:nvSpPr>
        <p:spPr bwMode="auto">
          <a:xfrm>
            <a:off x="-1916098" y="-122851"/>
            <a:ext cx="11493436" cy="67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9" name="Content Placeholder 8">
            <a:extLst>
              <a:ext uri="{FF2B5EF4-FFF2-40B4-BE49-F238E27FC236}">
                <a16:creationId xmlns:a16="http://schemas.microsoft.com/office/drawing/2014/main" id="{EC02D947-60E7-4E39-A2D9-2D5D43D5FC5B}"/>
              </a:ext>
            </a:extLst>
          </p:cNvPr>
          <p:cNvGraphicFramePr>
            <a:graphicFrameLocks noGrp="1"/>
          </p:cNvGraphicFramePr>
          <p:nvPr>
            <p:ph idx="1"/>
            <p:extLst>
              <p:ext uri="{D42A27DB-BD31-4B8C-83A1-F6EECF244321}">
                <p14:modId xmlns:p14="http://schemas.microsoft.com/office/powerpoint/2010/main" val="3323592494"/>
              </p:ext>
            </p:extLst>
          </p:nvPr>
        </p:nvGraphicFramePr>
        <p:xfrm>
          <a:off x="204952" y="1100821"/>
          <a:ext cx="8766012" cy="4937374"/>
        </p:xfrm>
        <a:graphic>
          <a:graphicData uri="http://schemas.openxmlformats.org/drawingml/2006/table">
            <a:tbl>
              <a:tblPr firstRow="1" firstCol="1" bandRow="1">
                <a:tableStyleId>{5C22544A-7EE6-4342-B048-85BDC9FD1C3A}</a:tableStyleId>
              </a:tblPr>
              <a:tblGrid>
                <a:gridCol w="2285172">
                  <a:extLst>
                    <a:ext uri="{9D8B030D-6E8A-4147-A177-3AD203B41FA5}">
                      <a16:colId xmlns:a16="http://schemas.microsoft.com/office/drawing/2014/main" val="1271534980"/>
                    </a:ext>
                  </a:extLst>
                </a:gridCol>
                <a:gridCol w="4995478">
                  <a:extLst>
                    <a:ext uri="{9D8B030D-6E8A-4147-A177-3AD203B41FA5}">
                      <a16:colId xmlns:a16="http://schemas.microsoft.com/office/drawing/2014/main" val="2108952932"/>
                    </a:ext>
                  </a:extLst>
                </a:gridCol>
                <a:gridCol w="1485362">
                  <a:extLst>
                    <a:ext uri="{9D8B030D-6E8A-4147-A177-3AD203B41FA5}">
                      <a16:colId xmlns:a16="http://schemas.microsoft.com/office/drawing/2014/main" val="3780602078"/>
                    </a:ext>
                  </a:extLst>
                </a:gridCol>
              </a:tblGrid>
              <a:tr h="255933">
                <a:tc>
                  <a:txBody>
                    <a:bodyPr/>
                    <a:lstStyle/>
                    <a:p>
                      <a:pPr marL="0" marR="0">
                        <a:spcBef>
                          <a:spcPts val="0"/>
                        </a:spcBef>
                        <a:spcAft>
                          <a:spcPts val="0"/>
                        </a:spcAft>
                      </a:pPr>
                      <a:r>
                        <a:rPr lang="en-US" sz="900">
                          <a:effectLst/>
                        </a:rPr>
                        <a:t>Event Date/Deadline</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Event/Document </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Person(s) Responsible</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330849308"/>
                  </a:ext>
                </a:extLst>
              </a:tr>
              <a:tr h="707212">
                <a:tc>
                  <a:txBody>
                    <a:bodyPr/>
                    <a:lstStyle/>
                    <a:p>
                      <a:pPr marL="0" marR="0">
                        <a:spcBef>
                          <a:spcPts val="0"/>
                        </a:spcBef>
                        <a:spcAft>
                          <a:spcPts val="0"/>
                        </a:spcAft>
                      </a:pPr>
                      <a:r>
                        <a:rPr lang="en-US" sz="900">
                          <a:effectLst/>
                        </a:rPr>
                        <a:t>September 12 - 15, 2017</a:t>
                      </a:r>
                    </a:p>
                    <a:p>
                      <a:pPr marL="0" marR="0">
                        <a:spcBef>
                          <a:spcPts val="0"/>
                        </a:spcBef>
                        <a:spcAft>
                          <a:spcPts val="0"/>
                        </a:spcAft>
                      </a:pPr>
                      <a:r>
                        <a:rPr lang="en-US" sz="900">
                          <a:effectLst/>
                        </a:rPr>
                        <a:t>Schools Attend One Half-Day Session: 8:30-11:30 or 12:30-3:30</a:t>
                      </a:r>
                    </a:p>
                    <a:p>
                      <a:pPr marL="0" marR="0">
                        <a:spcBef>
                          <a:spcPts val="0"/>
                        </a:spcBef>
                        <a:spcAft>
                          <a:spcPts val="0"/>
                        </a:spcAft>
                      </a:pPr>
                      <a:r>
                        <a:rPr lang="en-US" sz="900">
                          <a:effectLst/>
                        </a:rPr>
                        <a:t>(Cancelled due to hurricane)</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SIP Training      </a:t>
                      </a:r>
                    </a:p>
                    <a:p>
                      <a:pPr marL="0" marR="0">
                        <a:spcBef>
                          <a:spcPts val="0"/>
                        </a:spcBef>
                        <a:spcAft>
                          <a:spcPts val="0"/>
                        </a:spcAft>
                      </a:pPr>
                      <a:r>
                        <a:rPr lang="en-US" sz="900">
                          <a:effectLst/>
                        </a:rPr>
                        <a:t>Topics: School Improvement Plan Information for 2017-2018, SAC Composition, SAC Bylaws, AdvancED Self -Assessment, 2015–2016 SIP Closeout, &amp; New Waivers, Attendance Plan, Behavior Plan, FACE Plan, RtI Plan &amp; Requirements for SIP, Title I Addendum, SAC Policy Compliance</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Donna Boruch</a:t>
                      </a:r>
                    </a:p>
                    <a:p>
                      <a:pPr marL="0" marR="0">
                        <a:spcBef>
                          <a:spcPts val="0"/>
                        </a:spcBef>
                        <a:spcAft>
                          <a:spcPts val="0"/>
                        </a:spcAft>
                      </a:pPr>
                      <a:r>
                        <a:rPr lang="en-US" sz="900">
                          <a:effectLst/>
                        </a:rPr>
                        <a:t>&amp; OSQ IFs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296723881"/>
                  </a:ext>
                </a:extLst>
              </a:tr>
              <a:tr h="278018">
                <a:tc>
                  <a:txBody>
                    <a:bodyPr/>
                    <a:lstStyle/>
                    <a:p>
                      <a:pPr marL="0" marR="0">
                        <a:spcBef>
                          <a:spcPts val="0"/>
                        </a:spcBef>
                        <a:spcAft>
                          <a:spcPts val="0"/>
                        </a:spcAft>
                      </a:pPr>
                      <a:r>
                        <a:rPr lang="en-US" sz="900">
                          <a:effectLst/>
                        </a:rPr>
                        <a:t>September 15, 2017</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Closeout of 2016-2017 SIP</a:t>
                      </a:r>
                    </a:p>
                    <a:p>
                      <a:pPr marL="0" marR="0">
                        <a:spcBef>
                          <a:spcPts val="0"/>
                        </a:spcBef>
                        <a:spcAft>
                          <a:spcPts val="0"/>
                        </a:spcAft>
                      </a:pPr>
                      <a:r>
                        <a:rPr lang="en-US" sz="900">
                          <a:effectLst/>
                        </a:rPr>
                        <a:t>Enter results of goals and strategies in OSPA Central V2.0</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Principal &amp; SAC Chair(s)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513019837"/>
                  </a:ext>
                </a:extLst>
              </a:tr>
              <a:tr h="471475">
                <a:tc>
                  <a:txBody>
                    <a:bodyPr/>
                    <a:lstStyle/>
                    <a:p>
                      <a:pPr marL="0" marR="0">
                        <a:spcBef>
                          <a:spcPts val="0"/>
                        </a:spcBef>
                        <a:spcAft>
                          <a:spcPts val="0"/>
                        </a:spcAft>
                      </a:pPr>
                      <a:r>
                        <a:rPr lang="en-US" sz="900">
                          <a:effectLst/>
                        </a:rPr>
                        <a:t>October 19, 2016 (New Date)</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Completion of SIP Template </a:t>
                      </a:r>
                    </a:p>
                    <a:p>
                      <a:pPr marL="0" marR="0">
                        <a:spcBef>
                          <a:spcPts val="0"/>
                        </a:spcBef>
                        <a:spcAft>
                          <a:spcPts val="0"/>
                        </a:spcAft>
                      </a:pPr>
                      <a:r>
                        <a:rPr lang="en-US" sz="900">
                          <a:effectLst/>
                        </a:rPr>
                        <a:t>Upload SAC, RtI, PLC Meeting Dates, and complete entire SIP Template on OSPA Central: Title I Addendum, Attendance, Behavior, RtI, &amp; FACE Plans.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Principal &amp; SAC Chair(s)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808507839"/>
                  </a:ext>
                </a:extLst>
              </a:tr>
              <a:tr h="278018">
                <a:tc>
                  <a:txBody>
                    <a:bodyPr/>
                    <a:lstStyle/>
                    <a:p>
                      <a:pPr marL="0" marR="0">
                        <a:spcBef>
                          <a:spcPts val="0"/>
                        </a:spcBef>
                        <a:spcAft>
                          <a:spcPts val="0"/>
                        </a:spcAft>
                      </a:pPr>
                      <a:r>
                        <a:rPr lang="en-US" sz="900">
                          <a:effectLst/>
                        </a:rPr>
                        <a:t>October 26, 2017 (New Date)</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SAC Composition Report, SAC Bylaws, ASSIST Self Assessment Completed and Uploaded in OSPA Central V2.0</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Principal &amp; SAC Chair(s)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1882184946"/>
                  </a:ext>
                </a:extLst>
              </a:tr>
              <a:tr h="471475">
                <a:tc>
                  <a:txBody>
                    <a:bodyPr/>
                    <a:lstStyle/>
                    <a:p>
                      <a:pPr marL="0" marR="0">
                        <a:spcBef>
                          <a:spcPts val="0"/>
                        </a:spcBef>
                        <a:spcAft>
                          <a:spcPts val="0"/>
                        </a:spcAft>
                      </a:pPr>
                      <a:r>
                        <a:rPr lang="en-US" sz="900">
                          <a:effectLst/>
                        </a:rPr>
                        <a:t>November 16, 2017</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Intent to Apply Waiver Form</a:t>
                      </a:r>
                    </a:p>
                    <a:p>
                      <a:pPr marL="0" marR="0">
                        <a:spcBef>
                          <a:spcPts val="0"/>
                        </a:spcBef>
                        <a:spcAft>
                          <a:spcPts val="0"/>
                        </a:spcAft>
                      </a:pPr>
                      <a:r>
                        <a:rPr lang="en-US" sz="900">
                          <a:effectLst/>
                        </a:rPr>
                        <a:t>Must be submitted by schools applying for a new waiver or schools that have a waiver ending in 2017-2018 that stakeholders wish to continue</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Principal &amp; SAC Chair(s)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2053182566"/>
                  </a:ext>
                </a:extLst>
              </a:tr>
              <a:tr h="471475">
                <a:tc>
                  <a:txBody>
                    <a:bodyPr/>
                    <a:lstStyle/>
                    <a:p>
                      <a:pPr marL="0" marR="0">
                        <a:spcBef>
                          <a:spcPts val="0"/>
                        </a:spcBef>
                        <a:spcAft>
                          <a:spcPts val="0"/>
                        </a:spcAft>
                      </a:pPr>
                      <a:r>
                        <a:rPr lang="en-US" sz="900">
                          <a:effectLst/>
                        </a:rPr>
                        <a:t>December 5 - 8, 2017</a:t>
                      </a:r>
                    </a:p>
                    <a:p>
                      <a:pPr marL="0" marR="0">
                        <a:spcBef>
                          <a:spcPts val="0"/>
                        </a:spcBef>
                        <a:spcAft>
                          <a:spcPts val="0"/>
                        </a:spcAft>
                      </a:pPr>
                      <a:r>
                        <a:rPr lang="en-US" sz="900">
                          <a:effectLst/>
                        </a:rPr>
                        <a:t>Schools Attend One Half-Day Session: 8:30-11:30 or 12:30-3:30</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SIP Training</a:t>
                      </a:r>
                    </a:p>
                    <a:p>
                      <a:pPr marL="0" marR="0">
                        <a:spcBef>
                          <a:spcPts val="0"/>
                        </a:spcBef>
                        <a:spcAft>
                          <a:spcPts val="0"/>
                        </a:spcAft>
                      </a:pPr>
                      <a:r>
                        <a:rPr lang="en-US" sz="900">
                          <a:effectLst/>
                        </a:rPr>
                        <a:t>Topics: Monitoring SIP, SAC Meeting Structure utilizing Roberts Rules of Order &amp; Sunshine Law, A+ Process, Continuation Waivers and Mid-Year Reflection</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Donna Boruch</a:t>
                      </a:r>
                    </a:p>
                    <a:p>
                      <a:pPr marL="0" marR="0">
                        <a:spcBef>
                          <a:spcPts val="0"/>
                        </a:spcBef>
                        <a:spcAft>
                          <a:spcPts val="0"/>
                        </a:spcAft>
                      </a:pPr>
                      <a:r>
                        <a:rPr lang="en-US" sz="900">
                          <a:effectLst/>
                        </a:rPr>
                        <a:t>&amp; OSQ IFs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2833425705"/>
                  </a:ext>
                </a:extLst>
              </a:tr>
              <a:tr h="353606">
                <a:tc>
                  <a:txBody>
                    <a:bodyPr/>
                    <a:lstStyle/>
                    <a:p>
                      <a:pPr marL="0" marR="0">
                        <a:spcBef>
                          <a:spcPts val="0"/>
                        </a:spcBef>
                        <a:spcAft>
                          <a:spcPts val="0"/>
                        </a:spcAft>
                      </a:pPr>
                      <a:r>
                        <a:rPr lang="en-US" sz="900">
                          <a:effectLst/>
                        </a:rPr>
                        <a:t>February 1, 2018</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A+ Fund Plans (This is a mandatory FLDOE deadline)</a:t>
                      </a:r>
                    </a:p>
                    <a:p>
                      <a:pPr marL="0" marR="0">
                        <a:spcBef>
                          <a:spcPts val="0"/>
                        </a:spcBef>
                        <a:spcAft>
                          <a:spcPts val="0"/>
                        </a:spcAft>
                      </a:pPr>
                      <a:r>
                        <a:rPr lang="en-US" sz="900">
                          <a:effectLst/>
                        </a:rPr>
                        <a:t>Qualifying schools must complete upload all documentation to OSPA Central</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Principal &amp; SAC Chair(s)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1860612018"/>
                  </a:ext>
                </a:extLst>
              </a:tr>
              <a:tr h="353606">
                <a:tc>
                  <a:txBody>
                    <a:bodyPr/>
                    <a:lstStyle/>
                    <a:p>
                      <a:pPr marL="0" marR="0">
                        <a:spcBef>
                          <a:spcPts val="0"/>
                        </a:spcBef>
                        <a:spcAft>
                          <a:spcPts val="0"/>
                        </a:spcAft>
                      </a:pPr>
                      <a:r>
                        <a:rPr lang="en-US" sz="900">
                          <a:effectLst/>
                        </a:rPr>
                        <a:t>February 8, 2017</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New Waiver Applications </a:t>
                      </a:r>
                    </a:p>
                    <a:p>
                      <a:pPr marL="0" marR="0">
                        <a:spcBef>
                          <a:spcPts val="0"/>
                        </a:spcBef>
                        <a:spcAft>
                          <a:spcPts val="0"/>
                        </a:spcAft>
                      </a:pPr>
                      <a:r>
                        <a:rPr lang="en-US" sz="900">
                          <a:effectLst/>
                        </a:rPr>
                        <a:t>Completed, signed, and submitted to Office of Service Quality for approval</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Principal &amp; SAC Chair(s)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1875437233"/>
                  </a:ext>
                </a:extLst>
              </a:tr>
              <a:tr h="471475">
                <a:tc>
                  <a:txBody>
                    <a:bodyPr/>
                    <a:lstStyle/>
                    <a:p>
                      <a:pPr marL="0" marR="0">
                        <a:spcBef>
                          <a:spcPts val="0"/>
                        </a:spcBef>
                        <a:spcAft>
                          <a:spcPts val="0"/>
                        </a:spcAft>
                      </a:pPr>
                      <a:r>
                        <a:rPr lang="en-US" sz="900">
                          <a:effectLst/>
                        </a:rPr>
                        <a:t>February 26 – March 2, 2018</a:t>
                      </a:r>
                    </a:p>
                    <a:p>
                      <a:pPr marL="0" marR="0">
                        <a:spcBef>
                          <a:spcPts val="0"/>
                        </a:spcBef>
                        <a:spcAft>
                          <a:spcPts val="0"/>
                        </a:spcAft>
                      </a:pPr>
                      <a:r>
                        <a:rPr lang="en-US" sz="900">
                          <a:effectLst/>
                        </a:rPr>
                        <a:t>Schools Attend One Half-Day Session: 8:30-11:30 or 12:30-3:30</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SIP Training </a:t>
                      </a:r>
                    </a:p>
                    <a:p>
                      <a:pPr marL="0" marR="0">
                        <a:spcBef>
                          <a:spcPts val="0"/>
                        </a:spcBef>
                        <a:spcAft>
                          <a:spcPts val="0"/>
                        </a:spcAft>
                      </a:pPr>
                      <a:r>
                        <a:rPr lang="en-US" sz="900">
                          <a:effectLst/>
                        </a:rPr>
                        <a:t>Topics:  Monitoring SIP, SIP Planning for 2017-2018, &amp; Attendance Plan, Behavior Plan, FACE Plan, RtI Plan for 2018-2019</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Donna Boruch </a:t>
                      </a:r>
                    </a:p>
                    <a:p>
                      <a:pPr marL="0" marR="0">
                        <a:spcBef>
                          <a:spcPts val="0"/>
                        </a:spcBef>
                        <a:spcAft>
                          <a:spcPts val="0"/>
                        </a:spcAft>
                      </a:pPr>
                      <a:r>
                        <a:rPr lang="en-US" sz="900">
                          <a:effectLst/>
                        </a:rPr>
                        <a:t>&amp; OSQ IFs</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2526119034"/>
                  </a:ext>
                </a:extLst>
              </a:tr>
              <a:tr h="353606">
                <a:tc>
                  <a:txBody>
                    <a:bodyPr/>
                    <a:lstStyle/>
                    <a:p>
                      <a:pPr marL="0" marR="0">
                        <a:spcBef>
                          <a:spcPts val="0"/>
                        </a:spcBef>
                        <a:spcAft>
                          <a:spcPts val="0"/>
                        </a:spcAft>
                      </a:pPr>
                      <a:r>
                        <a:rPr lang="en-US" sz="900">
                          <a:effectLst/>
                        </a:rPr>
                        <a:t>April 26, 2018</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Continuation Waivers</a:t>
                      </a:r>
                    </a:p>
                    <a:p>
                      <a:pPr marL="0" marR="0">
                        <a:spcBef>
                          <a:spcPts val="0"/>
                        </a:spcBef>
                        <a:spcAft>
                          <a:spcPts val="0"/>
                        </a:spcAft>
                      </a:pPr>
                      <a:r>
                        <a:rPr lang="en-US" sz="900">
                          <a:effectLst/>
                        </a:rPr>
                        <a:t>All documentation required for continuation of a waiver completed &amp; uploaded</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Principal &amp; SAC Chair</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4079763380"/>
                  </a:ext>
                </a:extLst>
              </a:tr>
              <a:tr h="471475">
                <a:tc>
                  <a:txBody>
                    <a:bodyPr/>
                    <a:lstStyle/>
                    <a:p>
                      <a:pPr marL="0" marR="0">
                        <a:spcBef>
                          <a:spcPts val="0"/>
                        </a:spcBef>
                        <a:spcAft>
                          <a:spcPts val="0"/>
                        </a:spcAft>
                      </a:pPr>
                      <a:r>
                        <a:rPr lang="en-US" sz="900">
                          <a:effectLst/>
                        </a:rPr>
                        <a:t>May 7 – 11, 2018</a:t>
                      </a:r>
                    </a:p>
                    <a:p>
                      <a:pPr marL="0" marR="0">
                        <a:spcBef>
                          <a:spcPts val="0"/>
                        </a:spcBef>
                        <a:spcAft>
                          <a:spcPts val="0"/>
                        </a:spcAft>
                      </a:pPr>
                      <a:r>
                        <a:rPr lang="en-US" sz="900">
                          <a:effectLst/>
                        </a:rPr>
                        <a:t>Schools Attend One Half-Day Session: 8:30-11:30 or 12:30-3:30</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a:effectLst/>
                        </a:rPr>
                        <a:t>SIP Training</a:t>
                      </a:r>
                    </a:p>
                    <a:p>
                      <a:pPr marL="0" marR="0">
                        <a:spcBef>
                          <a:spcPts val="0"/>
                        </a:spcBef>
                        <a:spcAft>
                          <a:spcPts val="0"/>
                        </a:spcAft>
                      </a:pPr>
                      <a:r>
                        <a:rPr lang="en-US" sz="900">
                          <a:effectLst/>
                        </a:rPr>
                        <a:t>Topics:  School Improvement Planning for 2018-2019, Organization and Elections of SAC &amp; SAF for next school year</a:t>
                      </a:r>
                      <a:endParaRPr lang="en-US" sz="90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tc>
                  <a:txBody>
                    <a:bodyPr/>
                    <a:lstStyle/>
                    <a:p>
                      <a:pPr marL="0" marR="0">
                        <a:spcBef>
                          <a:spcPts val="0"/>
                        </a:spcBef>
                        <a:spcAft>
                          <a:spcPts val="0"/>
                        </a:spcAft>
                      </a:pPr>
                      <a:r>
                        <a:rPr lang="en-US" sz="900" dirty="0">
                          <a:effectLst/>
                        </a:rPr>
                        <a:t>Donna </a:t>
                      </a:r>
                      <a:r>
                        <a:rPr lang="en-US" sz="900" dirty="0" err="1">
                          <a:effectLst/>
                        </a:rPr>
                        <a:t>Boruch</a:t>
                      </a:r>
                      <a:r>
                        <a:rPr lang="en-US" sz="900" dirty="0">
                          <a:effectLst/>
                        </a:rPr>
                        <a:t> &amp; OSQ IFs</a:t>
                      </a:r>
                      <a:endParaRPr lang="en-US" sz="9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2369" marR="52369" marT="0" marB="0"/>
                </a:tc>
                <a:extLst>
                  <a:ext uri="{0D108BD9-81ED-4DB2-BD59-A6C34878D82A}">
                    <a16:rowId xmlns:a16="http://schemas.microsoft.com/office/drawing/2014/main" val="693566510"/>
                  </a:ext>
                </a:extLst>
              </a:tr>
            </a:tbl>
          </a:graphicData>
        </a:graphic>
      </p:graphicFrame>
    </p:spTree>
    <p:extLst>
      <p:ext uri="{BB962C8B-B14F-4D97-AF65-F5344CB8AC3E}">
        <p14:creationId xmlns:p14="http://schemas.microsoft.com/office/powerpoint/2010/main" val="38141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457200" y="1458097"/>
            <a:ext cx="8412161" cy="4547286"/>
          </a:xfrm>
        </p:spPr>
        <p:txBody>
          <a:bodyPr/>
          <a:lstStyle/>
          <a:p>
            <a:r>
              <a:rPr lang="en-US" sz="2400" b="1" dirty="0"/>
              <a:t>Data (Populated on August 2, 2017)</a:t>
            </a:r>
          </a:p>
          <a:p>
            <a:endParaRPr lang="en-US" sz="2400" b="1" dirty="0"/>
          </a:p>
          <a:p>
            <a:r>
              <a:rPr lang="en-US" sz="2400" b="1" dirty="0"/>
              <a:t>Goals for the Attendance Plan (Data Analysis with Goals)</a:t>
            </a:r>
          </a:p>
          <a:p>
            <a:endParaRPr lang="en-US" sz="2400" b="1" dirty="0"/>
          </a:p>
          <a:p>
            <a:r>
              <a:rPr lang="en-US" sz="2400" b="1" dirty="0"/>
              <a:t>Tier 1: Strategies</a:t>
            </a:r>
          </a:p>
          <a:p>
            <a:endParaRPr lang="en-US" sz="2400" b="1" dirty="0"/>
          </a:p>
          <a:p>
            <a:r>
              <a:rPr lang="en-US" sz="2400" b="1" dirty="0"/>
              <a:t>Tier 2: Strategies and Interventions</a:t>
            </a:r>
          </a:p>
          <a:p>
            <a:endParaRPr lang="en-US" sz="2400" b="1" dirty="0"/>
          </a:p>
          <a:p>
            <a:r>
              <a:rPr lang="en-US" sz="2400" b="1" dirty="0"/>
              <a:t>Tier 3: Individualized Responses and Legal Interventions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30</a:t>
            </a:fld>
            <a:endParaRPr lang="en-US" dirty="0"/>
          </a:p>
        </p:txBody>
      </p:sp>
      <p:sp>
        <p:nvSpPr>
          <p:cNvPr id="17" name="Text Placeholder 16"/>
          <p:cNvSpPr>
            <a:spLocks noGrp="1"/>
          </p:cNvSpPr>
          <p:nvPr>
            <p:ph type="body" sz="quarter" idx="13"/>
          </p:nvPr>
        </p:nvSpPr>
        <p:spPr/>
        <p:txBody>
          <a:bodyPr/>
          <a:lstStyle/>
          <a:p>
            <a:r>
              <a:rPr lang="en-US" sz="1800" dirty="0"/>
              <a:t>Attendance plan</a:t>
            </a:r>
          </a:p>
        </p:txBody>
      </p:sp>
      <p:sp>
        <p:nvSpPr>
          <p:cNvPr id="5" name="Title 4"/>
          <p:cNvSpPr>
            <a:spLocks noGrp="1"/>
          </p:cNvSpPr>
          <p:nvPr>
            <p:ph type="title"/>
          </p:nvPr>
        </p:nvSpPr>
        <p:spPr>
          <a:xfrm>
            <a:off x="801915" y="189813"/>
            <a:ext cx="7341145" cy="954088"/>
          </a:xfrm>
        </p:spPr>
        <p:txBody>
          <a:bodyPr anchor="ctr"/>
          <a:lstStyle/>
          <a:p>
            <a:pPr algn="ctr"/>
            <a:r>
              <a:rPr lang="en-US" sz="3200" dirty="0"/>
              <a:t>PLAN STRUCTURE: Attendance Plan</a:t>
            </a:r>
          </a:p>
        </p:txBody>
      </p:sp>
    </p:spTree>
    <p:extLst>
      <p:ext uri="{BB962C8B-B14F-4D97-AF65-F5344CB8AC3E}">
        <p14:creationId xmlns:p14="http://schemas.microsoft.com/office/powerpoint/2010/main" val="4203377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type="pic" sz="quarter" idx="14"/>
            <p:extLst>
              <p:ext uri="{D42A27DB-BD31-4B8C-83A1-F6EECF244321}">
                <p14:modId xmlns:p14="http://schemas.microsoft.com/office/powerpoint/2010/main" val="2238695302"/>
              </p:ext>
            </p:extLst>
          </p:nvPr>
        </p:nvGraphicFramePr>
        <p:xfrm>
          <a:off x="609600" y="2732149"/>
          <a:ext cx="7550330" cy="1630680"/>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val="1300256729"/>
                    </a:ext>
                  </a:extLst>
                </a:gridCol>
                <a:gridCol w="741545">
                  <a:extLst>
                    <a:ext uri="{9D8B030D-6E8A-4147-A177-3AD203B41FA5}">
                      <a16:colId xmlns:a16="http://schemas.microsoft.com/office/drawing/2014/main" val="2546318505"/>
                    </a:ext>
                  </a:extLst>
                </a:gridCol>
                <a:gridCol w="685929">
                  <a:extLst>
                    <a:ext uri="{9D8B030D-6E8A-4147-A177-3AD203B41FA5}">
                      <a16:colId xmlns:a16="http://schemas.microsoft.com/office/drawing/2014/main" val="3404553291"/>
                    </a:ext>
                  </a:extLst>
                </a:gridCol>
                <a:gridCol w="889853">
                  <a:extLst>
                    <a:ext uri="{9D8B030D-6E8A-4147-A177-3AD203B41FA5}">
                      <a16:colId xmlns:a16="http://schemas.microsoft.com/office/drawing/2014/main" val="1541985363"/>
                    </a:ext>
                  </a:extLst>
                </a:gridCol>
                <a:gridCol w="667390">
                  <a:extLst>
                    <a:ext uri="{9D8B030D-6E8A-4147-A177-3AD203B41FA5}">
                      <a16:colId xmlns:a16="http://schemas.microsoft.com/office/drawing/2014/main" val="1322251110"/>
                    </a:ext>
                  </a:extLst>
                </a:gridCol>
                <a:gridCol w="926931">
                  <a:extLst>
                    <a:ext uri="{9D8B030D-6E8A-4147-A177-3AD203B41FA5}">
                      <a16:colId xmlns:a16="http://schemas.microsoft.com/office/drawing/2014/main" val="598572108"/>
                    </a:ext>
                  </a:extLst>
                </a:gridCol>
                <a:gridCol w="572803">
                  <a:extLst>
                    <a:ext uri="{9D8B030D-6E8A-4147-A177-3AD203B41FA5}">
                      <a16:colId xmlns:a16="http://schemas.microsoft.com/office/drawing/2014/main" val="1337926906"/>
                    </a:ext>
                  </a:extLst>
                </a:gridCol>
                <a:gridCol w="942123">
                  <a:extLst>
                    <a:ext uri="{9D8B030D-6E8A-4147-A177-3AD203B41FA5}">
                      <a16:colId xmlns:a16="http://schemas.microsoft.com/office/drawing/2014/main" val="1917437939"/>
                    </a:ext>
                  </a:extLst>
                </a:gridCol>
                <a:gridCol w="463610">
                  <a:extLst>
                    <a:ext uri="{9D8B030D-6E8A-4147-A177-3AD203B41FA5}">
                      <a16:colId xmlns:a16="http://schemas.microsoft.com/office/drawing/2014/main" val="2098246552"/>
                    </a:ext>
                  </a:extLst>
                </a:gridCol>
                <a:gridCol w="1089601">
                  <a:extLst>
                    <a:ext uri="{9D8B030D-6E8A-4147-A177-3AD203B41FA5}">
                      <a16:colId xmlns:a16="http://schemas.microsoft.com/office/drawing/2014/main" val="1767818223"/>
                    </a:ext>
                  </a:extLst>
                </a:gridCol>
              </a:tblGrid>
              <a:tr h="0">
                <a:tc gridSpan="2">
                  <a:txBody>
                    <a:bodyPr/>
                    <a:lstStyle/>
                    <a:p>
                      <a:pPr marL="0" marR="0" algn="ctr">
                        <a:lnSpc>
                          <a:spcPct val="107000"/>
                        </a:lnSpc>
                        <a:spcBef>
                          <a:spcPts val="0"/>
                        </a:spcBef>
                        <a:spcAft>
                          <a:spcPts val="0"/>
                        </a:spcAft>
                      </a:pPr>
                      <a:r>
                        <a:rPr lang="en-US" sz="1000" dirty="0">
                          <a:effectLst/>
                        </a:rPr>
                        <a:t>1</a:t>
                      </a:r>
                      <a:r>
                        <a:rPr lang="en-US" sz="1000" baseline="30000" dirty="0">
                          <a:effectLst/>
                        </a:rPr>
                        <a:t>st</a:t>
                      </a:r>
                      <a:r>
                        <a:rPr lang="en-US" sz="1000" dirty="0">
                          <a:effectLst/>
                        </a:rPr>
                        <a:t> Semester</a:t>
                      </a:r>
                      <a:endParaRPr lang="en-US" sz="1200" dirty="0">
                        <a:effectLst/>
                      </a:endParaRPr>
                    </a:p>
                    <a:p>
                      <a:pPr marL="0" marR="0" algn="ctr">
                        <a:lnSpc>
                          <a:spcPct val="107000"/>
                        </a:lnSpc>
                        <a:spcBef>
                          <a:spcPts val="0"/>
                        </a:spcBef>
                        <a:spcAft>
                          <a:spcPts val="0"/>
                        </a:spcAft>
                      </a:pPr>
                      <a:r>
                        <a:rPr lang="en-US" sz="1000" dirty="0">
                          <a:effectLst/>
                        </a:rPr>
                        <a:t>(2016/17)</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hMerge="1">
                  <a:txBody>
                    <a:bodyPr/>
                    <a:lstStyle/>
                    <a:p>
                      <a:endParaRPr lang="en-US"/>
                    </a:p>
                  </a:txBody>
                  <a:tcPr/>
                </a:tc>
                <a:extLst>
                  <a:ext uri="{0D108BD9-81ED-4DB2-BD59-A6C34878D82A}">
                    <a16:rowId xmlns:a16="http://schemas.microsoft.com/office/drawing/2014/main"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nchor="ctr">
                    <a:solidFill>
                      <a:srgbClr val="FF0000"/>
                    </a:solidFill>
                  </a:tcPr>
                </a:tc>
                <a:extLst>
                  <a:ext uri="{0D108BD9-81ED-4DB2-BD59-A6C34878D82A}">
                    <a16:rowId xmlns:a16="http://schemas.microsoft.com/office/drawing/2014/main"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b="0" dirty="0">
                          <a:effectLst/>
                        </a:rPr>
                        <a:t> </a:t>
                      </a:r>
                      <a:endParaRPr lang="en-US" sz="1200" b="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79957" marR="79957" marT="0" marB="0">
                    <a:solidFill>
                      <a:srgbClr val="FF0000"/>
                    </a:solidFill>
                  </a:tcPr>
                </a:tc>
                <a:extLst>
                  <a:ext uri="{0D108BD9-81ED-4DB2-BD59-A6C34878D82A}">
                    <a16:rowId xmlns:a16="http://schemas.microsoft.com/office/drawing/2014/main" val="3965326512"/>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941294" y="161365"/>
            <a:ext cx="8029669" cy="957823"/>
          </a:xfrm>
        </p:spPr>
        <p:txBody>
          <a:bodyPr anchor="ctr"/>
          <a:lstStyle/>
          <a:p>
            <a:r>
              <a:rPr lang="en-US" sz="4400" dirty="0"/>
              <a:t>ATTENDANCE PLAN DATA</a:t>
            </a:r>
          </a:p>
        </p:txBody>
      </p:sp>
      <p:graphicFrame>
        <p:nvGraphicFramePr>
          <p:cNvPr id="11" name="Content Placeholder 9"/>
          <p:cNvGraphicFramePr>
            <a:graphicFrameLocks/>
          </p:cNvGraphicFramePr>
          <p:nvPr>
            <p:extLst>
              <p:ext uri="{D42A27DB-BD31-4B8C-83A1-F6EECF244321}">
                <p14:modId xmlns:p14="http://schemas.microsoft.com/office/powerpoint/2010/main" val="1288684804"/>
              </p:ext>
            </p:extLst>
          </p:nvPr>
        </p:nvGraphicFramePr>
        <p:xfrm>
          <a:off x="609600" y="4428509"/>
          <a:ext cx="7550329" cy="1630680"/>
        </p:xfrm>
        <a:graphic>
          <a:graphicData uri="http://schemas.openxmlformats.org/drawingml/2006/table">
            <a:tbl>
              <a:tblPr firstRow="1" firstCol="1" bandRow="1">
                <a:tableStyleId>{5940675A-B579-460E-94D1-54222C63F5DA}</a:tableStyleId>
              </a:tblPr>
              <a:tblGrid>
                <a:gridCol w="570545">
                  <a:extLst>
                    <a:ext uri="{9D8B030D-6E8A-4147-A177-3AD203B41FA5}">
                      <a16:colId xmlns:a16="http://schemas.microsoft.com/office/drawing/2014/main" val="1300256729"/>
                    </a:ext>
                  </a:extLst>
                </a:gridCol>
                <a:gridCol w="741545">
                  <a:extLst>
                    <a:ext uri="{9D8B030D-6E8A-4147-A177-3AD203B41FA5}">
                      <a16:colId xmlns:a16="http://schemas.microsoft.com/office/drawing/2014/main" val="2546318505"/>
                    </a:ext>
                  </a:extLst>
                </a:gridCol>
                <a:gridCol w="685928">
                  <a:extLst>
                    <a:ext uri="{9D8B030D-6E8A-4147-A177-3AD203B41FA5}">
                      <a16:colId xmlns:a16="http://schemas.microsoft.com/office/drawing/2014/main" val="3404553291"/>
                    </a:ext>
                  </a:extLst>
                </a:gridCol>
                <a:gridCol w="889853">
                  <a:extLst>
                    <a:ext uri="{9D8B030D-6E8A-4147-A177-3AD203B41FA5}">
                      <a16:colId xmlns:a16="http://schemas.microsoft.com/office/drawing/2014/main" val="1541985363"/>
                    </a:ext>
                  </a:extLst>
                </a:gridCol>
                <a:gridCol w="667390">
                  <a:extLst>
                    <a:ext uri="{9D8B030D-6E8A-4147-A177-3AD203B41FA5}">
                      <a16:colId xmlns:a16="http://schemas.microsoft.com/office/drawing/2014/main" val="1322251110"/>
                    </a:ext>
                  </a:extLst>
                </a:gridCol>
                <a:gridCol w="926930">
                  <a:extLst>
                    <a:ext uri="{9D8B030D-6E8A-4147-A177-3AD203B41FA5}">
                      <a16:colId xmlns:a16="http://schemas.microsoft.com/office/drawing/2014/main" val="598572108"/>
                    </a:ext>
                  </a:extLst>
                </a:gridCol>
                <a:gridCol w="572803">
                  <a:extLst>
                    <a:ext uri="{9D8B030D-6E8A-4147-A177-3AD203B41FA5}">
                      <a16:colId xmlns:a16="http://schemas.microsoft.com/office/drawing/2014/main" val="1337926906"/>
                    </a:ext>
                  </a:extLst>
                </a:gridCol>
                <a:gridCol w="942124">
                  <a:extLst>
                    <a:ext uri="{9D8B030D-6E8A-4147-A177-3AD203B41FA5}">
                      <a16:colId xmlns:a16="http://schemas.microsoft.com/office/drawing/2014/main" val="1917437939"/>
                    </a:ext>
                  </a:extLst>
                </a:gridCol>
                <a:gridCol w="463610">
                  <a:extLst>
                    <a:ext uri="{9D8B030D-6E8A-4147-A177-3AD203B41FA5}">
                      <a16:colId xmlns:a16="http://schemas.microsoft.com/office/drawing/2014/main" val="2098246552"/>
                    </a:ext>
                  </a:extLst>
                </a:gridCol>
                <a:gridCol w="1089601">
                  <a:extLst>
                    <a:ext uri="{9D8B030D-6E8A-4147-A177-3AD203B41FA5}">
                      <a16:colId xmlns:a16="http://schemas.microsoft.com/office/drawing/2014/main" val="1767818223"/>
                    </a:ext>
                  </a:extLst>
                </a:gridCol>
              </a:tblGrid>
              <a:tr h="0">
                <a:tc gridSpan="2">
                  <a:txBody>
                    <a:bodyPr/>
                    <a:lstStyle/>
                    <a:p>
                      <a:pPr marL="0" marR="0" algn="ctr">
                        <a:lnSpc>
                          <a:spcPct val="107000"/>
                        </a:lnSpc>
                        <a:spcBef>
                          <a:spcPts val="0"/>
                        </a:spcBef>
                        <a:spcAft>
                          <a:spcPts val="0"/>
                        </a:spcAft>
                      </a:pPr>
                      <a:r>
                        <a:rPr lang="en-US" sz="1000" dirty="0">
                          <a:effectLst/>
                        </a:rPr>
                        <a:t>2nd Semester</a:t>
                      </a:r>
                      <a:endParaRPr lang="en-US" sz="1200" dirty="0">
                        <a:effectLst/>
                      </a:endParaRPr>
                    </a:p>
                    <a:p>
                      <a:pPr marL="0" marR="0" algn="ctr">
                        <a:lnSpc>
                          <a:spcPct val="107000"/>
                        </a:lnSpc>
                        <a:spcBef>
                          <a:spcPts val="0"/>
                        </a:spcBef>
                        <a:spcAft>
                          <a:spcPts val="0"/>
                        </a:spcAft>
                      </a:pPr>
                      <a:r>
                        <a:rPr lang="en-US" sz="1000" dirty="0">
                          <a:effectLst/>
                        </a:rPr>
                        <a:t>(2016/17)</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Satisfactory (0-4.9%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At-Risk 5-9.9%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000" dirty="0">
                          <a:effectLst/>
                        </a:rPr>
                        <a:t>Chronic Absences (10-19.9% absences)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hMerge="1">
                  <a:txBody>
                    <a:bodyPr/>
                    <a:lstStyle/>
                    <a:p>
                      <a:endParaRPr lang="en-US"/>
                    </a:p>
                  </a:txBody>
                  <a:tcPr/>
                </a:tc>
                <a:tc gridSpan="2">
                  <a:txBody>
                    <a:bodyPr/>
                    <a:lstStyle/>
                    <a:p>
                      <a:pPr marL="0" marR="0">
                        <a:lnSpc>
                          <a:spcPct val="107000"/>
                        </a:lnSpc>
                        <a:spcBef>
                          <a:spcPts val="0"/>
                        </a:spcBef>
                        <a:spcAft>
                          <a:spcPts val="0"/>
                        </a:spcAft>
                      </a:pPr>
                      <a:r>
                        <a:rPr lang="en-US" sz="1000" dirty="0">
                          <a:effectLst/>
                        </a:rPr>
                        <a:t>Severe Absences (20% or more)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hMerge="1">
                  <a:txBody>
                    <a:bodyPr/>
                    <a:lstStyle/>
                    <a:p>
                      <a:endParaRPr lang="en-US"/>
                    </a:p>
                  </a:txBody>
                  <a:tcPr/>
                </a:tc>
                <a:extLst>
                  <a:ext uri="{0D108BD9-81ED-4DB2-BD59-A6C34878D82A}">
                    <a16:rowId xmlns:a16="http://schemas.microsoft.com/office/drawing/2014/main" val="50433263"/>
                  </a:ext>
                </a:extLst>
              </a:tr>
              <a:tr h="0">
                <a:tc>
                  <a:txBody>
                    <a:bodyPr/>
                    <a:lstStyle/>
                    <a:p>
                      <a:pPr marL="0" marR="0">
                        <a:lnSpc>
                          <a:spcPct val="107000"/>
                        </a:lnSpc>
                        <a:spcBef>
                          <a:spcPts val="0"/>
                        </a:spcBef>
                        <a:spcAft>
                          <a:spcPts val="0"/>
                        </a:spcAft>
                      </a:pPr>
                      <a:r>
                        <a:rPr lang="en-US" sz="1000" dirty="0">
                          <a:effectLst/>
                        </a:rPr>
                        <a:t>Grade</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Total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tc>
                  <a:txBody>
                    <a:bodyPr/>
                    <a:lstStyle/>
                    <a:p>
                      <a:pPr marL="0" marR="0" algn="ctr">
                        <a:lnSpc>
                          <a:spcPct val="107000"/>
                        </a:lnSpc>
                        <a:spcBef>
                          <a:spcPts val="0"/>
                        </a:spcBef>
                        <a:spcAft>
                          <a:spcPts val="0"/>
                        </a:spcAft>
                      </a:pPr>
                      <a:r>
                        <a:rPr lang="en-US" sz="1000" dirty="0">
                          <a:effectLst/>
                        </a:rPr>
                        <a:t>%</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rgbClr val="FF0000"/>
                    </a:solidFill>
                  </a:tcPr>
                </a:tc>
                <a:extLst>
                  <a:ext uri="{0D108BD9-81ED-4DB2-BD59-A6C34878D82A}">
                    <a16:rowId xmlns:a16="http://schemas.microsoft.com/office/drawing/2014/main" val="94251354"/>
                  </a:ext>
                </a:extLst>
              </a:tr>
              <a:tr h="0">
                <a:tc>
                  <a:txBody>
                    <a:bodyPr/>
                    <a:lstStyle/>
                    <a:p>
                      <a:pPr marL="0" marR="0">
                        <a:lnSpc>
                          <a:spcPct val="107000"/>
                        </a:lnSpc>
                        <a:spcBef>
                          <a:spcPts val="0"/>
                        </a:spcBef>
                        <a:spcAft>
                          <a:spcPts val="0"/>
                        </a:spcAft>
                      </a:pPr>
                      <a:r>
                        <a:rPr lang="en-US" sz="1000" dirty="0">
                          <a:effectLst/>
                        </a:rPr>
                        <a:t>9</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998113637"/>
                  </a:ext>
                </a:extLst>
              </a:tr>
              <a:tr h="0">
                <a:tc>
                  <a:txBody>
                    <a:bodyPr/>
                    <a:lstStyle/>
                    <a:p>
                      <a:pPr marL="0" marR="0">
                        <a:lnSpc>
                          <a:spcPct val="107000"/>
                        </a:lnSpc>
                        <a:spcBef>
                          <a:spcPts val="0"/>
                        </a:spcBef>
                        <a:spcAft>
                          <a:spcPts val="0"/>
                        </a:spcAft>
                      </a:pPr>
                      <a:r>
                        <a:rPr lang="en-US" sz="1000" dirty="0">
                          <a:effectLst/>
                        </a:rPr>
                        <a:t>10</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2139677236"/>
                  </a:ext>
                </a:extLst>
              </a:tr>
              <a:tr h="0">
                <a:tc>
                  <a:txBody>
                    <a:bodyPr/>
                    <a:lstStyle/>
                    <a:p>
                      <a:pPr marL="0" marR="0">
                        <a:lnSpc>
                          <a:spcPct val="107000"/>
                        </a:lnSpc>
                        <a:spcBef>
                          <a:spcPts val="0"/>
                        </a:spcBef>
                        <a:spcAft>
                          <a:spcPts val="0"/>
                        </a:spcAft>
                      </a:pPr>
                      <a:r>
                        <a:rPr lang="en-US" sz="1000" dirty="0">
                          <a:effectLst/>
                        </a:rPr>
                        <a:t>11</a:t>
                      </a:r>
                      <a:r>
                        <a:rPr lang="en-US" sz="1000" baseline="30000" dirty="0">
                          <a:effectLst/>
                        </a:rPr>
                        <a:t>th</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1424867453"/>
                  </a:ext>
                </a:extLst>
              </a:tr>
              <a:tr h="0">
                <a:tc>
                  <a:txBody>
                    <a:bodyPr/>
                    <a:lstStyle/>
                    <a:p>
                      <a:pPr marL="0" marR="0">
                        <a:lnSpc>
                          <a:spcPct val="107000"/>
                        </a:lnSpc>
                        <a:spcBef>
                          <a:spcPts val="0"/>
                        </a:spcBef>
                        <a:spcAft>
                          <a:spcPts val="0"/>
                        </a:spcAft>
                      </a:pPr>
                      <a:r>
                        <a:rPr lang="en-US" sz="1000" dirty="0">
                          <a:effectLst/>
                        </a:rPr>
                        <a:t>12</a:t>
                      </a:r>
                      <a:r>
                        <a:rPr lang="en-US" sz="1000" baseline="30000" dirty="0">
                          <a:effectLst/>
                        </a:rPr>
                        <a:t>th</a:t>
                      </a: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658625702"/>
                  </a:ext>
                </a:extLst>
              </a:tr>
              <a:tr h="0">
                <a:tc>
                  <a:txBody>
                    <a:bodyPr/>
                    <a:lstStyle/>
                    <a:p>
                      <a:pPr marL="0" marR="0">
                        <a:lnSpc>
                          <a:spcPct val="107000"/>
                        </a:lnSpc>
                        <a:spcBef>
                          <a:spcPts val="0"/>
                        </a:spcBef>
                        <a:spcAft>
                          <a:spcPts val="0"/>
                        </a:spcAft>
                      </a:pPr>
                      <a:r>
                        <a:rPr lang="en-US" sz="1000" dirty="0">
                          <a:effectLst/>
                        </a:rPr>
                        <a:t>Totals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40000"/>
                        <a:lumOff val="60000"/>
                      </a:schemeClr>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chemeClr val="accent6"/>
                    </a:solidFill>
                  </a:tcPr>
                </a:tc>
                <a:tc>
                  <a:txBody>
                    <a:bodyPr/>
                    <a:lstStyle/>
                    <a:p>
                      <a:pPr marL="0" marR="0">
                        <a:lnSpc>
                          <a:spcPct val="107000"/>
                        </a:lnSpc>
                        <a:spcBef>
                          <a:spcPts val="0"/>
                        </a:spcBef>
                        <a:spcAft>
                          <a:spcPts val="0"/>
                        </a:spcAft>
                      </a:pPr>
                      <a:r>
                        <a:rPr lang="en-US" sz="1000" dirty="0">
                          <a:effectLst/>
                        </a:rPr>
                        <a:t>(Total #)</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tc>
                  <a:txBody>
                    <a:bodyPr/>
                    <a:lstStyle/>
                    <a:p>
                      <a:pPr marL="0" marR="0">
                        <a:lnSpc>
                          <a:spcPct val="107000"/>
                        </a:lnSpc>
                        <a:spcBef>
                          <a:spcPts val="0"/>
                        </a:spcBef>
                        <a:spcAft>
                          <a:spcPts val="0"/>
                        </a:spcAft>
                      </a:pPr>
                      <a:r>
                        <a:rPr lang="en-US" sz="1000" dirty="0">
                          <a:effectLst/>
                        </a:rPr>
                        <a:t>(Overall % of students)</a:t>
                      </a:r>
                      <a:endParaRPr lang="en-US" sz="12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3965326512"/>
                  </a:ext>
                </a:extLst>
              </a:tr>
            </a:tbl>
          </a:graphicData>
        </a:graphic>
      </p:graphicFrame>
      <p:sp>
        <p:nvSpPr>
          <p:cNvPr id="15" name="TextBox 14"/>
          <p:cNvSpPr txBox="1"/>
          <p:nvPr/>
        </p:nvSpPr>
        <p:spPr>
          <a:xfrm>
            <a:off x="522512" y="1205489"/>
            <a:ext cx="8346850" cy="116955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a:ea typeface="+mn-ea"/>
                <a:cs typeface="+mn-cs"/>
              </a:rPr>
              <a:t>Data is included in the SIP</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entury Gothic"/>
                <a:ea typeface="+mn-ea"/>
                <a:cs typeface="+mn-cs"/>
              </a:rPr>
              <a:t>Two-year data by semester can be compared by switching the year to 2015/16</a:t>
            </a:r>
          </a:p>
        </p:txBody>
      </p:sp>
    </p:spTree>
    <p:extLst>
      <p:ext uri="{BB962C8B-B14F-4D97-AF65-F5344CB8AC3E}">
        <p14:creationId xmlns:p14="http://schemas.microsoft.com/office/powerpoint/2010/main" val="3584340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32</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654908" y="222422"/>
            <a:ext cx="8316055" cy="896766"/>
          </a:xfrm>
        </p:spPr>
        <p:txBody>
          <a:bodyPr anchor="ctr"/>
          <a:lstStyle/>
          <a:p>
            <a:r>
              <a:rPr lang="en-US" sz="4400" dirty="0"/>
              <a:t>ATTENDANCE PLAN GOALS</a:t>
            </a:r>
          </a:p>
        </p:txBody>
      </p:sp>
      <p:sp>
        <p:nvSpPr>
          <p:cNvPr id="15" name="TextBox 14"/>
          <p:cNvSpPr txBox="1"/>
          <p:nvPr/>
        </p:nvSpPr>
        <p:spPr>
          <a:xfrm>
            <a:off x="312447" y="1341413"/>
            <a:ext cx="8658516" cy="51244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200" dirty="0">
                <a:latin typeface="Arial Narrow Bold" panose="020B0706020202030204" pitchFamily="34" charset="0"/>
              </a:rPr>
              <a:t>Analyze school-wide data with the SIP team</a:t>
            </a:r>
          </a:p>
          <a:p>
            <a:pPr>
              <a:spcAft>
                <a:spcPts val="600"/>
              </a:spcAft>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An emphasis on early grades in elementary (K &amp; 1) and high school (9 &amp; 10) may be a focus</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All grades in middle school (6, 7, 8)</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Set SMART goals for each semester</a:t>
            </a:r>
          </a:p>
          <a:p>
            <a:pPr marL="285750" indent="-285750">
              <a:spcAft>
                <a:spcPts val="600"/>
              </a:spcAft>
              <a:buFont typeface="Arial" panose="020B0604020202020204" pitchFamily="34" charset="0"/>
              <a:buChar char="•"/>
            </a:pPr>
            <a:endParaRPr lang="en-US" sz="1000" dirty="0">
              <a:latin typeface="Arial Narrow Bold" panose="020B0706020202030204" pitchFamily="34" charset="0"/>
            </a:endParaRPr>
          </a:p>
          <a:p>
            <a:pPr marL="285750" indent="-285750">
              <a:spcAft>
                <a:spcPts val="600"/>
              </a:spcAft>
              <a:buFont typeface="Arial" panose="020B0604020202020204" pitchFamily="34" charset="0"/>
              <a:buChar char="•"/>
            </a:pPr>
            <a:r>
              <a:rPr lang="en-US" sz="3200" dirty="0">
                <a:latin typeface="Arial Narrow Bold" panose="020B0706020202030204" pitchFamily="34" charset="0"/>
              </a:rPr>
              <a:t>District Goal is to reduce chronic absenteeism by at least 1%.</a:t>
            </a:r>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618511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33</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33632" y="165100"/>
            <a:ext cx="8637331" cy="954088"/>
          </a:xfrm>
        </p:spPr>
        <p:txBody>
          <a:bodyPr anchor="ctr"/>
          <a:lstStyle/>
          <a:p>
            <a:r>
              <a:rPr lang="en-US" sz="3200" dirty="0"/>
              <a:t>ATTENDANCE PLANS TIERS &amp; STRATEGIES</a:t>
            </a:r>
          </a:p>
        </p:txBody>
      </p:sp>
      <p:sp>
        <p:nvSpPr>
          <p:cNvPr id="15" name="TextBox 14"/>
          <p:cNvSpPr txBox="1"/>
          <p:nvPr/>
        </p:nvSpPr>
        <p:spPr>
          <a:xfrm>
            <a:off x="457201" y="1281771"/>
            <a:ext cx="8412162" cy="4832092"/>
          </a:xfrm>
          <a:prstGeom prst="rect">
            <a:avLst/>
          </a:prstGeom>
          <a:noFill/>
        </p:spPr>
        <p:txBody>
          <a:bodyPr wrap="square" rtlCol="0">
            <a:spAutoFit/>
          </a:bodyPr>
          <a:lstStyle/>
          <a:p>
            <a:pPr>
              <a:spcAft>
                <a:spcPts val="600"/>
              </a:spcAft>
            </a:pPr>
            <a:r>
              <a:rPr lang="en-US" sz="2000" dirty="0">
                <a:latin typeface="Arial Narrow Bold" panose="020B0706020202030204" pitchFamily="34" charset="0"/>
              </a:rPr>
              <a:t>Tiers for attendance strategies include:</a:t>
            </a:r>
          </a:p>
          <a:p>
            <a:pPr marL="640080" indent="-342900">
              <a:spcAft>
                <a:spcPts val="600"/>
              </a:spcAft>
              <a:buFont typeface="+mj-lt"/>
              <a:buAutoNum type="alphaUcPeriod"/>
            </a:pPr>
            <a:r>
              <a:rPr lang="en-US" sz="2000" dirty="0">
                <a:latin typeface="Arial Narrow Bold" panose="020B0706020202030204" pitchFamily="34" charset="0"/>
              </a:rPr>
              <a:t>Monitor Data</a:t>
            </a:r>
          </a:p>
          <a:p>
            <a:pPr marL="640080" indent="-342900">
              <a:spcAft>
                <a:spcPts val="600"/>
              </a:spcAft>
              <a:buFont typeface="+mj-lt"/>
              <a:buAutoNum type="alphaUcPeriod"/>
            </a:pPr>
            <a:r>
              <a:rPr lang="en-US" sz="2000" dirty="0">
                <a:latin typeface="Arial Narrow Bold" panose="020B0706020202030204" pitchFamily="34" charset="0"/>
              </a:rPr>
              <a:t>Engage students and Families</a:t>
            </a:r>
          </a:p>
          <a:p>
            <a:pPr marL="640080" indent="-342900">
              <a:spcAft>
                <a:spcPts val="600"/>
              </a:spcAft>
              <a:buFont typeface="+mj-lt"/>
              <a:buAutoNum type="alphaUcPeriod"/>
            </a:pPr>
            <a:r>
              <a:rPr lang="en-US" sz="2000" dirty="0">
                <a:latin typeface="Arial Narrow Bold" panose="020B0706020202030204" pitchFamily="34" charset="0"/>
              </a:rPr>
              <a:t>Recognize good and improved attendance</a:t>
            </a:r>
          </a:p>
          <a:p>
            <a:pPr marL="640080" indent="-342900">
              <a:spcAft>
                <a:spcPts val="600"/>
              </a:spcAft>
              <a:buFont typeface="+mj-lt"/>
              <a:buAutoNum type="alphaUcPeriod"/>
            </a:pPr>
            <a:r>
              <a:rPr lang="en-US" sz="2000" dirty="0">
                <a:latin typeface="Arial Narrow Bold" panose="020B0706020202030204" pitchFamily="34" charset="0"/>
              </a:rPr>
              <a:t>Provide personalized outreach</a:t>
            </a:r>
          </a:p>
          <a:p>
            <a:pPr marL="640080" indent="-342900">
              <a:spcAft>
                <a:spcPts val="600"/>
              </a:spcAft>
              <a:buFont typeface="+mj-lt"/>
              <a:buAutoNum type="alphaUcPeriod"/>
            </a:pPr>
            <a:r>
              <a:rPr lang="en-US" sz="2000" dirty="0">
                <a:latin typeface="Arial Narrow Bold" panose="020B0706020202030204" pitchFamily="34" charset="0"/>
              </a:rPr>
              <a:t>Remove barriers</a:t>
            </a:r>
          </a:p>
          <a:p>
            <a:pPr>
              <a:spcAft>
                <a:spcPts val="600"/>
              </a:spcAft>
            </a:pPr>
            <a:endParaRPr lang="en-US" sz="2000" dirty="0">
              <a:latin typeface="Arial Narrow Bold" panose="020B0706020202030204" pitchFamily="34" charset="0"/>
            </a:endParaRPr>
          </a:p>
          <a:p>
            <a:pPr marL="640080" indent="-640080">
              <a:spcAft>
                <a:spcPts val="600"/>
              </a:spcAft>
            </a:pPr>
            <a:r>
              <a:rPr lang="en-US" sz="2000" dirty="0">
                <a:latin typeface="Arial Narrow Bold" panose="020B0706020202030204" pitchFamily="34" charset="0"/>
              </a:rPr>
              <a:t>Tier 1: Strategies aimed at all students and families</a:t>
            </a:r>
          </a:p>
          <a:p>
            <a:pPr marL="640080" indent="-640080">
              <a:spcAft>
                <a:spcPts val="600"/>
              </a:spcAft>
            </a:pPr>
            <a:r>
              <a:rPr lang="en-US" sz="2000" dirty="0">
                <a:latin typeface="Arial Narrow Bold" panose="020B0706020202030204" pitchFamily="34" charset="0"/>
              </a:rPr>
              <a:t>Tier 2: Strategies for students with at-risk attendance and a history of chronic absenteeism</a:t>
            </a:r>
          </a:p>
          <a:p>
            <a:pPr marL="640080" indent="-640080">
              <a:spcAft>
                <a:spcPts val="600"/>
              </a:spcAft>
            </a:pPr>
            <a:r>
              <a:rPr lang="en-US" sz="2000" dirty="0">
                <a:latin typeface="Arial Narrow Bold" panose="020B0706020202030204" pitchFamily="34" charset="0"/>
              </a:rPr>
              <a:t>Tier 3: Coordinated school and district response (Student Services Department). Legal intervention (last resort)</a:t>
            </a:r>
          </a:p>
          <a:p>
            <a:pPr marL="285750" indent="-285750">
              <a:spcAft>
                <a:spcPts val="600"/>
              </a:spcAft>
              <a:buFont typeface="Arial" panose="020B0604020202020204" pitchFamily="34" charset="0"/>
              <a:buChar char="•"/>
            </a:pPr>
            <a:endParaRPr lang="en-US" dirty="0">
              <a:latin typeface="Arial Narrow Bold" panose="020B0706020202030204" pitchFamily="34" charset="0"/>
            </a:endParaRPr>
          </a:p>
        </p:txBody>
      </p:sp>
    </p:spTree>
    <p:extLst>
      <p:ext uri="{BB962C8B-B14F-4D97-AF65-F5344CB8AC3E}">
        <p14:creationId xmlns:p14="http://schemas.microsoft.com/office/powerpoint/2010/main" val="3976542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34</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83059" y="197707"/>
            <a:ext cx="8720060" cy="948635"/>
          </a:xfrm>
        </p:spPr>
        <p:txBody>
          <a:bodyPr anchor="ctr"/>
          <a:lstStyle/>
          <a:p>
            <a:r>
              <a:rPr lang="en-US" sz="3200" dirty="0"/>
              <a:t>ATTENDANCE PLANS TIERS &amp; STRATEGIES</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566406" y="1688086"/>
            <a:ext cx="8300172" cy="4206801"/>
          </a:xfrm>
          <a:prstGeom prst="rect">
            <a:avLst/>
          </a:prstGeom>
        </p:spPr>
      </p:pic>
      <p:sp>
        <p:nvSpPr>
          <p:cNvPr id="2" name="Isosceles Triangle 1"/>
          <p:cNvSpPr/>
          <p:nvPr/>
        </p:nvSpPr>
        <p:spPr>
          <a:xfrm>
            <a:off x="3880485" y="1320191"/>
            <a:ext cx="1383029" cy="484033"/>
          </a:xfrm>
          <a:prstGeom prst="triangle">
            <a:avLst/>
          </a:prstGeom>
          <a:solidFill>
            <a:srgbClr val="3D4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9968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35</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04800" y="217735"/>
            <a:ext cx="8666162" cy="954088"/>
          </a:xfrm>
        </p:spPr>
        <p:txBody>
          <a:bodyPr anchor="ctr"/>
          <a:lstStyle/>
          <a:p>
            <a:r>
              <a:rPr lang="en-US" sz="3600" dirty="0"/>
              <a:t>ATTENDANCE PLAN TIER 1 EXAMPLES</a:t>
            </a:r>
          </a:p>
        </p:txBody>
      </p:sp>
      <p:sp>
        <p:nvSpPr>
          <p:cNvPr id="9" name="Content Placeholder 2"/>
          <p:cNvSpPr txBox="1">
            <a:spLocks/>
          </p:cNvSpPr>
          <p:nvPr/>
        </p:nvSpPr>
        <p:spPr>
          <a:xfrm>
            <a:off x="403411" y="1385046"/>
            <a:ext cx="8567551" cy="473336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mj-lt"/>
              <a:buAutoNum type="arabicPeriod"/>
            </a:pPr>
            <a:r>
              <a:rPr lang="en-US" sz="1800" b="1" dirty="0"/>
              <a:t>Attendance phone line for your school on the school website. EASILY ACCESSIBLE, </a:t>
            </a:r>
            <a:r>
              <a:rPr lang="en-US" sz="1800" b="1" i="1" dirty="0"/>
              <a:t>not in a document that has to be downloaded</a:t>
            </a:r>
            <a:r>
              <a:rPr lang="en-US" sz="1800" b="1" dirty="0"/>
              <a:t>.</a:t>
            </a:r>
          </a:p>
          <a:p>
            <a:pPr lvl="1"/>
            <a:r>
              <a:rPr lang="en-US" sz="1800" b="1" dirty="0"/>
              <a:t>Recommended locations: 1. </a:t>
            </a:r>
            <a:r>
              <a:rPr lang="en-US" sz="1800" b="1" u="sng" dirty="0"/>
              <a:t>Contact Us</a:t>
            </a:r>
            <a:r>
              <a:rPr lang="en-US" sz="1800" b="1" dirty="0"/>
              <a:t> and 2. </a:t>
            </a:r>
            <a:r>
              <a:rPr lang="en-US" sz="1800" b="1" u="sng" dirty="0"/>
              <a:t>Absence Reportin</a:t>
            </a:r>
            <a:r>
              <a:rPr lang="en-US" sz="1800" b="1" dirty="0"/>
              <a:t>g</a:t>
            </a:r>
            <a:r>
              <a:rPr lang="en-US" sz="1800" b="1" u="sng" dirty="0"/>
              <a:t> Policy</a:t>
            </a:r>
            <a:r>
              <a:rPr lang="en-US" sz="1800" b="1" dirty="0"/>
              <a:t>. Use a phone number intended for attendance reporting.</a:t>
            </a:r>
          </a:p>
          <a:p>
            <a:pPr lvl="1"/>
            <a:r>
              <a:rPr lang="en-US" sz="1800" b="1" dirty="0"/>
              <a:t>Add to the school’s splash page on the District website.</a:t>
            </a:r>
          </a:p>
          <a:p>
            <a:pPr lvl="1"/>
            <a:r>
              <a:rPr lang="en-US" sz="1800" b="1" dirty="0"/>
              <a:t>Attendance Clerk at the school should monitor the messages. Try to keep up so parents don’t get the “</a:t>
            </a:r>
            <a:r>
              <a:rPr lang="en-US" sz="1800" b="1" dirty="0">
                <a:solidFill>
                  <a:srgbClr val="FF0000"/>
                </a:solidFill>
              </a:rPr>
              <a:t>voice mailbox is full</a:t>
            </a:r>
            <a:r>
              <a:rPr lang="en-US" sz="1800" b="1" dirty="0"/>
              <a:t>” message. </a:t>
            </a:r>
          </a:p>
          <a:p>
            <a:pPr lvl="1"/>
            <a:endParaRPr lang="en-US" sz="1800" b="1" dirty="0"/>
          </a:p>
          <a:p>
            <a:pPr>
              <a:buFont typeface="+mj-lt"/>
              <a:buAutoNum type="arabicPeriod"/>
            </a:pPr>
            <a:r>
              <a:rPr lang="en-US" sz="1800" b="1" dirty="0"/>
              <a:t>Teachers take daily attendance. Administrators and teachers work together to resolve conflicts in attendance records as a result of testing, field trips, illness, and other causes of a student’s absence from the classroom.</a:t>
            </a:r>
          </a:p>
          <a:p>
            <a:pPr marL="0" indent="0">
              <a:buNone/>
            </a:pPr>
            <a:endParaRPr lang="en-US" sz="1800" b="1" dirty="0"/>
          </a:p>
          <a:p>
            <a:pPr>
              <a:buAutoNum type="arabicPeriod" startAt="3"/>
            </a:pPr>
            <a:r>
              <a:rPr lang="en-US" sz="1800" b="1" dirty="0"/>
              <a:t>Parents are expected to update school records with a reliable phone number. On the school plan, how will parents know to do</a:t>
            </a:r>
            <a:r>
              <a:rPr lang="en-US" sz="2000" b="1" dirty="0"/>
              <a:t> this?</a:t>
            </a:r>
          </a:p>
          <a:p>
            <a:pPr marL="0" indent="0">
              <a:buNone/>
            </a:pPr>
            <a:endParaRPr lang="en-US" sz="1800" dirty="0"/>
          </a:p>
        </p:txBody>
      </p:sp>
    </p:spTree>
    <p:extLst>
      <p:ext uri="{BB962C8B-B14F-4D97-AF65-F5344CB8AC3E}">
        <p14:creationId xmlns:p14="http://schemas.microsoft.com/office/powerpoint/2010/main" val="2830857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36</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381000" y="165100"/>
            <a:ext cx="8589963" cy="954088"/>
          </a:xfrm>
        </p:spPr>
        <p:txBody>
          <a:bodyPr anchor="ctr"/>
          <a:lstStyle/>
          <a:p>
            <a:r>
              <a:rPr lang="en-US" sz="3600" dirty="0"/>
              <a:t>ATTENDANCE PLAN TIER 2 EXAMPLES</a:t>
            </a:r>
          </a:p>
        </p:txBody>
      </p:sp>
      <p:sp>
        <p:nvSpPr>
          <p:cNvPr id="6" name="Content Placeholder 2"/>
          <p:cNvSpPr txBox="1">
            <a:spLocks/>
          </p:cNvSpPr>
          <p:nvPr/>
        </p:nvSpPr>
        <p:spPr>
          <a:xfrm>
            <a:off x="292100" y="1119188"/>
            <a:ext cx="8394700" cy="473551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rial Narrow Bold" panose="020B0706020202030204" pitchFamily="34" charset="0"/>
              </a:rPr>
              <a:t>Review attendance every week for students that are chronically absent or at-risk Look for patterns</a:t>
            </a:r>
          </a:p>
          <a:p>
            <a:r>
              <a:rPr lang="en-US" sz="2400" dirty="0">
                <a:latin typeface="Arial Narrow Bold" panose="020B0706020202030204" pitchFamily="34" charset="0"/>
              </a:rPr>
              <a:t>Suggest a home visit or conference</a:t>
            </a:r>
          </a:p>
          <a:p>
            <a:r>
              <a:rPr lang="en-US" sz="2400" dirty="0">
                <a:latin typeface="Arial Narrow Bold" panose="020B0706020202030204" pitchFamily="34" charset="0"/>
              </a:rPr>
              <a:t>Nurture teacher interest in helping to reach out to chronically absent students</a:t>
            </a:r>
          </a:p>
          <a:p>
            <a:r>
              <a:rPr lang="en-US" sz="2400" dirty="0">
                <a:latin typeface="Arial Narrow Bold" panose="020B0706020202030204" pitchFamily="34" charset="0"/>
              </a:rPr>
              <a:t>Recognize good and improved attendance</a:t>
            </a:r>
          </a:p>
          <a:p>
            <a:r>
              <a:rPr lang="en-US" sz="2400" dirty="0">
                <a:latin typeface="Arial Narrow Bold" panose="020B0706020202030204" pitchFamily="34" charset="0"/>
              </a:rPr>
              <a:t>Assign an attendance buddy (A student or teacher volunteer that checks in with students that have attendance concerns)</a:t>
            </a:r>
          </a:p>
          <a:p>
            <a:r>
              <a:rPr lang="en-US" sz="2400" dirty="0">
                <a:latin typeface="Arial Narrow Bold" panose="020B0706020202030204" pitchFamily="34" charset="0"/>
              </a:rPr>
              <a:t>Refer families to appropriate services (Social worker, guidance counselor, HEART, health services) </a:t>
            </a:r>
          </a:p>
          <a:p>
            <a:r>
              <a:rPr lang="en-US" sz="2400" dirty="0">
                <a:latin typeface="Arial Narrow Bold" panose="020B0706020202030204" pitchFamily="34" charset="0"/>
              </a:rPr>
              <a:t>Identify barriers (transportation, housing, income)</a:t>
            </a:r>
          </a:p>
          <a:p>
            <a:endParaRPr lang="en-US" sz="1800" dirty="0"/>
          </a:p>
          <a:p>
            <a:endParaRPr lang="en-US" sz="1800" dirty="0"/>
          </a:p>
        </p:txBody>
      </p:sp>
    </p:spTree>
    <p:extLst>
      <p:ext uri="{BB962C8B-B14F-4D97-AF65-F5344CB8AC3E}">
        <p14:creationId xmlns:p14="http://schemas.microsoft.com/office/powerpoint/2010/main" val="3121461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37</a:t>
            </a:fld>
            <a:endParaRPr lang="en-US" dirty="0"/>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a:xfrm>
            <a:off x="266700" y="165100"/>
            <a:ext cx="8704263" cy="954088"/>
          </a:xfrm>
        </p:spPr>
        <p:txBody>
          <a:bodyPr anchor="ctr"/>
          <a:lstStyle/>
          <a:p>
            <a:r>
              <a:rPr lang="en-US" sz="3600" dirty="0"/>
              <a:t>ATTENDANCE PLAN TIER 3 EXAMPLES</a:t>
            </a:r>
          </a:p>
        </p:txBody>
      </p:sp>
      <p:sp>
        <p:nvSpPr>
          <p:cNvPr id="7" name="Content Placeholder 2"/>
          <p:cNvSpPr txBox="1">
            <a:spLocks/>
          </p:cNvSpPr>
          <p:nvPr/>
        </p:nvSpPr>
        <p:spPr>
          <a:xfrm>
            <a:off x="266701" y="1409700"/>
            <a:ext cx="8704262" cy="45593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Narrow Bold" panose="020B0706020202030204" pitchFamily="34" charset="0"/>
              </a:rPr>
              <a:t>Determine how many students have a history of missing 20% or more of school. Identify the students with your leadership team</a:t>
            </a:r>
          </a:p>
          <a:p>
            <a:r>
              <a:rPr lang="en-US" sz="2800" dirty="0">
                <a:latin typeface="Arial Narrow Bold" panose="020B0706020202030204" pitchFamily="34" charset="0"/>
              </a:rPr>
              <a:t>Ensure continued positive contact with the family</a:t>
            </a:r>
          </a:p>
          <a:p>
            <a:r>
              <a:rPr lang="en-US" sz="2800" dirty="0">
                <a:latin typeface="Arial Narrow Bold" panose="020B0706020202030204" pitchFamily="34" charset="0"/>
              </a:rPr>
              <a:t>Share data with appropriate agencies to coordinate services</a:t>
            </a:r>
          </a:p>
          <a:p>
            <a:r>
              <a:rPr lang="en-US" sz="2800" dirty="0">
                <a:latin typeface="Arial Narrow Bold" panose="020B0706020202030204" pitchFamily="34" charset="0"/>
              </a:rPr>
              <a:t>Work with families to avoid legal consequences to the extent possible</a:t>
            </a:r>
          </a:p>
          <a:p>
            <a:r>
              <a:rPr lang="en-US" sz="2800" dirty="0">
                <a:latin typeface="Arial Narrow Bold" panose="020B0706020202030204" pitchFamily="34" charset="0"/>
              </a:rPr>
              <a:t>Use appropriate protocol for B-TIP, CINS/FINS agencies</a:t>
            </a:r>
          </a:p>
          <a:p>
            <a:endParaRPr lang="en-US" sz="1800" dirty="0"/>
          </a:p>
        </p:txBody>
      </p:sp>
    </p:spTree>
    <p:extLst>
      <p:ext uri="{BB962C8B-B14F-4D97-AF65-F5344CB8AC3E}">
        <p14:creationId xmlns:p14="http://schemas.microsoft.com/office/powerpoint/2010/main" val="1647686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 name="Text Placeholder 16"/>
          <p:cNvSpPr>
            <a:spLocks noGrp="1"/>
          </p:cNvSpPr>
          <p:nvPr>
            <p:ph type="body" sz="quarter" idx="13"/>
          </p:nvPr>
        </p:nvSpPr>
        <p:spPr>
          <a:prstGeom prst="rect">
            <a:avLst/>
          </a:prstGeom>
        </p:spPr>
        <p:txBody>
          <a:bodyPr/>
          <a:lstStyle/>
          <a:p>
            <a:r>
              <a:rPr lang="en-US" dirty="0">
                <a:solidFill>
                  <a:schemeClr val="accent1"/>
                </a:solidFill>
              </a:rPr>
              <a:t>Attendance plan</a:t>
            </a:r>
          </a:p>
        </p:txBody>
      </p:sp>
      <p:sp>
        <p:nvSpPr>
          <p:cNvPr id="5" name="Title 4"/>
          <p:cNvSpPr>
            <a:spLocks noGrp="1"/>
          </p:cNvSpPr>
          <p:nvPr>
            <p:ph type="title"/>
          </p:nvPr>
        </p:nvSpPr>
        <p:spPr/>
        <p:txBody>
          <a:bodyPr anchor="ctr"/>
          <a:lstStyle/>
          <a:p>
            <a:r>
              <a:rPr lang="en-US" dirty="0"/>
              <a:t>RESOURCES TO HELP WITH THE PLAN</a:t>
            </a:r>
          </a:p>
        </p:txBody>
      </p:sp>
      <p:sp>
        <p:nvSpPr>
          <p:cNvPr id="7" name="Content Placeholder 2"/>
          <p:cNvSpPr txBox="1">
            <a:spLocks/>
          </p:cNvSpPr>
          <p:nvPr/>
        </p:nvSpPr>
        <p:spPr>
          <a:xfrm>
            <a:off x="521208" y="1207008"/>
            <a:ext cx="8083296" cy="435133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RUBRIC – Rating to be led by SSW. Shared by SIP Team.</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TIERED STRATEGIES RESOURCES.</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9F0D8319-5927-4FDA-AD4C-1BD0F9C00FF4}"/>
              </a:ext>
            </a:extLst>
          </p:cNvPr>
          <p:cNvPicPr>
            <a:picLocks noChangeAspect="1"/>
          </p:cNvPicPr>
          <p:nvPr/>
        </p:nvPicPr>
        <p:blipFill>
          <a:blip r:embed="rId3"/>
          <a:stretch>
            <a:fillRect/>
          </a:stretch>
        </p:blipFill>
        <p:spPr>
          <a:xfrm>
            <a:off x="370896" y="2025711"/>
            <a:ext cx="3062468" cy="2377440"/>
          </a:xfrm>
          <a:prstGeom prst="rect">
            <a:avLst/>
          </a:prstGeom>
          <a:ln>
            <a:solidFill>
              <a:srgbClr val="00B0F0"/>
            </a:solidFill>
          </a:ln>
        </p:spPr>
      </p:pic>
      <p:pic>
        <p:nvPicPr>
          <p:cNvPr id="6" name="Picture 5">
            <a:extLst>
              <a:ext uri="{FF2B5EF4-FFF2-40B4-BE49-F238E27FC236}">
                <a16:creationId xmlns:a16="http://schemas.microsoft.com/office/drawing/2014/main" id="{F66667C0-29D2-4003-9483-F9584A329BD0}"/>
              </a:ext>
            </a:extLst>
          </p:cNvPr>
          <p:cNvPicPr>
            <a:picLocks noChangeAspect="1"/>
          </p:cNvPicPr>
          <p:nvPr/>
        </p:nvPicPr>
        <p:blipFill>
          <a:blip r:embed="rId4"/>
          <a:stretch>
            <a:fillRect/>
          </a:stretch>
        </p:blipFill>
        <p:spPr>
          <a:xfrm>
            <a:off x="749445" y="2988812"/>
            <a:ext cx="3066843" cy="2377440"/>
          </a:xfrm>
          <a:prstGeom prst="rect">
            <a:avLst/>
          </a:prstGeom>
          <a:ln>
            <a:solidFill>
              <a:srgbClr val="00B0F0"/>
            </a:solidFill>
          </a:ln>
        </p:spPr>
      </p:pic>
      <p:pic>
        <p:nvPicPr>
          <p:cNvPr id="8" name="Picture 7">
            <a:extLst>
              <a:ext uri="{FF2B5EF4-FFF2-40B4-BE49-F238E27FC236}">
                <a16:creationId xmlns:a16="http://schemas.microsoft.com/office/drawing/2014/main" id="{651620CC-8C27-4B16-91B6-A8D15BED4A06}"/>
              </a:ext>
            </a:extLst>
          </p:cNvPr>
          <p:cNvPicPr>
            <a:picLocks noChangeAspect="1"/>
          </p:cNvPicPr>
          <p:nvPr/>
        </p:nvPicPr>
        <p:blipFill>
          <a:blip r:embed="rId5"/>
          <a:stretch>
            <a:fillRect/>
          </a:stretch>
        </p:blipFill>
        <p:spPr>
          <a:xfrm>
            <a:off x="1418663" y="3640237"/>
            <a:ext cx="3066847" cy="2377440"/>
          </a:xfrm>
          <a:prstGeom prst="rect">
            <a:avLst/>
          </a:prstGeom>
          <a:ln>
            <a:solidFill>
              <a:srgbClr val="00B0F0"/>
            </a:solidFill>
          </a:ln>
        </p:spPr>
      </p:pic>
      <p:pic>
        <p:nvPicPr>
          <p:cNvPr id="9" name="Picture 8">
            <a:extLst>
              <a:ext uri="{FF2B5EF4-FFF2-40B4-BE49-F238E27FC236}">
                <a16:creationId xmlns:a16="http://schemas.microsoft.com/office/drawing/2014/main" id="{AA009478-DE44-4551-9FFE-1757CCCD85B6}"/>
              </a:ext>
            </a:extLst>
          </p:cNvPr>
          <p:cNvPicPr>
            <a:picLocks noChangeAspect="1"/>
          </p:cNvPicPr>
          <p:nvPr/>
        </p:nvPicPr>
        <p:blipFill>
          <a:blip r:embed="rId6"/>
          <a:stretch>
            <a:fillRect/>
          </a:stretch>
        </p:blipFill>
        <p:spPr>
          <a:xfrm>
            <a:off x="2153552" y="3835712"/>
            <a:ext cx="3058872" cy="2377440"/>
          </a:xfrm>
          <a:prstGeom prst="rect">
            <a:avLst/>
          </a:prstGeom>
          <a:ln>
            <a:solidFill>
              <a:srgbClr val="00B0F0"/>
            </a:solidFill>
          </a:ln>
        </p:spPr>
      </p:pic>
      <p:pic>
        <p:nvPicPr>
          <p:cNvPr id="10" name="Picture 9">
            <a:extLst>
              <a:ext uri="{FF2B5EF4-FFF2-40B4-BE49-F238E27FC236}">
                <a16:creationId xmlns:a16="http://schemas.microsoft.com/office/drawing/2014/main" id="{D90C76B6-3B1D-4CB3-ABA8-53D26B4FC07F}"/>
              </a:ext>
            </a:extLst>
          </p:cNvPr>
          <p:cNvPicPr>
            <a:picLocks noChangeAspect="1"/>
          </p:cNvPicPr>
          <p:nvPr/>
        </p:nvPicPr>
        <p:blipFill>
          <a:blip r:embed="rId7"/>
          <a:stretch>
            <a:fillRect/>
          </a:stretch>
        </p:blipFill>
        <p:spPr>
          <a:xfrm>
            <a:off x="4635822" y="1549712"/>
            <a:ext cx="3566162" cy="4572000"/>
          </a:xfrm>
          <a:prstGeom prst="rect">
            <a:avLst/>
          </a:prstGeom>
          <a:ln>
            <a:solidFill>
              <a:schemeClr val="accent3"/>
            </a:solidFill>
          </a:ln>
        </p:spPr>
      </p:pic>
      <p:pic>
        <p:nvPicPr>
          <p:cNvPr id="11" name="Picture 10">
            <a:extLst>
              <a:ext uri="{FF2B5EF4-FFF2-40B4-BE49-F238E27FC236}">
                <a16:creationId xmlns:a16="http://schemas.microsoft.com/office/drawing/2014/main" id="{CE6CFBA1-6789-43D9-9431-07C80D4908CC}"/>
              </a:ext>
            </a:extLst>
          </p:cNvPr>
          <p:cNvPicPr>
            <a:picLocks noChangeAspect="1"/>
          </p:cNvPicPr>
          <p:nvPr/>
        </p:nvPicPr>
        <p:blipFill>
          <a:blip r:embed="rId8"/>
          <a:stretch>
            <a:fillRect/>
          </a:stretch>
        </p:blipFill>
        <p:spPr>
          <a:xfrm>
            <a:off x="4713743" y="2594602"/>
            <a:ext cx="3054527" cy="2377440"/>
          </a:xfrm>
          <a:prstGeom prst="rect">
            <a:avLst/>
          </a:prstGeom>
          <a:ln>
            <a:solidFill>
              <a:schemeClr val="accent3"/>
            </a:solidFill>
          </a:ln>
        </p:spPr>
      </p:pic>
      <p:pic>
        <p:nvPicPr>
          <p:cNvPr id="12" name="Picture 11">
            <a:extLst>
              <a:ext uri="{FF2B5EF4-FFF2-40B4-BE49-F238E27FC236}">
                <a16:creationId xmlns:a16="http://schemas.microsoft.com/office/drawing/2014/main" id="{7526223D-05B3-4810-92F0-3C7F435EAEDE}"/>
              </a:ext>
            </a:extLst>
          </p:cNvPr>
          <p:cNvPicPr>
            <a:picLocks noChangeAspect="1"/>
          </p:cNvPicPr>
          <p:nvPr/>
        </p:nvPicPr>
        <p:blipFill>
          <a:blip r:embed="rId9"/>
          <a:stretch>
            <a:fillRect/>
          </a:stretch>
        </p:blipFill>
        <p:spPr>
          <a:xfrm>
            <a:off x="5028789" y="3076999"/>
            <a:ext cx="3094282" cy="2377440"/>
          </a:xfrm>
          <a:prstGeom prst="rect">
            <a:avLst/>
          </a:prstGeom>
          <a:ln>
            <a:solidFill>
              <a:schemeClr val="accent3"/>
            </a:solidFill>
          </a:ln>
        </p:spPr>
      </p:pic>
      <p:pic>
        <p:nvPicPr>
          <p:cNvPr id="13" name="Picture 12">
            <a:extLst>
              <a:ext uri="{FF2B5EF4-FFF2-40B4-BE49-F238E27FC236}">
                <a16:creationId xmlns:a16="http://schemas.microsoft.com/office/drawing/2014/main" id="{B0D533FA-7BAD-4CED-90AB-2F30B6136B4A}"/>
              </a:ext>
            </a:extLst>
          </p:cNvPr>
          <p:cNvPicPr>
            <a:picLocks noChangeAspect="1"/>
          </p:cNvPicPr>
          <p:nvPr/>
        </p:nvPicPr>
        <p:blipFill>
          <a:blip r:embed="rId10"/>
          <a:stretch>
            <a:fillRect/>
          </a:stretch>
        </p:blipFill>
        <p:spPr>
          <a:xfrm>
            <a:off x="5329194" y="3559396"/>
            <a:ext cx="3089647" cy="2377440"/>
          </a:xfrm>
          <a:prstGeom prst="rect">
            <a:avLst/>
          </a:prstGeom>
          <a:ln>
            <a:solidFill>
              <a:schemeClr val="accent3"/>
            </a:solidFill>
          </a:ln>
        </p:spPr>
      </p:pic>
      <p:pic>
        <p:nvPicPr>
          <p:cNvPr id="15" name="Picture 14">
            <a:extLst>
              <a:ext uri="{FF2B5EF4-FFF2-40B4-BE49-F238E27FC236}">
                <a16:creationId xmlns:a16="http://schemas.microsoft.com/office/drawing/2014/main" id="{9D1FAE4A-C8A9-43D0-B653-CD1B5D54669B}"/>
              </a:ext>
            </a:extLst>
          </p:cNvPr>
          <p:cNvPicPr>
            <a:picLocks noChangeAspect="1"/>
          </p:cNvPicPr>
          <p:nvPr/>
        </p:nvPicPr>
        <p:blipFill>
          <a:blip r:embed="rId11"/>
          <a:stretch>
            <a:fillRect/>
          </a:stretch>
        </p:blipFill>
        <p:spPr>
          <a:xfrm>
            <a:off x="5680907" y="3939747"/>
            <a:ext cx="3066183" cy="2377440"/>
          </a:xfrm>
          <a:prstGeom prst="rect">
            <a:avLst/>
          </a:prstGeom>
          <a:ln>
            <a:solidFill>
              <a:schemeClr val="accent3"/>
            </a:solidFill>
          </a:ln>
        </p:spPr>
      </p:pic>
      <p:pic>
        <p:nvPicPr>
          <p:cNvPr id="16" name="Picture 15">
            <a:extLst>
              <a:ext uri="{FF2B5EF4-FFF2-40B4-BE49-F238E27FC236}">
                <a16:creationId xmlns:a16="http://schemas.microsoft.com/office/drawing/2014/main" id="{372E8962-FFB3-43AD-95A5-F06CFA9B19F5}"/>
              </a:ext>
            </a:extLst>
          </p:cNvPr>
          <p:cNvPicPr>
            <a:picLocks noChangeAspect="1"/>
          </p:cNvPicPr>
          <p:nvPr/>
        </p:nvPicPr>
        <p:blipFill>
          <a:blip r:embed="rId12"/>
          <a:stretch>
            <a:fillRect/>
          </a:stretch>
        </p:blipFill>
        <p:spPr>
          <a:xfrm>
            <a:off x="5429434" y="4431982"/>
            <a:ext cx="3106177" cy="2377440"/>
          </a:xfrm>
          <a:prstGeom prst="rect">
            <a:avLst/>
          </a:prstGeom>
          <a:ln>
            <a:solidFill>
              <a:schemeClr val="accent3"/>
            </a:solidFill>
          </a:ln>
        </p:spPr>
      </p:pic>
    </p:spTree>
    <p:extLst>
      <p:ext uri="{BB962C8B-B14F-4D97-AF65-F5344CB8AC3E}">
        <p14:creationId xmlns:p14="http://schemas.microsoft.com/office/powerpoint/2010/main" val="73534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 presetClass="entr" presetSubtype="2"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 presetClass="entr" presetSubtype="2"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1+#ppt_w/2"/>
                                          </p:val>
                                        </p:tav>
                                        <p:tav tm="100000">
                                          <p:val>
                                            <p:strVal val="#ppt_x"/>
                                          </p:val>
                                        </p:tav>
                                      </p:tavLst>
                                    </p:anim>
                                    <p:anim calcmode="lin" valueType="num">
                                      <p:cBhvr additive="base">
                                        <p:cTn id="50" dur="500" fill="hold"/>
                                        <p:tgtEl>
                                          <p:spTgt spid="15"/>
                                        </p:tgtEl>
                                        <p:attrNameLst>
                                          <p:attrName>ppt_y</p:attrName>
                                        </p:attrNameLst>
                                      </p:cBhvr>
                                      <p:tavLst>
                                        <p:tav tm="0">
                                          <p:val>
                                            <p:strVal val="#ppt_y"/>
                                          </p:val>
                                        </p:tav>
                                        <p:tav tm="100000">
                                          <p:val>
                                            <p:strVal val="#ppt_y"/>
                                          </p:val>
                                        </p:tav>
                                      </p:tavLst>
                                    </p:anim>
                                  </p:childTnLst>
                                </p:cTn>
                              </p:par>
                            </p:childTnLst>
                          </p:cTn>
                        </p:par>
                        <p:par>
                          <p:cTn id="51" fill="hold">
                            <p:stCondLst>
                              <p:cond delay="2000"/>
                            </p:stCondLst>
                            <p:childTnLst>
                              <p:par>
                                <p:cTn id="52" presetID="2" presetClass="entr" presetSubtype="2"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465" y="307649"/>
            <a:ext cx="8595897" cy="540321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3. FACE PLAN</a:t>
            </a:r>
          </a:p>
          <a:p>
            <a:pPr algn="ctr"/>
            <a:endParaRPr lang="en-US" sz="7200" dirty="0">
              <a:solidFill>
                <a:schemeClr val="accent2"/>
              </a:solidFill>
              <a:latin typeface="Arial Black"/>
              <a:cs typeface="Arial Black"/>
            </a:endParaRPr>
          </a:p>
          <a:p>
            <a:pPr algn="ctr"/>
            <a:r>
              <a:rPr lang="en-US" sz="3200" dirty="0">
                <a:solidFill>
                  <a:schemeClr val="accent2"/>
                </a:solidFill>
                <a:latin typeface="Arial Black"/>
                <a:cs typeface="Arial Black"/>
              </a:rPr>
              <a:t>(Family and Community Engagement)</a:t>
            </a:r>
          </a:p>
          <a:p>
            <a:pPr algn="ctr"/>
            <a:endParaRPr lang="en-US" sz="2000" dirty="0">
              <a:solidFill>
                <a:schemeClr val="accent2"/>
              </a:solidFill>
              <a:latin typeface="Arial Black"/>
              <a:cs typeface="Arial Black"/>
            </a:endParaRPr>
          </a:p>
          <a:p>
            <a:pPr algn="ctr"/>
            <a:r>
              <a:rPr lang="en-US" sz="2400" b="1" u="sng" dirty="0">
                <a:solidFill>
                  <a:schemeClr val="accent6">
                    <a:lumMod val="75000"/>
                  </a:schemeClr>
                </a:solidFill>
                <a:latin typeface="Arial Narrow Bold" panose="020B0706020202030204" pitchFamily="34" charset="0"/>
                <a:cs typeface="Arial Narrow Bold"/>
              </a:rPr>
              <a:t>District contact: </a:t>
            </a:r>
          </a:p>
          <a:p>
            <a:pPr algn="ctr"/>
            <a:r>
              <a:rPr lang="en-US" sz="2400" dirty="0">
                <a:solidFill>
                  <a:schemeClr val="accent6">
                    <a:lumMod val="75000"/>
                  </a:schemeClr>
                </a:solidFill>
                <a:latin typeface="Arial Narrow Bold" panose="020B0706020202030204" pitchFamily="34" charset="0"/>
                <a:cs typeface="Arial Narrow Bold"/>
              </a:rPr>
              <a:t> Nadia Clarke, Assistant Director, </a:t>
            </a:r>
          </a:p>
          <a:p>
            <a:pPr algn="ctr"/>
            <a:r>
              <a:rPr lang="en-US" sz="2400" dirty="0">
                <a:solidFill>
                  <a:schemeClr val="accent6">
                    <a:lumMod val="75000"/>
                  </a:schemeClr>
                </a:solidFill>
                <a:latin typeface="Arial Narrow Bold" panose="020B0706020202030204" pitchFamily="34" charset="0"/>
                <a:cs typeface="Arial Narrow Bold"/>
              </a:rPr>
              <a:t>Office of Family and Community Engagement, 754-321-1599</a:t>
            </a:r>
            <a:endParaRPr lang="en-US" sz="2400" dirty="0">
              <a:latin typeface="Arial Narrow Bold" panose="020B0706020202030204" pitchFamily="34" charset="0"/>
            </a:endParaRPr>
          </a:p>
          <a:p>
            <a:pPr algn="ctr"/>
            <a:endParaRPr lang="en-US" sz="2000" dirty="0">
              <a:solidFill>
                <a:schemeClr val="accent2"/>
              </a:solidFill>
              <a:latin typeface="Arial Narrow Bold" panose="020B0706020202030204" pitchFamily="34" charset="0"/>
              <a:cs typeface="Arial Black"/>
            </a:endParaRPr>
          </a:p>
          <a:p>
            <a:pPr algn="ctr"/>
            <a:endParaRPr lang="en-US" sz="72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39</a:t>
            </a:fld>
            <a:endParaRPr lang="en-US" dirty="0"/>
          </a:p>
        </p:txBody>
      </p:sp>
      <p:sp>
        <p:nvSpPr>
          <p:cNvPr id="4" name="Title 3"/>
          <p:cNvSpPr>
            <a:spLocks noGrp="1"/>
          </p:cNvSpPr>
          <p:nvPr>
            <p:ph type="title"/>
          </p:nvPr>
        </p:nvSpPr>
        <p:spPr>
          <a:xfrm>
            <a:off x="1039050" y="6291611"/>
            <a:ext cx="4770899" cy="294928"/>
          </a:xfrm>
        </p:spPr>
        <p:txBody>
          <a:bodyPr/>
          <a:lstStyle/>
          <a:p>
            <a:br>
              <a:rPr lang="en-US" sz="2000" dirty="0"/>
            </a:br>
            <a:r>
              <a:rPr lang="en-US" sz="1600" dirty="0"/>
              <a:t>OFFICE OF SERVICE QUALITY</a:t>
            </a:r>
            <a:br>
              <a:rPr lang="en-US" sz="2000" dirty="0"/>
            </a:br>
            <a:endParaRPr lang="en-US" sz="2000" dirty="0"/>
          </a:p>
        </p:txBody>
      </p:sp>
    </p:spTree>
    <p:extLst>
      <p:ext uri="{BB962C8B-B14F-4D97-AF65-F5344CB8AC3E}">
        <p14:creationId xmlns:p14="http://schemas.microsoft.com/office/powerpoint/2010/main" val="177822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4</a:t>
            </a:fld>
            <a:endParaRPr lang="en-US" dirty="0"/>
          </a:p>
        </p:txBody>
      </p:sp>
      <p:sp>
        <p:nvSpPr>
          <p:cNvPr id="3" name="Text Placeholder 2"/>
          <p:cNvSpPr>
            <a:spLocks noGrp="1"/>
          </p:cNvSpPr>
          <p:nvPr>
            <p:ph type="body" sz="quarter" idx="13"/>
          </p:nvPr>
        </p:nvSpPr>
        <p:spPr>
          <a:xfrm>
            <a:off x="1260819" y="6414169"/>
            <a:ext cx="4072459" cy="251949"/>
          </a:xfrm>
        </p:spPr>
        <p:txBody>
          <a:bodyPr/>
          <a:lstStyle/>
          <a:p>
            <a:r>
              <a:rPr lang="en-US" sz="1600" dirty="0"/>
              <a:t>OFFICE OF SERVICE QUALITY</a:t>
            </a:r>
          </a:p>
          <a:p>
            <a:endParaRPr lang="en-US" sz="1600" dirty="0"/>
          </a:p>
        </p:txBody>
      </p:sp>
      <p:sp>
        <p:nvSpPr>
          <p:cNvPr id="4" name="Title 3"/>
          <p:cNvSpPr>
            <a:spLocks noGrp="1"/>
          </p:cNvSpPr>
          <p:nvPr>
            <p:ph type="title"/>
          </p:nvPr>
        </p:nvSpPr>
        <p:spPr>
          <a:xfrm>
            <a:off x="1027409" y="180199"/>
            <a:ext cx="7341145" cy="971550"/>
          </a:xfrm>
        </p:spPr>
        <p:txBody>
          <a:bodyPr/>
          <a:lstStyle/>
          <a:p>
            <a:pPr algn="ctr"/>
            <a:r>
              <a:rPr lang="en-US" sz="5400" dirty="0"/>
              <a:t>AGENDA</a:t>
            </a:r>
          </a:p>
        </p:txBody>
      </p:sp>
      <p:sp>
        <p:nvSpPr>
          <p:cNvPr id="5" name="Text Placeholder 4"/>
          <p:cNvSpPr>
            <a:spLocks noGrp="1"/>
          </p:cNvSpPr>
          <p:nvPr>
            <p:ph type="body" sz="quarter" idx="15"/>
          </p:nvPr>
        </p:nvSpPr>
        <p:spPr>
          <a:xfrm>
            <a:off x="3122127" y="3730427"/>
            <a:ext cx="2898707" cy="2286833"/>
          </a:xfrm>
        </p:spPr>
        <p:txBody>
          <a:bodyPr/>
          <a:lstStyle/>
          <a:p>
            <a:pPr algn="ctr"/>
            <a:endParaRPr lang="en-US" sz="1200" b="1" dirty="0">
              <a:latin typeface="Arial Narrow"/>
              <a:cs typeface="Arial Narrow"/>
            </a:endParaRPr>
          </a:p>
          <a:p>
            <a:r>
              <a:rPr lang="en-US" sz="2800" b="1" dirty="0">
                <a:latin typeface="Arial Narrow"/>
                <a:cs typeface="Arial Narrow"/>
              </a:rPr>
              <a:t>5.  TITLE  1</a:t>
            </a:r>
          </a:p>
          <a:p>
            <a:r>
              <a:rPr lang="en-US" sz="2800" b="1" dirty="0">
                <a:latin typeface="Arial Narrow"/>
                <a:cs typeface="Arial Narrow"/>
              </a:rPr>
              <a:t>     ADDENDUM</a:t>
            </a:r>
          </a:p>
        </p:txBody>
      </p:sp>
      <p:sp>
        <p:nvSpPr>
          <p:cNvPr id="6" name="Text Placeholder 5"/>
          <p:cNvSpPr>
            <a:spLocks noGrp="1"/>
          </p:cNvSpPr>
          <p:nvPr>
            <p:ph type="body" sz="quarter" idx="16"/>
          </p:nvPr>
        </p:nvSpPr>
        <p:spPr>
          <a:xfrm>
            <a:off x="181423" y="1260592"/>
            <a:ext cx="2890339" cy="2278271"/>
          </a:xfrm>
        </p:spPr>
        <p:txBody>
          <a:bodyPr/>
          <a:lstStyle/>
          <a:p>
            <a:pPr algn="ctr"/>
            <a:endParaRPr lang="en-US" sz="2400" b="1" dirty="0">
              <a:latin typeface="Arial Narrow"/>
              <a:cs typeface="Arial Narrow"/>
            </a:endParaRPr>
          </a:p>
          <a:p>
            <a:pPr marL="457200" indent="-457200">
              <a:buAutoNum type="arabicPeriod"/>
            </a:pPr>
            <a:r>
              <a:rPr lang="en-US" sz="2800" b="1" dirty="0">
                <a:latin typeface="Arial Narrow"/>
                <a:cs typeface="Arial Narrow"/>
              </a:rPr>
              <a:t>SCHOOL</a:t>
            </a:r>
          </a:p>
          <a:p>
            <a:r>
              <a:rPr lang="en-US" sz="2800" b="1" dirty="0">
                <a:latin typeface="Arial Narrow"/>
                <a:cs typeface="Arial Narrow"/>
              </a:rPr>
              <a:t>   IMPROVEMENT</a:t>
            </a:r>
          </a:p>
          <a:p>
            <a:r>
              <a:rPr lang="en-US" sz="2800" b="1" dirty="0">
                <a:latin typeface="Arial Narrow"/>
                <a:cs typeface="Arial Narrow"/>
              </a:rPr>
              <a:t>   PLAN FOR</a:t>
            </a:r>
          </a:p>
          <a:p>
            <a:r>
              <a:rPr lang="en-US" sz="2800" b="1" dirty="0">
                <a:latin typeface="Arial Narrow"/>
                <a:cs typeface="Arial Narrow"/>
              </a:rPr>
              <a:t>   2017-2018</a:t>
            </a:r>
          </a:p>
        </p:txBody>
      </p:sp>
      <p:sp>
        <p:nvSpPr>
          <p:cNvPr id="7" name="Text Placeholder 6"/>
          <p:cNvSpPr>
            <a:spLocks noGrp="1"/>
          </p:cNvSpPr>
          <p:nvPr>
            <p:ph type="body" sz="quarter" idx="17"/>
          </p:nvPr>
        </p:nvSpPr>
        <p:spPr>
          <a:xfrm>
            <a:off x="6133630" y="1260593"/>
            <a:ext cx="2894457" cy="2298719"/>
          </a:xfrm>
        </p:spPr>
        <p:txBody>
          <a:bodyPr/>
          <a:lstStyle/>
          <a:p>
            <a:endParaRPr lang="en-US" sz="4000" b="1" dirty="0">
              <a:latin typeface="Arial Narrow Bold" panose="020B0706020202030204" pitchFamily="34" charset="0"/>
              <a:cs typeface="Arial"/>
            </a:endParaRPr>
          </a:p>
          <a:p>
            <a:pPr marL="457200" indent="-457200">
              <a:buAutoNum type="arabicPeriod" startAt="3"/>
            </a:pPr>
            <a:r>
              <a:rPr lang="en-US" sz="2800" b="1" dirty="0">
                <a:latin typeface="Arial Narrow Bold" panose="020B0706020202030204" pitchFamily="34" charset="0"/>
                <a:cs typeface="Arial"/>
              </a:rPr>
              <a:t>FACE PLAN</a:t>
            </a:r>
          </a:p>
          <a:p>
            <a:r>
              <a:rPr lang="en-US" sz="2000" b="1" dirty="0">
                <a:latin typeface="Arial Narrow Bold" panose="020B0706020202030204" pitchFamily="34" charset="0"/>
                <a:cs typeface="Arial"/>
              </a:rPr>
              <a:t> (Family and Community</a:t>
            </a:r>
          </a:p>
          <a:p>
            <a:r>
              <a:rPr lang="en-US" sz="2000" b="1" dirty="0">
                <a:latin typeface="Arial Narrow Bold" panose="020B0706020202030204" pitchFamily="34" charset="0"/>
                <a:cs typeface="Arial"/>
              </a:rPr>
              <a:t> Engagement)</a:t>
            </a:r>
          </a:p>
        </p:txBody>
      </p:sp>
      <p:sp>
        <p:nvSpPr>
          <p:cNvPr id="11" name="Text Placeholder 10"/>
          <p:cNvSpPr>
            <a:spLocks noGrp="1"/>
          </p:cNvSpPr>
          <p:nvPr>
            <p:ph type="body" sz="quarter" idx="21"/>
          </p:nvPr>
        </p:nvSpPr>
        <p:spPr>
          <a:xfrm>
            <a:off x="3184559" y="1064599"/>
            <a:ext cx="2836275" cy="2423273"/>
          </a:xfrm>
        </p:spPr>
        <p:txBody>
          <a:bodyPr>
            <a:scene3d>
              <a:camera prst="orthographicFront"/>
              <a:lightRig rig="soft" dir="tl">
                <a:rot lat="0" lon="0" rev="0"/>
              </a:lightRig>
            </a:scene3d>
            <a:sp3d contourW="25400" prstMaterial="matte">
              <a:contourClr>
                <a:schemeClr val="accent2">
                  <a:tint val="20000"/>
                </a:schemeClr>
              </a:contourClr>
            </a:sp3d>
          </a:bodyPr>
          <a:lstStyle/>
          <a:p>
            <a:pPr algn="l"/>
            <a:endParaRPr lang="en-US" sz="2400" spc="50" dirty="0">
              <a:ln w="11430"/>
              <a:solidFill>
                <a:srgbClr val="FF6600"/>
              </a:solidFill>
              <a:effectLst/>
              <a:latin typeface="Arial Narrow"/>
              <a:cs typeface="Arial Narrow"/>
            </a:endParaRPr>
          </a:p>
          <a:p>
            <a:pPr algn="l"/>
            <a:r>
              <a:rPr lang="en-US" sz="2800" spc="50" dirty="0">
                <a:ln w="11430"/>
                <a:solidFill>
                  <a:srgbClr val="FF6600"/>
                </a:solidFill>
                <a:effectLst/>
                <a:latin typeface="Arial Narrow"/>
                <a:cs typeface="Arial Narrow"/>
              </a:rPr>
              <a:t>2.  ATTENDANCE</a:t>
            </a:r>
          </a:p>
          <a:p>
            <a:pPr algn="l"/>
            <a:r>
              <a:rPr lang="en-US" sz="2800" spc="50" dirty="0">
                <a:ln w="11430"/>
                <a:solidFill>
                  <a:srgbClr val="FF6600"/>
                </a:solidFill>
                <a:effectLst/>
                <a:latin typeface="Arial Narrow"/>
                <a:cs typeface="Arial Narrow"/>
              </a:rPr>
              <a:t>    PLAN</a:t>
            </a:r>
          </a:p>
        </p:txBody>
      </p:sp>
      <p:sp>
        <p:nvSpPr>
          <p:cNvPr id="12" name="Text Placeholder 11"/>
          <p:cNvSpPr>
            <a:spLocks noGrp="1"/>
          </p:cNvSpPr>
          <p:nvPr>
            <p:ph type="body" sz="quarter" idx="22"/>
          </p:nvPr>
        </p:nvSpPr>
        <p:spPr>
          <a:xfrm>
            <a:off x="181423" y="3676061"/>
            <a:ext cx="2816845" cy="2320212"/>
          </a:xfrm>
        </p:spPr>
        <p:txBody>
          <a:bodyPr/>
          <a:lstStyle/>
          <a:p>
            <a:pPr algn="l"/>
            <a:endParaRPr lang="en-US" dirty="0">
              <a:solidFill>
                <a:srgbClr val="70B75E"/>
              </a:solidFill>
              <a:effectLst/>
              <a:latin typeface="Arial Narrow"/>
              <a:cs typeface="Arial Narrow"/>
            </a:endParaRPr>
          </a:p>
          <a:p>
            <a:pPr marL="457200" indent="-457200" algn="l">
              <a:buAutoNum type="arabicPeriod" startAt="4"/>
            </a:pPr>
            <a:r>
              <a:rPr lang="en-US" sz="2800" dirty="0">
                <a:solidFill>
                  <a:srgbClr val="70B75E"/>
                </a:solidFill>
                <a:effectLst/>
                <a:latin typeface="Arial Narrow"/>
                <a:cs typeface="Arial Narrow"/>
              </a:rPr>
              <a:t>MTSS/RtI ACTION PLAN</a:t>
            </a:r>
          </a:p>
          <a:p>
            <a:pPr algn="l"/>
            <a:r>
              <a:rPr lang="en-US" sz="2000" dirty="0">
                <a:solidFill>
                  <a:srgbClr val="70B75E"/>
                </a:solidFill>
                <a:effectLst/>
                <a:latin typeface="Arial Narrow"/>
                <a:cs typeface="Arial Narrow"/>
              </a:rPr>
              <a:t>  (Self Assessment of</a:t>
            </a:r>
          </a:p>
          <a:p>
            <a:pPr algn="l"/>
            <a:r>
              <a:rPr lang="en-US" sz="2000" dirty="0">
                <a:solidFill>
                  <a:srgbClr val="70B75E"/>
                </a:solidFill>
                <a:effectLst/>
                <a:latin typeface="Arial Narrow"/>
                <a:cs typeface="Arial Narrow"/>
              </a:rPr>
              <a:t>  Multi-Tiered System of</a:t>
            </a:r>
          </a:p>
          <a:p>
            <a:pPr algn="l"/>
            <a:r>
              <a:rPr lang="en-US" sz="2000" dirty="0">
                <a:solidFill>
                  <a:srgbClr val="70B75E"/>
                </a:solidFill>
                <a:effectLst/>
                <a:latin typeface="Arial Narrow"/>
                <a:cs typeface="Arial Narrow"/>
              </a:rPr>
              <a:t>  Supports - SAM)</a:t>
            </a:r>
          </a:p>
        </p:txBody>
      </p:sp>
      <p:sp>
        <p:nvSpPr>
          <p:cNvPr id="13" name="Text Placeholder 12"/>
          <p:cNvSpPr>
            <a:spLocks noGrp="1"/>
          </p:cNvSpPr>
          <p:nvPr>
            <p:ph type="body" sz="quarter" idx="23"/>
          </p:nvPr>
        </p:nvSpPr>
        <p:spPr>
          <a:xfrm>
            <a:off x="6144693" y="3730427"/>
            <a:ext cx="2837382" cy="2265846"/>
          </a:xfrm>
        </p:spPr>
        <p:txBody>
          <a:bodyPr/>
          <a:lstStyle/>
          <a:p>
            <a:pPr algn="l"/>
            <a:endParaRPr lang="en-US" sz="1200" dirty="0"/>
          </a:p>
          <a:p>
            <a:pPr algn="l"/>
            <a:r>
              <a:rPr lang="en-US" sz="2800" spc="50" dirty="0">
                <a:ln w="11430"/>
                <a:solidFill>
                  <a:schemeClr val="accent1"/>
                </a:solidFill>
                <a:effectLst/>
                <a:latin typeface="Arial Narrow"/>
                <a:cs typeface="Arial Narrow"/>
              </a:rPr>
              <a:t>6.  BEHAVIOR</a:t>
            </a:r>
          </a:p>
          <a:p>
            <a:pPr algn="l"/>
            <a:r>
              <a:rPr lang="en-US" sz="2800" spc="50" dirty="0">
                <a:ln w="11430"/>
                <a:solidFill>
                  <a:schemeClr val="accent1"/>
                </a:solidFill>
                <a:effectLst/>
                <a:latin typeface="Arial Narrow"/>
                <a:cs typeface="Arial Narrow"/>
              </a:rPr>
              <a:t>     PLAN</a:t>
            </a:r>
            <a:endParaRPr lang="en-US" sz="2800" dirty="0">
              <a:solidFill>
                <a:schemeClr val="accent1"/>
              </a:solidFill>
            </a:endParaRPr>
          </a:p>
        </p:txBody>
      </p:sp>
    </p:spTree>
    <p:extLst>
      <p:ext uri="{BB962C8B-B14F-4D97-AF65-F5344CB8AC3E}">
        <p14:creationId xmlns:p14="http://schemas.microsoft.com/office/powerpoint/2010/main" val="2536564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1089891" y="2595419"/>
            <a:ext cx="7084291" cy="2607646"/>
          </a:xfrm>
          <a:prstGeom prst="rect">
            <a:avLst/>
          </a:prstGeom>
        </p:spPr>
        <p:txBody>
          <a:bodyPr anchor="ctr"/>
          <a:lstStyle/>
          <a:p>
            <a:pPr marL="0" indent="0" algn="ctr">
              <a:lnSpc>
                <a:spcPct val="100000"/>
              </a:lnSpc>
              <a:spcBef>
                <a:spcPts val="600"/>
              </a:spcBef>
              <a:spcAft>
                <a:spcPts val="600"/>
              </a:spcAft>
              <a:buNone/>
            </a:pPr>
            <a:r>
              <a:rPr lang="en-US" sz="3600" b="1" dirty="0">
                <a:solidFill>
                  <a:srgbClr val="0095D3"/>
                </a:solidFill>
              </a:rPr>
              <a:t>FACE in Broward Schools</a:t>
            </a:r>
          </a:p>
          <a:p>
            <a:pPr marL="0" indent="0" algn="ctr">
              <a:lnSpc>
                <a:spcPct val="100000"/>
              </a:lnSpc>
              <a:spcBef>
                <a:spcPts val="600"/>
              </a:spcBef>
              <a:spcAft>
                <a:spcPts val="600"/>
              </a:spcAft>
              <a:buNone/>
            </a:pPr>
            <a:r>
              <a:rPr lang="en-US" sz="2800" i="1" dirty="0">
                <a:solidFill>
                  <a:schemeClr val="accent2"/>
                </a:solidFill>
              </a:rPr>
              <a:t>Engaging families and the community in support of healthy schools</a:t>
            </a:r>
          </a:p>
        </p:txBody>
      </p:sp>
      <p:sp>
        <p:nvSpPr>
          <p:cNvPr id="2" name="TextBox 1"/>
          <p:cNvSpPr txBox="1"/>
          <p:nvPr/>
        </p:nvSpPr>
        <p:spPr>
          <a:xfrm>
            <a:off x="1089891" y="2112428"/>
            <a:ext cx="6972284" cy="400110"/>
          </a:xfrm>
          <a:prstGeom prst="rect">
            <a:avLst/>
          </a:prstGeom>
          <a:no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a:ea typeface="+mn-ea"/>
                <a:cs typeface="+mn-cs"/>
              </a:rPr>
              <a:t>Office of Family and Community Engagement (FACE)</a:t>
            </a:r>
          </a:p>
        </p:txBody>
      </p:sp>
    </p:spTree>
    <p:extLst>
      <p:ext uri="{BB962C8B-B14F-4D97-AF65-F5344CB8AC3E}">
        <p14:creationId xmlns:p14="http://schemas.microsoft.com/office/powerpoint/2010/main" val="2899861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8662" y="515403"/>
            <a:ext cx="7589838" cy="5390097"/>
          </a:xfrm>
        </p:spPr>
        <p:txBody>
          <a:bodyPr/>
          <a:lstStyle/>
          <a:p>
            <a:r>
              <a:rPr lang="en-US" sz="2800" b="1" dirty="0"/>
              <a:t>Vision:</a:t>
            </a:r>
          </a:p>
          <a:p>
            <a:pPr algn="ctr"/>
            <a:r>
              <a:rPr lang="en-US" sz="2800" dirty="0">
                <a:solidFill>
                  <a:srgbClr val="FF0000"/>
                </a:solidFill>
              </a:rPr>
              <a:t>A district where every family actively partners with schools in supporting their children's learning and academic achievement.  Schools have systems and practices in place that value and engage families and their communities in essential and meaningful ways</a:t>
            </a:r>
          </a:p>
          <a:p>
            <a:r>
              <a:rPr lang="en-US" sz="2800" b="1" dirty="0"/>
              <a:t>Mission:</a:t>
            </a:r>
          </a:p>
          <a:p>
            <a:pPr algn="ctr"/>
            <a:r>
              <a:rPr lang="en-US" sz="2800" dirty="0"/>
              <a:t>To work collaboratively with families, community members and schools to ensure student success</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itle 3"/>
          <p:cNvSpPr>
            <a:spLocks noGrp="1"/>
          </p:cNvSpPr>
          <p:nvPr>
            <p:ph type="title"/>
          </p:nvPr>
        </p:nvSpPr>
        <p:spPr/>
        <p:txBody>
          <a:bodyPr/>
          <a:lstStyle/>
          <a:p>
            <a:r>
              <a:rPr lang="en-US" dirty="0"/>
              <a:t>Family and community engagement</a:t>
            </a:r>
          </a:p>
        </p:txBody>
      </p:sp>
    </p:spTree>
    <p:extLst>
      <p:ext uri="{BB962C8B-B14F-4D97-AF65-F5344CB8AC3E}">
        <p14:creationId xmlns:p14="http://schemas.microsoft.com/office/powerpoint/2010/main" val="3528191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a:xfrm>
            <a:off x="1003293" y="6218237"/>
            <a:ext cx="4072459" cy="431800"/>
          </a:xfrm>
        </p:spPr>
        <p:txBody>
          <a:bodyPr/>
          <a:lstStyle/>
          <a:p>
            <a:r>
              <a:rPr lang="en-US" dirty="0"/>
              <a:t>Family and community engagement</a:t>
            </a:r>
          </a:p>
        </p:txBody>
      </p:sp>
      <p:sp>
        <p:nvSpPr>
          <p:cNvPr id="4" name="Title 3"/>
          <p:cNvSpPr>
            <a:spLocks noGrp="1"/>
          </p:cNvSpPr>
          <p:nvPr>
            <p:ph type="title"/>
          </p:nvPr>
        </p:nvSpPr>
        <p:spPr>
          <a:xfrm>
            <a:off x="168803" y="147667"/>
            <a:ext cx="8700559" cy="971550"/>
          </a:xfrm>
        </p:spPr>
        <p:txBody>
          <a:bodyPr anchor="ctr"/>
          <a:lstStyle/>
          <a:p>
            <a:pPr algn="ctr"/>
            <a:r>
              <a:rPr lang="en-US" dirty="0"/>
              <a:t>From “Involvement” to “Engagement”</a:t>
            </a:r>
          </a:p>
        </p:txBody>
      </p:sp>
      <p:sp>
        <p:nvSpPr>
          <p:cNvPr id="5" name="Text Placeholder 4"/>
          <p:cNvSpPr>
            <a:spLocks noGrp="1"/>
          </p:cNvSpPr>
          <p:nvPr>
            <p:ph type="body" sz="quarter" idx="15"/>
          </p:nvPr>
        </p:nvSpPr>
        <p:spPr/>
        <p:txBody>
          <a:bodyPr anchor="ctr"/>
          <a:lstStyle/>
          <a:p>
            <a:r>
              <a:rPr lang="en-US" sz="2000" b="1" dirty="0"/>
              <a:t>Involvement</a:t>
            </a:r>
            <a:r>
              <a:rPr lang="en-US" sz="2000" dirty="0"/>
              <a:t> implies </a:t>
            </a:r>
            <a:r>
              <a:rPr lang="en-US" sz="2000" i="1" dirty="0"/>
              <a:t>doing to</a:t>
            </a:r>
            <a:r>
              <a:rPr lang="en-US" sz="2000" dirty="0"/>
              <a:t>; in contrast, </a:t>
            </a:r>
            <a:r>
              <a:rPr lang="en-US" sz="2000" b="1" dirty="0"/>
              <a:t>Engagement</a:t>
            </a:r>
            <a:r>
              <a:rPr lang="en-US" sz="2000" dirty="0"/>
              <a:t> implies </a:t>
            </a:r>
            <a:r>
              <a:rPr lang="en-US" sz="2000" i="1" dirty="0"/>
              <a:t>doing with</a:t>
            </a:r>
            <a:endParaRPr lang="en-US" sz="2000" dirty="0"/>
          </a:p>
        </p:txBody>
      </p:sp>
      <p:sp>
        <p:nvSpPr>
          <p:cNvPr id="6" name="Text Placeholder 5"/>
          <p:cNvSpPr>
            <a:spLocks noGrp="1"/>
          </p:cNvSpPr>
          <p:nvPr>
            <p:ph type="body" sz="quarter" idx="16"/>
          </p:nvPr>
        </p:nvSpPr>
        <p:spPr/>
        <p:txBody>
          <a:bodyPr anchor="ctr"/>
          <a:lstStyle/>
          <a:p>
            <a:r>
              <a:rPr lang="en-US" i="1" dirty="0"/>
              <a:t>Involve</a:t>
            </a:r>
            <a:r>
              <a:rPr lang="en-US" dirty="0"/>
              <a:t> is "to enfold or envelope“</a:t>
            </a:r>
          </a:p>
          <a:p>
            <a:r>
              <a:rPr lang="en-US" dirty="0"/>
              <a:t>Identifying projects, needs, and goals and then telling parents how they can contribute</a:t>
            </a:r>
          </a:p>
        </p:txBody>
      </p:sp>
      <p:sp>
        <p:nvSpPr>
          <p:cNvPr id="7" name="Text Placeholder 6"/>
          <p:cNvSpPr>
            <a:spLocks noGrp="1"/>
          </p:cNvSpPr>
          <p:nvPr>
            <p:ph type="body" sz="quarter" idx="17"/>
          </p:nvPr>
        </p:nvSpPr>
        <p:spPr/>
        <p:txBody>
          <a:bodyPr anchor="ctr"/>
          <a:lstStyle/>
          <a:p>
            <a:r>
              <a:rPr lang="en-US" i="1" dirty="0"/>
              <a:t>Engage</a:t>
            </a:r>
            <a:r>
              <a:rPr lang="en-US" dirty="0"/>
              <a:t> is "to come together and interlock“</a:t>
            </a:r>
          </a:p>
          <a:p>
            <a:r>
              <a:rPr lang="en-US" dirty="0"/>
              <a:t>Listening to what parents think, dream, and worry about with a goal of not to serve clients but to gain partners</a:t>
            </a:r>
          </a:p>
        </p:txBody>
      </p:sp>
      <p:pic>
        <p:nvPicPr>
          <p:cNvPr id="17" name="Picture Placeholder 16"/>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3547" r="13547"/>
          <a:stretch>
            <a:fillRect/>
          </a:stretch>
        </p:blipFill>
        <p:spPr/>
      </p:pic>
      <p:pic>
        <p:nvPicPr>
          <p:cNvPr id="18" name="Picture Placeholder 17"/>
          <p:cNvPicPr preferRelativeResize="0">
            <a:picLocks noGrp="1"/>
          </p:cNvPicPr>
          <p:nvPr>
            <p:ph type="pic" sz="quarter" idx="19"/>
          </p:nvPr>
        </p:nvPicPr>
        <p:blipFill>
          <a:blip r:embed="rId3">
            <a:extLst>
              <a:ext uri="{28A0092B-C50C-407E-A947-70E740481C1C}">
                <a14:useLocalDpi xmlns:a14="http://schemas.microsoft.com/office/drawing/2010/main" val="0"/>
              </a:ext>
            </a:extLst>
          </a:blip>
          <a:stretch>
            <a:fillRect/>
          </a:stretch>
        </p:blipFill>
        <p:spPr>
          <a:xfrm>
            <a:off x="309093" y="3723015"/>
            <a:ext cx="2685990" cy="2188388"/>
          </a:xfrm>
        </p:spPr>
      </p:pic>
      <p:pic>
        <p:nvPicPr>
          <p:cNvPr id="19" name="Picture Placeholder 18"/>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t="1553" b="1553"/>
          <a:stretch>
            <a:fillRect/>
          </a:stretch>
        </p:blipFill>
        <p:spPr/>
      </p:pic>
    </p:spTree>
    <p:extLst>
      <p:ext uri="{BB962C8B-B14F-4D97-AF65-F5344CB8AC3E}">
        <p14:creationId xmlns:p14="http://schemas.microsoft.com/office/powerpoint/2010/main" val="12096385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 Placeholder 2"/>
          <p:cNvSpPr>
            <a:spLocks noGrp="1"/>
          </p:cNvSpPr>
          <p:nvPr>
            <p:ph type="body" sz="quarter" idx="13"/>
          </p:nvPr>
        </p:nvSpPr>
        <p:spPr/>
        <p:txBody>
          <a:bodyPr/>
          <a:lstStyle/>
          <a:p>
            <a:r>
              <a:rPr lang="en-US" dirty="0"/>
              <a:t>Family and community engagement</a:t>
            </a:r>
          </a:p>
        </p:txBody>
      </p:sp>
      <p:sp>
        <p:nvSpPr>
          <p:cNvPr id="4" name="Title 3"/>
          <p:cNvSpPr>
            <a:spLocks noGrp="1"/>
          </p:cNvSpPr>
          <p:nvPr>
            <p:ph type="title"/>
          </p:nvPr>
        </p:nvSpPr>
        <p:spPr>
          <a:xfrm>
            <a:off x="172668" y="147638"/>
            <a:ext cx="8798295" cy="971550"/>
          </a:xfrm>
        </p:spPr>
        <p:txBody>
          <a:bodyPr anchor="ctr"/>
          <a:lstStyle/>
          <a:p>
            <a:pPr algn="ctr"/>
            <a:r>
              <a:rPr lang="en-US" dirty="0"/>
              <a:t>2017-2018 Strategy</a:t>
            </a:r>
          </a:p>
        </p:txBody>
      </p:sp>
      <p:sp>
        <p:nvSpPr>
          <p:cNvPr id="5" name="Text Placeholder 4"/>
          <p:cNvSpPr>
            <a:spLocks noGrp="1"/>
          </p:cNvSpPr>
          <p:nvPr>
            <p:ph type="body" sz="quarter" idx="16"/>
          </p:nvPr>
        </p:nvSpPr>
        <p:spPr>
          <a:xfrm>
            <a:off x="204236" y="1301271"/>
            <a:ext cx="2826131" cy="4759618"/>
          </a:xfrm>
        </p:spPr>
        <p:txBody>
          <a:bodyPr/>
          <a:lstStyle/>
          <a:p>
            <a:endParaRPr lang="en-US" dirty="0"/>
          </a:p>
        </p:txBody>
      </p:sp>
      <p:sp>
        <p:nvSpPr>
          <p:cNvPr id="6" name="Text Placeholder 5"/>
          <p:cNvSpPr>
            <a:spLocks noGrp="1"/>
          </p:cNvSpPr>
          <p:nvPr>
            <p:ph type="body" sz="quarter" idx="17"/>
          </p:nvPr>
        </p:nvSpPr>
        <p:spPr/>
        <p:txBody>
          <a:bodyPr/>
          <a:lstStyle/>
          <a:p>
            <a:pPr>
              <a:spcBef>
                <a:spcPts val="0"/>
              </a:spcBef>
            </a:pPr>
            <a:r>
              <a:rPr lang="en-US" sz="1500" b="1" dirty="0"/>
              <a:t>Tier 2: </a:t>
            </a:r>
            <a:r>
              <a:rPr lang="en-US" sz="1500" dirty="0"/>
              <a:t>Identified Schools &amp; Faith-Based Partnerships</a:t>
            </a:r>
          </a:p>
          <a:p>
            <a:pPr marL="285750" indent="-285750">
              <a:spcBef>
                <a:spcPts val="0"/>
              </a:spcBef>
              <a:buFont typeface="Arial" panose="020B0604020202020204" pitchFamily="34" charset="0"/>
              <a:buChar char="•"/>
            </a:pPr>
            <a:r>
              <a:rPr lang="en-US" sz="1500" dirty="0"/>
              <a:t>Site-based training with school team using AECF Planning tool</a:t>
            </a:r>
          </a:p>
          <a:p>
            <a:pPr marL="285750" indent="-285750">
              <a:spcBef>
                <a:spcPts val="0"/>
              </a:spcBef>
              <a:buFont typeface="Arial" panose="020B0604020202020204" pitchFamily="34" charset="0"/>
              <a:buChar char="•"/>
            </a:pPr>
            <a:r>
              <a:rPr lang="en-US" sz="1500" dirty="0"/>
              <a:t>Facilitate planning session to identify ways to support school</a:t>
            </a:r>
          </a:p>
        </p:txBody>
      </p:sp>
      <p:sp>
        <p:nvSpPr>
          <p:cNvPr id="8" name="Picture Placeholder 7"/>
          <p:cNvSpPr>
            <a:spLocks noGrp="1"/>
          </p:cNvSpPr>
          <p:nvPr>
            <p:ph type="pic" sz="quarter" idx="20"/>
          </p:nvPr>
        </p:nvSpPr>
        <p:spPr/>
      </p:sp>
      <p:sp>
        <p:nvSpPr>
          <p:cNvPr id="9" name="Text Placeholder 8"/>
          <p:cNvSpPr>
            <a:spLocks noGrp="1"/>
          </p:cNvSpPr>
          <p:nvPr>
            <p:ph type="body" sz="quarter" idx="21"/>
          </p:nvPr>
        </p:nvSpPr>
        <p:spPr>
          <a:xfrm>
            <a:off x="3168280" y="1270011"/>
            <a:ext cx="2836327" cy="2298709"/>
          </a:xfrm>
        </p:spPr>
        <p:txBody>
          <a:bodyPr vert="horz" tIns="137160" rIns="182880" anchor="t">
            <a:normAutofit/>
          </a:bodyPr>
          <a:lstStyle/>
          <a:p>
            <a:pPr algn="l"/>
            <a:r>
              <a:rPr lang="x-none" sz="1500" dirty="0">
                <a:solidFill>
                  <a:schemeClr val="tx1"/>
                </a:solidFill>
              </a:rPr>
              <a:t>Tier 1: </a:t>
            </a:r>
            <a:r>
              <a:rPr lang="x-none" sz="1500" b="0" dirty="0">
                <a:solidFill>
                  <a:schemeClr val="tx1"/>
                </a:solidFill>
              </a:rPr>
              <a:t>All Schools and Communities</a:t>
            </a:r>
          </a:p>
          <a:p>
            <a:pPr marL="285750" indent="-285750" algn="l">
              <a:buFont typeface="Arial" panose="020B0604020202020204" pitchFamily="34" charset="0"/>
              <a:buChar char="•"/>
            </a:pPr>
            <a:r>
              <a:rPr lang="x-none" sz="1500" b="0" dirty="0">
                <a:solidFill>
                  <a:schemeClr val="tx1"/>
                </a:solidFill>
              </a:rPr>
              <a:t>FACE Plan in SIP (BP 3)</a:t>
            </a:r>
          </a:p>
          <a:p>
            <a:pPr marL="285750" indent="-285750" algn="l">
              <a:buFont typeface="Arial" panose="020B0604020202020204" pitchFamily="34" charset="0"/>
              <a:buChar char="•"/>
            </a:pPr>
            <a:r>
              <a:rPr lang="x-none" sz="1500" b="0" dirty="0">
                <a:solidFill>
                  <a:schemeClr val="tx1"/>
                </a:solidFill>
              </a:rPr>
              <a:t>Access to monthly engagement ideas</a:t>
            </a:r>
          </a:p>
          <a:p>
            <a:pPr marL="285750" indent="-285750" algn="l">
              <a:buFont typeface="Arial" panose="020B0604020202020204" pitchFamily="34" charset="0"/>
              <a:buChar char="•"/>
            </a:pPr>
            <a:r>
              <a:rPr lang="x-none" sz="1500" b="0" dirty="0">
                <a:solidFill>
                  <a:schemeClr val="tx1"/>
                </a:solidFill>
              </a:rPr>
              <a:t>Monthly school-focused workshops</a:t>
            </a:r>
          </a:p>
          <a:p>
            <a:pPr marL="285750" indent="-285750" algn="l">
              <a:buFont typeface="Arial" panose="020B0604020202020204" pitchFamily="34" charset="0"/>
              <a:buChar char="•"/>
            </a:pPr>
            <a:r>
              <a:rPr lang="x-none" sz="1500" b="0" dirty="0">
                <a:solidFill>
                  <a:schemeClr val="tx1"/>
                </a:solidFill>
              </a:rPr>
              <a:t>Parent workshops</a:t>
            </a:r>
            <a:endParaRPr lang="en-US" sz="1500" b="0" dirty="0">
              <a:solidFill>
                <a:schemeClr val="tx1"/>
              </a:solidFill>
            </a:endParaRPr>
          </a:p>
          <a:p>
            <a:pPr marL="285750" indent="-285750" algn="l">
              <a:buFont typeface="Arial" panose="020B0604020202020204" pitchFamily="34" charset="0"/>
              <a:buChar char="•"/>
            </a:pPr>
            <a:endParaRPr lang="x-none" sz="1500" b="0" dirty="0">
              <a:solidFill>
                <a:schemeClr val="tx1"/>
              </a:solidFill>
            </a:endParaRPr>
          </a:p>
        </p:txBody>
      </p:sp>
      <p:sp>
        <p:nvSpPr>
          <p:cNvPr id="10" name="TextBox 9"/>
          <p:cNvSpPr txBox="1"/>
          <p:nvPr/>
        </p:nvSpPr>
        <p:spPr>
          <a:xfrm>
            <a:off x="3178540" y="3916706"/>
            <a:ext cx="2826067" cy="21698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a:ea typeface="+mn-ea"/>
                <a:cs typeface="+mn-cs"/>
              </a:rPr>
              <a:t>Tier 3: </a:t>
            </a:r>
            <a:r>
              <a:rPr kumimoji="0" lang="en-US" sz="1500" b="0" i="0" u="none" strike="noStrike" kern="1200" cap="none" spc="0" normalizeH="0" baseline="0" noProof="0" dirty="0">
                <a:ln>
                  <a:noFill/>
                </a:ln>
                <a:solidFill>
                  <a:prstClr val="black"/>
                </a:solidFill>
                <a:effectLst/>
                <a:uLnTx/>
                <a:uFillTx/>
                <a:latin typeface="Century Gothic"/>
                <a:ea typeface="+mn-ea"/>
                <a:cs typeface="+mn-cs"/>
              </a:rPr>
              <a:t>SPARKS (Dillard and BA Zones)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Enhancing/strengthening support for educators, families and communities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Joint community partnership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Zone engagement activities</a:t>
            </a:r>
          </a:p>
        </p:txBody>
      </p:sp>
      <p:sp>
        <p:nvSpPr>
          <p:cNvPr id="11" name="TextBox 10"/>
          <p:cNvSpPr txBox="1"/>
          <p:nvPr/>
        </p:nvSpPr>
        <p:spPr>
          <a:xfrm>
            <a:off x="6164263" y="3816213"/>
            <a:ext cx="2910625" cy="17081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prstClr val="black"/>
                </a:solidFill>
                <a:effectLst/>
                <a:uLnTx/>
                <a:uFillTx/>
                <a:latin typeface="Century Gothic"/>
                <a:ea typeface="+mn-ea"/>
                <a:cs typeface="+mn-cs"/>
              </a:rPr>
              <a:t>SY 18 Project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Update Parent Resource Guide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Gulfstream Family Resource Center – FACE Center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entury Gothic"/>
                <a:ea typeface="+mn-ea"/>
                <a:cs typeface="+mn-cs"/>
              </a:rPr>
              <a:t>Community University</a:t>
            </a:r>
          </a:p>
        </p:txBody>
      </p:sp>
      <p:graphicFrame>
        <p:nvGraphicFramePr>
          <p:cNvPr id="16" name="Diagram 15"/>
          <p:cNvGraphicFramePr/>
          <p:nvPr>
            <p:extLst/>
          </p:nvPr>
        </p:nvGraphicFramePr>
        <p:xfrm>
          <a:off x="172668" y="1269258"/>
          <a:ext cx="2820172" cy="4759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7423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4" name="Text Placeholder 3"/>
          <p:cNvSpPr>
            <a:spLocks noGrp="1"/>
          </p:cNvSpPr>
          <p:nvPr>
            <p:ph type="body" sz="quarter" idx="13"/>
          </p:nvPr>
        </p:nvSpPr>
        <p:spPr/>
        <p:txBody>
          <a:bodyPr/>
          <a:lstStyle/>
          <a:p>
            <a:r>
              <a:rPr lang="en-US" dirty="0"/>
              <a:t>Family and community engagement</a:t>
            </a:r>
          </a:p>
        </p:txBody>
      </p:sp>
      <p:sp>
        <p:nvSpPr>
          <p:cNvPr id="2" name="Title 1"/>
          <p:cNvSpPr>
            <a:spLocks noGrp="1"/>
          </p:cNvSpPr>
          <p:nvPr>
            <p:ph type="title"/>
          </p:nvPr>
        </p:nvSpPr>
        <p:spPr>
          <a:xfrm>
            <a:off x="160638" y="165100"/>
            <a:ext cx="8810325" cy="954088"/>
          </a:xfrm>
        </p:spPr>
        <p:txBody>
          <a:bodyPr anchor="ctr">
            <a:normAutofit/>
          </a:bodyPr>
          <a:lstStyle/>
          <a:p>
            <a:pPr algn="ctr"/>
            <a:r>
              <a:rPr lang="en-US" dirty="0">
                <a:solidFill>
                  <a:schemeClr val="bg1"/>
                </a:solidFill>
              </a:rPr>
              <a:t>FACE Plan in SIP</a:t>
            </a:r>
          </a:p>
        </p:txBody>
      </p:sp>
      <p:sp>
        <p:nvSpPr>
          <p:cNvPr id="5" name="Slide Number Placeholder 1"/>
          <p:cNvSpPr>
            <a:spLocks noGrp="1"/>
          </p:cNvSpPr>
          <p:nvPr>
            <p:ph type="sldNum" sz="quarter" idx="12"/>
          </p:nvPr>
        </p:nvSpPr>
        <p:spPr>
          <a:xfrm>
            <a:off x="7648486" y="6276447"/>
            <a:ext cx="122087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FAB2E-564C-4CC6-BB38-47DB918B051B}"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539680042"/>
              </p:ext>
            </p:extLst>
          </p:nvPr>
        </p:nvGraphicFramePr>
        <p:xfrm>
          <a:off x="160636" y="1079019"/>
          <a:ext cx="8810326" cy="5115844"/>
        </p:xfrm>
        <a:graphic>
          <a:graphicData uri="http://schemas.openxmlformats.org/drawingml/2006/table">
            <a:tbl>
              <a:tblPr/>
              <a:tblGrid>
                <a:gridCol w="2796275">
                  <a:extLst>
                    <a:ext uri="{9D8B030D-6E8A-4147-A177-3AD203B41FA5}">
                      <a16:colId xmlns:a16="http://schemas.microsoft.com/office/drawing/2014/main" val="20000"/>
                    </a:ext>
                  </a:extLst>
                </a:gridCol>
                <a:gridCol w="853275">
                  <a:extLst>
                    <a:ext uri="{9D8B030D-6E8A-4147-A177-3AD203B41FA5}">
                      <a16:colId xmlns:a16="http://schemas.microsoft.com/office/drawing/2014/main" val="20001"/>
                    </a:ext>
                  </a:extLst>
                </a:gridCol>
                <a:gridCol w="1069165">
                  <a:extLst>
                    <a:ext uri="{9D8B030D-6E8A-4147-A177-3AD203B41FA5}">
                      <a16:colId xmlns:a16="http://schemas.microsoft.com/office/drawing/2014/main" val="20002"/>
                    </a:ext>
                  </a:extLst>
                </a:gridCol>
                <a:gridCol w="1137701">
                  <a:extLst>
                    <a:ext uri="{9D8B030D-6E8A-4147-A177-3AD203B41FA5}">
                      <a16:colId xmlns:a16="http://schemas.microsoft.com/office/drawing/2014/main" val="20003"/>
                    </a:ext>
                  </a:extLst>
                </a:gridCol>
                <a:gridCol w="1182249">
                  <a:extLst>
                    <a:ext uri="{9D8B030D-6E8A-4147-A177-3AD203B41FA5}">
                      <a16:colId xmlns:a16="http://schemas.microsoft.com/office/drawing/2014/main" val="20004"/>
                    </a:ext>
                  </a:extLst>
                </a:gridCol>
                <a:gridCol w="812155">
                  <a:extLst>
                    <a:ext uri="{9D8B030D-6E8A-4147-A177-3AD203B41FA5}">
                      <a16:colId xmlns:a16="http://schemas.microsoft.com/office/drawing/2014/main" val="20005"/>
                    </a:ext>
                  </a:extLst>
                </a:gridCol>
                <a:gridCol w="959506">
                  <a:extLst>
                    <a:ext uri="{9D8B030D-6E8A-4147-A177-3AD203B41FA5}">
                      <a16:colId xmlns:a16="http://schemas.microsoft.com/office/drawing/2014/main" val="20006"/>
                    </a:ext>
                  </a:extLst>
                </a:gridCol>
              </a:tblGrid>
              <a:tr h="189546">
                <a:tc gridSpan="3">
                  <a:txBody>
                    <a:bodyPr/>
                    <a:lstStyle/>
                    <a:p>
                      <a:pPr algn="l" fontAlgn="ctr"/>
                      <a:r>
                        <a:rPr lang="en-US" sz="900" b="1" i="0" u="none" strike="noStrike" dirty="0">
                          <a:solidFill>
                            <a:srgbClr val="000000"/>
                          </a:solidFill>
                          <a:effectLst/>
                          <a:latin typeface="Times New Roman" panose="02020603050405020304" pitchFamily="18" charset="0"/>
                        </a:rPr>
                        <a:t>Family And Community Engagement (FACE) Plan</a:t>
                      </a:r>
                    </a:p>
                  </a:txBody>
                  <a:tcPr marL="5678" marR="5678" marT="5678" marB="0" anchor="ctr">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0"/>
                  </a:ext>
                </a:extLst>
              </a:tr>
              <a:tr h="192872">
                <a:tc>
                  <a:txBody>
                    <a:bodyPr/>
                    <a:lstStyle/>
                    <a:p>
                      <a:pPr algn="l" fontAlgn="ctr"/>
                      <a:endParaRPr lang="en-US" sz="900" b="1" i="0" u="none" strike="noStrike" dirty="0">
                        <a:solidFill>
                          <a:srgbClr val="000000"/>
                        </a:solidFill>
                        <a:effectLst/>
                        <a:latin typeface="Times New Roman" panose="02020603050405020304" pitchFamily="18" charset="0"/>
                      </a:endParaRPr>
                    </a:p>
                  </a:txBody>
                  <a:tcPr marL="5678" marR="5678" marT="5678" marB="0" anchor="ctr">
                    <a:lnL>
                      <a:noFill/>
                    </a:lnL>
                    <a:lnR>
                      <a:noFill/>
                    </a:lnR>
                    <a:lnT>
                      <a:noFill/>
                    </a:lnT>
                    <a:lnB>
                      <a:noFill/>
                    </a:lnB>
                    <a:solidFill>
                      <a:schemeClr val="bg1"/>
                    </a:solidFill>
                  </a:tcPr>
                </a:tc>
                <a:tc>
                  <a:txBody>
                    <a:bodyPr/>
                    <a:lstStyle/>
                    <a:p>
                      <a:pPr algn="ctr" fontAlgn="b"/>
                      <a:endParaRPr lang="en-US" sz="9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gridSpan="2">
                  <a:txBody>
                    <a:bodyPr/>
                    <a:lstStyle/>
                    <a:p>
                      <a:pPr algn="ctr" fontAlgn="b"/>
                      <a:endParaRPr lang="en-US" sz="2000" b="1"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rowSpan="2" h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1"/>
                  </a:ext>
                </a:extLst>
              </a:tr>
              <a:tr h="72593">
                <a:tc gridSpan="2">
                  <a:txBody>
                    <a:bodyPr/>
                    <a:lstStyle/>
                    <a:p>
                      <a:pPr algn="l" fontAlgn="b"/>
                      <a:r>
                        <a:rPr lang="en-US" sz="900" b="1" i="0" u="none" strike="noStrike" dirty="0">
                          <a:solidFill>
                            <a:srgbClr val="000000"/>
                          </a:solidFill>
                          <a:effectLst/>
                          <a:latin typeface="Times New Roman" panose="02020603050405020304" pitchFamily="18" charset="0"/>
                        </a:rPr>
                        <a:t>Impact Area: Program Environment/Culture</a:t>
                      </a:r>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hMerge="1">
                  <a:txBody>
                    <a:bodyPr/>
                    <a:lstStyle/>
                    <a:p>
                      <a:endParaRPr lang="en-US"/>
                    </a:p>
                  </a:txBody>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gridSpan="2"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tc hMerge="1" vMerge="1">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tcPr>
                </a:tc>
                <a:extLst>
                  <a:ext uri="{0D108BD9-81ED-4DB2-BD59-A6C34878D82A}">
                    <a16:rowId xmlns:a16="http://schemas.microsoft.com/office/drawing/2014/main" val="10002"/>
                  </a:ext>
                </a:extLst>
              </a:tr>
              <a:tr h="85502">
                <a:tc>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a:noFill/>
                    </a:lnB>
                    <a:solidFill>
                      <a:schemeClr val="bg1"/>
                    </a:solidFill>
                  </a:tcPr>
                </a:tc>
                <a:extLst>
                  <a:ext uri="{0D108BD9-81ED-4DB2-BD59-A6C34878D82A}">
                    <a16:rowId xmlns:a16="http://schemas.microsoft.com/office/drawing/2014/main" val="10003"/>
                  </a:ext>
                </a:extLst>
              </a:tr>
              <a:tr h="423318">
                <a:tc gridSpan="7">
                  <a:txBody>
                    <a:bodyPr/>
                    <a:lstStyle/>
                    <a:p>
                      <a:pPr algn="l" fontAlgn="b"/>
                      <a:r>
                        <a:rPr lang="en-US" sz="900" b="1" i="0" u="none" strike="noStrike" dirty="0">
                          <a:solidFill>
                            <a:srgbClr val="000000"/>
                          </a:solidFill>
                          <a:effectLst/>
                          <a:latin typeface="Times New Roman" panose="02020603050405020304" pitchFamily="18" charset="0"/>
                        </a:rPr>
                        <a:t>Engagement Goal:</a:t>
                      </a:r>
                      <a:r>
                        <a:rPr lang="en-US" sz="900" b="0" i="0" u="none" strike="noStrike" dirty="0">
                          <a:solidFill>
                            <a:srgbClr val="000000"/>
                          </a:solidFill>
                          <a:effectLst/>
                          <a:latin typeface="Times New Roman" panose="02020603050405020304" pitchFamily="18" charset="0"/>
                        </a:rPr>
                        <a:t> The environment or culture in which engaging programs take place must consider and plan for: families to feel welcomed, valued, and respected by program staff; two-way communication and relationship building with families are adapted to meet changing family and community circumstances; opportunities are provided for family support and development through the family partnership process and through intentional parent/family peer groups within the program and community.</a:t>
                      </a:r>
                    </a:p>
                  </a:txBody>
                  <a:tcPr marL="5678" marR="5678" marT="5678"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08075">
                <a:tc>
                  <a:txBody>
                    <a:bodyPr/>
                    <a:lstStyle/>
                    <a:p>
                      <a:pPr algn="l"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900" b="0" i="0" u="none" strike="noStrike" dirty="0">
                        <a:solidFill>
                          <a:srgbClr val="000000"/>
                        </a:solidFill>
                        <a:effectLst/>
                        <a:latin typeface="Times New Roman" panose="02020603050405020304" pitchFamily="18" charset="0"/>
                      </a:endParaRPr>
                    </a:p>
                  </a:txBody>
                  <a:tcPr marL="5678" marR="5678" marT="5678"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15100">
                <a:tc>
                  <a:txBody>
                    <a:bodyPr/>
                    <a:lstStyle/>
                    <a:p>
                      <a:pPr algn="l" fontAlgn="t"/>
                      <a:r>
                        <a:rPr lang="en-US" sz="900" b="1" i="0" u="none" strike="noStrike" dirty="0">
                          <a:solidFill>
                            <a:srgbClr val="000000"/>
                          </a:solidFill>
                          <a:effectLst/>
                          <a:latin typeface="Times New Roman" panose="02020603050405020304" pitchFamily="18" charset="0"/>
                        </a:rPr>
                        <a:t>Strategy                                                                               (Specific action, including cultural proficiency connections as appropriate)</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Date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needs to be done for the activity? When does it need to be done?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Who is responsible?</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What is our objective?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How will we measure our progress?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0" u="none" strike="noStrike" dirty="0">
                          <a:solidFill>
                            <a:srgbClr val="000000"/>
                          </a:solidFill>
                          <a:effectLst/>
                          <a:latin typeface="Times New Roman" panose="02020603050405020304" pitchFamily="18" charset="0"/>
                        </a:rPr>
                        <a:t>Identify artifacts to be uploaded</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15100">
                <a:tc>
                  <a:txBody>
                    <a:bodyPr/>
                    <a:lstStyle/>
                    <a:p>
                      <a:pPr algn="l" fontAlgn="t"/>
                      <a:r>
                        <a:rPr lang="en-US" sz="900" b="0" i="0" u="none" strike="noStrike" dirty="0">
                          <a:solidFill>
                            <a:srgbClr val="000000"/>
                          </a:solidFill>
                          <a:effectLst/>
                          <a:latin typeface="Times New Roman" panose="02020603050405020304" pitchFamily="18" charset="0"/>
                        </a:rPr>
                        <a:t>Review and distribute customer service handout to staff</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Within the first 30 days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1" u="none" strike="noStrike" dirty="0">
                          <a:solidFill>
                            <a:srgbClr val="0000FF"/>
                          </a:solidFill>
                          <a:effectLst/>
                          <a:latin typeface="Times New Roman" panose="02020603050405020304" pitchFamily="18" charset="0"/>
                        </a:rPr>
                        <a:t>Link to the "Providing Quality Customer Service" document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exceptional customer service to families and community stakeholders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Description of training held and copy of roster </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764501">
                <a:tc>
                  <a:txBody>
                    <a:bodyPr/>
                    <a:lstStyle/>
                    <a:p>
                      <a:pPr algn="l" fontAlgn="t"/>
                      <a:r>
                        <a:rPr lang="en-US" sz="900" b="0" i="0" u="none" strike="noStrike" dirty="0">
                          <a:solidFill>
                            <a:srgbClr val="000000"/>
                          </a:solidFill>
                          <a:effectLst/>
                          <a:latin typeface="Times New Roman" panose="02020603050405020304" pitchFamily="18" charset="0"/>
                        </a:rPr>
                        <a:t>Create a dedicated FACE Resource space in the building providing an updated calendar, district resources, academic &amp; testing information, and specific community resources that can be accessed discreetly</a:t>
                      </a:r>
                      <a:r>
                        <a:rPr lang="en-US" sz="900" b="0" i="1" u="none" strike="noStrike" dirty="0">
                          <a:solidFill>
                            <a:srgbClr val="000000"/>
                          </a:solidFill>
                          <a:effectLst/>
                          <a:latin typeface="Times New Roman" panose="02020603050405020304" pitchFamily="18" charset="0"/>
                        </a:rPr>
                        <a:t> (FACE Resource tool provided to school by the Office of Family And Community Engagement)</a:t>
                      </a:r>
                      <a:endParaRPr lang="en-US" sz="900" b="0" i="0" u="none" strike="noStrike" dirty="0">
                        <a:solidFill>
                          <a:srgbClr val="000000"/>
                        </a:solidFill>
                        <a:effectLst/>
                        <a:latin typeface="Times New Roman" panose="02020603050405020304" pitchFamily="18" charset="0"/>
                      </a:endParaRP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Within the first  60 days</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Identify space in the school that is frequently trafficked and easily accessible to families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ongoing updated relevant resources to families and the community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Monthly photos of updated tool; copies of documents shared </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30728">
                <a:tc>
                  <a:txBody>
                    <a:bodyPr/>
                    <a:lstStyle/>
                    <a:p>
                      <a:pPr algn="l" fontAlgn="t"/>
                      <a:r>
                        <a:rPr lang="en-US" sz="900" b="0" i="0" u="none" strike="noStrike" dirty="0">
                          <a:solidFill>
                            <a:srgbClr val="000000"/>
                          </a:solidFill>
                          <a:effectLst/>
                          <a:latin typeface="Times New Roman" panose="02020603050405020304" pitchFamily="18" charset="0"/>
                        </a:rPr>
                        <a:t>Create Cultural Ambassadors and Resident Expert to facilitate a workshop around the cultural uniqueness of families served in the school/community</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Between the 5th and 6th week of school</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1" i="1" u="none" strike="noStrike" dirty="0">
                          <a:solidFill>
                            <a:srgbClr val="0000FF"/>
                          </a:solidFill>
                          <a:effectLst/>
                          <a:latin typeface="Times New Roman" panose="02020603050405020304" pitchFamily="18" charset="0"/>
                        </a:rPr>
                        <a:t>Link to the "10 Things You Should Know" document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Bridge the Cultural Gap between Families &amp; Staff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Copy of information shared with the school community</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859274">
                <a:tc>
                  <a:txBody>
                    <a:bodyPr/>
                    <a:lstStyle/>
                    <a:p>
                      <a:pPr algn="l" fontAlgn="t"/>
                      <a:r>
                        <a:rPr lang="en-US" sz="900" b="0" i="0" u="none" strike="noStrike" dirty="0">
                          <a:solidFill>
                            <a:srgbClr val="000000"/>
                          </a:solidFill>
                          <a:effectLst/>
                          <a:latin typeface="Times New Roman" panose="02020603050405020304" pitchFamily="18" charset="0"/>
                        </a:rPr>
                        <a:t>Create a staff focused  “Catch Them Being Good” program recognizing individuals supporting a positive environment/culture in your school</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Monthly</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Print/distribute/  post CTBG postcards for families to complete at anytime during the day/school year - embed link</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incentives to maintain a positive school environment</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Ex. Scanned copies of submitted postcards, pictures from recognition activity</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515100">
                <a:tc>
                  <a:txBody>
                    <a:bodyPr/>
                    <a:lstStyle/>
                    <a:p>
                      <a:pPr algn="l" fontAlgn="t"/>
                      <a:r>
                        <a:rPr lang="en-US" sz="900" b="0" i="0" u="none" strike="noStrike" dirty="0">
                          <a:solidFill>
                            <a:srgbClr val="000000"/>
                          </a:solidFill>
                          <a:effectLst/>
                          <a:latin typeface="Times New Roman" panose="02020603050405020304" pitchFamily="18" charset="0"/>
                        </a:rPr>
                        <a:t>Engage in deliberate school-wide Social Emotional Learning (SEL) activities in LEAPS evidenced in SIP, Positive Behavior Plan (SPBP), RtI Action Plan, Attendance Plan</a:t>
                      </a:r>
                    </a:p>
                  </a:txBody>
                  <a:tcPr marL="5678" marR="5678" marT="5678"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Daily</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Embed activities in SIP, Behavior Plan, RtI Action Plan, Attendance Plan</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Provide tiered support for Social Emotional Learning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 </a:t>
                      </a:r>
                    </a:p>
                  </a:txBody>
                  <a:tcPr marL="5678" marR="5678" marT="567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r>
                        <a:rPr lang="en-US" sz="900" b="0" i="0" u="none" strike="noStrike" dirty="0">
                          <a:solidFill>
                            <a:srgbClr val="000000"/>
                          </a:solidFill>
                          <a:effectLst/>
                          <a:latin typeface="Times New Roman" panose="02020603050405020304" pitchFamily="18" charset="0"/>
                        </a:rPr>
                        <a:t>LEAPs usage, SIP accreditation </a:t>
                      </a:r>
                    </a:p>
                  </a:txBody>
                  <a:tcPr marL="5678" marR="5678" marT="5678"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127221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Engagement Goal.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89" t="22049" r="779" b="-11712"/>
          <a:stretch/>
        </p:blipFill>
        <p:spPr>
          <a:xfrm>
            <a:off x="228815" y="1509696"/>
            <a:ext cx="8706392" cy="4278080"/>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71612" y="165100"/>
            <a:ext cx="8799352" cy="954088"/>
          </a:xfrm>
        </p:spPr>
        <p:txBody>
          <a:bodyPr anchor="ctr"/>
          <a:lstStyle/>
          <a:p>
            <a:pPr algn="ctr"/>
            <a:r>
              <a:rPr lang="en-US" dirty="0"/>
              <a:t>Engagement Goal</a:t>
            </a:r>
          </a:p>
        </p:txBody>
      </p:sp>
    </p:spTree>
    <p:extLst>
      <p:ext uri="{BB962C8B-B14F-4D97-AF65-F5344CB8AC3E}">
        <p14:creationId xmlns:p14="http://schemas.microsoft.com/office/powerpoint/2010/main" val="3240607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1.png"/>
          <p:cNvPicPr>
            <a:picLocks noGrp="1" noChangeAspect="1"/>
          </p:cNvPicPr>
          <p:nvPr>
            <p:ph idx="1"/>
          </p:nvPr>
        </p:nvPicPr>
        <p:blipFill>
          <a:blip r:embed="rId2">
            <a:extLst>
              <a:ext uri="{28A0092B-C50C-407E-A947-70E740481C1C}">
                <a14:useLocalDpi xmlns:a14="http://schemas.microsoft.com/office/drawing/2010/main" val="0"/>
              </a:ext>
            </a:extLst>
          </a:blip>
          <a:srcRect l="2431" r="2431"/>
          <a:stretch>
            <a:fillRect/>
          </a:stretch>
        </p:blipFill>
        <p:spPr>
          <a:xfrm>
            <a:off x="114407" y="1098424"/>
            <a:ext cx="8889444" cy="5114538"/>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48730" y="165100"/>
            <a:ext cx="8822234" cy="954088"/>
          </a:xfrm>
        </p:spPr>
        <p:txBody>
          <a:bodyPr anchor="ctr"/>
          <a:lstStyle/>
          <a:p>
            <a:pPr algn="ctr"/>
            <a:r>
              <a:rPr lang="en-US" dirty="0"/>
              <a:t>Strategy 1 – Customer Service</a:t>
            </a:r>
          </a:p>
        </p:txBody>
      </p:sp>
    </p:spTree>
    <p:extLst>
      <p:ext uri="{BB962C8B-B14F-4D97-AF65-F5344CB8AC3E}">
        <p14:creationId xmlns:p14="http://schemas.microsoft.com/office/powerpoint/2010/main" val="576329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2.png"/>
          <p:cNvPicPr>
            <a:picLocks noGrp="1" noChangeAspect="1"/>
          </p:cNvPicPr>
          <p:nvPr>
            <p:ph idx="1"/>
          </p:nvPr>
        </p:nvPicPr>
        <p:blipFill>
          <a:blip r:embed="rId2">
            <a:extLst>
              <a:ext uri="{28A0092B-C50C-407E-A947-70E740481C1C}">
                <a14:useLocalDpi xmlns:a14="http://schemas.microsoft.com/office/drawing/2010/main" val="0"/>
              </a:ext>
            </a:extLst>
          </a:blip>
          <a:srcRect t="1616" b="1616"/>
          <a:stretch>
            <a:fillRect/>
          </a:stretch>
        </p:blipFill>
        <p:spPr>
          <a:xfrm>
            <a:off x="171611" y="1086981"/>
            <a:ext cx="8786477" cy="4942909"/>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205933" y="165100"/>
            <a:ext cx="8765030" cy="954088"/>
          </a:xfrm>
        </p:spPr>
        <p:txBody>
          <a:bodyPr anchor="ctr"/>
          <a:lstStyle/>
          <a:p>
            <a:pPr algn="ctr"/>
            <a:r>
              <a:rPr lang="en-US" dirty="0"/>
              <a:t>Strategy 2 – Cultural Ambassador </a:t>
            </a:r>
          </a:p>
        </p:txBody>
      </p:sp>
    </p:spTree>
    <p:extLst>
      <p:ext uri="{BB962C8B-B14F-4D97-AF65-F5344CB8AC3E}">
        <p14:creationId xmlns:p14="http://schemas.microsoft.com/office/powerpoint/2010/main" val="37715325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3.png"/>
          <p:cNvPicPr>
            <a:picLocks noGrp="1" noChangeAspect="1"/>
          </p:cNvPicPr>
          <p:nvPr>
            <p:ph idx="1"/>
          </p:nvPr>
        </p:nvPicPr>
        <p:blipFill>
          <a:blip r:embed="rId2">
            <a:extLst>
              <a:ext uri="{28A0092B-C50C-407E-A947-70E740481C1C}">
                <a14:useLocalDpi xmlns:a14="http://schemas.microsoft.com/office/drawing/2010/main" val="0"/>
              </a:ext>
            </a:extLst>
          </a:blip>
          <a:srcRect t="1575" b="1575"/>
          <a:stretch>
            <a:fillRect/>
          </a:stretch>
        </p:blipFill>
        <p:spPr>
          <a:xfrm>
            <a:off x="160170" y="1098423"/>
            <a:ext cx="8820800" cy="4954351"/>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60170" y="165100"/>
            <a:ext cx="8810793" cy="954088"/>
          </a:xfrm>
        </p:spPr>
        <p:txBody>
          <a:bodyPr anchor="ctr"/>
          <a:lstStyle/>
          <a:p>
            <a:pPr algn="ctr"/>
            <a:r>
              <a:rPr lang="en-US" dirty="0"/>
              <a:t>Strategy 3 – FACE Resource Space</a:t>
            </a:r>
          </a:p>
        </p:txBody>
      </p:sp>
    </p:spTree>
    <p:extLst>
      <p:ext uri="{BB962C8B-B14F-4D97-AF65-F5344CB8AC3E}">
        <p14:creationId xmlns:p14="http://schemas.microsoft.com/office/powerpoint/2010/main" val="753240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4.png"/>
          <p:cNvPicPr>
            <a:picLocks noGrp="1" noChangeAspect="1"/>
          </p:cNvPicPr>
          <p:nvPr>
            <p:ph idx="1"/>
          </p:nvPr>
        </p:nvPicPr>
        <p:blipFill>
          <a:blip r:embed="rId2">
            <a:extLst>
              <a:ext uri="{28A0092B-C50C-407E-A947-70E740481C1C}">
                <a14:useLocalDpi xmlns:a14="http://schemas.microsoft.com/office/drawing/2010/main" val="0"/>
              </a:ext>
            </a:extLst>
          </a:blip>
          <a:srcRect t="1811" b="1811"/>
          <a:stretch>
            <a:fillRect/>
          </a:stretch>
        </p:blipFill>
        <p:spPr>
          <a:xfrm>
            <a:off x="183052" y="1144191"/>
            <a:ext cx="8775036" cy="4874257"/>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60170" y="165100"/>
            <a:ext cx="8810793" cy="954088"/>
          </a:xfrm>
        </p:spPr>
        <p:txBody>
          <a:bodyPr anchor="ctr"/>
          <a:lstStyle/>
          <a:p>
            <a:pPr algn="ctr"/>
            <a:r>
              <a:rPr lang="en-US" dirty="0"/>
              <a:t>Strategy 4 – “Catch Them Being Good”</a:t>
            </a:r>
          </a:p>
        </p:txBody>
      </p:sp>
    </p:spTree>
    <p:extLst>
      <p:ext uri="{BB962C8B-B14F-4D97-AF65-F5344CB8AC3E}">
        <p14:creationId xmlns:p14="http://schemas.microsoft.com/office/powerpoint/2010/main" val="141850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209" y="434897"/>
            <a:ext cx="8780153" cy="5631365"/>
          </a:xfrm>
        </p:spPr>
        <p:txBody>
          <a:bodyPr/>
          <a:lstStyle/>
          <a:p>
            <a:pPr algn="ctr"/>
            <a:r>
              <a:rPr lang="en-US" sz="6600" dirty="0">
                <a:solidFill>
                  <a:schemeClr val="accent2"/>
                </a:solidFill>
                <a:latin typeface="Arial Black"/>
                <a:cs typeface="Arial Black"/>
              </a:rPr>
              <a:t>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1. SCHOOL</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 IMPROVEMENT </a:t>
            </a:r>
          </a:p>
          <a:p>
            <a:pPr algn="ctr"/>
            <a:endParaRPr lang="en-US" sz="6600" dirty="0">
              <a:solidFill>
                <a:schemeClr val="accent2"/>
              </a:solidFill>
              <a:latin typeface="Arial Black"/>
              <a:cs typeface="Arial Black"/>
            </a:endParaRPr>
          </a:p>
          <a:p>
            <a:pPr algn="ctr"/>
            <a:r>
              <a:rPr lang="en-US" sz="6600" dirty="0">
                <a:solidFill>
                  <a:schemeClr val="accent2"/>
                </a:solidFill>
                <a:latin typeface="Arial Black"/>
                <a:cs typeface="Arial Black"/>
              </a:rPr>
              <a:t>PLAN 2017-18</a:t>
            </a:r>
          </a:p>
          <a:p>
            <a:pPr algn="ctr"/>
            <a:endParaRPr lang="en-US" sz="1400" dirty="0">
              <a:solidFill>
                <a:schemeClr val="accent2"/>
              </a:solidFill>
              <a:latin typeface="Arial Black"/>
              <a:cs typeface="Arial Black"/>
            </a:endParaRPr>
          </a:p>
          <a:p>
            <a:pPr algn="ct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chemeClr val="accent2"/>
                </a:solidFill>
                <a:latin typeface="Arial Narrow Bold" panose="020B0706020202030204" pitchFamily="34" charset="0"/>
                <a:cs typeface="Arial Black"/>
              </a:rPr>
              <a:t>Donna Boruch, Coordinator of School Improvement, </a:t>
            </a:r>
          </a:p>
          <a:p>
            <a:pPr algn="ctr"/>
            <a:r>
              <a:rPr lang="en-US" sz="2400" dirty="0">
                <a:solidFill>
                  <a:schemeClr val="accent2"/>
                </a:solidFill>
                <a:latin typeface="Arial Narrow Bold" panose="020B0706020202030204" pitchFamily="34" charset="0"/>
                <a:cs typeface="Arial Black"/>
              </a:rPr>
              <a:t>Office of Service Quality 754-321-3850</a:t>
            </a:r>
          </a:p>
        </p:txBody>
      </p:sp>
      <p:sp>
        <p:nvSpPr>
          <p:cNvPr id="3" name="Slide Number Placeholder 2"/>
          <p:cNvSpPr>
            <a:spLocks noGrp="1"/>
          </p:cNvSpPr>
          <p:nvPr>
            <p:ph type="sldNum" sz="quarter" idx="12"/>
          </p:nvPr>
        </p:nvSpPr>
        <p:spPr/>
        <p:txBody>
          <a:bodyPr/>
          <a:lstStyle/>
          <a:p>
            <a:fld id="{9A47194C-3E5A-854F-B5AE-A6634FC20B3C}" type="slidenum">
              <a:rPr lang="en-US" smtClean="0"/>
              <a:pPr/>
              <a:t>5</a:t>
            </a:fld>
            <a:endParaRPr lang="en-US" dirty="0"/>
          </a:p>
        </p:txBody>
      </p:sp>
      <p:sp>
        <p:nvSpPr>
          <p:cNvPr id="4" name="Title 3"/>
          <p:cNvSpPr>
            <a:spLocks noGrp="1"/>
          </p:cNvSpPr>
          <p:nvPr>
            <p:ph type="title"/>
          </p:nvPr>
        </p:nvSpPr>
        <p:spPr>
          <a:xfrm>
            <a:off x="1206500" y="6434667"/>
            <a:ext cx="4603450" cy="285750"/>
          </a:xfrm>
        </p:spPr>
        <p:txBody>
          <a:bodyPr/>
          <a:lstStyle/>
          <a:p>
            <a:r>
              <a:rPr lang="en-US" sz="1600" dirty="0"/>
              <a:t>OFFICE OF SERVICE QUALITY</a:t>
            </a:r>
            <a:br>
              <a:rPr lang="en-US" dirty="0"/>
            </a:br>
            <a:endParaRPr lang="en-US" dirty="0"/>
          </a:p>
        </p:txBody>
      </p:sp>
    </p:spTree>
    <p:extLst>
      <p:ext uri="{BB962C8B-B14F-4D97-AF65-F5344CB8AC3E}">
        <p14:creationId xmlns:p14="http://schemas.microsoft.com/office/powerpoint/2010/main" val="1020847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Strategy 5.png"/>
          <p:cNvPicPr>
            <a:picLocks noGrp="1" noChangeAspect="1"/>
          </p:cNvPicPr>
          <p:nvPr>
            <p:ph idx="1"/>
          </p:nvPr>
        </p:nvPicPr>
        <p:blipFill>
          <a:blip r:embed="rId2">
            <a:extLst>
              <a:ext uri="{28A0092B-C50C-407E-A947-70E740481C1C}">
                <a14:useLocalDpi xmlns:a14="http://schemas.microsoft.com/office/drawing/2010/main" val="0"/>
              </a:ext>
            </a:extLst>
          </a:blip>
          <a:srcRect t="-85457" b="-85457"/>
          <a:stretch>
            <a:fillRect/>
          </a:stretch>
        </p:blipFill>
        <p:spPr>
          <a:xfrm>
            <a:off x="137288" y="-949679"/>
            <a:ext cx="8820799" cy="9119209"/>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Ospa central – face plan</a:t>
            </a:r>
          </a:p>
        </p:txBody>
      </p:sp>
      <p:sp>
        <p:nvSpPr>
          <p:cNvPr id="5" name="Title 4"/>
          <p:cNvSpPr>
            <a:spLocks noGrp="1"/>
          </p:cNvSpPr>
          <p:nvPr>
            <p:ph type="title"/>
          </p:nvPr>
        </p:nvSpPr>
        <p:spPr>
          <a:xfrm>
            <a:off x="171612" y="165100"/>
            <a:ext cx="8799352" cy="954088"/>
          </a:xfrm>
        </p:spPr>
        <p:txBody>
          <a:bodyPr anchor="ctr"/>
          <a:lstStyle/>
          <a:p>
            <a:pPr algn="ctr"/>
            <a:r>
              <a:rPr lang="en-US" dirty="0"/>
              <a:t>Strategy 5 – SEL </a:t>
            </a:r>
          </a:p>
        </p:txBody>
      </p:sp>
    </p:spTree>
    <p:extLst>
      <p:ext uri="{BB962C8B-B14F-4D97-AF65-F5344CB8AC3E}">
        <p14:creationId xmlns:p14="http://schemas.microsoft.com/office/powerpoint/2010/main" val="1255189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FACE_Objective and others.png"/>
          <p:cNvPicPr>
            <a:picLocks noGrp="1" noChangeAspect="1"/>
          </p:cNvPicPr>
          <p:nvPr>
            <p:ph idx="1"/>
          </p:nvPr>
        </p:nvPicPr>
        <p:blipFill>
          <a:blip r:embed="rId2">
            <a:extLst>
              <a:ext uri="{28A0092B-C50C-407E-A947-70E740481C1C}">
                <a14:useLocalDpi xmlns:a14="http://schemas.microsoft.com/office/drawing/2010/main" val="0"/>
              </a:ext>
            </a:extLst>
          </a:blip>
          <a:srcRect l="-5724" r="-5724"/>
          <a:stretch>
            <a:fillRect/>
          </a:stretch>
        </p:blipFill>
        <p:spPr>
          <a:xfrm>
            <a:off x="-320339" y="1098423"/>
            <a:ext cx="9816142" cy="4942909"/>
          </a:xfrm>
        </p:spPr>
      </p:pic>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endParaRPr lang="en-US" dirty="0"/>
          </a:p>
        </p:txBody>
      </p:sp>
      <p:sp>
        <p:nvSpPr>
          <p:cNvPr id="5" name="Title 4"/>
          <p:cNvSpPr>
            <a:spLocks noGrp="1"/>
          </p:cNvSpPr>
          <p:nvPr>
            <p:ph type="title"/>
          </p:nvPr>
        </p:nvSpPr>
        <p:spPr>
          <a:xfrm>
            <a:off x="171612" y="165100"/>
            <a:ext cx="8799352" cy="954088"/>
          </a:xfrm>
        </p:spPr>
        <p:txBody>
          <a:bodyPr anchor="ctr"/>
          <a:lstStyle/>
          <a:p>
            <a:pPr algn="ctr"/>
            <a:r>
              <a:rPr lang="en-US" dirty="0"/>
              <a:t>Optional Objectives and Upload Documents</a:t>
            </a:r>
          </a:p>
        </p:txBody>
      </p:sp>
    </p:spTree>
    <p:extLst>
      <p:ext uri="{BB962C8B-B14F-4D97-AF65-F5344CB8AC3E}">
        <p14:creationId xmlns:p14="http://schemas.microsoft.com/office/powerpoint/2010/main" val="627841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1611" y="1509696"/>
            <a:ext cx="8532116" cy="4278080"/>
          </a:xfrm>
        </p:spPr>
        <p:txBody>
          <a:bodyPr/>
          <a:lstStyle/>
          <a:p>
            <a:pPr algn="ctr"/>
            <a:r>
              <a:rPr lang="en-US" sz="3600" b="1" dirty="0"/>
              <a:t>Nadia Clarke</a:t>
            </a:r>
          </a:p>
          <a:p>
            <a:pPr algn="ctr"/>
            <a:endParaRPr lang="en-US" sz="3600" b="1" dirty="0"/>
          </a:p>
          <a:p>
            <a:pPr algn="ctr"/>
            <a:r>
              <a:rPr lang="en-US" sz="3600" b="1" dirty="0"/>
              <a:t>Office of Family and Community Engagement</a:t>
            </a:r>
          </a:p>
          <a:p>
            <a:pPr algn="ctr"/>
            <a:endParaRPr lang="en-US" sz="3600" b="1" dirty="0"/>
          </a:p>
          <a:p>
            <a:pPr algn="ctr"/>
            <a:r>
              <a:rPr lang="en-US" sz="3600" b="1" dirty="0"/>
              <a:t>754-321-1599</a:t>
            </a:r>
          </a:p>
          <a:p>
            <a:pPr algn="ctr"/>
            <a:endParaRPr lang="en-US" sz="3600" b="1" dirty="0"/>
          </a:p>
          <a:p>
            <a:pPr algn="ctr"/>
            <a:r>
              <a:rPr lang="en-US" sz="3600" b="1" dirty="0"/>
              <a:t>nadia.clarke@browardschools.com</a:t>
            </a:r>
          </a:p>
        </p:txBody>
      </p:sp>
      <p:sp>
        <p:nvSpPr>
          <p:cNvPr id="3" name="Slide Number Placeholder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47194C-3E5A-854F-B5AE-A6634FC20B3C}" type="slidenum">
              <a:rPr kumimoji="0" lang="en-US" sz="14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 Placeholder 3"/>
          <p:cNvSpPr>
            <a:spLocks noGrp="1"/>
          </p:cNvSpPr>
          <p:nvPr>
            <p:ph type="body" sz="quarter" idx="13"/>
          </p:nvPr>
        </p:nvSpPr>
        <p:spPr/>
        <p:txBody>
          <a:bodyPr/>
          <a:lstStyle/>
          <a:p>
            <a:r>
              <a:rPr lang="en-US" dirty="0"/>
              <a:t>Family and community engagement</a:t>
            </a:r>
          </a:p>
        </p:txBody>
      </p:sp>
      <p:sp>
        <p:nvSpPr>
          <p:cNvPr id="5" name="Title 4"/>
          <p:cNvSpPr>
            <a:spLocks noGrp="1"/>
          </p:cNvSpPr>
          <p:nvPr>
            <p:ph type="title"/>
          </p:nvPr>
        </p:nvSpPr>
        <p:spPr>
          <a:xfrm>
            <a:off x="160170" y="165100"/>
            <a:ext cx="8810793" cy="954088"/>
          </a:xfrm>
        </p:spPr>
        <p:txBody>
          <a:bodyPr anchor="ctr"/>
          <a:lstStyle/>
          <a:p>
            <a:pPr algn="ctr"/>
            <a:r>
              <a:rPr lang="en-US" dirty="0"/>
              <a:t>Questions and Support</a:t>
            </a:r>
          </a:p>
        </p:txBody>
      </p:sp>
    </p:spTree>
    <p:extLst>
      <p:ext uri="{BB962C8B-B14F-4D97-AF65-F5344CB8AC3E}">
        <p14:creationId xmlns:p14="http://schemas.microsoft.com/office/powerpoint/2010/main" val="406301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671" y="285109"/>
            <a:ext cx="8654691" cy="5675971"/>
          </a:xfrm>
        </p:spPr>
        <p:txBody>
          <a:bodyPr/>
          <a:lstStyle/>
          <a:p>
            <a:endParaRPr lang="en-US" sz="6600" dirty="0">
              <a:solidFill>
                <a:schemeClr val="accent2"/>
              </a:solidFill>
              <a:latin typeface="Arial Black"/>
              <a:cs typeface="Arial Black"/>
            </a:endParaRPr>
          </a:p>
          <a:p>
            <a:endParaRPr lang="en-US" sz="3600" dirty="0">
              <a:solidFill>
                <a:schemeClr val="accent2"/>
              </a:solidFill>
              <a:latin typeface="Arial Black"/>
              <a:cs typeface="Arial Black"/>
            </a:endParaRPr>
          </a:p>
          <a:p>
            <a:pPr algn="ctr">
              <a:lnSpc>
                <a:spcPct val="100000"/>
              </a:lnSpc>
              <a:spcBef>
                <a:spcPts val="600"/>
              </a:spcBef>
              <a:spcAft>
                <a:spcPts val="600"/>
              </a:spcAft>
            </a:pPr>
            <a:r>
              <a:rPr lang="en-US" sz="7200" dirty="0">
                <a:solidFill>
                  <a:schemeClr val="accent2"/>
                </a:solidFill>
                <a:latin typeface="Arial Black"/>
                <a:cs typeface="Arial Black"/>
              </a:rPr>
              <a:t>4. </a:t>
            </a:r>
            <a:r>
              <a:rPr lang="en-US" sz="7200" dirty="0">
                <a:solidFill>
                  <a:srgbClr val="F15D22"/>
                </a:solidFill>
                <a:latin typeface="Arial Black" panose="020B0A04020102020204" pitchFamily="34" charset="0"/>
              </a:rPr>
              <a:t>MTSS/RtI ACTION PLAN</a:t>
            </a:r>
          </a:p>
          <a:p>
            <a:pPr algn="ctr">
              <a:spcBef>
                <a:spcPts val="600"/>
              </a:spcBef>
              <a:spcAft>
                <a:spcPts val="600"/>
              </a:spcAft>
            </a:pPr>
            <a:r>
              <a:rPr lang="en-US" sz="2800" dirty="0">
                <a:solidFill>
                  <a:schemeClr val="accent2"/>
                </a:solidFill>
                <a:latin typeface="Arial Narrow Bold" panose="020B0706020202030204" pitchFamily="34" charset="0"/>
              </a:rPr>
              <a:t>Self-Assessment of Multi-Tiered System of Supports (SAM)</a:t>
            </a:r>
          </a:p>
          <a:p>
            <a:pPr algn="ctr">
              <a:spcBef>
                <a:spcPts val="600"/>
              </a:spcBef>
              <a:spcAft>
                <a:spcPts val="600"/>
              </a:spcAft>
            </a:pPr>
            <a:endParaRPr lang="en-US" sz="800" dirty="0">
              <a:solidFill>
                <a:schemeClr val="accent2"/>
              </a:solidFill>
              <a:latin typeface="Arial Narrow Bold" panose="020B0706020202030204" pitchFamily="34" charset="0"/>
              <a:cs typeface="Arial Black"/>
            </a:endParaRPr>
          </a:p>
          <a:p>
            <a:pPr algn="ctr"/>
            <a:r>
              <a:rPr lang="en-US" sz="2400" u="sng" dirty="0">
                <a:solidFill>
                  <a:schemeClr val="accent2"/>
                </a:solidFill>
                <a:latin typeface="Arial Narrow Bold" panose="020B0706020202030204" pitchFamily="34" charset="0"/>
                <a:cs typeface="Arial Black"/>
              </a:rPr>
              <a:t>DISTRICT CONTACT:  </a:t>
            </a:r>
          </a:p>
          <a:p>
            <a:pPr algn="ctr"/>
            <a:r>
              <a:rPr lang="en-US" sz="2400" dirty="0">
                <a:solidFill>
                  <a:schemeClr val="accent2"/>
                </a:solidFill>
                <a:latin typeface="Arial Narrow Bold" panose="020B0706020202030204" pitchFamily="34" charset="0"/>
                <a:cs typeface="Arial Black"/>
              </a:rPr>
              <a:t>Adrienne Dixson, RtI Specialist, </a:t>
            </a:r>
          </a:p>
          <a:p>
            <a:pPr algn="ctr"/>
            <a:r>
              <a:rPr lang="en-US" sz="2400" dirty="0">
                <a:solidFill>
                  <a:srgbClr val="F15D22"/>
                </a:solidFill>
                <a:latin typeface="Arial Narrow Bold" panose="020B0706020202030204" pitchFamily="34" charset="0"/>
                <a:cs typeface="Arial Black"/>
              </a:rPr>
              <a:t> </a:t>
            </a:r>
            <a:r>
              <a:rPr lang="en-US" sz="2400" b="1" dirty="0">
                <a:solidFill>
                  <a:srgbClr val="F15D22"/>
                </a:solidFill>
                <a:latin typeface="Arial Narrow Bold" panose="020B0706020202030204" pitchFamily="34" charset="0"/>
              </a:rPr>
              <a:t>Diversity, Prevention &amp; Intervention Department, </a:t>
            </a:r>
            <a:r>
              <a:rPr lang="en-US" sz="2400" dirty="0">
                <a:solidFill>
                  <a:srgbClr val="F15D22"/>
                </a:solidFill>
                <a:latin typeface="Arial Narrow Bold" panose="020B0706020202030204" pitchFamily="34" charset="0"/>
                <a:cs typeface="Arial Black"/>
              </a:rPr>
              <a:t>754-321-1691</a:t>
            </a:r>
          </a:p>
          <a:p>
            <a:pPr algn="ctr"/>
            <a:endParaRPr lang="en-US" sz="28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53</a:t>
            </a:fld>
            <a:endParaRPr lang="en-US" dirty="0"/>
          </a:p>
        </p:txBody>
      </p:sp>
      <p:sp>
        <p:nvSpPr>
          <p:cNvPr id="4" name="Title 3"/>
          <p:cNvSpPr>
            <a:spLocks noGrp="1"/>
          </p:cNvSpPr>
          <p:nvPr>
            <p:ph type="title"/>
          </p:nvPr>
        </p:nvSpPr>
        <p:spPr/>
        <p:txBody>
          <a:bodyPr/>
          <a:lstStyle/>
          <a:p>
            <a:br>
              <a:rPr lang="en-US" sz="2000" dirty="0"/>
            </a:br>
            <a:r>
              <a:rPr lang="en-US" sz="1600" dirty="0"/>
              <a:t>OFFICE OF SERVICE QUALITY</a:t>
            </a:r>
            <a:br>
              <a:rPr lang="en-US" dirty="0"/>
            </a:br>
            <a:endParaRPr lang="en-US" dirty="0"/>
          </a:p>
        </p:txBody>
      </p:sp>
    </p:spTree>
    <p:extLst>
      <p:ext uri="{BB962C8B-B14F-4D97-AF65-F5344CB8AC3E}">
        <p14:creationId xmlns:p14="http://schemas.microsoft.com/office/powerpoint/2010/main" val="1130487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119271" y="2966479"/>
            <a:ext cx="9024729" cy="2453659"/>
          </a:xfrm>
          <a:prstGeom prst="rect">
            <a:avLst/>
          </a:prstGeom>
        </p:spPr>
        <p:txBody>
          <a:bodyPr anchor="ctr"/>
          <a:lstStyle/>
          <a:p>
            <a:pPr marL="0" indent="0" algn="ctr">
              <a:lnSpc>
                <a:spcPct val="100000"/>
              </a:lnSpc>
              <a:spcBef>
                <a:spcPts val="600"/>
              </a:spcBef>
              <a:spcAft>
                <a:spcPts val="600"/>
              </a:spcAft>
              <a:buNone/>
            </a:pPr>
            <a:r>
              <a:rPr lang="en-US" sz="5400" dirty="0">
                <a:solidFill>
                  <a:srgbClr val="0095D3"/>
                </a:solidFill>
                <a:latin typeface="Arial Black" panose="020B0A04020102020204" pitchFamily="34" charset="0"/>
              </a:rPr>
              <a:t>MTSS/RtI Action Plan </a:t>
            </a:r>
          </a:p>
          <a:p>
            <a:pPr marL="0" indent="0" algn="ctr">
              <a:spcBef>
                <a:spcPts val="600"/>
              </a:spcBef>
              <a:spcAft>
                <a:spcPts val="600"/>
              </a:spcAft>
              <a:buNone/>
            </a:pPr>
            <a:r>
              <a:rPr lang="en-US" sz="3600" dirty="0">
                <a:solidFill>
                  <a:schemeClr val="accent2"/>
                </a:solidFill>
                <a:latin typeface="Arial Black" panose="020B0A04020102020204" pitchFamily="34" charset="0"/>
              </a:rPr>
              <a:t>Self-Assessment of</a:t>
            </a:r>
          </a:p>
          <a:p>
            <a:pPr marL="0" indent="0" algn="ctr">
              <a:lnSpc>
                <a:spcPct val="100000"/>
              </a:lnSpc>
              <a:spcBef>
                <a:spcPts val="600"/>
              </a:spcBef>
              <a:spcAft>
                <a:spcPts val="600"/>
              </a:spcAft>
              <a:buNone/>
            </a:pPr>
            <a:r>
              <a:rPr lang="en-US" sz="3600" dirty="0">
                <a:solidFill>
                  <a:schemeClr val="accent2"/>
                </a:solidFill>
                <a:latin typeface="Arial Black" panose="020B0A04020102020204" pitchFamily="34" charset="0"/>
              </a:rPr>
              <a:t>Multi-Tiered System of Supports </a:t>
            </a:r>
            <a:r>
              <a:rPr lang="en-US" sz="4000" dirty="0">
                <a:solidFill>
                  <a:schemeClr val="accent2"/>
                </a:solidFill>
                <a:latin typeface="Arial Black" panose="020B0A04020102020204" pitchFamily="34" charset="0"/>
              </a:rPr>
              <a:t>(SAM)</a:t>
            </a:r>
          </a:p>
        </p:txBody>
      </p:sp>
      <p:sp>
        <p:nvSpPr>
          <p:cNvPr id="2" name="TextBox 1"/>
          <p:cNvSpPr txBox="1"/>
          <p:nvPr/>
        </p:nvSpPr>
        <p:spPr>
          <a:xfrm>
            <a:off x="1337733" y="2112428"/>
            <a:ext cx="6477000" cy="400110"/>
          </a:xfrm>
          <a:prstGeom prst="rect">
            <a:avLst/>
          </a:prstGeom>
          <a:noFill/>
        </p:spPr>
        <p:txBody>
          <a:bodyPr wrap="square" rtlCol="0" anchor="t">
            <a:spAutoFit/>
          </a:bodyPr>
          <a:lstStyle/>
          <a:p>
            <a:pPr algn="ctr"/>
            <a:r>
              <a:rPr lang="en-US" sz="2000" dirty="0"/>
              <a:t>Diversity, Prevention and Intervention</a:t>
            </a:r>
          </a:p>
        </p:txBody>
      </p:sp>
    </p:spTree>
    <p:extLst>
      <p:ext uri="{BB962C8B-B14F-4D97-AF65-F5344CB8AC3E}">
        <p14:creationId xmlns:p14="http://schemas.microsoft.com/office/powerpoint/2010/main" val="2003113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444904" y="1297458"/>
            <a:ext cx="8526060" cy="4753145"/>
          </a:xfrm>
        </p:spPr>
        <p:txBody>
          <a:bodyPr/>
          <a:lstStyle/>
          <a:p>
            <a:pPr lvl="1" eaLnBrk="1" hangingPunct="1">
              <a:buClrTx/>
              <a:buSzPct val="99000"/>
            </a:pPr>
            <a:r>
              <a:rPr lang="en-US" altLang="en-US" sz="2000" dirty="0">
                <a:solidFill>
                  <a:schemeClr val="tx1"/>
                </a:solidFill>
                <a:latin typeface="Arial Narrow Bold" panose="020B0706020202030204" pitchFamily="34" charset="0"/>
              </a:rPr>
              <a:t>Enhance the capacity of all schools to successfully implement and sustain a multi-tiered system of student supports with fidelity in every school;</a:t>
            </a:r>
          </a:p>
          <a:p>
            <a:pPr lvl="1" indent="0" eaLnBrk="1" hangingPunct="1">
              <a:buClrTx/>
              <a:buSzPct val="99000"/>
              <a:buNone/>
            </a:pPr>
            <a:r>
              <a:rPr lang="en-US" altLang="en-US" sz="2000" dirty="0">
                <a:solidFill>
                  <a:schemeClr val="tx1"/>
                </a:solidFill>
                <a:latin typeface="Arial Narrow Bold" panose="020B0706020202030204" pitchFamily="34" charset="0"/>
              </a:rPr>
              <a:t> </a:t>
            </a:r>
          </a:p>
          <a:p>
            <a:pPr lvl="1" eaLnBrk="1" hangingPunct="1">
              <a:buClrTx/>
              <a:buSzPct val="99000"/>
            </a:pPr>
            <a:r>
              <a:rPr lang="en-US" altLang="en-US" sz="2000" dirty="0">
                <a:solidFill>
                  <a:schemeClr val="tx1"/>
                </a:solidFill>
                <a:latin typeface="Arial Narrow Bold" panose="020B0706020202030204" pitchFamily="34" charset="0"/>
              </a:rPr>
              <a:t>Accelerate and maximize student academic and social-emotional outcomes through the application of collaborative data-based problem solving utilized by effective leadership at all levels of the educational system;</a:t>
            </a:r>
          </a:p>
          <a:p>
            <a:pPr lvl="1" indent="0" eaLnBrk="1" hangingPunct="1">
              <a:buClrTx/>
              <a:buSzPct val="99000"/>
              <a:buNone/>
            </a:pPr>
            <a:r>
              <a:rPr lang="en-US" altLang="en-US" sz="2000" dirty="0">
                <a:solidFill>
                  <a:schemeClr val="tx1"/>
                </a:solidFill>
                <a:latin typeface="Arial Narrow Bold" panose="020B0706020202030204" pitchFamily="34" charset="0"/>
              </a:rPr>
              <a:t> </a:t>
            </a:r>
          </a:p>
          <a:p>
            <a:pPr lvl="1" eaLnBrk="1" hangingPunct="1">
              <a:buClrTx/>
              <a:buSzPct val="99000"/>
            </a:pPr>
            <a:r>
              <a:rPr lang="en-US" altLang="en-US" sz="2000" dirty="0">
                <a:solidFill>
                  <a:schemeClr val="tx1"/>
                </a:solidFill>
                <a:latin typeface="Arial Narrow Bold" panose="020B0706020202030204" pitchFamily="34" charset="0"/>
              </a:rPr>
              <a:t>Inform the development, implementation, and ongoing evaluation of an integrated, aligned, and sustainable system of service delivery that prepares all students for college and career within our global society</a:t>
            </a:r>
          </a:p>
        </p:txBody>
      </p:sp>
      <p:sp>
        <p:nvSpPr>
          <p:cNvPr id="2" name="Text Placeholder 1"/>
          <p:cNvSpPr>
            <a:spLocks noGrp="1"/>
          </p:cNvSpPr>
          <p:nvPr>
            <p:ph type="body" sz="quarter" idx="13"/>
          </p:nvPr>
        </p:nvSpPr>
        <p:spPr/>
        <p:txBody>
          <a:bodyPr/>
          <a:lstStyle/>
          <a:p>
            <a:r>
              <a:rPr lang="en-US" dirty="0"/>
              <a:t>SAM</a:t>
            </a:r>
          </a:p>
        </p:txBody>
      </p:sp>
      <p:sp>
        <p:nvSpPr>
          <p:cNvPr id="16386" name="Title 1"/>
          <p:cNvSpPr>
            <a:spLocks noGrp="1"/>
          </p:cNvSpPr>
          <p:nvPr>
            <p:ph type="title"/>
          </p:nvPr>
        </p:nvSpPr>
        <p:spPr>
          <a:xfrm>
            <a:off x="155644" y="165100"/>
            <a:ext cx="8815320" cy="954088"/>
          </a:xfrm>
        </p:spPr>
        <p:txBody>
          <a:bodyPr/>
          <a:lstStyle/>
          <a:p>
            <a:pPr algn="ctr" eaLnBrk="1" hangingPunct="1"/>
            <a:r>
              <a:rPr lang="en-US" altLang="en-US" sz="4000" dirty="0">
                <a:latin typeface="+mj-lt"/>
              </a:rPr>
              <a:t>OUR VISION of MTSS</a:t>
            </a:r>
          </a:p>
        </p:txBody>
      </p:sp>
    </p:spTree>
    <p:extLst>
      <p:ext uri="{BB962C8B-B14F-4D97-AF65-F5344CB8AC3E}">
        <p14:creationId xmlns:p14="http://schemas.microsoft.com/office/powerpoint/2010/main" val="2778170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p:txBody>
          <a:bodyPr/>
          <a:lstStyle/>
          <a:p>
            <a:r>
              <a:rPr lang="en-US" dirty="0"/>
              <a:t>SAM</a:t>
            </a:r>
          </a:p>
        </p:txBody>
      </p:sp>
      <p:sp>
        <p:nvSpPr>
          <p:cNvPr id="3" name="Title 2"/>
          <p:cNvSpPr>
            <a:spLocks noGrp="1"/>
          </p:cNvSpPr>
          <p:nvPr>
            <p:ph type="title"/>
          </p:nvPr>
        </p:nvSpPr>
        <p:spPr>
          <a:xfrm>
            <a:off x="136188" y="165100"/>
            <a:ext cx="8834776" cy="954088"/>
          </a:xfrm>
        </p:spPr>
        <p:txBody>
          <a:bodyPr>
            <a:noAutofit/>
          </a:bodyPr>
          <a:lstStyle/>
          <a:p>
            <a:pPr algn="ctr"/>
            <a:r>
              <a:rPr lang="en-US" sz="4000" dirty="0">
                <a:solidFill>
                  <a:schemeClr val="bg1"/>
                </a:solidFill>
              </a:rPr>
              <a:t>CRITICAL COMPONENTS OF MTSS</a:t>
            </a:r>
          </a:p>
        </p:txBody>
      </p:sp>
      <p:sp>
        <p:nvSpPr>
          <p:cNvPr id="5" name="Hexagon 4"/>
          <p:cNvSpPr/>
          <p:nvPr/>
        </p:nvSpPr>
        <p:spPr>
          <a:xfrm rot="16200000">
            <a:off x="6701396" y="2362414"/>
            <a:ext cx="1591056" cy="2728908"/>
          </a:xfrm>
          <a:prstGeom prst="hexagon">
            <a:avLst/>
          </a:prstGeom>
          <a:solidFill>
            <a:srgbClr val="FD9337"/>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Data &amp; Evaluation</a:t>
            </a:r>
          </a:p>
        </p:txBody>
      </p:sp>
      <p:sp>
        <p:nvSpPr>
          <p:cNvPr id="6" name="Hexagon 5"/>
          <p:cNvSpPr/>
          <p:nvPr/>
        </p:nvSpPr>
        <p:spPr>
          <a:xfrm rot="16200000">
            <a:off x="5458687" y="908624"/>
            <a:ext cx="1591056" cy="3212215"/>
          </a:xfrm>
          <a:prstGeom prst="hexagon">
            <a:avLst/>
          </a:prstGeom>
          <a:solidFill>
            <a:srgbClr val="4A8AD9"/>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Problem Solving Process</a:t>
            </a:r>
          </a:p>
        </p:txBody>
      </p:sp>
      <p:sp>
        <p:nvSpPr>
          <p:cNvPr id="7" name="Hexagon 6"/>
          <p:cNvSpPr/>
          <p:nvPr/>
        </p:nvSpPr>
        <p:spPr>
          <a:xfrm rot="16200000">
            <a:off x="2295610" y="922592"/>
            <a:ext cx="1586750" cy="3118246"/>
          </a:xfrm>
          <a:prstGeom prst="hexagon">
            <a:avLst/>
          </a:prstGeom>
          <a:solidFill>
            <a:srgbClr val="BF3D3E"/>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Multiple Tiers of Instruction &amp; Intervention</a:t>
            </a:r>
          </a:p>
        </p:txBody>
      </p:sp>
      <p:sp>
        <p:nvSpPr>
          <p:cNvPr id="8" name="Hexagon 7"/>
          <p:cNvSpPr/>
          <p:nvPr/>
        </p:nvSpPr>
        <p:spPr>
          <a:xfrm rot="16200000">
            <a:off x="965368" y="2241878"/>
            <a:ext cx="1591056" cy="2926080"/>
          </a:xfrm>
          <a:prstGeom prst="hexagon">
            <a:avLst/>
          </a:prstGeom>
          <a:solidFill>
            <a:srgbClr val="80AF4E"/>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Leadership</a:t>
            </a:r>
          </a:p>
        </p:txBody>
      </p:sp>
      <p:sp>
        <p:nvSpPr>
          <p:cNvPr id="9" name="Hexagon 8"/>
          <p:cNvSpPr/>
          <p:nvPr/>
        </p:nvSpPr>
        <p:spPr>
          <a:xfrm rot="16200000">
            <a:off x="2319200" y="3467233"/>
            <a:ext cx="1591056" cy="2926080"/>
          </a:xfrm>
          <a:prstGeom prst="hexagon">
            <a:avLst/>
          </a:prstGeom>
          <a:solidFill>
            <a:srgbClr val="885BA3"/>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2200" dirty="0"/>
              <a:t>Capacity &amp; Infrastructure Building</a:t>
            </a:r>
          </a:p>
        </p:txBody>
      </p:sp>
      <p:sp>
        <p:nvSpPr>
          <p:cNvPr id="10" name="Hexagon 9"/>
          <p:cNvSpPr/>
          <p:nvPr/>
        </p:nvSpPr>
        <p:spPr>
          <a:xfrm rot="16200000">
            <a:off x="5308039" y="3366945"/>
            <a:ext cx="1628585" cy="3089126"/>
          </a:xfrm>
          <a:prstGeom prst="hexagon">
            <a:avLst/>
          </a:prstGeom>
          <a:solidFill>
            <a:srgbClr val="376092"/>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vert="vert" anchor="ctr" anchorCtr="0"/>
          <a:lstStyle/>
          <a:p>
            <a:pPr algn="ctr"/>
            <a:r>
              <a:rPr lang="en-US" sz="1900" dirty="0"/>
              <a:t>Communication &amp; Collaboration</a:t>
            </a:r>
          </a:p>
        </p:txBody>
      </p:sp>
      <p:sp>
        <p:nvSpPr>
          <p:cNvPr id="14" name="TextBox 13"/>
          <p:cNvSpPr txBox="1"/>
          <p:nvPr/>
        </p:nvSpPr>
        <p:spPr>
          <a:xfrm rot="1760256">
            <a:off x="3239086" y="3279601"/>
            <a:ext cx="2893937" cy="923330"/>
          </a:xfrm>
          <a:prstGeom prst="rect">
            <a:avLst/>
          </a:prstGeom>
          <a:solidFill>
            <a:srgbClr val="FFFF00"/>
          </a:solidFill>
        </p:spPr>
        <p:txBody>
          <a:bodyPr wrap="square" rtlCol="0">
            <a:spAutoFit/>
          </a:bodyPr>
          <a:lstStyle/>
          <a:p>
            <a:pPr algn="ctr"/>
            <a:r>
              <a:rPr lang="en-US" b="1" dirty="0">
                <a:latin typeface="AntiqueOliNorDReg" panose="00000A00000000000000" pitchFamily="50" charset="0"/>
              </a:rPr>
              <a:t>Inform and Engage Parents</a:t>
            </a:r>
          </a:p>
          <a:p>
            <a:pPr algn="ctr"/>
            <a:r>
              <a:rPr lang="en-US" b="1" dirty="0">
                <a:latin typeface="AntiqueOliNorDReg" panose="00000A00000000000000" pitchFamily="50" charset="0"/>
              </a:rPr>
              <a:t> Frequently</a:t>
            </a:r>
          </a:p>
        </p:txBody>
      </p:sp>
    </p:spTree>
    <p:extLst>
      <p:ext uri="{BB962C8B-B14F-4D97-AF65-F5344CB8AC3E}">
        <p14:creationId xmlns:p14="http://schemas.microsoft.com/office/powerpoint/2010/main" val="3314078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SAM</a:t>
            </a:r>
          </a:p>
        </p:txBody>
      </p:sp>
      <p:sp>
        <p:nvSpPr>
          <p:cNvPr id="2" name="Title 1"/>
          <p:cNvSpPr>
            <a:spLocks noGrp="1"/>
          </p:cNvSpPr>
          <p:nvPr>
            <p:ph type="title"/>
          </p:nvPr>
        </p:nvSpPr>
        <p:spPr>
          <a:xfrm>
            <a:off x="279400" y="165100"/>
            <a:ext cx="8691563" cy="954088"/>
          </a:xfrm>
        </p:spPr>
        <p:txBody>
          <a:bodyPr>
            <a:normAutofit/>
          </a:bodyPr>
          <a:lstStyle/>
          <a:p>
            <a:pPr algn="ctr"/>
            <a:r>
              <a:rPr lang="en-US" sz="4000" dirty="0">
                <a:solidFill>
                  <a:schemeClr val="bg1"/>
                </a:solidFill>
                <a:latin typeface="+mj-lt"/>
                <a:cs typeface="Bell MT"/>
              </a:rPr>
              <a:t>THE BIG PICTURE</a:t>
            </a:r>
          </a:p>
        </p:txBody>
      </p:sp>
      <p:pic>
        <p:nvPicPr>
          <p:cNvPr id="12" name="Picture 29" descr="PBS Logo 2006 3"/>
          <p:cNvPicPr>
            <a:picLocks noChangeAspect="1" noChangeArrowheads="1"/>
          </p:cNvPicPr>
          <p:nvPr/>
        </p:nvPicPr>
        <p:blipFill>
          <a:blip r:embed="rId3" cstate="print"/>
          <a:srcRect/>
          <a:stretch>
            <a:fillRect/>
          </a:stretch>
        </p:blipFill>
        <p:spPr bwMode="auto">
          <a:xfrm>
            <a:off x="5940017" y="1395055"/>
            <a:ext cx="2408711" cy="2424495"/>
          </a:xfrm>
          <a:prstGeom prst="rect">
            <a:avLst/>
          </a:prstGeom>
          <a:noFill/>
        </p:spPr>
      </p:pic>
      <p:grpSp>
        <p:nvGrpSpPr>
          <p:cNvPr id="3" name="Group 9"/>
          <p:cNvGrpSpPr/>
          <p:nvPr/>
        </p:nvGrpSpPr>
        <p:grpSpPr>
          <a:xfrm>
            <a:off x="876300" y="1360608"/>
            <a:ext cx="3276599" cy="2424495"/>
            <a:chOff x="5295900" y="2133600"/>
            <a:chExt cx="3276599" cy="2424495"/>
          </a:xfrm>
        </p:grpSpPr>
        <p:pic>
          <p:nvPicPr>
            <p:cNvPr id="11" name="Picture 2" descr="RTI_logo_web"/>
            <p:cNvPicPr>
              <a:picLocks noChangeAspect="1" noChangeArrowheads="1"/>
            </p:cNvPicPr>
            <p:nvPr/>
          </p:nvPicPr>
          <p:blipFill>
            <a:blip r:embed="rId4" cstate="print"/>
            <a:srcRect/>
            <a:stretch>
              <a:fillRect/>
            </a:stretch>
          </p:blipFill>
          <p:spPr bwMode="auto">
            <a:xfrm>
              <a:off x="5295900" y="2133600"/>
              <a:ext cx="3276599" cy="2424495"/>
            </a:xfrm>
            <a:prstGeom prst="rect">
              <a:avLst/>
            </a:prstGeom>
            <a:noFill/>
            <a:ln w="9525">
              <a:noFill/>
              <a:miter lim="800000"/>
              <a:headEnd/>
              <a:tailEnd/>
            </a:ln>
          </p:spPr>
        </p:pic>
        <p:pic>
          <p:nvPicPr>
            <p:cNvPr id="9" name="Picture 31" descr="SchoolHouse"/>
            <p:cNvPicPr>
              <a:picLocks noChangeAspect="1" noChangeArrowheads="1"/>
            </p:cNvPicPr>
            <p:nvPr/>
          </p:nvPicPr>
          <p:blipFill>
            <a:blip r:embed="rId5" cstate="print">
              <a:lum bright="12000" contrast="-6000"/>
            </a:blip>
            <a:srcRect/>
            <a:stretch>
              <a:fillRect/>
            </a:stretch>
          </p:blipFill>
          <p:spPr bwMode="auto">
            <a:xfrm>
              <a:off x="5658021" y="2603500"/>
              <a:ext cx="599758" cy="693256"/>
            </a:xfrm>
            <a:prstGeom prst="rect">
              <a:avLst/>
            </a:prstGeom>
            <a:noFill/>
            <a:ln w="9525">
              <a:noFill/>
              <a:miter lim="800000"/>
              <a:headEnd/>
              <a:tailEnd/>
            </a:ln>
          </p:spPr>
        </p:pic>
      </p:grpSp>
      <p:sp>
        <p:nvSpPr>
          <p:cNvPr id="10" name="TextBox 9"/>
          <p:cNvSpPr txBox="1"/>
          <p:nvPr/>
        </p:nvSpPr>
        <p:spPr>
          <a:xfrm>
            <a:off x="4419600" y="1943100"/>
            <a:ext cx="838200" cy="1323439"/>
          </a:xfrm>
          <a:prstGeom prst="rect">
            <a:avLst/>
          </a:prstGeom>
          <a:noFill/>
        </p:spPr>
        <p:txBody>
          <a:bodyPr wrap="square" rtlCol="0">
            <a:spAutoFit/>
          </a:bodyPr>
          <a:lstStyle/>
          <a:p>
            <a:r>
              <a:rPr lang="en-US" sz="8000" b="1" dirty="0">
                <a:solidFill>
                  <a:srgbClr val="FF0000"/>
                </a:solidFill>
              </a:rPr>
              <a:t>+</a:t>
            </a:r>
          </a:p>
        </p:txBody>
      </p:sp>
      <p:sp>
        <p:nvSpPr>
          <p:cNvPr id="13" name="TextBox 12"/>
          <p:cNvSpPr txBox="1"/>
          <p:nvPr/>
        </p:nvSpPr>
        <p:spPr>
          <a:xfrm>
            <a:off x="1238421" y="4044347"/>
            <a:ext cx="1219200" cy="1569660"/>
          </a:xfrm>
          <a:prstGeom prst="rect">
            <a:avLst/>
          </a:prstGeom>
          <a:noFill/>
        </p:spPr>
        <p:txBody>
          <a:bodyPr wrap="square" rtlCol="0">
            <a:spAutoFit/>
          </a:bodyPr>
          <a:lstStyle/>
          <a:p>
            <a:r>
              <a:rPr lang="en-US" sz="9600" dirty="0">
                <a:solidFill>
                  <a:srgbClr val="FF0000"/>
                </a:solidFill>
              </a:rPr>
              <a:t>=</a:t>
            </a:r>
          </a:p>
        </p:txBody>
      </p:sp>
      <p:pic>
        <p:nvPicPr>
          <p:cNvPr id="1026" name="Picture 2"/>
          <p:cNvPicPr>
            <a:picLocks noChangeAspect="1" noChangeArrowheads="1"/>
          </p:cNvPicPr>
          <p:nvPr/>
        </p:nvPicPr>
        <p:blipFill>
          <a:blip r:embed="rId6" cstate="print"/>
          <a:srcRect/>
          <a:stretch>
            <a:fillRect/>
          </a:stretch>
        </p:blipFill>
        <p:spPr bwMode="auto">
          <a:xfrm>
            <a:off x="2457621" y="4159802"/>
            <a:ext cx="5800725" cy="1905000"/>
          </a:xfrm>
          <a:prstGeom prst="rect">
            <a:avLst/>
          </a:prstGeom>
          <a:noFill/>
          <a:ln w="9525">
            <a:noFill/>
            <a:miter lim="800000"/>
            <a:headEnd/>
            <a:tailEnd/>
          </a:ln>
          <a:effectLst/>
        </p:spPr>
      </p:pic>
      <p:sp>
        <p:nvSpPr>
          <p:cNvPr id="14" name="TextBox 13"/>
          <p:cNvSpPr txBox="1"/>
          <p:nvPr/>
        </p:nvSpPr>
        <p:spPr>
          <a:xfrm>
            <a:off x="434181" y="3785103"/>
            <a:ext cx="8382000" cy="369332"/>
          </a:xfrm>
          <a:prstGeom prst="rect">
            <a:avLst/>
          </a:prstGeom>
          <a:noFill/>
        </p:spPr>
        <p:txBody>
          <a:bodyPr wrap="square" rtlCol="0">
            <a:spAutoFit/>
          </a:bodyPr>
          <a:lstStyle/>
          <a:p>
            <a:r>
              <a:rPr lang="en-US" dirty="0"/>
              <a:t>_______________________________________________________________________</a:t>
            </a:r>
          </a:p>
        </p:txBody>
      </p:sp>
    </p:spTree>
    <p:extLst>
      <p:ext uri="{BB962C8B-B14F-4D97-AF65-F5344CB8AC3E}">
        <p14:creationId xmlns:p14="http://schemas.microsoft.com/office/powerpoint/2010/main" val="3290636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85394" y="1671880"/>
            <a:ext cx="5827713" cy="2517984"/>
          </a:xfrm>
        </p:spPr>
        <p:txBody>
          <a:bodyPr rtlCol="0">
            <a:noAutofit/>
          </a:bodyPr>
          <a:lstStyle/>
          <a:p>
            <a:pPr algn="ctr" eaLnBrk="1" fontAlgn="auto" hangingPunct="1">
              <a:spcAft>
                <a:spcPts val="0"/>
              </a:spcAft>
              <a:defRPr/>
            </a:pPr>
            <a:r>
              <a:rPr lang="en-US" sz="3600" dirty="0">
                <a:latin typeface="Arial Black" panose="020B0A04020102020204" pitchFamily="34" charset="0"/>
              </a:rPr>
              <a:t>SAM</a:t>
            </a:r>
            <a:br>
              <a:rPr lang="en-US" sz="3600" dirty="0">
                <a:latin typeface="Arial Black" panose="020B0A04020102020204" pitchFamily="34" charset="0"/>
              </a:rPr>
            </a:br>
            <a:r>
              <a:rPr lang="en-US" sz="3600" dirty="0">
                <a:latin typeface="Arial Black" panose="020B0A04020102020204" pitchFamily="34" charset="0"/>
              </a:rPr>
              <a:t>Self-Assessment of Multi-Tiered System of Supports Instrument Overview </a:t>
            </a:r>
          </a:p>
        </p:txBody>
      </p:sp>
    </p:spTree>
    <p:extLst>
      <p:ext uri="{BB962C8B-B14F-4D97-AF65-F5344CB8AC3E}">
        <p14:creationId xmlns:p14="http://schemas.microsoft.com/office/powerpoint/2010/main" val="960263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4696674" y="1119188"/>
            <a:ext cx="4274289" cy="4456859"/>
          </a:xfrm>
        </p:spPr>
        <p:txBody>
          <a:bodyPr/>
          <a:lstStyle/>
          <a:p>
            <a:pPr marL="342900" indent="-342900" eaLnBrk="1" hangingPunct="1">
              <a:lnSpc>
                <a:spcPct val="80000"/>
              </a:lnSpc>
              <a:buFont typeface="Wingdings" panose="05000000000000000000" pitchFamily="2" charset="2"/>
              <a:buChar char="§"/>
            </a:pPr>
            <a:r>
              <a:rPr lang="en-US" altLang="en-US" sz="2000" b="1" dirty="0">
                <a:solidFill>
                  <a:schemeClr val="tx1"/>
                </a:solidFill>
                <a:latin typeface="Arial Narrow Bold" panose="020B0706020202030204" pitchFamily="34" charset="0"/>
              </a:rPr>
              <a:t>“0” = Not Implementing</a:t>
            </a:r>
          </a:p>
          <a:p>
            <a:pPr lvl="4" indent="0">
              <a:lnSpc>
                <a:spcPct val="80000"/>
              </a:lnSpc>
              <a:buClrTx/>
              <a:buNone/>
            </a:pPr>
            <a:r>
              <a:rPr lang="en-US" altLang="en-US" sz="2000" dirty="0">
                <a:solidFill>
                  <a:schemeClr val="tx1"/>
                </a:solidFill>
                <a:latin typeface="Arial Narrow" panose="020B0606020202030204" pitchFamily="34" charset="0"/>
              </a:rPr>
              <a:t>The school does not have the consensus or infrastructure to implement the components of an MTSS model</a:t>
            </a:r>
          </a:p>
          <a:p>
            <a:pPr eaLnBrk="1" hangingPunct="1">
              <a:lnSpc>
                <a:spcPct val="80000"/>
              </a:lnSpc>
            </a:pPr>
            <a:endParaRPr lang="en-US" altLang="en-US" sz="2000" dirty="0">
              <a:solidFill>
                <a:schemeClr val="tx1"/>
              </a:solidFill>
              <a:latin typeface="Arial Narrow Bold" panose="020B0706020202030204" pitchFamily="34" charset="0"/>
            </a:endParaRPr>
          </a:p>
          <a:p>
            <a:pPr marL="342900" indent="-342900" eaLnBrk="1" hangingPunct="1">
              <a:lnSpc>
                <a:spcPct val="80000"/>
              </a:lnSpc>
              <a:buFont typeface="Wingdings" panose="05000000000000000000" pitchFamily="2" charset="2"/>
              <a:buChar char="§"/>
            </a:pPr>
            <a:r>
              <a:rPr lang="en-US" altLang="en-US" sz="2000" b="1" dirty="0">
                <a:solidFill>
                  <a:schemeClr val="tx1"/>
                </a:solidFill>
                <a:latin typeface="Arial Narrow Bold" panose="020B0706020202030204" pitchFamily="34" charset="0"/>
              </a:rPr>
              <a:t>“1” = Emerging/Developing</a:t>
            </a:r>
          </a:p>
          <a:p>
            <a:pPr lvl="1" indent="0" eaLnBrk="1" hangingPunct="1">
              <a:lnSpc>
                <a:spcPct val="80000"/>
              </a:lnSpc>
              <a:buClrTx/>
              <a:buNone/>
            </a:pPr>
            <a:r>
              <a:rPr lang="en-US" altLang="en-US" sz="2000" dirty="0">
                <a:solidFill>
                  <a:schemeClr val="tx1"/>
                </a:solidFill>
                <a:latin typeface="Arial Narrow" panose="020B0606020202030204" pitchFamily="34" charset="0"/>
              </a:rPr>
              <a:t>The school is building consensus and designing the infrastructure to implement an MTSS model</a:t>
            </a:r>
          </a:p>
          <a:p>
            <a:pPr marL="342900" indent="-342900" eaLnBrk="1" hangingPunct="1">
              <a:lnSpc>
                <a:spcPct val="80000"/>
              </a:lnSpc>
              <a:buFont typeface="Wingdings" panose="05000000000000000000" pitchFamily="2" charset="2"/>
              <a:buChar char="§"/>
            </a:pPr>
            <a:endParaRPr lang="en-US" altLang="en-US" sz="2000" dirty="0">
              <a:solidFill>
                <a:schemeClr val="tx1"/>
              </a:solidFill>
              <a:latin typeface="Arial Narrow Bold" panose="020B0706020202030204" pitchFamily="34" charset="0"/>
            </a:endParaRPr>
          </a:p>
          <a:p>
            <a:pPr marL="342900" indent="-342900" eaLnBrk="1" hangingPunct="1">
              <a:lnSpc>
                <a:spcPct val="80000"/>
              </a:lnSpc>
              <a:buFont typeface="Wingdings" panose="05000000000000000000" pitchFamily="2" charset="2"/>
              <a:buChar char="§"/>
            </a:pPr>
            <a:r>
              <a:rPr lang="en-US" altLang="en-US" sz="2000" b="1" dirty="0">
                <a:solidFill>
                  <a:schemeClr val="tx1"/>
                </a:solidFill>
                <a:latin typeface="Arial Narrow Bold" panose="020B0706020202030204" pitchFamily="34" charset="0"/>
              </a:rPr>
              <a:t>“2” =Operationalizing</a:t>
            </a:r>
          </a:p>
          <a:p>
            <a:pPr lvl="1" indent="0" eaLnBrk="1" hangingPunct="1">
              <a:lnSpc>
                <a:spcPct val="80000"/>
              </a:lnSpc>
              <a:buClrTx/>
              <a:buNone/>
            </a:pPr>
            <a:r>
              <a:rPr lang="en-US" altLang="en-US" sz="2000" dirty="0">
                <a:solidFill>
                  <a:schemeClr val="tx1"/>
                </a:solidFill>
                <a:latin typeface="Arial Narrow" panose="020B0606020202030204" pitchFamily="34" charset="0"/>
              </a:rPr>
              <a:t>The school implements the structures designed during the Emerging/Developing stage and works to build consistency and integrity</a:t>
            </a:r>
          </a:p>
          <a:p>
            <a:pPr marL="342900" lvl="1" indent="-342900" eaLnBrk="1" hangingPunct="1">
              <a:lnSpc>
                <a:spcPct val="80000"/>
              </a:lnSpc>
              <a:buClrTx/>
              <a:buFont typeface="Wingdings" panose="05000000000000000000" pitchFamily="2" charset="2"/>
              <a:buChar char="§"/>
            </a:pPr>
            <a:endParaRPr lang="en-US" altLang="en-US" sz="2000" b="1" dirty="0">
              <a:solidFill>
                <a:schemeClr val="tx1"/>
              </a:solidFill>
              <a:latin typeface="Arial Narrow Bold" panose="020B0706020202030204" pitchFamily="34" charset="0"/>
            </a:endParaRPr>
          </a:p>
          <a:p>
            <a:pPr marL="342900" indent="-342900" eaLnBrk="1" hangingPunct="1">
              <a:lnSpc>
                <a:spcPct val="80000"/>
              </a:lnSpc>
              <a:buFont typeface="Wingdings" panose="05000000000000000000" pitchFamily="2" charset="2"/>
              <a:buChar char="§"/>
            </a:pPr>
            <a:r>
              <a:rPr lang="en-US" altLang="en-US" sz="2000" b="1" dirty="0">
                <a:solidFill>
                  <a:schemeClr val="tx1"/>
                </a:solidFill>
                <a:latin typeface="Arial Narrow Bold" panose="020B0706020202030204" pitchFamily="34" charset="0"/>
              </a:rPr>
              <a:t>“3” = Optimizing</a:t>
            </a:r>
          </a:p>
          <a:p>
            <a:pPr lvl="1" indent="0" eaLnBrk="1" hangingPunct="1">
              <a:lnSpc>
                <a:spcPct val="80000"/>
              </a:lnSpc>
              <a:buClrTx/>
              <a:buNone/>
            </a:pPr>
            <a:r>
              <a:rPr lang="en-US" altLang="en-US" sz="2000" dirty="0">
                <a:solidFill>
                  <a:schemeClr val="tx1"/>
                </a:solidFill>
                <a:latin typeface="Arial Narrow" panose="020B0606020202030204" pitchFamily="34" charset="0"/>
              </a:rPr>
              <a:t>The MTSS model is embedded with integrity. The focus is on how effective the model is and changes are based on data</a:t>
            </a:r>
          </a:p>
        </p:txBody>
      </p:sp>
      <p:sp>
        <p:nvSpPr>
          <p:cNvPr id="2" name="Text Placeholder 1"/>
          <p:cNvSpPr>
            <a:spLocks noGrp="1"/>
          </p:cNvSpPr>
          <p:nvPr>
            <p:ph type="body" sz="quarter" idx="13"/>
          </p:nvPr>
        </p:nvSpPr>
        <p:spPr>
          <a:xfrm>
            <a:off x="1004356" y="6242582"/>
            <a:ext cx="4714862" cy="365124"/>
          </a:xfrm>
        </p:spPr>
        <p:txBody>
          <a:bodyPr/>
          <a:lstStyle/>
          <a:p>
            <a:r>
              <a:rPr lang="en-US" dirty="0"/>
              <a:t>SAM</a:t>
            </a:r>
          </a:p>
        </p:txBody>
      </p:sp>
      <p:sp>
        <p:nvSpPr>
          <p:cNvPr id="21506" name="Title 1"/>
          <p:cNvSpPr>
            <a:spLocks noGrp="1"/>
          </p:cNvSpPr>
          <p:nvPr>
            <p:ph type="title"/>
          </p:nvPr>
        </p:nvSpPr>
        <p:spPr>
          <a:xfrm>
            <a:off x="204716" y="165100"/>
            <a:ext cx="8766247" cy="954088"/>
          </a:xfrm>
        </p:spPr>
        <p:txBody>
          <a:bodyPr/>
          <a:lstStyle/>
          <a:p>
            <a:pPr algn="ctr" eaLnBrk="1" hangingPunct="1"/>
            <a:r>
              <a:rPr lang="en-US" altLang="en-US" sz="4000" dirty="0">
                <a:latin typeface="+mj-lt"/>
              </a:rPr>
              <a:t>ELEMENTS AND SCORING RUBRIC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24" y="1272581"/>
            <a:ext cx="4176215" cy="4749421"/>
          </a:xfrm>
          <a:prstGeom prst="rect">
            <a:avLst/>
          </a:prstGeom>
        </p:spPr>
      </p:pic>
    </p:spTree>
    <p:extLst>
      <p:ext uri="{BB962C8B-B14F-4D97-AF65-F5344CB8AC3E}">
        <p14:creationId xmlns:p14="http://schemas.microsoft.com/office/powerpoint/2010/main" val="51206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ACA612-B8E4-49F8-BF8B-5F073F1FBDA7}"/>
              </a:ext>
            </a:extLst>
          </p:cNvPr>
          <p:cNvSpPr>
            <a:spLocks noGrp="1"/>
          </p:cNvSpPr>
          <p:nvPr>
            <p:ph type="sldNum" sz="quarter" idx="12"/>
          </p:nvPr>
        </p:nvSpPr>
        <p:spPr/>
        <p:txBody>
          <a:bodyPr/>
          <a:lstStyle/>
          <a:p>
            <a:fld id="{9A47194C-3E5A-854F-B5AE-A6634FC20B3C}" type="slidenum">
              <a:rPr lang="en-US" smtClean="0"/>
              <a:pPr/>
              <a:t>6</a:t>
            </a:fld>
            <a:endParaRPr lang="en-US" dirty="0"/>
          </a:p>
        </p:txBody>
      </p:sp>
      <p:sp>
        <p:nvSpPr>
          <p:cNvPr id="4" name="Title 3">
            <a:extLst>
              <a:ext uri="{FF2B5EF4-FFF2-40B4-BE49-F238E27FC236}">
                <a16:creationId xmlns:a16="http://schemas.microsoft.com/office/drawing/2014/main" id="{975A3FDC-F287-4145-AEDC-83C2442DABD5}"/>
              </a:ext>
            </a:extLst>
          </p:cNvPr>
          <p:cNvSpPr>
            <a:spLocks noGrp="1"/>
          </p:cNvSpPr>
          <p:nvPr>
            <p:ph type="title"/>
          </p:nvPr>
        </p:nvSpPr>
        <p:spPr>
          <a:xfrm>
            <a:off x="1431236" y="165100"/>
            <a:ext cx="7539728" cy="1190098"/>
          </a:xfrm>
        </p:spPr>
        <p:txBody>
          <a:bodyPr/>
          <a:lstStyle/>
          <a:p>
            <a:r>
              <a:rPr lang="en-US" sz="4400" dirty="0">
                <a:solidFill>
                  <a:schemeClr val="bg1"/>
                </a:solidFill>
                <a:latin typeface="Calibri"/>
                <a:cs typeface="Calibri"/>
              </a:rPr>
              <a:t>OSPA/OSQ WEBSITE</a:t>
            </a:r>
            <a:br>
              <a:rPr lang="en-US" dirty="0">
                <a:solidFill>
                  <a:schemeClr val="bg1"/>
                </a:solidFill>
                <a:latin typeface="Calibri"/>
                <a:cs typeface="Calibri"/>
              </a:rPr>
            </a:br>
            <a:endParaRPr lang="en-US" dirty="0"/>
          </a:p>
        </p:txBody>
      </p:sp>
      <p:sp>
        <p:nvSpPr>
          <p:cNvPr id="5" name="Text Placeholder 4">
            <a:extLst>
              <a:ext uri="{FF2B5EF4-FFF2-40B4-BE49-F238E27FC236}">
                <a16:creationId xmlns:a16="http://schemas.microsoft.com/office/drawing/2014/main" id="{69C3C851-F5A1-411D-AB2F-CE2348A7C3F4}"/>
              </a:ext>
            </a:extLst>
          </p:cNvPr>
          <p:cNvSpPr>
            <a:spLocks noGrp="1"/>
          </p:cNvSpPr>
          <p:nvPr>
            <p:ph type="body" sz="quarter" idx="13"/>
          </p:nvPr>
        </p:nvSpPr>
        <p:spPr/>
        <p:txBody>
          <a:bodyPr/>
          <a:lstStyle/>
          <a:p>
            <a:endParaRPr lang="en-US" dirty="0"/>
          </a:p>
        </p:txBody>
      </p:sp>
      <p:sp>
        <p:nvSpPr>
          <p:cNvPr id="6" name="Rectangle 5">
            <a:extLst>
              <a:ext uri="{FF2B5EF4-FFF2-40B4-BE49-F238E27FC236}">
                <a16:creationId xmlns:a16="http://schemas.microsoft.com/office/drawing/2014/main" id="{E8C21186-D6F0-47D9-B9FF-4C72DB06C6BC}"/>
              </a:ext>
            </a:extLst>
          </p:cNvPr>
          <p:cNvSpPr/>
          <p:nvPr/>
        </p:nvSpPr>
        <p:spPr>
          <a:xfrm>
            <a:off x="0" y="1355197"/>
            <a:ext cx="9144000" cy="4453399"/>
          </a:xfrm>
          <a:prstGeom prst="rect">
            <a:avLst/>
          </a:prstGeom>
        </p:spPr>
        <p:txBody>
          <a:bodyPr wrap="square">
            <a:spAutoFit/>
          </a:bodyPr>
          <a:lstStyle/>
          <a:p>
            <a:pPr marL="318135" marR="310515">
              <a:lnSpc>
                <a:spcPct val="109400"/>
              </a:lnSpc>
              <a:buClr>
                <a:srgbClr val="489AD4"/>
              </a:buClr>
              <a:tabLst>
                <a:tab pos="897890" algn="l"/>
              </a:tabLst>
            </a:pPr>
            <a:r>
              <a:rPr lang="en-US" sz="3600" b="1" spc="-25" dirty="0">
                <a:solidFill>
                  <a:schemeClr val="accent1"/>
                </a:solidFill>
                <a:latin typeface="Arial"/>
                <a:cs typeface="Arial"/>
              </a:rPr>
              <a:t>For all School Improvement information, log on to:</a:t>
            </a:r>
          </a:p>
          <a:p>
            <a:pPr marL="318135" marR="310515">
              <a:lnSpc>
                <a:spcPct val="109400"/>
              </a:lnSpc>
              <a:buClr>
                <a:srgbClr val="489AD4"/>
              </a:buClr>
              <a:tabLst>
                <a:tab pos="897890" algn="l"/>
              </a:tabLst>
            </a:pPr>
            <a:endParaRPr lang="en-US" sz="2000" b="1" spc="-25" dirty="0">
              <a:solidFill>
                <a:srgbClr val="1AADF7"/>
              </a:solidFill>
              <a:latin typeface="Arial"/>
              <a:cs typeface="Arial"/>
            </a:endParaRPr>
          </a:p>
          <a:p>
            <a:pPr marL="318135" marR="310515">
              <a:lnSpc>
                <a:spcPct val="109400"/>
              </a:lnSpc>
              <a:buClr>
                <a:srgbClr val="489AD4"/>
              </a:buClr>
              <a:tabLst>
                <a:tab pos="897890" algn="l"/>
              </a:tabLst>
            </a:pPr>
            <a:r>
              <a:rPr lang="en-US" sz="2400" spc="-25" dirty="0">
                <a:solidFill>
                  <a:srgbClr val="489AD4"/>
                </a:solidFill>
                <a:latin typeface="Arial"/>
                <a:cs typeface="Arial"/>
                <a:hlinkClick r:id="rId2"/>
              </a:rPr>
              <a:t>http://www.broward.k12.fl.us/ospa/initiatives.asp?initiative_id=3</a:t>
            </a:r>
            <a:endParaRPr lang="en-US" sz="2400" spc="-25" dirty="0">
              <a:solidFill>
                <a:srgbClr val="489AD4"/>
              </a:solidFill>
              <a:latin typeface="Arial"/>
              <a:cs typeface="Arial"/>
            </a:endParaRPr>
          </a:p>
          <a:p>
            <a:pPr marL="1218565" marR="310515" indent="-900430">
              <a:lnSpc>
                <a:spcPct val="109400"/>
              </a:lnSpc>
              <a:buClr>
                <a:srgbClr val="489AD4"/>
              </a:buClr>
              <a:buFont typeface="Calibri"/>
              <a:buChar char="•"/>
              <a:tabLst>
                <a:tab pos="897890" algn="l"/>
              </a:tabLst>
            </a:pPr>
            <a:endParaRPr lang="en-US" sz="2400" spc="-25" dirty="0">
              <a:solidFill>
                <a:srgbClr val="489AD4"/>
              </a:solidFill>
              <a:latin typeface="Arial"/>
              <a:cs typeface="Arial"/>
            </a:endParaRPr>
          </a:p>
          <a:p>
            <a:pPr marL="318135" marR="310515">
              <a:lnSpc>
                <a:spcPct val="109400"/>
              </a:lnSpc>
              <a:buClr>
                <a:srgbClr val="489AD4"/>
              </a:buClr>
              <a:tabLst>
                <a:tab pos="897890" algn="l"/>
              </a:tabLst>
            </a:pPr>
            <a:r>
              <a:rPr lang="en-US" sz="2400" spc="-25" dirty="0">
                <a:solidFill>
                  <a:schemeClr val="accent1"/>
                </a:solidFill>
                <a:latin typeface="Arial"/>
                <a:cs typeface="Arial"/>
              </a:rPr>
              <a:t>•  View any school’s School Improvement Plan</a:t>
            </a:r>
          </a:p>
          <a:p>
            <a:pPr marL="318135" marR="310515">
              <a:lnSpc>
                <a:spcPct val="109400"/>
              </a:lnSpc>
              <a:buClr>
                <a:srgbClr val="489AD4"/>
              </a:buClr>
              <a:tabLst>
                <a:tab pos="897890" algn="l"/>
              </a:tabLst>
            </a:pPr>
            <a:r>
              <a:rPr lang="en-US" sz="2400" spc="-25" dirty="0">
                <a:solidFill>
                  <a:schemeClr val="accent1"/>
                </a:solidFill>
                <a:latin typeface="Arial"/>
                <a:cs typeface="Arial"/>
              </a:rPr>
              <a:t>•  Access SAC &amp; SIP Standard Operating Procedural Manual</a:t>
            </a:r>
          </a:p>
          <a:p>
            <a:pPr marL="318135" marR="310515">
              <a:lnSpc>
                <a:spcPct val="109400"/>
              </a:lnSpc>
              <a:buClr>
                <a:srgbClr val="489AD4"/>
              </a:buClr>
              <a:tabLst>
                <a:tab pos="897890" algn="l"/>
              </a:tabLst>
            </a:pPr>
            <a:r>
              <a:rPr lang="en-US" sz="2400" spc="-25" dirty="0">
                <a:solidFill>
                  <a:schemeClr val="accent1"/>
                </a:solidFill>
                <a:latin typeface="Arial"/>
                <a:cs typeface="Arial"/>
              </a:rPr>
              <a:t>•  A+ Recognition Fund Process Information</a:t>
            </a:r>
          </a:p>
          <a:p>
            <a:pPr marL="318135" marR="310515">
              <a:lnSpc>
                <a:spcPct val="109400"/>
              </a:lnSpc>
              <a:buClr>
                <a:srgbClr val="489AD4"/>
              </a:buClr>
              <a:tabLst>
                <a:tab pos="897890" algn="l"/>
              </a:tabLst>
            </a:pPr>
            <a:r>
              <a:rPr lang="en-US" sz="2400" spc="-25" dirty="0">
                <a:solidFill>
                  <a:schemeClr val="accent1"/>
                </a:solidFill>
                <a:latin typeface="Arial"/>
                <a:cs typeface="Arial"/>
              </a:rPr>
              <a:t>•  Waiver Application </a:t>
            </a:r>
          </a:p>
          <a:p>
            <a:pPr marL="318135" marR="310515">
              <a:lnSpc>
                <a:spcPct val="109400"/>
              </a:lnSpc>
              <a:buClr>
                <a:srgbClr val="489AD4"/>
              </a:buClr>
              <a:tabLst>
                <a:tab pos="897890" algn="l"/>
              </a:tabLst>
            </a:pPr>
            <a:r>
              <a:rPr lang="en-US" sz="2400" spc="-25" dirty="0">
                <a:solidFill>
                  <a:schemeClr val="accent1"/>
                </a:solidFill>
                <a:latin typeface="Arial"/>
                <a:cs typeface="Arial"/>
              </a:rPr>
              <a:t>•  Log on to OSPA Central 2.0 to access SIP template</a:t>
            </a:r>
          </a:p>
        </p:txBody>
      </p:sp>
    </p:spTree>
    <p:extLst>
      <p:ext uri="{BB962C8B-B14F-4D97-AF65-F5344CB8AC3E}">
        <p14:creationId xmlns:p14="http://schemas.microsoft.com/office/powerpoint/2010/main" val="2117156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004356" y="6242582"/>
            <a:ext cx="4714862" cy="365124"/>
          </a:xfrm>
        </p:spPr>
        <p:txBody>
          <a:bodyPr/>
          <a:lstStyle/>
          <a:p>
            <a:r>
              <a:rPr lang="en-US" dirty="0"/>
              <a:t>SAM</a:t>
            </a:r>
          </a:p>
        </p:txBody>
      </p:sp>
      <p:sp>
        <p:nvSpPr>
          <p:cNvPr id="21506" name="Title 1"/>
          <p:cNvSpPr>
            <a:spLocks noGrp="1"/>
          </p:cNvSpPr>
          <p:nvPr>
            <p:ph type="title"/>
          </p:nvPr>
        </p:nvSpPr>
        <p:spPr>
          <a:xfrm>
            <a:off x="204716" y="165100"/>
            <a:ext cx="8766247" cy="954088"/>
          </a:xfrm>
        </p:spPr>
        <p:txBody>
          <a:bodyPr/>
          <a:lstStyle/>
          <a:p>
            <a:pPr algn="ctr" eaLnBrk="1" hangingPunct="1"/>
            <a:r>
              <a:rPr lang="en-US" altLang="en-US" sz="4400" dirty="0">
                <a:latin typeface="+mj-lt"/>
              </a:rPr>
              <a:t>SAM REPORT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56" y="2259449"/>
            <a:ext cx="8379725" cy="3664006"/>
          </a:xfrm>
          <a:prstGeom prst="rect">
            <a:avLst/>
          </a:prstGeom>
        </p:spPr>
      </p:pic>
      <p:sp>
        <p:nvSpPr>
          <p:cNvPr id="6" name="Rectangle 5"/>
          <p:cNvSpPr/>
          <p:nvPr/>
        </p:nvSpPr>
        <p:spPr>
          <a:xfrm>
            <a:off x="354842" y="1305342"/>
            <a:ext cx="8502555" cy="954107"/>
          </a:xfrm>
          <a:prstGeom prst="rect">
            <a:avLst/>
          </a:prstGeom>
        </p:spPr>
        <p:txBody>
          <a:bodyPr wrap="square">
            <a:spAutoFit/>
          </a:bodyPr>
          <a:lstStyle/>
          <a:p>
            <a:r>
              <a:rPr lang="en-US" sz="1400" dirty="0"/>
              <a:t>Download your SAM report, convene your school -based team, analyze your SAM data, identify effective practices, identify lowest levels of implementation, and complete your action plan. At a minimum the school -based team must address the 2 lowest average SAM domains and at a maximum address all 6 SAM domains. </a:t>
            </a:r>
            <a:endParaRPr lang="en-US" sz="1400" b="0" i="0" dirty="0">
              <a:effectLst/>
            </a:endParaRPr>
          </a:p>
        </p:txBody>
      </p:sp>
    </p:spTree>
    <p:extLst>
      <p:ext uri="{BB962C8B-B14F-4D97-AF65-F5344CB8AC3E}">
        <p14:creationId xmlns:p14="http://schemas.microsoft.com/office/powerpoint/2010/main" val="2424521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251" y="1330094"/>
            <a:ext cx="4735773" cy="4559477"/>
          </a:xfrm>
        </p:spPr>
        <p:txBody>
          <a:bodyPr rtlCol="0">
            <a:normAutofit/>
          </a:bodyPr>
          <a:lstStyle/>
          <a:p>
            <a:pPr marL="285750" indent="-285750" eaLnBrk="1" fontAlgn="auto" hangingPunct="1">
              <a:lnSpc>
                <a:spcPct val="100000"/>
              </a:lnSpc>
              <a:spcAft>
                <a:spcPts val="0"/>
              </a:spcAft>
              <a:buFont typeface="Wingdings" panose="05000000000000000000" pitchFamily="2" charset="2"/>
              <a:buChar char="§"/>
              <a:defRPr/>
            </a:pPr>
            <a:r>
              <a:rPr lang="en-US" sz="2000" dirty="0">
                <a:solidFill>
                  <a:schemeClr val="tx1"/>
                </a:solidFill>
                <a:latin typeface="Arial Narrow Bold" panose="020B0706020202030204" pitchFamily="34" charset="0"/>
              </a:rPr>
              <a:t>School leadership team members receive instrument beforehand</a:t>
            </a:r>
          </a:p>
          <a:p>
            <a:pPr eaLnBrk="1" fontAlgn="auto" hangingPunct="1">
              <a:lnSpc>
                <a:spcPct val="100000"/>
              </a:lnSpc>
              <a:spcAft>
                <a:spcPts val="0"/>
              </a:spcAft>
              <a:defRPr/>
            </a:pPr>
            <a:endParaRPr lang="en-US" sz="2000" dirty="0">
              <a:solidFill>
                <a:schemeClr val="tx1"/>
              </a:solidFill>
              <a:latin typeface="Arial Narrow Bold" panose="020B0706020202030204" pitchFamily="34" charset="0"/>
            </a:endParaRPr>
          </a:p>
          <a:p>
            <a:pPr marL="285750" lvl="1" indent="-285750" eaLnBrk="1" fontAlgn="auto" hangingPunct="1">
              <a:lnSpc>
                <a:spcPct val="100000"/>
              </a:lnSpc>
              <a:spcAft>
                <a:spcPts val="0"/>
              </a:spcAft>
              <a:buClrTx/>
              <a:buFont typeface="Wingdings" panose="05000000000000000000" pitchFamily="2" charset="2"/>
              <a:buChar char="§"/>
              <a:defRPr/>
            </a:pPr>
            <a:r>
              <a:rPr lang="en-US" sz="2000" dirty="0">
                <a:solidFill>
                  <a:schemeClr val="tx1"/>
                </a:solidFill>
                <a:latin typeface="Arial Narrow Bold" panose="020B0706020202030204" pitchFamily="34" charset="0"/>
              </a:rPr>
              <a:t>Members should independently review instrument and think about school ratings</a:t>
            </a:r>
          </a:p>
          <a:p>
            <a:pPr lvl="1" indent="0" eaLnBrk="1" fontAlgn="auto" hangingPunct="1">
              <a:lnSpc>
                <a:spcPct val="100000"/>
              </a:lnSpc>
              <a:spcAft>
                <a:spcPts val="0"/>
              </a:spcAft>
              <a:buClrTx/>
              <a:buNone/>
              <a:defRPr/>
            </a:pPr>
            <a:endParaRPr lang="en-US" sz="2000" dirty="0">
              <a:solidFill>
                <a:schemeClr val="tx1"/>
              </a:solidFill>
              <a:latin typeface="Arial Narrow Bold" panose="020B0706020202030204" pitchFamily="34" charset="0"/>
            </a:endParaRPr>
          </a:p>
          <a:p>
            <a:pPr marL="285750" indent="-285750" eaLnBrk="1" fontAlgn="auto" hangingPunct="1">
              <a:lnSpc>
                <a:spcPct val="100000"/>
              </a:lnSpc>
              <a:spcAft>
                <a:spcPts val="0"/>
              </a:spcAft>
              <a:buFont typeface="Wingdings" panose="05000000000000000000" pitchFamily="2" charset="2"/>
              <a:buChar char="§"/>
              <a:defRPr/>
            </a:pPr>
            <a:r>
              <a:rPr lang="en-US" sz="2000" dirty="0">
                <a:solidFill>
                  <a:schemeClr val="tx1"/>
                </a:solidFill>
                <a:latin typeface="Arial Narrow Bold" panose="020B0706020202030204" pitchFamily="34" charset="0"/>
              </a:rPr>
              <a:t>School leadership team meets</a:t>
            </a:r>
          </a:p>
          <a:p>
            <a:pPr eaLnBrk="1" fontAlgn="auto" hangingPunct="1">
              <a:lnSpc>
                <a:spcPct val="100000"/>
              </a:lnSpc>
              <a:spcAft>
                <a:spcPts val="0"/>
              </a:spcAft>
              <a:defRPr/>
            </a:pPr>
            <a:endParaRPr lang="en-US" sz="2000" dirty="0">
              <a:solidFill>
                <a:schemeClr val="tx1"/>
              </a:solidFill>
              <a:latin typeface="Arial Narrow Bold" panose="020B0706020202030204" pitchFamily="34" charset="0"/>
            </a:endParaRPr>
          </a:p>
          <a:p>
            <a:pPr marL="285750" lvl="1" indent="-285750" eaLnBrk="1" fontAlgn="auto" hangingPunct="1">
              <a:lnSpc>
                <a:spcPct val="100000"/>
              </a:lnSpc>
              <a:spcAft>
                <a:spcPts val="0"/>
              </a:spcAft>
              <a:buClrTx/>
              <a:buFont typeface="Wingdings" panose="05000000000000000000" pitchFamily="2" charset="2"/>
              <a:buChar char="§"/>
              <a:defRPr/>
            </a:pPr>
            <a:r>
              <a:rPr lang="en-US" sz="2000" dirty="0">
                <a:solidFill>
                  <a:schemeClr val="tx1"/>
                </a:solidFill>
                <a:latin typeface="Arial Narrow Bold" panose="020B0706020202030204" pitchFamily="34" charset="0"/>
              </a:rPr>
              <a:t>Designated facilitator guides team through instrument, coming to consensus on the rating for each item</a:t>
            </a:r>
          </a:p>
          <a:p>
            <a:pPr lvl="1" indent="0" eaLnBrk="1" fontAlgn="auto" hangingPunct="1">
              <a:lnSpc>
                <a:spcPct val="100000"/>
              </a:lnSpc>
              <a:spcAft>
                <a:spcPts val="0"/>
              </a:spcAft>
              <a:buClrTx/>
              <a:buNone/>
              <a:defRPr/>
            </a:pPr>
            <a:endParaRPr lang="en-US" sz="2000" dirty="0">
              <a:solidFill>
                <a:schemeClr val="tx1"/>
              </a:solidFill>
              <a:latin typeface="Arial Narrow Bold" panose="020B0706020202030204" pitchFamily="34" charset="0"/>
            </a:endParaRPr>
          </a:p>
          <a:p>
            <a:pPr marL="285750" indent="-285750" eaLnBrk="1" fontAlgn="auto" hangingPunct="1">
              <a:lnSpc>
                <a:spcPct val="100000"/>
              </a:lnSpc>
              <a:spcAft>
                <a:spcPts val="0"/>
              </a:spcAft>
              <a:buFont typeface="Wingdings" panose="05000000000000000000" pitchFamily="2" charset="2"/>
              <a:buChar char="§"/>
              <a:defRPr/>
            </a:pPr>
            <a:r>
              <a:rPr lang="en-US" sz="2000" dirty="0">
                <a:solidFill>
                  <a:schemeClr val="tx1"/>
                </a:solidFill>
                <a:latin typeface="Arial Narrow Bold" panose="020B0706020202030204" pitchFamily="34" charset="0"/>
              </a:rPr>
              <a:t>Designated team member enters final version into Qualtrics online database</a:t>
            </a:r>
          </a:p>
        </p:txBody>
      </p:sp>
      <p:sp>
        <p:nvSpPr>
          <p:cNvPr id="2" name="Text Placeholder 1"/>
          <p:cNvSpPr>
            <a:spLocks noGrp="1"/>
          </p:cNvSpPr>
          <p:nvPr>
            <p:ph type="body" sz="quarter" idx="13"/>
          </p:nvPr>
        </p:nvSpPr>
        <p:spPr/>
        <p:txBody>
          <a:bodyPr/>
          <a:lstStyle/>
          <a:p>
            <a:endParaRPr lang="en-US" dirty="0"/>
          </a:p>
        </p:txBody>
      </p:sp>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ADMINISTRATION PROCEDURES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024" y="1228299"/>
            <a:ext cx="3753134" cy="4763068"/>
          </a:xfrm>
          <a:prstGeom prst="rect">
            <a:avLst/>
          </a:prstGeom>
        </p:spPr>
      </p:pic>
    </p:spTree>
    <p:extLst>
      <p:ext uri="{BB962C8B-B14F-4D97-AF65-F5344CB8AC3E}">
        <p14:creationId xmlns:p14="http://schemas.microsoft.com/office/powerpoint/2010/main" val="1082385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0126" y="165100"/>
            <a:ext cx="8820838" cy="954088"/>
          </a:xfrm>
        </p:spPr>
        <p:txBody>
          <a:bodyPr/>
          <a:lstStyle/>
          <a:p>
            <a:pPr algn="ctr" eaLnBrk="1" hangingPunct="1"/>
            <a:r>
              <a:rPr lang="en-US" altLang="en-US" sz="4400" dirty="0">
                <a:latin typeface="+mj-lt"/>
              </a:rPr>
              <a:t>ADMINISTRATION TIMELINE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74" y="1171993"/>
            <a:ext cx="7394714" cy="4715533"/>
          </a:xfrm>
          <a:prstGeom prst="rect">
            <a:avLst/>
          </a:prstGeom>
        </p:spPr>
      </p:pic>
      <p:sp>
        <p:nvSpPr>
          <p:cNvPr id="6" name="Oval 5"/>
          <p:cNvSpPr/>
          <p:nvPr/>
        </p:nvSpPr>
        <p:spPr>
          <a:xfrm>
            <a:off x="3299792" y="2932291"/>
            <a:ext cx="1391478"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056432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63</a:t>
            </a:fld>
            <a:endParaRPr lang="en-US" dirty="0"/>
          </a:p>
        </p:txBody>
      </p:sp>
      <p:sp>
        <p:nvSpPr>
          <p:cNvPr id="4" name="Text Placeholder 3"/>
          <p:cNvSpPr>
            <a:spLocks noGrp="1"/>
          </p:cNvSpPr>
          <p:nvPr>
            <p:ph type="body" sz="quarter" idx="13"/>
          </p:nvPr>
        </p:nvSpPr>
        <p:spPr/>
        <p:txBody>
          <a:bodyPr/>
          <a:lstStyle/>
          <a:p>
            <a:r>
              <a:rPr lang="en-US" dirty="0"/>
              <a:t>SAM</a:t>
            </a:r>
          </a:p>
        </p:txBody>
      </p:sp>
      <p:sp>
        <p:nvSpPr>
          <p:cNvPr id="5" name="Title 4"/>
          <p:cNvSpPr>
            <a:spLocks noGrp="1"/>
          </p:cNvSpPr>
          <p:nvPr>
            <p:ph type="title"/>
          </p:nvPr>
        </p:nvSpPr>
        <p:spPr>
          <a:xfrm>
            <a:off x="191070" y="165100"/>
            <a:ext cx="8779894" cy="954088"/>
          </a:xfrm>
        </p:spPr>
        <p:txBody>
          <a:bodyPr/>
          <a:lstStyle/>
          <a:p>
            <a:pPr algn="ctr"/>
            <a:r>
              <a:rPr lang="en-US" sz="4000" dirty="0">
                <a:latin typeface="+mj-lt"/>
              </a:rPr>
              <a:t>SAM PROBLEM SOLVING: STEP #1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432" y="1282890"/>
            <a:ext cx="8297839" cy="4667534"/>
          </a:xfrm>
          <a:prstGeom prst="rect">
            <a:avLst/>
          </a:prstGeom>
        </p:spPr>
      </p:pic>
      <p:sp>
        <p:nvSpPr>
          <p:cNvPr id="10" name="Oval 9"/>
          <p:cNvSpPr/>
          <p:nvPr/>
        </p:nvSpPr>
        <p:spPr>
          <a:xfrm>
            <a:off x="191070" y="4107977"/>
            <a:ext cx="1160060"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25858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64</a:t>
            </a:fld>
            <a:endParaRPr lang="en-US" dirty="0"/>
          </a:p>
        </p:txBody>
      </p:sp>
      <p:sp>
        <p:nvSpPr>
          <p:cNvPr id="4" name="Text Placeholder 3"/>
          <p:cNvSpPr>
            <a:spLocks noGrp="1"/>
          </p:cNvSpPr>
          <p:nvPr>
            <p:ph type="body" sz="quarter" idx="13"/>
          </p:nvPr>
        </p:nvSpPr>
        <p:spPr/>
        <p:txBody>
          <a:bodyPr/>
          <a:lstStyle/>
          <a:p>
            <a:r>
              <a:rPr lang="en-US" dirty="0"/>
              <a:t>SAM</a:t>
            </a:r>
          </a:p>
        </p:txBody>
      </p:sp>
      <p:sp>
        <p:nvSpPr>
          <p:cNvPr id="5" name="Title 4"/>
          <p:cNvSpPr>
            <a:spLocks noGrp="1"/>
          </p:cNvSpPr>
          <p:nvPr>
            <p:ph type="title"/>
          </p:nvPr>
        </p:nvSpPr>
        <p:spPr>
          <a:xfrm>
            <a:off x="191070" y="165100"/>
            <a:ext cx="8779894" cy="954088"/>
          </a:xfrm>
        </p:spPr>
        <p:txBody>
          <a:bodyPr/>
          <a:lstStyle/>
          <a:p>
            <a:pPr algn="ctr"/>
            <a:r>
              <a:rPr lang="en-US" sz="4000" dirty="0"/>
              <a:t>SAM PROBLEM SOLVING: STEP #1 </a:t>
            </a:r>
            <a:endParaRPr lang="en-US" sz="40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80" y="1222862"/>
            <a:ext cx="8351935" cy="4754858"/>
          </a:xfrm>
          <a:prstGeom prst="rect">
            <a:avLst/>
          </a:prstGeom>
        </p:spPr>
      </p:pic>
    </p:spTree>
    <p:extLst>
      <p:ext uri="{BB962C8B-B14F-4D97-AF65-F5344CB8AC3E}">
        <p14:creationId xmlns:p14="http://schemas.microsoft.com/office/powerpoint/2010/main" val="22082719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65</a:t>
            </a:fld>
            <a:endParaRPr lang="en-US" dirty="0"/>
          </a:p>
        </p:txBody>
      </p:sp>
      <p:sp>
        <p:nvSpPr>
          <p:cNvPr id="4" name="Text Placeholder 3"/>
          <p:cNvSpPr>
            <a:spLocks noGrp="1"/>
          </p:cNvSpPr>
          <p:nvPr>
            <p:ph type="body" sz="quarter" idx="13"/>
          </p:nvPr>
        </p:nvSpPr>
        <p:spPr/>
        <p:txBody>
          <a:bodyPr/>
          <a:lstStyle/>
          <a:p>
            <a:r>
              <a:rPr lang="en-US" dirty="0"/>
              <a:t>SAM</a:t>
            </a:r>
          </a:p>
        </p:txBody>
      </p:sp>
      <p:sp>
        <p:nvSpPr>
          <p:cNvPr id="5" name="Title 4"/>
          <p:cNvSpPr>
            <a:spLocks noGrp="1"/>
          </p:cNvSpPr>
          <p:nvPr>
            <p:ph type="title"/>
          </p:nvPr>
        </p:nvSpPr>
        <p:spPr>
          <a:xfrm>
            <a:off x="191070" y="165100"/>
            <a:ext cx="8779894" cy="954088"/>
          </a:xfrm>
        </p:spPr>
        <p:txBody>
          <a:bodyPr/>
          <a:lstStyle/>
          <a:p>
            <a:pPr algn="ctr"/>
            <a:r>
              <a:rPr lang="en-US" sz="4000" dirty="0"/>
              <a:t>SAM PROBLEM SOLVING: STEP #2 </a:t>
            </a:r>
            <a:endParaRPr lang="en-US" sz="40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22" y="1241946"/>
            <a:ext cx="8427990" cy="4820027"/>
          </a:xfrm>
          <a:prstGeom prst="rect">
            <a:avLst/>
          </a:prstGeom>
        </p:spPr>
      </p:pic>
      <p:sp>
        <p:nvSpPr>
          <p:cNvPr id="8" name="Oval 7"/>
          <p:cNvSpPr/>
          <p:nvPr/>
        </p:nvSpPr>
        <p:spPr>
          <a:xfrm>
            <a:off x="367022" y="914400"/>
            <a:ext cx="1270708"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3104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66</a:t>
            </a:fld>
            <a:endParaRPr lang="en-US" dirty="0"/>
          </a:p>
        </p:txBody>
      </p:sp>
      <p:sp>
        <p:nvSpPr>
          <p:cNvPr id="4" name="Text Placeholder 3"/>
          <p:cNvSpPr>
            <a:spLocks noGrp="1"/>
          </p:cNvSpPr>
          <p:nvPr>
            <p:ph type="body" sz="quarter" idx="13"/>
          </p:nvPr>
        </p:nvSpPr>
        <p:spPr/>
        <p:txBody>
          <a:bodyPr/>
          <a:lstStyle/>
          <a:p>
            <a:r>
              <a:rPr lang="en-US" dirty="0"/>
              <a:t>SAM</a:t>
            </a:r>
          </a:p>
        </p:txBody>
      </p:sp>
      <p:sp>
        <p:nvSpPr>
          <p:cNvPr id="5" name="Title 4"/>
          <p:cNvSpPr>
            <a:spLocks noGrp="1"/>
          </p:cNvSpPr>
          <p:nvPr>
            <p:ph type="title"/>
          </p:nvPr>
        </p:nvSpPr>
        <p:spPr>
          <a:xfrm>
            <a:off x="191070" y="165100"/>
            <a:ext cx="8779894" cy="954088"/>
          </a:xfrm>
        </p:spPr>
        <p:txBody>
          <a:bodyPr/>
          <a:lstStyle/>
          <a:p>
            <a:pPr algn="ctr"/>
            <a:r>
              <a:rPr lang="en-US" sz="4000" dirty="0"/>
              <a:t>SAM PROBLEM SOLVING: STEP #3 </a:t>
            </a:r>
            <a:endParaRPr lang="en-US" sz="4000"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84" y="1269242"/>
            <a:ext cx="8297839" cy="4558351"/>
          </a:xfrm>
          <a:prstGeom prst="rect">
            <a:avLst/>
          </a:prstGeom>
        </p:spPr>
      </p:pic>
      <p:sp>
        <p:nvSpPr>
          <p:cNvPr id="8" name="Oval 7"/>
          <p:cNvSpPr/>
          <p:nvPr/>
        </p:nvSpPr>
        <p:spPr>
          <a:xfrm>
            <a:off x="395784" y="854252"/>
            <a:ext cx="1296538"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2296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67</a:t>
            </a:fld>
            <a:endParaRPr lang="en-US" dirty="0"/>
          </a:p>
        </p:txBody>
      </p:sp>
      <p:sp>
        <p:nvSpPr>
          <p:cNvPr id="4" name="Text Placeholder 3"/>
          <p:cNvSpPr>
            <a:spLocks noGrp="1"/>
          </p:cNvSpPr>
          <p:nvPr>
            <p:ph type="body" sz="quarter" idx="13"/>
          </p:nvPr>
        </p:nvSpPr>
        <p:spPr/>
        <p:txBody>
          <a:bodyPr/>
          <a:lstStyle/>
          <a:p>
            <a:r>
              <a:rPr lang="en-US" dirty="0"/>
              <a:t>SAM</a:t>
            </a:r>
          </a:p>
        </p:txBody>
      </p:sp>
      <p:sp>
        <p:nvSpPr>
          <p:cNvPr id="5" name="Title 4"/>
          <p:cNvSpPr>
            <a:spLocks noGrp="1"/>
          </p:cNvSpPr>
          <p:nvPr>
            <p:ph type="title"/>
          </p:nvPr>
        </p:nvSpPr>
        <p:spPr>
          <a:xfrm>
            <a:off x="191070" y="165100"/>
            <a:ext cx="8779894" cy="954088"/>
          </a:xfrm>
        </p:spPr>
        <p:txBody>
          <a:bodyPr/>
          <a:lstStyle/>
          <a:p>
            <a:pPr algn="ctr"/>
            <a:r>
              <a:rPr lang="en-US" sz="4000" dirty="0"/>
              <a:t>SAM PROBLEM SOLVING: STEP #3 </a:t>
            </a:r>
            <a:endParaRPr lang="en-US" sz="40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84" y="1119188"/>
            <a:ext cx="8284192" cy="4831236"/>
          </a:xfrm>
          <a:prstGeom prst="rect">
            <a:avLst/>
          </a:prstGeom>
        </p:spPr>
      </p:pic>
      <p:sp>
        <p:nvSpPr>
          <p:cNvPr id="8" name="Oval 7"/>
          <p:cNvSpPr/>
          <p:nvPr/>
        </p:nvSpPr>
        <p:spPr>
          <a:xfrm>
            <a:off x="191070" y="1059709"/>
            <a:ext cx="1296538" cy="146031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012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A47194C-3E5A-854F-B5AE-A6634FC20B3C}" type="slidenum">
              <a:rPr lang="en-US" smtClean="0"/>
              <a:pPr/>
              <a:t>68</a:t>
            </a:fld>
            <a:endParaRPr lang="en-US" dirty="0"/>
          </a:p>
        </p:txBody>
      </p:sp>
      <p:sp>
        <p:nvSpPr>
          <p:cNvPr id="4" name="Text Placeholder 3"/>
          <p:cNvSpPr>
            <a:spLocks noGrp="1"/>
          </p:cNvSpPr>
          <p:nvPr>
            <p:ph type="body" sz="quarter" idx="13"/>
          </p:nvPr>
        </p:nvSpPr>
        <p:spPr/>
        <p:txBody>
          <a:bodyPr/>
          <a:lstStyle/>
          <a:p>
            <a:r>
              <a:rPr lang="en-US" dirty="0"/>
              <a:t>SAM</a:t>
            </a:r>
          </a:p>
        </p:txBody>
      </p:sp>
      <p:sp>
        <p:nvSpPr>
          <p:cNvPr id="5" name="Title 4"/>
          <p:cNvSpPr>
            <a:spLocks noGrp="1"/>
          </p:cNvSpPr>
          <p:nvPr>
            <p:ph type="title"/>
          </p:nvPr>
        </p:nvSpPr>
        <p:spPr>
          <a:xfrm>
            <a:off x="191070" y="165100"/>
            <a:ext cx="8779894" cy="954088"/>
          </a:xfrm>
        </p:spPr>
        <p:txBody>
          <a:bodyPr/>
          <a:lstStyle/>
          <a:p>
            <a:pPr algn="ctr"/>
            <a:r>
              <a:rPr lang="en-US" sz="4000" dirty="0"/>
              <a:t>SAM PROBLEM SOLVING: STEP #4 </a:t>
            </a:r>
            <a:endParaRPr lang="en-US" sz="4000"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06" y="1287767"/>
            <a:ext cx="8407021" cy="4446240"/>
          </a:xfrm>
          <a:prstGeom prst="rect">
            <a:avLst/>
          </a:prstGeom>
        </p:spPr>
      </p:pic>
    </p:spTree>
    <p:extLst>
      <p:ext uri="{BB962C8B-B14F-4D97-AF65-F5344CB8AC3E}">
        <p14:creationId xmlns:p14="http://schemas.microsoft.com/office/powerpoint/2010/main" val="15257132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0040" y="1325880"/>
            <a:ext cx="5634990" cy="5200757"/>
          </a:xfrm>
        </p:spPr>
        <p:txBody>
          <a:bodyPr/>
          <a:lstStyle/>
          <a:p>
            <a:pPr>
              <a:lnSpc>
                <a:spcPct val="100000"/>
              </a:lnSpc>
            </a:pPr>
            <a:r>
              <a:rPr lang="en-US" sz="2400" b="1" dirty="0">
                <a:solidFill>
                  <a:schemeClr val="tx1"/>
                </a:solidFill>
                <a:latin typeface="Arial Narrow Bold" panose="020B0706020202030204" pitchFamily="34" charset="0"/>
              </a:rPr>
              <a:t>Diversity, Prevention &amp; Intervention SharePoint</a:t>
            </a:r>
            <a:endParaRPr lang="en-US" sz="2400" b="1" dirty="0">
              <a:solidFill>
                <a:schemeClr val="tx1"/>
              </a:solidFill>
              <a:latin typeface="Arial Narrow Bold" panose="020B0706020202030204" pitchFamily="34" charset="0"/>
              <a:hlinkClick r:id="rId2"/>
            </a:endParaRPr>
          </a:p>
          <a:p>
            <a:pPr lvl="3" indent="0">
              <a:lnSpc>
                <a:spcPct val="100000"/>
              </a:lnSpc>
              <a:buClrTx/>
              <a:buNone/>
            </a:pPr>
            <a:endParaRPr lang="en-US" sz="1000" dirty="0">
              <a:solidFill>
                <a:schemeClr val="tx1"/>
              </a:solidFill>
              <a:latin typeface="Arial Narrow Bold" panose="020B0706020202030204" pitchFamily="34" charset="0"/>
              <a:hlinkClick r:id="rId2"/>
            </a:endParaRPr>
          </a:p>
          <a:p>
            <a:pPr lvl="3" indent="0">
              <a:lnSpc>
                <a:spcPct val="100000"/>
              </a:lnSpc>
              <a:buClrTx/>
              <a:buNone/>
            </a:pPr>
            <a:r>
              <a:rPr lang="en-US" sz="2000" dirty="0">
                <a:solidFill>
                  <a:schemeClr val="tx1"/>
                </a:solidFill>
                <a:latin typeface="Arial Narrow Bold" panose="020B0706020202030204" pitchFamily="34" charset="0"/>
                <a:hlinkClick r:id="rId2"/>
              </a:rPr>
              <a:t>https://browardcountyschools.sharepoint.com/sites/Intranet/Academics/SS/DPI/Pages/default.aspx</a:t>
            </a:r>
            <a:endParaRPr lang="en-US" sz="2000" dirty="0">
              <a:solidFill>
                <a:schemeClr val="tx1"/>
              </a:solidFill>
              <a:latin typeface="Arial Narrow Bold" panose="020B0706020202030204" pitchFamily="34" charset="0"/>
            </a:endParaRPr>
          </a:p>
          <a:p>
            <a:pPr lvl="3"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MTSS/RtI Instructional Facilitator  </a:t>
            </a:r>
          </a:p>
          <a:p>
            <a:pPr lvl="4" indent="0">
              <a:lnSpc>
                <a:spcPct val="100000"/>
              </a:lnSpc>
              <a:buClrTx/>
              <a:buNone/>
            </a:pPr>
            <a:r>
              <a:rPr lang="en-US" sz="2000" dirty="0">
                <a:solidFill>
                  <a:schemeClr val="tx1"/>
                </a:solidFill>
                <a:latin typeface="Arial Narrow Bold" panose="020B0706020202030204" pitchFamily="34" charset="0"/>
              </a:rPr>
              <a:t>      (See Support Matrix) </a:t>
            </a:r>
          </a:p>
          <a:p>
            <a:pPr lvl="4"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Diversity, Prevention &amp; Intervention        </a:t>
            </a:r>
          </a:p>
          <a:p>
            <a:pPr lvl="4" indent="0">
              <a:lnSpc>
                <a:spcPct val="100000"/>
              </a:lnSpc>
              <a:buClrTx/>
              <a:buNone/>
            </a:pPr>
            <a:r>
              <a:rPr lang="en-US" sz="2000" dirty="0">
                <a:solidFill>
                  <a:schemeClr val="tx1"/>
                </a:solidFill>
                <a:latin typeface="Arial Narrow Bold" panose="020B0706020202030204" pitchFamily="34" charset="0"/>
              </a:rPr>
              <a:t>       754-321-1655</a:t>
            </a:r>
          </a:p>
          <a:p>
            <a:pPr lvl="4" indent="0">
              <a:lnSpc>
                <a:spcPct val="100000"/>
              </a:lnSpc>
              <a:buClrTx/>
              <a:buNone/>
            </a:pPr>
            <a:endParaRPr lang="en-US" sz="2000" dirty="0">
              <a:solidFill>
                <a:schemeClr val="tx1"/>
              </a:solidFill>
              <a:latin typeface="Arial Narrow Bold" panose="020B0706020202030204" pitchFamily="34" charset="0"/>
            </a:endParaRPr>
          </a:p>
          <a:p>
            <a:pPr lvl="4">
              <a:lnSpc>
                <a:spcPct val="100000"/>
              </a:lnSpc>
              <a:buClrTx/>
            </a:pPr>
            <a:r>
              <a:rPr lang="en-US" sz="2000" dirty="0">
                <a:solidFill>
                  <a:schemeClr val="tx1"/>
                </a:solidFill>
                <a:latin typeface="Arial Narrow Bold" panose="020B0706020202030204" pitchFamily="34" charset="0"/>
              </a:rPr>
              <a:t>Adrienne T. Dixson                                        </a:t>
            </a:r>
          </a:p>
          <a:p>
            <a:pPr lvl="4" indent="0">
              <a:lnSpc>
                <a:spcPct val="100000"/>
              </a:lnSpc>
              <a:buClrTx/>
              <a:buNone/>
            </a:pPr>
            <a:r>
              <a:rPr lang="en-US" sz="2000" dirty="0">
                <a:solidFill>
                  <a:schemeClr val="tx1"/>
                </a:solidFill>
                <a:latin typeface="Arial Narrow Bold" panose="020B0706020202030204" pitchFamily="34" charset="0"/>
              </a:rPr>
              <a:t>       954-235-6886  </a:t>
            </a:r>
          </a:p>
        </p:txBody>
      </p:sp>
      <p:sp>
        <p:nvSpPr>
          <p:cNvPr id="3" name="Slide Number Placeholder 2"/>
          <p:cNvSpPr>
            <a:spLocks noGrp="1"/>
          </p:cNvSpPr>
          <p:nvPr>
            <p:ph type="sldNum" sz="quarter" idx="12"/>
          </p:nvPr>
        </p:nvSpPr>
        <p:spPr/>
        <p:txBody>
          <a:bodyPr/>
          <a:lstStyle/>
          <a:p>
            <a:fld id="{9A47194C-3E5A-854F-B5AE-A6634FC20B3C}" type="slidenum">
              <a:rPr lang="en-US" smtClean="0"/>
              <a:pPr/>
              <a:t>69</a:t>
            </a:fld>
            <a:endParaRPr lang="en-US" dirty="0"/>
          </a:p>
        </p:txBody>
      </p:sp>
      <p:sp>
        <p:nvSpPr>
          <p:cNvPr id="4" name="Text Placeholder 3"/>
          <p:cNvSpPr>
            <a:spLocks noGrp="1"/>
          </p:cNvSpPr>
          <p:nvPr>
            <p:ph type="body" sz="quarter" idx="13"/>
          </p:nvPr>
        </p:nvSpPr>
        <p:spPr/>
        <p:txBody>
          <a:bodyPr/>
          <a:lstStyle/>
          <a:p>
            <a:r>
              <a:rPr lang="en-US" dirty="0"/>
              <a:t>SAM</a:t>
            </a:r>
          </a:p>
        </p:txBody>
      </p:sp>
      <p:sp>
        <p:nvSpPr>
          <p:cNvPr id="5" name="Title 4"/>
          <p:cNvSpPr>
            <a:spLocks noGrp="1"/>
          </p:cNvSpPr>
          <p:nvPr>
            <p:ph type="title"/>
          </p:nvPr>
        </p:nvSpPr>
        <p:spPr>
          <a:xfrm>
            <a:off x="191070" y="41965"/>
            <a:ext cx="8779894" cy="954088"/>
          </a:xfrm>
        </p:spPr>
        <p:txBody>
          <a:bodyPr/>
          <a:lstStyle/>
          <a:p>
            <a:pPr algn="ctr"/>
            <a:r>
              <a:rPr lang="en-US" sz="4000" dirty="0">
                <a:latin typeface="+mj-lt"/>
              </a:rPr>
              <a:t>RESOURCES AND SUPPORT</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822"/>
          <a:stretch/>
        </p:blipFill>
        <p:spPr>
          <a:xfrm>
            <a:off x="6035040" y="1154431"/>
            <a:ext cx="2834322" cy="4812029"/>
          </a:xfrm>
          <a:prstGeom prst="rect">
            <a:avLst/>
          </a:prstGeom>
        </p:spPr>
      </p:pic>
    </p:spTree>
    <p:extLst>
      <p:ext uri="{BB962C8B-B14F-4D97-AF65-F5344CB8AC3E}">
        <p14:creationId xmlns:p14="http://schemas.microsoft.com/office/powerpoint/2010/main" val="126902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67AD9-59FD-4ED6-8DB0-1B27E4F4B420}"/>
              </a:ext>
            </a:extLst>
          </p:cNvPr>
          <p:cNvSpPr>
            <a:spLocks noGrp="1"/>
          </p:cNvSpPr>
          <p:nvPr>
            <p:ph type="sldNum" sz="quarter" idx="12"/>
          </p:nvPr>
        </p:nvSpPr>
        <p:spPr/>
        <p:txBody>
          <a:bodyPr/>
          <a:lstStyle/>
          <a:p>
            <a:fld id="{9A47194C-3E5A-854F-B5AE-A6634FC20B3C}" type="slidenum">
              <a:rPr lang="en-US" smtClean="0"/>
              <a:pPr/>
              <a:t>7</a:t>
            </a:fld>
            <a:endParaRPr lang="en-US" dirty="0"/>
          </a:p>
        </p:txBody>
      </p:sp>
      <p:sp>
        <p:nvSpPr>
          <p:cNvPr id="4" name="Title 3">
            <a:extLst>
              <a:ext uri="{FF2B5EF4-FFF2-40B4-BE49-F238E27FC236}">
                <a16:creationId xmlns:a16="http://schemas.microsoft.com/office/drawing/2014/main" id="{F0F1D50B-9114-407D-86CD-33F193AC6727}"/>
              </a:ext>
            </a:extLst>
          </p:cNvPr>
          <p:cNvSpPr>
            <a:spLocks noGrp="1"/>
          </p:cNvSpPr>
          <p:nvPr>
            <p:ph type="title"/>
          </p:nvPr>
        </p:nvSpPr>
        <p:spPr>
          <a:xfrm>
            <a:off x="410818" y="198783"/>
            <a:ext cx="8560146" cy="1232451"/>
          </a:xfrm>
        </p:spPr>
        <p:txBody>
          <a:bodyPr/>
          <a:lstStyle/>
          <a:p>
            <a:pPr marL="12700" algn="ctr">
              <a:lnSpc>
                <a:spcPct val="100000"/>
              </a:lnSpc>
            </a:pPr>
            <a:r>
              <a:rPr lang="en-US" sz="4400" spc="-35" dirty="0">
                <a:latin typeface="Calibri"/>
                <a:cs typeface="Calibri"/>
              </a:rPr>
              <a:t>SIP</a:t>
            </a:r>
            <a:br>
              <a:rPr lang="en-US" sz="4400" spc="-35" dirty="0">
                <a:latin typeface="Calibri"/>
                <a:cs typeface="Calibri"/>
              </a:rPr>
            </a:br>
            <a:r>
              <a:rPr lang="en-US" sz="4400" spc="-35" dirty="0">
                <a:latin typeface="Calibri"/>
                <a:cs typeface="Calibri"/>
              </a:rPr>
              <a:t>SCHOOL IMPROVEMENT PLAN</a:t>
            </a:r>
            <a:br>
              <a:rPr lang="en-US" spc="-35" dirty="0">
                <a:latin typeface="Calibri"/>
                <a:cs typeface="Calibri"/>
              </a:rPr>
            </a:br>
            <a:endParaRPr lang="en-US" dirty="0"/>
          </a:p>
        </p:txBody>
      </p:sp>
      <p:sp>
        <p:nvSpPr>
          <p:cNvPr id="6" name="Rectangle 5">
            <a:extLst>
              <a:ext uri="{FF2B5EF4-FFF2-40B4-BE49-F238E27FC236}">
                <a16:creationId xmlns:a16="http://schemas.microsoft.com/office/drawing/2014/main" id="{FE0567AE-705A-46B5-8E07-A67759E8426F}"/>
              </a:ext>
            </a:extLst>
          </p:cNvPr>
          <p:cNvSpPr/>
          <p:nvPr/>
        </p:nvSpPr>
        <p:spPr>
          <a:xfrm>
            <a:off x="410819" y="1846720"/>
            <a:ext cx="3910002" cy="3170099"/>
          </a:xfrm>
          <a:prstGeom prst="rect">
            <a:avLst/>
          </a:prstGeom>
        </p:spPr>
        <p:txBody>
          <a:bodyPr wrap="square">
            <a:spAutoFit/>
          </a:bodyPr>
          <a:lstStyle/>
          <a:p>
            <a:r>
              <a:rPr lang="en-US" altLang="en-US" sz="4000" b="1" dirty="0">
                <a:solidFill>
                  <a:schemeClr val="accent1"/>
                </a:solidFill>
                <a:cs typeface="Arial Narrow"/>
              </a:rPr>
              <a:t>SBBC </a:t>
            </a:r>
          </a:p>
          <a:p>
            <a:r>
              <a:rPr lang="en-US" altLang="en-US" sz="4000" b="1" dirty="0">
                <a:solidFill>
                  <a:schemeClr val="accent1"/>
                </a:solidFill>
                <a:cs typeface="Arial Narrow"/>
              </a:rPr>
              <a:t>POLICY 1403</a:t>
            </a:r>
            <a:br>
              <a:rPr lang="en-US" altLang="en-US" sz="4000" b="1" dirty="0">
                <a:solidFill>
                  <a:schemeClr val="accent1"/>
                </a:solidFill>
                <a:cs typeface="Arial Narrow"/>
              </a:rPr>
            </a:br>
            <a:r>
              <a:rPr lang="en-US" altLang="en-US" sz="4000" b="1" dirty="0">
                <a:solidFill>
                  <a:schemeClr val="accent1"/>
                </a:solidFill>
                <a:cs typeface="Arial Narrow"/>
              </a:rPr>
              <a:t>REQUIRES THAT ALL SIPs </a:t>
            </a:r>
          </a:p>
          <a:p>
            <a:r>
              <a:rPr lang="en-US" altLang="en-US" sz="4000" b="1" dirty="0">
                <a:solidFill>
                  <a:schemeClr val="accent1"/>
                </a:solidFill>
                <a:cs typeface="Arial Narrow"/>
              </a:rPr>
              <a:t>INCLUDE: </a:t>
            </a:r>
            <a:endParaRPr lang="en-US" sz="4000" b="1" dirty="0">
              <a:solidFill>
                <a:schemeClr val="accent1"/>
              </a:solidFill>
            </a:endParaRPr>
          </a:p>
        </p:txBody>
      </p:sp>
      <p:sp>
        <p:nvSpPr>
          <p:cNvPr id="7" name="Rectangle 6">
            <a:extLst>
              <a:ext uri="{FF2B5EF4-FFF2-40B4-BE49-F238E27FC236}">
                <a16:creationId xmlns:a16="http://schemas.microsoft.com/office/drawing/2014/main" id="{52B8792B-B238-4C35-B1DC-BBFF5353B5BA}"/>
              </a:ext>
            </a:extLst>
          </p:cNvPr>
          <p:cNvSpPr/>
          <p:nvPr/>
        </p:nvSpPr>
        <p:spPr>
          <a:xfrm>
            <a:off x="4478475" y="1698171"/>
            <a:ext cx="5379626" cy="3416320"/>
          </a:xfrm>
          <a:prstGeom prst="rect">
            <a:avLst/>
          </a:prstGeom>
        </p:spPr>
        <p:txBody>
          <a:bodyPr wrap="square">
            <a:spAutoFit/>
          </a:bodyPr>
          <a:lstStyle/>
          <a:p>
            <a:r>
              <a:rPr lang="en-US" b="1" dirty="0">
                <a:solidFill>
                  <a:schemeClr val="accent3"/>
                </a:solidFill>
                <a:latin typeface="Arial Narrow"/>
                <a:cs typeface="Arial Narrow"/>
              </a:rPr>
              <a:t>•  School mission </a:t>
            </a:r>
          </a:p>
          <a:p>
            <a:r>
              <a:rPr lang="en-US" b="1" dirty="0">
                <a:solidFill>
                  <a:schemeClr val="accent3"/>
                </a:solidFill>
                <a:latin typeface="Arial Narrow"/>
                <a:cs typeface="Arial Narrow"/>
              </a:rPr>
              <a:t>•  Baseline data to identify needs </a:t>
            </a:r>
          </a:p>
          <a:p>
            <a:r>
              <a:rPr lang="en-US" b="1" dirty="0">
                <a:solidFill>
                  <a:schemeClr val="accent3"/>
                </a:solidFill>
                <a:latin typeface="Arial Narrow"/>
                <a:cs typeface="Arial Narrow"/>
              </a:rPr>
              <a:t>•  Expected student learning outcomes </a:t>
            </a:r>
          </a:p>
          <a:p>
            <a:r>
              <a:rPr lang="en-US" b="1" dirty="0">
                <a:solidFill>
                  <a:schemeClr val="accent3"/>
                </a:solidFill>
                <a:latin typeface="Arial Narrow"/>
                <a:cs typeface="Arial Narrow"/>
              </a:rPr>
              <a:t>•  Strategies &amp; timeframes for improvement</a:t>
            </a:r>
          </a:p>
          <a:p>
            <a:r>
              <a:rPr lang="en-US" b="1" dirty="0">
                <a:solidFill>
                  <a:schemeClr val="accent3"/>
                </a:solidFill>
                <a:latin typeface="Arial Narrow"/>
                <a:cs typeface="Arial Narrow"/>
              </a:rPr>
              <a:t>•  Action steps for:</a:t>
            </a:r>
          </a:p>
          <a:p>
            <a:r>
              <a:rPr lang="en-US" b="1" dirty="0">
                <a:solidFill>
                  <a:schemeClr val="accent3"/>
                </a:solidFill>
                <a:latin typeface="Arial Narrow"/>
                <a:cs typeface="Arial Narrow"/>
              </a:rPr>
              <a:t>	- instructional strategies</a:t>
            </a:r>
          </a:p>
          <a:p>
            <a:r>
              <a:rPr lang="en-US" b="1" dirty="0">
                <a:solidFill>
                  <a:schemeClr val="accent3"/>
                </a:solidFill>
                <a:latin typeface="Arial Narrow"/>
                <a:cs typeface="Arial Narrow"/>
              </a:rPr>
              <a:t>	- budget </a:t>
            </a:r>
          </a:p>
          <a:p>
            <a:r>
              <a:rPr lang="en-US" b="1" dirty="0">
                <a:solidFill>
                  <a:schemeClr val="accent3"/>
                </a:solidFill>
                <a:latin typeface="Arial Narrow"/>
                <a:cs typeface="Arial Narrow"/>
              </a:rPr>
              <a:t>	- training</a:t>
            </a:r>
          </a:p>
          <a:p>
            <a:r>
              <a:rPr lang="en-US" b="1" dirty="0">
                <a:solidFill>
                  <a:schemeClr val="accent3"/>
                </a:solidFill>
                <a:latin typeface="Arial Narrow"/>
                <a:cs typeface="Arial Narrow"/>
              </a:rPr>
              <a:t>	- instructional materials &amp; technology </a:t>
            </a:r>
          </a:p>
          <a:p>
            <a:r>
              <a:rPr lang="en-US" b="1" dirty="0">
                <a:solidFill>
                  <a:schemeClr val="accent3"/>
                </a:solidFill>
                <a:latin typeface="Arial Narrow"/>
                <a:cs typeface="Arial Narrow"/>
              </a:rPr>
              <a:t>	- student support services and other</a:t>
            </a:r>
          </a:p>
          <a:p>
            <a:r>
              <a:rPr lang="en-US" b="1" dirty="0">
                <a:solidFill>
                  <a:schemeClr val="accent3"/>
                </a:solidFill>
                <a:latin typeface="Arial Narrow"/>
                <a:cs typeface="Arial Narrow"/>
              </a:rPr>
              <a:t>           resources  </a:t>
            </a:r>
          </a:p>
          <a:p>
            <a:r>
              <a:rPr lang="en-US" b="1" dirty="0">
                <a:solidFill>
                  <a:schemeClr val="accent3"/>
                </a:solidFill>
                <a:latin typeface="Arial Narrow"/>
                <a:cs typeface="Arial Narrow"/>
              </a:rPr>
              <a:t>•  Necessary training &amp; technical assistance  </a:t>
            </a:r>
          </a:p>
        </p:txBody>
      </p:sp>
      <p:sp>
        <p:nvSpPr>
          <p:cNvPr id="8" name="Text Placeholder 4">
            <a:extLst>
              <a:ext uri="{FF2B5EF4-FFF2-40B4-BE49-F238E27FC236}">
                <a16:creationId xmlns:a16="http://schemas.microsoft.com/office/drawing/2014/main" id="{EF733D38-7A4E-469A-8AA8-B936A00EB63A}"/>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3835532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01427" y="290803"/>
            <a:ext cx="7341145" cy="626869"/>
          </a:xfrm>
        </p:spPr>
        <p:txBody>
          <a:bodyPr lIns="0" tIns="11206" rIns="0" bIns="0" rtlCol="0">
            <a:spAutoFit/>
          </a:bodyPr>
          <a:lstStyle/>
          <a:p>
            <a:pPr marL="11206" algn="ctr">
              <a:spcBef>
                <a:spcPts val="88"/>
              </a:spcBef>
              <a:defRPr/>
            </a:pPr>
            <a:r>
              <a:rPr lang="en-US" sz="4000" spc="-31" dirty="0"/>
              <a:t>PROFESSIONAL LEARNING </a:t>
            </a:r>
            <a:endParaRPr sz="4000" dirty="0"/>
          </a:p>
        </p:txBody>
      </p:sp>
      <p:sp>
        <p:nvSpPr>
          <p:cNvPr id="41987" name="object 5"/>
          <p:cNvSpPr txBox="1">
            <a:spLocks noChangeArrowheads="1"/>
          </p:cNvSpPr>
          <p:nvPr/>
        </p:nvSpPr>
        <p:spPr bwMode="auto">
          <a:xfrm>
            <a:off x="1465729" y="1183342"/>
            <a:ext cx="7013253" cy="428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9087" rIns="0" bIns="0">
            <a:spAutoFit/>
          </a:bodyPr>
          <a:lstStyle>
            <a:lvl1pPr marL="107950" indent="1588">
              <a:spcBef>
                <a:spcPct val="20000"/>
              </a:spcBef>
              <a:buFont typeface="Arial" panose="020B0604020202020204" pitchFamily="34" charset="0"/>
              <a:buChar char="•"/>
              <a:defRPr sz="3200">
                <a:solidFill>
                  <a:schemeClr val="tx2"/>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nSpc>
                <a:spcPts val="2538"/>
              </a:lnSpc>
              <a:spcBef>
                <a:spcPts val="700"/>
              </a:spcBef>
              <a:buFontTx/>
              <a:buNone/>
            </a:pPr>
            <a:r>
              <a:rPr lang="en-US" altLang="en-US" sz="2600" dirty="0">
                <a:solidFill>
                  <a:schemeClr val="tx1"/>
                </a:solidFill>
              </a:rPr>
              <a:t>“</a:t>
            </a:r>
            <a:r>
              <a:rPr lang="en-US" altLang="en-US" sz="2600" b="1" dirty="0">
                <a:solidFill>
                  <a:schemeClr val="tx1"/>
                </a:solidFill>
              </a:rPr>
              <a:t>An Introduction to a Multi-Tiered System of  Supports” (MTSS) accessible through Florida’s  Professional Development Portal</a:t>
            </a:r>
          </a:p>
          <a:p>
            <a:pPr>
              <a:spcBef>
                <a:spcPct val="0"/>
              </a:spcBef>
              <a:buFontTx/>
              <a:buNone/>
            </a:pPr>
            <a:r>
              <a:rPr lang="en-US" altLang="en-US" sz="2600" b="1" u="sng" dirty="0">
                <a:solidFill>
                  <a:schemeClr val="tx1"/>
                </a:solidFill>
                <a:cs typeface="Times New Roman" panose="02020603050405020304" pitchFamily="18" charset="0"/>
                <a:hlinkClick r:id="rId2"/>
              </a:rPr>
              <a:t>http://pdportal.florida-ese.org</a:t>
            </a:r>
            <a:endParaRPr lang="en-US" altLang="en-US" sz="2600" b="1" u="sng" dirty="0">
              <a:solidFill>
                <a:schemeClr val="tx1"/>
              </a:solidFill>
              <a:cs typeface="Times New Roman" panose="02020603050405020304" pitchFamily="18" charset="0"/>
            </a:endParaRPr>
          </a:p>
          <a:p>
            <a:pPr>
              <a:spcBef>
                <a:spcPct val="0"/>
              </a:spcBef>
              <a:buFontTx/>
              <a:buNone/>
            </a:pPr>
            <a:endParaRPr lang="en-US" altLang="en-US" sz="2600" u="sng" dirty="0">
              <a:solidFill>
                <a:schemeClr val="tx1"/>
              </a:solidFill>
              <a:cs typeface="Times New Roman" panose="02020603050405020304" pitchFamily="18" charset="0"/>
            </a:endParaRPr>
          </a:p>
          <a:p>
            <a:pPr>
              <a:spcBef>
                <a:spcPct val="0"/>
              </a:spcBef>
              <a:buFontTx/>
              <a:buAutoNum type="arabicPeriod"/>
            </a:pPr>
            <a:r>
              <a:rPr lang="en-US" altLang="en-US" sz="2200" b="1" dirty="0">
                <a:solidFill>
                  <a:schemeClr val="tx1"/>
                </a:solidFill>
                <a:cs typeface="Times New Roman" panose="02020603050405020304" pitchFamily="18" charset="0"/>
              </a:rPr>
              <a:t>What Is an MTSS and Why Is It Important</a:t>
            </a:r>
          </a:p>
          <a:p>
            <a:pPr>
              <a:spcBef>
                <a:spcPct val="0"/>
              </a:spcBef>
              <a:buFontTx/>
              <a:buAutoNum type="arabicPeriod"/>
            </a:pPr>
            <a:r>
              <a:rPr lang="en-US" altLang="en-US" sz="2200" b="1" dirty="0">
                <a:solidFill>
                  <a:schemeClr val="tx1"/>
                </a:solidFill>
                <a:cs typeface="Times New Roman" panose="02020603050405020304" pitchFamily="18" charset="0"/>
              </a:rPr>
              <a:t>Multi-Tiered System of Support</a:t>
            </a:r>
          </a:p>
          <a:p>
            <a:pPr>
              <a:spcBef>
                <a:spcPct val="0"/>
              </a:spcBef>
              <a:buFontTx/>
              <a:buAutoNum type="arabicPeriod"/>
            </a:pPr>
            <a:r>
              <a:rPr lang="en-US" altLang="en-US" sz="2200" b="1" dirty="0">
                <a:solidFill>
                  <a:schemeClr val="tx1"/>
                </a:solidFill>
                <a:cs typeface="Times New Roman" panose="02020603050405020304" pitchFamily="18" charset="0"/>
              </a:rPr>
              <a:t>The Problem-Solving Process</a:t>
            </a:r>
          </a:p>
          <a:p>
            <a:pPr>
              <a:spcBef>
                <a:spcPct val="0"/>
              </a:spcBef>
              <a:buFontTx/>
              <a:buAutoNum type="arabicPeriod"/>
            </a:pPr>
            <a:r>
              <a:rPr lang="en-US" altLang="en-US" sz="2200" b="1" dirty="0">
                <a:solidFill>
                  <a:schemeClr val="tx1"/>
                </a:solidFill>
                <a:cs typeface="Times New Roman" panose="02020603050405020304" pitchFamily="18" charset="0"/>
              </a:rPr>
              <a:t>ESE Eligibility in an MTSS</a:t>
            </a:r>
          </a:p>
          <a:p>
            <a:pPr>
              <a:spcBef>
                <a:spcPct val="0"/>
              </a:spcBef>
              <a:buFontTx/>
              <a:buAutoNum type="arabicPeriod"/>
            </a:pPr>
            <a:r>
              <a:rPr lang="en-US" altLang="en-US" sz="2200" b="1" dirty="0">
                <a:solidFill>
                  <a:schemeClr val="tx1"/>
                </a:solidFill>
                <a:cs typeface="Times New Roman" panose="02020603050405020304" pitchFamily="18" charset="0"/>
              </a:rPr>
              <a:t>Case Study Applications of MTSS Practices</a:t>
            </a:r>
          </a:p>
          <a:p>
            <a:pPr indent="0">
              <a:spcBef>
                <a:spcPct val="0"/>
              </a:spcBef>
              <a:buNone/>
            </a:pPr>
            <a:endParaRPr lang="en-US" altLang="en-US" sz="2200" dirty="0">
              <a:solidFill>
                <a:schemeClr val="tx1"/>
              </a:solidFill>
              <a:cs typeface="Times New Roman" panose="02020603050405020304" pitchFamily="18" charset="0"/>
            </a:endParaRPr>
          </a:p>
          <a:p>
            <a:pPr indent="0">
              <a:spcBef>
                <a:spcPct val="0"/>
              </a:spcBef>
              <a:buNone/>
            </a:pPr>
            <a:endParaRPr lang="en-US" altLang="en-US" sz="2200" dirty="0">
              <a:solidFill>
                <a:schemeClr val="tx1"/>
              </a:solidFill>
              <a:cs typeface="Times New Roman" panose="02020603050405020304" pitchFamily="18" charset="0"/>
            </a:endParaRPr>
          </a:p>
        </p:txBody>
      </p:sp>
      <p:sp>
        <p:nvSpPr>
          <p:cNvPr id="6" name="object 6"/>
          <p:cNvSpPr txBox="1"/>
          <p:nvPr/>
        </p:nvSpPr>
        <p:spPr>
          <a:xfrm>
            <a:off x="1465729" y="5096435"/>
            <a:ext cx="7108426" cy="1737429"/>
          </a:xfrm>
          <a:prstGeom prst="rect">
            <a:avLst/>
          </a:prstGeom>
        </p:spPr>
        <p:txBody>
          <a:bodyPr wrap="square" lIns="0" tIns="11206" rIns="0" bIns="0">
            <a:spAutoFit/>
          </a:bodyPr>
          <a:lstStyle/>
          <a:p>
            <a:pPr marL="11206">
              <a:spcBef>
                <a:spcPts val="88"/>
              </a:spcBef>
              <a:defRPr/>
            </a:pPr>
            <a:r>
              <a:rPr lang="en-US" b="1" spc="-4" dirty="0">
                <a:latin typeface="Franklin Gothic Book"/>
                <a:cs typeface="Franklin Gothic Book"/>
              </a:rPr>
              <a:t>Contact Diversity, Prevention &amp; Intervention </a:t>
            </a:r>
            <a:r>
              <a:rPr lang="en-US" b="1" dirty="0">
                <a:latin typeface="Franklin Gothic Book"/>
                <a:cs typeface="Franklin Gothic Book"/>
              </a:rPr>
              <a:t>–</a:t>
            </a:r>
            <a:r>
              <a:rPr b="1" spc="-84" dirty="0">
                <a:latin typeface="Franklin Gothic Book"/>
                <a:cs typeface="Franklin Gothic Book"/>
              </a:rPr>
              <a:t> </a:t>
            </a:r>
            <a:r>
              <a:rPr lang="en-US" b="1" dirty="0">
                <a:latin typeface="Franklin Gothic Book"/>
                <a:cs typeface="Franklin Gothic Book"/>
              </a:rPr>
              <a:t>754-321-1655</a:t>
            </a:r>
          </a:p>
          <a:p>
            <a:pPr marL="11206">
              <a:spcBef>
                <a:spcPts val="88"/>
              </a:spcBef>
              <a:defRPr/>
            </a:pPr>
            <a:r>
              <a:rPr lang="en-US" b="1" dirty="0">
                <a:latin typeface="Franklin Gothic Book"/>
                <a:cs typeface="Franklin Gothic Book"/>
              </a:rPr>
              <a:t>Email certificate of completion to </a:t>
            </a:r>
            <a:r>
              <a:rPr lang="en-US" b="1" dirty="0">
                <a:latin typeface="Franklin Gothic Book"/>
                <a:cs typeface="Franklin Gothic Book"/>
                <a:hlinkClick r:id="rId3"/>
              </a:rPr>
              <a:t>adrienne.Dixson@browardschools.com</a:t>
            </a:r>
            <a:endParaRPr lang="en-US" b="1" dirty="0">
              <a:latin typeface="Franklin Gothic Book"/>
              <a:cs typeface="Franklin Gothic Book"/>
            </a:endParaRPr>
          </a:p>
          <a:p>
            <a:pPr marL="11206" algn="ctr">
              <a:spcBef>
                <a:spcPts val="88"/>
              </a:spcBef>
              <a:defRPr/>
            </a:pPr>
            <a:endParaRPr lang="en-US" b="1" dirty="0">
              <a:latin typeface="Franklin Gothic Book"/>
              <a:cs typeface="Franklin Gothic Book"/>
            </a:endParaRPr>
          </a:p>
          <a:p>
            <a:pPr marL="11206" algn="ctr">
              <a:spcBef>
                <a:spcPts val="88"/>
              </a:spcBef>
              <a:defRPr/>
            </a:pPr>
            <a:endParaRPr lang="en-US" dirty="0">
              <a:latin typeface="Franklin Gothic Book"/>
              <a:cs typeface="Franklin Gothic Book"/>
            </a:endParaRPr>
          </a:p>
          <a:p>
            <a:pPr marL="11206" algn="ctr">
              <a:spcBef>
                <a:spcPts val="88"/>
              </a:spcBef>
              <a:defRPr/>
            </a:pPr>
            <a:r>
              <a:rPr lang="en-US" dirty="0">
                <a:latin typeface="Franklin Gothic Book"/>
                <a:cs typeface="Franklin Gothic Book"/>
              </a:rPr>
              <a:t> </a:t>
            </a:r>
          </a:p>
          <a:p>
            <a:pPr marL="11206">
              <a:spcBef>
                <a:spcPts val="88"/>
              </a:spcBef>
              <a:defRPr/>
            </a:pPr>
            <a:endParaRPr dirty="0">
              <a:latin typeface="Franklin Gothic Book"/>
              <a:cs typeface="Franklin Gothic Book"/>
            </a:endParaRPr>
          </a:p>
        </p:txBody>
      </p:sp>
    </p:spTree>
    <p:extLst>
      <p:ext uri="{BB962C8B-B14F-4D97-AF65-F5344CB8AC3E}">
        <p14:creationId xmlns:p14="http://schemas.microsoft.com/office/powerpoint/2010/main" val="2692523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5. TITLE I PLAN </a:t>
            </a: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(ADDENDUM)</a:t>
            </a:r>
          </a:p>
          <a:p>
            <a:pPr algn="ctr"/>
            <a:endParaRPr lang="en-US" sz="7200" dirty="0">
              <a:solidFill>
                <a:schemeClr val="accent2"/>
              </a:solidFill>
              <a:latin typeface="Arial Black"/>
              <a:cs typeface="Arial Black"/>
            </a:endParaRPr>
          </a:p>
          <a:p>
            <a:pPr algn="ctr"/>
            <a:endParaRPr lang="en-US" sz="2000" dirty="0">
              <a:solidFill>
                <a:schemeClr val="accent2"/>
              </a:solidFill>
              <a:latin typeface="Arial Black"/>
              <a:cs typeface="Arial Black"/>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71</a:t>
            </a:fld>
            <a:endParaRPr lang="en-US" dirty="0"/>
          </a:p>
        </p:txBody>
      </p:sp>
      <p:sp>
        <p:nvSpPr>
          <p:cNvPr id="4" name="Title 3"/>
          <p:cNvSpPr>
            <a:spLocks noGrp="1"/>
          </p:cNvSpPr>
          <p:nvPr>
            <p:ph type="title"/>
          </p:nvPr>
        </p:nvSpPr>
        <p:spPr>
          <a:xfrm>
            <a:off x="909169" y="6277180"/>
            <a:ext cx="4900781" cy="309360"/>
          </a:xfrm>
        </p:spPr>
        <p:txBody>
          <a:bodyPr/>
          <a:lstStyle/>
          <a:p>
            <a:br>
              <a:rPr lang="en-US" sz="2000" dirty="0"/>
            </a:br>
            <a:r>
              <a:rPr lang="en-US" sz="1600" dirty="0"/>
              <a:t>OFFICE OF SERVICE QUALITY</a:t>
            </a:r>
            <a:br>
              <a:rPr lang="en-US" dirty="0"/>
            </a:br>
            <a:endParaRPr lang="en-US" dirty="0"/>
          </a:p>
        </p:txBody>
      </p:sp>
    </p:spTree>
    <p:extLst>
      <p:ext uri="{BB962C8B-B14F-4D97-AF65-F5344CB8AC3E}">
        <p14:creationId xmlns:p14="http://schemas.microsoft.com/office/powerpoint/2010/main" val="11304870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type="subTitle" idx="4294967295"/>
          </p:nvPr>
        </p:nvSpPr>
        <p:spPr>
          <a:xfrm>
            <a:off x="203200" y="2420205"/>
            <a:ext cx="8813800" cy="3421795"/>
          </a:xfrm>
          <a:prstGeom prst="rect">
            <a:avLst/>
          </a:prstGeom>
        </p:spPr>
        <p:txBody>
          <a:bodyPr anchor="ctr"/>
          <a:lstStyle/>
          <a:p>
            <a:pPr marL="0" indent="0" algn="ctr">
              <a:lnSpc>
                <a:spcPct val="100000"/>
              </a:lnSpc>
              <a:spcBef>
                <a:spcPts val="600"/>
              </a:spcBef>
              <a:spcAft>
                <a:spcPts val="600"/>
              </a:spcAft>
              <a:buNone/>
            </a:pPr>
            <a:r>
              <a:rPr lang="en-US" sz="4000" b="1" dirty="0">
                <a:solidFill>
                  <a:srgbClr val="0095D3"/>
                </a:solidFill>
              </a:rPr>
              <a:t>2017-2018 Title I Plan (Addendum)</a:t>
            </a:r>
          </a:p>
          <a:p>
            <a:pPr marL="0" indent="0" algn="ctr">
              <a:lnSpc>
                <a:spcPct val="100000"/>
              </a:lnSpc>
              <a:spcBef>
                <a:spcPts val="600"/>
              </a:spcBef>
              <a:spcAft>
                <a:spcPts val="600"/>
              </a:spcAft>
              <a:buNone/>
            </a:pPr>
            <a:endParaRPr lang="en-US" sz="4000" b="1" dirty="0">
              <a:solidFill>
                <a:srgbClr val="0095D3"/>
              </a:solidFill>
            </a:endParaRPr>
          </a:p>
          <a:p>
            <a:pPr marL="0" indent="0" algn="ctr">
              <a:spcBef>
                <a:spcPts val="600"/>
              </a:spcBef>
              <a:spcAft>
                <a:spcPts val="600"/>
              </a:spcAft>
              <a:buNone/>
            </a:pPr>
            <a:endParaRPr lang="en-US" sz="2000" b="1" dirty="0">
              <a:solidFill>
                <a:srgbClr val="0095D3"/>
              </a:solidFill>
            </a:endParaRPr>
          </a:p>
          <a:p>
            <a:pPr marL="0" indent="0" algn="ctr">
              <a:spcBef>
                <a:spcPts val="600"/>
              </a:spcBef>
              <a:spcAft>
                <a:spcPts val="600"/>
              </a:spcAft>
              <a:buNone/>
            </a:pPr>
            <a:r>
              <a:rPr lang="en-US" sz="2000" b="1" dirty="0">
                <a:solidFill>
                  <a:srgbClr val="0095D3"/>
                </a:solidFill>
              </a:rPr>
              <a:t>Adriana Karam, Program Specialist</a:t>
            </a:r>
          </a:p>
          <a:p>
            <a:pPr marL="0" indent="0" algn="ctr">
              <a:spcBef>
                <a:spcPts val="600"/>
              </a:spcBef>
              <a:spcAft>
                <a:spcPts val="600"/>
              </a:spcAft>
              <a:buNone/>
            </a:pPr>
            <a:r>
              <a:rPr lang="en-US" sz="2000" b="1" dirty="0">
                <a:solidFill>
                  <a:srgbClr val="0095D3"/>
                </a:solidFill>
              </a:rPr>
              <a:t>Tamara Battle, Grant Facilitator</a:t>
            </a:r>
          </a:p>
          <a:p>
            <a:pPr marL="0" indent="0" algn="ctr">
              <a:spcBef>
                <a:spcPts val="600"/>
              </a:spcBef>
              <a:spcAft>
                <a:spcPts val="600"/>
              </a:spcAft>
              <a:buNone/>
            </a:pPr>
            <a:r>
              <a:rPr lang="en-US" sz="2000" b="1" dirty="0">
                <a:solidFill>
                  <a:srgbClr val="0095D3"/>
                </a:solidFill>
              </a:rPr>
              <a:t>Yolanda Nails, Grant Facilitator</a:t>
            </a:r>
          </a:p>
        </p:txBody>
      </p:sp>
      <p:sp>
        <p:nvSpPr>
          <p:cNvPr id="2" name="TextBox 1"/>
          <p:cNvSpPr txBox="1"/>
          <p:nvPr/>
        </p:nvSpPr>
        <p:spPr>
          <a:xfrm>
            <a:off x="1337733" y="2112428"/>
            <a:ext cx="6477000" cy="307777"/>
          </a:xfrm>
          <a:prstGeom prst="rect">
            <a:avLst/>
          </a:prstGeom>
          <a:noFill/>
        </p:spPr>
        <p:txBody>
          <a:bodyPr wrap="square" rtlCol="0" anchor="t">
            <a:spAutoFit/>
          </a:bodyPr>
          <a:lstStyle/>
          <a:p>
            <a:pPr algn="ctr"/>
            <a:r>
              <a:rPr lang="en-US" sz="1400" b="1" dirty="0">
                <a:ln w="0"/>
                <a:solidFill>
                  <a:schemeClr val="accent1"/>
                </a:solidFill>
                <a:effectLst>
                  <a:outerShdw blurRad="38100" dist="25400" dir="5400000" algn="ctr" rotWithShape="0">
                    <a:srgbClr val="6E747A">
                      <a:alpha val="43000"/>
                    </a:srgbClr>
                  </a:outerShdw>
                </a:effectLst>
              </a:rPr>
              <a:t>Title I, Migrant &amp; Special Programs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1353" y="3425704"/>
            <a:ext cx="1217730" cy="94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2527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368300" y="1324214"/>
            <a:ext cx="8335427" cy="4463562"/>
          </a:xfrm>
        </p:spPr>
        <p:txBody>
          <a:bodyPr>
            <a:normAutofit fontScale="25000" lnSpcReduction="20000"/>
          </a:bodyPr>
          <a:lstStyle/>
          <a:p>
            <a:pPr algn="ctr"/>
            <a:endParaRPr lang="en-US" sz="11200" b="1" dirty="0">
              <a:solidFill>
                <a:srgbClr val="000000"/>
              </a:solidFill>
              <a:latin typeface="Century Gothic"/>
              <a:cs typeface="Century Gothic"/>
            </a:endParaRPr>
          </a:p>
          <a:p>
            <a:pPr algn="ctr"/>
            <a:r>
              <a:rPr lang="en-US" sz="11200" b="1" dirty="0">
                <a:solidFill>
                  <a:srgbClr val="000000"/>
                </a:solidFill>
                <a:latin typeface="Century Gothic"/>
                <a:cs typeface="Century Gothic"/>
              </a:rPr>
              <a:t>Why do Title I Schools complete the SIP</a:t>
            </a:r>
          </a:p>
          <a:p>
            <a:pPr algn="ctr"/>
            <a:r>
              <a:rPr lang="en-US" sz="11200" b="1" dirty="0">
                <a:solidFill>
                  <a:srgbClr val="000000"/>
                </a:solidFill>
                <a:latin typeface="Century Gothic"/>
                <a:cs typeface="Century Gothic"/>
              </a:rPr>
              <a:t> and/or Title I Plan (Addendum)?</a:t>
            </a:r>
          </a:p>
          <a:p>
            <a:pPr algn="ctr"/>
            <a:r>
              <a:rPr lang="en-US" sz="11200" b="1" dirty="0">
                <a:solidFill>
                  <a:srgbClr val="000000"/>
                </a:solidFill>
                <a:latin typeface="Century Gothic"/>
                <a:cs typeface="Century Gothic"/>
              </a:rPr>
              <a:t> </a:t>
            </a:r>
          </a:p>
          <a:p>
            <a:pPr algn="ctr"/>
            <a:r>
              <a:rPr lang="en-US" sz="11200" b="1" u="sng" dirty="0">
                <a:solidFill>
                  <a:srgbClr val="000000"/>
                </a:solidFill>
                <a:latin typeface="Century Gothic"/>
                <a:cs typeface="Century Gothic"/>
              </a:rPr>
              <a:t>Public Law No. 107-110, Section 1114(b)(1),</a:t>
            </a:r>
          </a:p>
          <a:p>
            <a:pPr algn="ctr"/>
            <a:r>
              <a:rPr lang="en-US" sz="11200" b="1" u="sng" dirty="0">
                <a:solidFill>
                  <a:srgbClr val="000000"/>
                </a:solidFill>
                <a:latin typeface="Century Gothic"/>
                <a:cs typeface="Century Gothic"/>
              </a:rPr>
              <a:t> codified at 20 U.S.C. § 6314(b)</a:t>
            </a:r>
          </a:p>
          <a:p>
            <a:pPr algn="ctr"/>
            <a:r>
              <a:rPr lang="en-US" sz="11200" b="1" dirty="0">
                <a:solidFill>
                  <a:srgbClr val="000000"/>
                </a:solidFill>
                <a:latin typeface="Century Gothic"/>
                <a:cs typeface="Century Gothic"/>
              </a:rPr>
              <a:t>requires that </a:t>
            </a:r>
            <a:r>
              <a:rPr lang="en-US" sz="11200" b="1" u="sng" dirty="0">
                <a:solidFill>
                  <a:srgbClr val="000000"/>
                </a:solidFill>
                <a:latin typeface="Century Gothic"/>
                <a:cs typeface="Century Gothic"/>
              </a:rPr>
              <a:t>all</a:t>
            </a:r>
            <a:r>
              <a:rPr lang="en-US" sz="11200" b="1" dirty="0">
                <a:solidFill>
                  <a:srgbClr val="000000"/>
                </a:solidFill>
                <a:latin typeface="Century Gothic"/>
                <a:cs typeface="Century Gothic"/>
              </a:rPr>
              <a:t> Title I Schools complete a </a:t>
            </a:r>
          </a:p>
          <a:p>
            <a:pPr algn="ctr"/>
            <a:r>
              <a:rPr lang="en-US" sz="11200" b="1" dirty="0">
                <a:solidFill>
                  <a:srgbClr val="000000"/>
                </a:solidFill>
                <a:latin typeface="Century Gothic"/>
                <a:cs typeface="Century Gothic"/>
              </a:rPr>
              <a:t>School-wide Plan. </a:t>
            </a: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a:t>
            </a:r>
          </a:p>
          <a:p>
            <a:endParaRPr lang="en-US" sz="3000" b="1" dirty="0">
              <a:latin typeface="Century Gothic" charset="0"/>
              <a:cs typeface="Century Gothic" charset="0"/>
            </a:endParaRPr>
          </a:p>
        </p:txBody>
      </p:sp>
      <p:sp>
        <p:nvSpPr>
          <p:cNvPr id="6" name="TextBox 5"/>
          <p:cNvSpPr txBox="1">
            <a:spLocks noChangeArrowheads="1"/>
          </p:cNvSpPr>
          <p:nvPr/>
        </p:nvSpPr>
        <p:spPr bwMode="auto">
          <a:xfrm>
            <a:off x="659587" y="318978"/>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Title I Plan (Addendum)</a:t>
            </a: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323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4072163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292100" y="1308100"/>
            <a:ext cx="8559800" cy="4838700"/>
          </a:xfrm>
        </p:spPr>
        <p:txBody>
          <a:bodyPr>
            <a:normAutofit fontScale="25000" lnSpcReduction="20000"/>
          </a:bodyPr>
          <a:lstStyle/>
          <a:p>
            <a:r>
              <a:rPr lang="en-US" sz="9600" b="1" dirty="0">
                <a:solidFill>
                  <a:srgbClr val="000000"/>
                </a:solidFill>
                <a:latin typeface="Century Gothic"/>
                <a:cs typeface="Century Gothic"/>
              </a:rPr>
              <a:t>In Broward County:</a:t>
            </a:r>
            <a:endParaRPr lang="en-US" sz="3200" b="1" dirty="0">
              <a:solidFill>
                <a:srgbClr val="000000"/>
              </a:solidFill>
              <a:latin typeface="Century Gothic"/>
              <a:cs typeface="Century Gothic"/>
            </a:endParaRPr>
          </a:p>
          <a:p>
            <a:pPr algn="ctr"/>
            <a:r>
              <a:rPr lang="en-US" sz="9600" b="1" dirty="0">
                <a:solidFill>
                  <a:srgbClr val="000000"/>
                </a:solidFill>
                <a:latin typeface="Century Gothic"/>
                <a:cs typeface="Century Gothic"/>
              </a:rPr>
              <a:t>If your school has a grade of D or F </a:t>
            </a:r>
          </a:p>
          <a:p>
            <a:pPr algn="ctr"/>
            <a:r>
              <a:rPr lang="en-US" sz="9600" b="1" dirty="0">
                <a:solidFill>
                  <a:srgbClr val="000000"/>
                </a:solidFill>
                <a:latin typeface="Century Gothic"/>
                <a:cs typeface="Century Gothic"/>
              </a:rPr>
              <a:t>(</a:t>
            </a:r>
            <a:r>
              <a:rPr lang="en-US" sz="9600" b="1" dirty="0">
                <a:solidFill>
                  <a:srgbClr val="00B0F0"/>
                </a:solidFill>
                <a:latin typeface="Century Gothic"/>
                <a:cs typeface="Century Gothic"/>
              </a:rPr>
              <a:t>focus or priority school</a:t>
            </a:r>
            <a:r>
              <a:rPr lang="en-US" sz="9600" b="1" dirty="0">
                <a:solidFill>
                  <a:srgbClr val="000000"/>
                </a:solidFill>
                <a:latin typeface="Century Gothic"/>
                <a:cs typeface="Century Gothic"/>
              </a:rPr>
              <a:t>):</a:t>
            </a:r>
          </a:p>
          <a:p>
            <a:pPr algn="ctr">
              <a:lnSpc>
                <a:spcPct val="120000"/>
              </a:lnSpc>
            </a:pPr>
            <a:r>
              <a:rPr lang="en-US" sz="9600" b="1" dirty="0">
                <a:solidFill>
                  <a:srgbClr val="000000"/>
                </a:solidFill>
                <a:latin typeface="Century Gothic"/>
                <a:cs typeface="Century Gothic"/>
              </a:rPr>
              <a:t>You are required to complete </a:t>
            </a:r>
          </a:p>
          <a:p>
            <a:pPr algn="ctr">
              <a:lnSpc>
                <a:spcPct val="120000"/>
              </a:lnSpc>
            </a:pPr>
            <a:endParaRPr lang="en-US" sz="9600" b="1" dirty="0">
              <a:solidFill>
                <a:srgbClr val="000000"/>
              </a:solidFill>
              <a:latin typeface="Century Gothic"/>
              <a:cs typeface="Century Gothic"/>
            </a:endParaRPr>
          </a:p>
          <a:p>
            <a:pPr algn="ctr">
              <a:lnSpc>
                <a:spcPct val="120000"/>
              </a:lnSpc>
            </a:pPr>
            <a:r>
              <a:rPr lang="en-US" sz="9600" b="1" u="sng" dirty="0">
                <a:solidFill>
                  <a:srgbClr val="000000"/>
                </a:solidFill>
                <a:latin typeface="Century Gothic"/>
                <a:cs typeface="Century Gothic"/>
              </a:rPr>
              <a:t>The Florida Department of Education </a:t>
            </a:r>
          </a:p>
          <a:p>
            <a:pPr algn="ctr">
              <a:lnSpc>
                <a:spcPct val="120000"/>
              </a:lnSpc>
            </a:pPr>
            <a:r>
              <a:rPr lang="en-US" sz="9600" b="1" u="sng" dirty="0">
                <a:solidFill>
                  <a:srgbClr val="000000"/>
                </a:solidFill>
                <a:latin typeface="Century Gothic"/>
                <a:cs typeface="Century Gothic"/>
              </a:rPr>
              <a:t>School Improvement Plan</a:t>
            </a:r>
          </a:p>
          <a:p>
            <a:pPr algn="ctr">
              <a:lnSpc>
                <a:spcPct val="120000"/>
              </a:lnSpc>
            </a:pPr>
            <a:endParaRPr lang="en-US" sz="9600" b="1" dirty="0">
              <a:solidFill>
                <a:srgbClr val="000000"/>
              </a:solidFill>
              <a:latin typeface="Century Gothic"/>
              <a:cs typeface="Century Gothic"/>
            </a:endParaRPr>
          </a:p>
          <a:p>
            <a:pPr algn="ctr">
              <a:lnSpc>
                <a:spcPct val="120000"/>
              </a:lnSpc>
            </a:pPr>
            <a:r>
              <a:rPr lang="en-US" sz="9600" b="1" dirty="0">
                <a:solidFill>
                  <a:srgbClr val="000000"/>
                </a:solidFill>
                <a:latin typeface="Century Gothic"/>
                <a:cs typeface="Century Gothic"/>
              </a:rPr>
              <a:t>template, which has </a:t>
            </a:r>
            <a:r>
              <a:rPr lang="en-US" sz="9600" b="1" dirty="0">
                <a:solidFill>
                  <a:srgbClr val="00B0F0"/>
                </a:solidFill>
                <a:latin typeface="Century Gothic"/>
                <a:cs typeface="Century Gothic"/>
              </a:rPr>
              <a:t>embedded</a:t>
            </a:r>
            <a:r>
              <a:rPr lang="en-US" sz="9600" b="1" dirty="0">
                <a:solidFill>
                  <a:srgbClr val="000000"/>
                </a:solidFill>
                <a:latin typeface="Century Gothic"/>
                <a:cs typeface="Century Gothic"/>
              </a:rPr>
              <a:t> the required components of a </a:t>
            </a:r>
            <a:r>
              <a:rPr lang="en-US" sz="9600" b="1" dirty="0" err="1">
                <a:solidFill>
                  <a:srgbClr val="000000"/>
                </a:solidFill>
                <a:latin typeface="Century Gothic"/>
                <a:cs typeface="Century Gothic"/>
              </a:rPr>
              <a:t>schoolwide</a:t>
            </a:r>
            <a:r>
              <a:rPr lang="en-US" sz="9600" b="1" dirty="0">
                <a:solidFill>
                  <a:srgbClr val="000000"/>
                </a:solidFill>
                <a:latin typeface="Century Gothic"/>
                <a:cs typeface="Century Gothic"/>
              </a:rPr>
              <a:t> program, as set forth in the No Child Left Behind (NCLB) Act of 2001 (reauthorized as the Every Student Succeeds Act in 2015).</a:t>
            </a:r>
          </a:p>
          <a:p>
            <a:r>
              <a:rPr lang="en-US" sz="3000" b="1" dirty="0">
                <a:solidFill>
                  <a:srgbClr val="000000"/>
                </a:solidFill>
                <a:latin typeface="Century Gothic"/>
                <a:cs typeface="Century Gothic"/>
              </a:rPr>
              <a:t> </a:t>
            </a:r>
          </a:p>
          <a:p>
            <a:r>
              <a:rPr lang="en-US" sz="3000" b="1" dirty="0">
                <a:solidFill>
                  <a:srgbClr val="000000"/>
                </a:solidFill>
                <a:latin typeface="Century Gothic"/>
                <a:cs typeface="Century Gothic"/>
              </a:rPr>
              <a:t> </a:t>
            </a:r>
          </a:p>
          <a:p>
            <a:endParaRPr lang="en-US" sz="3000" b="1" dirty="0">
              <a:latin typeface="Century Gothic" charset="0"/>
              <a:cs typeface="Century Gothic" charset="0"/>
            </a:endParaRPr>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9713" y="226193"/>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p:nvSpPr>
        <p:spPr bwMode="auto">
          <a:xfrm>
            <a:off x="531038" y="312796"/>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a:latin typeface="Century Gothic" charset="0"/>
                <a:cs typeface="Century Gothic" charset="0"/>
              </a:rPr>
              <a:t> Title </a:t>
            </a:r>
            <a:r>
              <a:rPr lang="en-US" sz="3600" b="1" dirty="0">
                <a:latin typeface="Century Gothic" charset="0"/>
                <a:cs typeface="Century Gothic" charset="0"/>
              </a:rPr>
              <a:t>I Plan (Addendum)</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457827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Content Placeholder 2"/>
          <p:cNvSpPr>
            <a:spLocks noGrp="1"/>
          </p:cNvSpPr>
          <p:nvPr>
            <p:ph idx="1"/>
          </p:nvPr>
        </p:nvSpPr>
        <p:spPr>
          <a:xfrm>
            <a:off x="430987" y="1344466"/>
            <a:ext cx="8272740" cy="4497534"/>
          </a:xfrm>
        </p:spPr>
        <p:txBody>
          <a:bodyPr>
            <a:normAutofit fontScale="25000" lnSpcReduction="20000"/>
          </a:bodyPr>
          <a:lstStyle/>
          <a:p>
            <a:r>
              <a:rPr lang="en-US" sz="11200" b="1" dirty="0">
                <a:solidFill>
                  <a:srgbClr val="000000"/>
                </a:solidFill>
                <a:latin typeface="Century Gothic"/>
                <a:cs typeface="Century Gothic"/>
              </a:rPr>
              <a:t>In Broward County:</a:t>
            </a:r>
          </a:p>
          <a:p>
            <a:endParaRPr lang="en-US" sz="3200" b="1" dirty="0">
              <a:solidFill>
                <a:srgbClr val="000000"/>
              </a:solidFill>
              <a:latin typeface="Century Gothic"/>
              <a:cs typeface="Century Gothic"/>
            </a:endParaRPr>
          </a:p>
          <a:p>
            <a:pPr algn="ctr"/>
            <a:r>
              <a:rPr lang="en-US" sz="11200" b="1" dirty="0">
                <a:solidFill>
                  <a:srgbClr val="000000"/>
                </a:solidFill>
                <a:latin typeface="Century Gothic"/>
                <a:cs typeface="Century Gothic"/>
              </a:rPr>
              <a:t>If your school has a grade of A, B or C…</a:t>
            </a:r>
          </a:p>
          <a:p>
            <a:pPr algn="ctr"/>
            <a:r>
              <a:rPr lang="en-US" sz="11200" b="1" dirty="0">
                <a:solidFill>
                  <a:srgbClr val="000000"/>
                </a:solidFill>
                <a:latin typeface="Century Gothic"/>
                <a:cs typeface="Century Gothic"/>
              </a:rPr>
              <a:t>You are required to complete the </a:t>
            </a:r>
          </a:p>
          <a:p>
            <a:pPr algn="ctr"/>
            <a:r>
              <a:rPr lang="en-US" sz="11200" b="1" u="sng" dirty="0">
                <a:solidFill>
                  <a:srgbClr val="000000"/>
                </a:solidFill>
                <a:latin typeface="Century Gothic"/>
                <a:cs typeface="Century Gothic"/>
              </a:rPr>
              <a:t>Broward School Improvement Plan template</a:t>
            </a:r>
            <a:r>
              <a:rPr lang="en-US" sz="11200" b="1" dirty="0">
                <a:solidFill>
                  <a:srgbClr val="000000"/>
                </a:solidFill>
                <a:latin typeface="Century Gothic"/>
                <a:cs typeface="Century Gothic"/>
              </a:rPr>
              <a:t>.</a:t>
            </a:r>
          </a:p>
          <a:p>
            <a:pPr algn="ctr"/>
            <a:r>
              <a:rPr lang="en-US" sz="11200" b="1" dirty="0">
                <a:solidFill>
                  <a:srgbClr val="000000"/>
                </a:solidFill>
                <a:latin typeface="Century Gothic"/>
                <a:cs typeface="Century Gothic"/>
              </a:rPr>
              <a:t> </a:t>
            </a:r>
          </a:p>
          <a:p>
            <a:pPr algn="ctr"/>
            <a:r>
              <a:rPr lang="en-US" sz="11200" b="1" dirty="0">
                <a:solidFill>
                  <a:srgbClr val="000000"/>
                </a:solidFill>
                <a:latin typeface="Century Gothic"/>
                <a:cs typeface="Century Gothic"/>
              </a:rPr>
              <a:t>This template </a:t>
            </a:r>
            <a:r>
              <a:rPr lang="en-US" sz="11200" b="1" u="sng" dirty="0">
                <a:solidFill>
                  <a:srgbClr val="00B0F0"/>
                </a:solidFill>
                <a:latin typeface="Century Gothic"/>
                <a:cs typeface="Century Gothic"/>
              </a:rPr>
              <a:t>does not</a:t>
            </a:r>
            <a:r>
              <a:rPr lang="en-US" sz="11200" b="1" dirty="0">
                <a:solidFill>
                  <a:srgbClr val="00B0F0"/>
                </a:solidFill>
                <a:latin typeface="Century Gothic"/>
                <a:cs typeface="Century Gothic"/>
              </a:rPr>
              <a:t> </a:t>
            </a:r>
            <a:r>
              <a:rPr lang="en-US" sz="11200" b="1" dirty="0">
                <a:solidFill>
                  <a:srgbClr val="000000"/>
                </a:solidFill>
                <a:latin typeface="Century Gothic"/>
                <a:cs typeface="Century Gothic"/>
              </a:rPr>
              <a:t>include the </a:t>
            </a:r>
          </a:p>
          <a:p>
            <a:pPr algn="ctr"/>
            <a:r>
              <a:rPr lang="en-US" sz="11200" b="1" dirty="0">
                <a:solidFill>
                  <a:srgbClr val="000000"/>
                </a:solidFill>
                <a:latin typeface="Century Gothic"/>
                <a:cs typeface="Century Gothic"/>
              </a:rPr>
              <a:t>Title I required components, </a:t>
            </a:r>
          </a:p>
          <a:p>
            <a:pPr algn="ctr"/>
            <a:r>
              <a:rPr lang="en-US" sz="11200" b="1" dirty="0">
                <a:solidFill>
                  <a:srgbClr val="000000"/>
                </a:solidFill>
                <a:latin typeface="Century Gothic"/>
                <a:cs typeface="Century Gothic"/>
              </a:rPr>
              <a:t>therefore, </a:t>
            </a:r>
          </a:p>
          <a:p>
            <a:pPr algn="ctr"/>
            <a:r>
              <a:rPr lang="en-US" sz="11200" b="1" dirty="0">
                <a:solidFill>
                  <a:srgbClr val="000000"/>
                </a:solidFill>
                <a:latin typeface="Century Gothic"/>
                <a:cs typeface="Century Gothic"/>
              </a:rPr>
              <a:t> a </a:t>
            </a:r>
            <a:r>
              <a:rPr lang="en-US" sz="11200" b="1" u="sng" dirty="0">
                <a:solidFill>
                  <a:srgbClr val="000000"/>
                </a:solidFill>
                <a:latin typeface="Century Gothic"/>
                <a:cs typeface="Century Gothic"/>
              </a:rPr>
              <a:t>Title I Plan (Addendum) </a:t>
            </a:r>
            <a:r>
              <a:rPr lang="en-US" sz="11200" b="1" dirty="0">
                <a:solidFill>
                  <a:srgbClr val="000000"/>
                </a:solidFill>
                <a:latin typeface="Century Gothic"/>
                <a:cs typeface="Century Gothic"/>
              </a:rPr>
              <a:t>must be completed.</a:t>
            </a:r>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1113" y="3037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430987" y="318978"/>
            <a:ext cx="5661497" cy="646331"/>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a:latin typeface="Century Gothic" charset="0"/>
                <a:cs typeface="Century Gothic" charset="0"/>
              </a:rPr>
              <a:t> Title </a:t>
            </a:r>
            <a:r>
              <a:rPr lang="en-US" sz="3600" b="1" dirty="0">
                <a:latin typeface="Century Gothic" charset="0"/>
                <a:cs typeface="Century Gothic" charset="0"/>
              </a:rPr>
              <a:t>I Plan (Addendum)</a:t>
            </a:r>
          </a:p>
        </p:txBody>
      </p:sp>
      <p:sp>
        <p:nvSpPr>
          <p:cNvPr id="8"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9148684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7618" y="348784"/>
            <a:ext cx="5181600" cy="1200329"/>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Let’s Review!</a:t>
            </a:r>
          </a:p>
          <a:p>
            <a:pPr algn="ctr" eaLnBrk="1" hangingPunct="1"/>
            <a:r>
              <a:rPr lang="en-US" sz="3600" b="1" dirty="0">
                <a:latin typeface="Century Gothic" charset="0"/>
                <a:cs typeface="Century Gothic" charset="0"/>
              </a:rPr>
              <a:t> </a:t>
            </a:r>
            <a:r>
              <a:rPr lang="en-US" sz="3000" b="1" dirty="0">
                <a:latin typeface="Century Gothic" charset="0"/>
                <a:cs typeface="Century Gothic" charset="0"/>
              </a:rPr>
              <a:t>Title I Plan (Addendum)</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
        <p:nvSpPr>
          <p:cNvPr id="11" name="Down Arrow 10"/>
          <p:cNvSpPr/>
          <p:nvPr/>
        </p:nvSpPr>
        <p:spPr>
          <a:xfrm rot="16200000">
            <a:off x="1936750" y="4965700"/>
            <a:ext cx="393700" cy="889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100" y="1672166"/>
            <a:ext cx="3797300" cy="4237567"/>
          </a:xfrm>
          <a:prstGeom prst="rect">
            <a:avLst/>
          </a:prstGeom>
        </p:spPr>
      </p:pic>
    </p:spTree>
    <p:extLst>
      <p:ext uri="{BB962C8B-B14F-4D97-AF65-F5344CB8AC3E}">
        <p14:creationId xmlns:p14="http://schemas.microsoft.com/office/powerpoint/2010/main" val="138171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2113" y="2891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a:spLocks noChangeArrowheads="1"/>
          </p:cNvSpPr>
          <p:nvPr/>
        </p:nvSpPr>
        <p:spPr bwMode="auto">
          <a:xfrm>
            <a:off x="537618" y="348784"/>
            <a:ext cx="5181600" cy="1107996"/>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600" b="1" dirty="0">
                <a:latin typeface="Century Gothic" charset="0"/>
                <a:cs typeface="Century Gothic" charset="0"/>
              </a:rPr>
              <a:t> </a:t>
            </a:r>
            <a:r>
              <a:rPr lang="en-US" sz="3000" b="1" dirty="0">
                <a:latin typeface="Century Gothic" charset="0"/>
                <a:cs typeface="Century Gothic" charset="0"/>
              </a:rPr>
              <a:t>Title I Plan (Addendum)</a:t>
            </a:r>
          </a:p>
          <a:p>
            <a:pPr algn="ctr" eaLnBrk="1" hangingPunct="1"/>
            <a:r>
              <a:rPr lang="en-US" sz="2800" b="1" dirty="0">
                <a:latin typeface="Century Gothic" charset="0"/>
                <a:cs typeface="Century Gothic" charset="0"/>
              </a:rPr>
              <a:t>*REQUIREMENTS*</a:t>
            </a:r>
          </a:p>
        </p:txBody>
      </p:sp>
      <p:sp>
        <p:nvSpPr>
          <p:cNvPr id="5" name="TextBox 4"/>
          <p:cNvSpPr txBox="1"/>
          <p:nvPr/>
        </p:nvSpPr>
        <p:spPr>
          <a:xfrm>
            <a:off x="471251" y="1804886"/>
            <a:ext cx="8142051" cy="3970318"/>
          </a:xfrm>
          <a:prstGeom prst="rect">
            <a:avLst/>
          </a:prstGeom>
          <a:noFill/>
        </p:spPr>
        <p:txBody>
          <a:bodyPr wrap="square" rtlCol="0">
            <a:spAutoFit/>
          </a:bodyPr>
          <a:lstStyle/>
          <a:p>
            <a:pPr marL="342900" indent="-342900">
              <a:buFont typeface="Wingdings" charset="2"/>
              <a:buChar char="Ø"/>
            </a:pPr>
            <a:r>
              <a:rPr lang="en-US" sz="2800" b="1" dirty="0">
                <a:latin typeface="Century Gothic" charset="0"/>
                <a:ea typeface="Century Gothic" charset="0"/>
                <a:cs typeface="Century Gothic" charset="0"/>
              </a:rPr>
              <a:t>Comprehensive Needs Assessment of the entire school (including the needs of migrant children) </a:t>
            </a:r>
          </a:p>
          <a:p>
            <a:pPr marL="342900" indent="-342900">
              <a:buFont typeface="Wingdings" charset="2"/>
              <a:buChar char="Ø"/>
            </a:pPr>
            <a:endParaRPr lang="en-US" sz="2800" b="1" dirty="0">
              <a:latin typeface="Century Gothic" charset="0"/>
              <a:ea typeface="Century Gothic" charset="0"/>
              <a:cs typeface="Century Gothic" charset="0"/>
            </a:endParaRPr>
          </a:p>
          <a:p>
            <a:pPr marL="342900" indent="-342900">
              <a:buFont typeface="Wingdings" charset="2"/>
              <a:buChar char="Ø"/>
            </a:pPr>
            <a:r>
              <a:rPr lang="en-US" sz="2800" b="1" dirty="0">
                <a:latin typeface="Century Gothic" charset="0"/>
                <a:ea typeface="Century Gothic" charset="0"/>
                <a:cs typeface="Century Gothic" charset="0"/>
              </a:rPr>
              <a:t>Instruction by STATE CERTIFIED TEACHERS in all core content area classes</a:t>
            </a:r>
          </a:p>
          <a:p>
            <a:pPr marL="342900" indent="-342900">
              <a:buFont typeface="Wingdings" charset="2"/>
              <a:buChar char="Ø"/>
            </a:pPr>
            <a:endParaRPr lang="en-US" sz="2800" b="1" dirty="0">
              <a:latin typeface="Century Gothic" charset="0"/>
              <a:ea typeface="Century Gothic" charset="0"/>
              <a:cs typeface="Century Gothic" charset="0"/>
            </a:endParaRPr>
          </a:p>
          <a:p>
            <a:pPr marL="342900" indent="-342900">
              <a:buFont typeface="Wingdings" charset="2"/>
              <a:buChar char="Ø"/>
            </a:pPr>
            <a:r>
              <a:rPr lang="en-US" sz="2800" b="1" dirty="0">
                <a:latin typeface="Century Gothic" charset="0"/>
                <a:ea typeface="Century Gothic" charset="0"/>
                <a:cs typeface="Century Gothic" charset="0"/>
              </a:rPr>
              <a:t>(Strategies) Attract HIGH QUALITY, STATE CERTIFIED TEACHERS to the school</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177979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199311"/>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071" y="1949100"/>
            <a:ext cx="8787878" cy="4293483"/>
          </a:xfrm>
          <a:prstGeom prst="rect">
            <a:avLst/>
          </a:prstGeom>
          <a:noFill/>
        </p:spPr>
        <p:txBody>
          <a:bodyPr wrap="square" rtlCol="0">
            <a:spAutoFit/>
          </a:bodyPr>
          <a:lstStyle/>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A</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C-Migrant</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 Part D</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II (Professional Development)</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III (ELL)</a:t>
            </a:r>
          </a:p>
          <a:p>
            <a:pPr marL="428625" indent="-428625">
              <a:lnSpc>
                <a:spcPct val="150000"/>
              </a:lnSpc>
              <a:buFont typeface="Wingdings" charset="2"/>
              <a:buChar char="Ø"/>
            </a:pPr>
            <a:r>
              <a:rPr lang="en-US" sz="2700" b="1" dirty="0">
                <a:latin typeface="Century Gothic" charset="0"/>
                <a:ea typeface="Century Gothic" charset="0"/>
                <a:cs typeface="Century Gothic" charset="0"/>
              </a:rPr>
              <a:t>Title X, Homeless Education</a:t>
            </a:r>
          </a:p>
          <a:p>
            <a:endParaRPr lang="en-US" sz="3000" b="1" dirty="0">
              <a:solidFill>
                <a:schemeClr val="bg1"/>
              </a:solidFill>
              <a:latin typeface="Century Gothic" charset="0"/>
              <a:ea typeface="Century Gothic" charset="0"/>
              <a:cs typeface="Century Gothic" charset="0"/>
            </a:endParaRPr>
          </a:p>
        </p:txBody>
      </p:sp>
      <p:sp>
        <p:nvSpPr>
          <p:cNvPr id="6" name="TextBox 5"/>
          <p:cNvSpPr txBox="1">
            <a:spLocks noChangeArrowheads="1"/>
          </p:cNvSpPr>
          <p:nvPr/>
        </p:nvSpPr>
        <p:spPr bwMode="auto">
          <a:xfrm>
            <a:off x="557616" y="280752"/>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a:t>
            </a:r>
          </a:p>
          <a:p>
            <a:pPr algn="ctr" eaLnBrk="1" hangingPunct="1"/>
            <a:r>
              <a:rPr lang="en-US" b="1" dirty="0">
                <a:latin typeface="Century Gothic" charset="0"/>
                <a:cs typeface="Century Gothic" charset="0"/>
              </a:rPr>
              <a:t>Coordination &amp;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7576159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45538" y="20323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31824" y="1924518"/>
            <a:ext cx="8696276" cy="4062651"/>
          </a:xfrm>
          <a:prstGeom prst="rect">
            <a:avLst/>
          </a:prstGeom>
          <a:noFill/>
        </p:spPr>
        <p:txBody>
          <a:bodyPr wrap="square" rtlCol="0">
            <a:spAutoFit/>
          </a:bodyPr>
          <a:lstStyle/>
          <a:p>
            <a:pPr marL="428625" indent="-428625">
              <a:lnSpc>
                <a:spcPct val="150000"/>
              </a:lnSpc>
              <a:buFont typeface="Wingdings" charset="2"/>
              <a:buChar char="Ø"/>
            </a:pPr>
            <a:r>
              <a:rPr lang="en-US" sz="3300" b="1" dirty="0">
                <a:latin typeface="Century Gothic" charset="0"/>
                <a:ea typeface="Century Gothic" charset="0"/>
                <a:cs typeface="Century Gothic" charset="0"/>
              </a:rPr>
              <a:t>Supplemental Academic Instruction </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Violence Prevention Programs</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Nutrition Programs</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Housing Programs</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5" name="TextBox 4"/>
          <p:cNvSpPr txBox="1">
            <a:spLocks noChangeArrowheads="1"/>
          </p:cNvSpPr>
          <p:nvPr/>
        </p:nvSpPr>
        <p:spPr bwMode="auto">
          <a:xfrm>
            <a:off x="644122" y="376443"/>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 cont.*</a:t>
            </a:r>
          </a:p>
          <a:p>
            <a:pPr algn="ctr" eaLnBrk="1" hangingPunct="1"/>
            <a:r>
              <a:rPr lang="en-US" b="1" dirty="0">
                <a:latin typeface="Century Gothic" charset="0"/>
                <a:cs typeface="Century Gothic" charset="0"/>
              </a:rPr>
              <a:t>Coordination &amp; Integration</a:t>
            </a: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61352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9F93AB-3C56-405A-A0D1-F254634E486E}"/>
              </a:ext>
            </a:extLst>
          </p:cNvPr>
          <p:cNvSpPr>
            <a:spLocks noGrp="1"/>
          </p:cNvSpPr>
          <p:nvPr>
            <p:ph type="sldNum" sz="quarter" idx="12"/>
          </p:nvPr>
        </p:nvSpPr>
        <p:spPr/>
        <p:txBody>
          <a:bodyPr/>
          <a:lstStyle/>
          <a:p>
            <a:fld id="{9A47194C-3E5A-854F-B5AE-A6634FC20B3C}" type="slidenum">
              <a:rPr lang="en-US" smtClean="0"/>
              <a:pPr/>
              <a:t>8</a:t>
            </a:fld>
            <a:endParaRPr lang="en-US" dirty="0"/>
          </a:p>
        </p:txBody>
      </p:sp>
      <p:sp>
        <p:nvSpPr>
          <p:cNvPr id="4" name="Title 3">
            <a:extLst>
              <a:ext uri="{FF2B5EF4-FFF2-40B4-BE49-F238E27FC236}">
                <a16:creationId xmlns:a16="http://schemas.microsoft.com/office/drawing/2014/main" id="{37CAC49F-2CF1-44DA-A4CA-484ECD5D7067}"/>
              </a:ext>
            </a:extLst>
          </p:cNvPr>
          <p:cNvSpPr>
            <a:spLocks noGrp="1"/>
          </p:cNvSpPr>
          <p:nvPr>
            <p:ph type="title"/>
          </p:nvPr>
        </p:nvSpPr>
        <p:spPr>
          <a:xfrm>
            <a:off x="371062" y="225288"/>
            <a:ext cx="8599902" cy="851358"/>
          </a:xfrm>
        </p:spPr>
        <p:txBody>
          <a:bodyPr/>
          <a:lstStyle/>
          <a:p>
            <a:pPr algn="ctr"/>
            <a:r>
              <a:rPr lang="en-US" dirty="0"/>
              <a:t>SBBC SCHOOL IMPROVEMENT PLAN</a:t>
            </a:r>
            <a:br>
              <a:rPr lang="en-US" sz="3200" dirty="0"/>
            </a:br>
            <a:r>
              <a:rPr lang="en-US" sz="3200" dirty="0"/>
              <a:t>IMPORTANT CLARIFICATION POINTS </a:t>
            </a:r>
          </a:p>
        </p:txBody>
      </p:sp>
      <p:sp>
        <p:nvSpPr>
          <p:cNvPr id="6" name="Rectangle 5">
            <a:extLst>
              <a:ext uri="{FF2B5EF4-FFF2-40B4-BE49-F238E27FC236}">
                <a16:creationId xmlns:a16="http://schemas.microsoft.com/office/drawing/2014/main" id="{82F56F47-5EA7-45FF-8FFC-47180B28D01F}"/>
              </a:ext>
            </a:extLst>
          </p:cNvPr>
          <p:cNvSpPr/>
          <p:nvPr/>
        </p:nvSpPr>
        <p:spPr>
          <a:xfrm>
            <a:off x="592182" y="1436913"/>
            <a:ext cx="8378781" cy="4154984"/>
          </a:xfrm>
          <a:prstGeom prst="rect">
            <a:avLst/>
          </a:prstGeom>
        </p:spPr>
        <p:txBody>
          <a:bodyPr wrap="square">
            <a:spAutoFit/>
          </a:bodyPr>
          <a:lstStyle/>
          <a:p>
            <a:r>
              <a:rPr lang="en-US" sz="2400" b="1" dirty="0">
                <a:solidFill>
                  <a:schemeClr val="accent1"/>
                </a:solidFill>
                <a:latin typeface="Arial"/>
                <a:cs typeface="Arial"/>
              </a:rPr>
              <a:t>•  </a:t>
            </a:r>
            <a:r>
              <a:rPr lang="en-US" sz="2400" b="1" u="sng" dirty="0">
                <a:solidFill>
                  <a:schemeClr val="accent1"/>
                </a:solidFill>
                <a:latin typeface="Arial"/>
                <a:cs typeface="Arial"/>
              </a:rPr>
              <a:t>All schools</a:t>
            </a:r>
            <a:r>
              <a:rPr lang="en-US" sz="2400" b="1" dirty="0">
                <a:solidFill>
                  <a:schemeClr val="accent1"/>
                </a:solidFill>
                <a:latin typeface="Arial"/>
                <a:cs typeface="Arial"/>
              </a:rPr>
              <a:t> must complete the SBBC School Improvement Plan which is aligned with the District Strategic Plan.</a:t>
            </a:r>
          </a:p>
          <a:p>
            <a:endParaRPr lang="en-US" sz="800" b="1" dirty="0">
              <a:solidFill>
                <a:schemeClr val="accent1"/>
              </a:solidFill>
              <a:latin typeface="Arial"/>
              <a:cs typeface="Arial"/>
            </a:endParaRPr>
          </a:p>
          <a:p>
            <a:r>
              <a:rPr lang="en-US" sz="2400" b="1" dirty="0">
                <a:solidFill>
                  <a:schemeClr val="accent1"/>
                </a:solidFill>
                <a:latin typeface="Arial"/>
                <a:cs typeface="Arial"/>
              </a:rPr>
              <a:t>•  The FLDOE SIP  (</a:t>
            </a:r>
            <a:r>
              <a:rPr lang="en-US" sz="2400" b="1" i="1" dirty="0">
                <a:solidFill>
                  <a:schemeClr val="accent1"/>
                </a:solidFill>
                <a:latin typeface="Arial"/>
                <a:cs typeface="Arial"/>
              </a:rPr>
              <a:t>Required for all DA Schools</a:t>
            </a:r>
            <a:r>
              <a:rPr lang="en-US" sz="2400" b="1" dirty="0">
                <a:solidFill>
                  <a:schemeClr val="accent1"/>
                </a:solidFill>
                <a:latin typeface="Arial"/>
                <a:cs typeface="Arial"/>
              </a:rPr>
              <a:t>) is a component of the SBBC SIP in Best Practice 4.</a:t>
            </a:r>
          </a:p>
          <a:p>
            <a:endParaRPr lang="en-US" sz="800" b="1" dirty="0">
              <a:solidFill>
                <a:schemeClr val="accent1"/>
              </a:solidFill>
              <a:latin typeface="Arial"/>
              <a:cs typeface="Arial"/>
            </a:endParaRPr>
          </a:p>
          <a:p>
            <a:r>
              <a:rPr lang="en-US" sz="2400" b="1" dirty="0">
                <a:solidFill>
                  <a:schemeClr val="accent1"/>
                </a:solidFill>
                <a:latin typeface="Arial"/>
                <a:cs typeface="Arial"/>
              </a:rPr>
              <a:t>•  The SAC Composition Report needs to be updated and uploaded as a PDF periodically to SAC Upload section to reflect the actual, current membership.</a:t>
            </a:r>
          </a:p>
          <a:p>
            <a:endParaRPr lang="en-US" sz="800" b="1" dirty="0">
              <a:solidFill>
                <a:schemeClr val="accent1"/>
              </a:solidFill>
              <a:latin typeface="Arial"/>
              <a:cs typeface="Arial"/>
            </a:endParaRPr>
          </a:p>
          <a:p>
            <a:r>
              <a:rPr lang="en-US" sz="2400" b="1" dirty="0">
                <a:solidFill>
                  <a:schemeClr val="accent1"/>
                </a:solidFill>
                <a:latin typeface="Arial"/>
                <a:cs typeface="Arial"/>
              </a:rPr>
              <a:t>•  ASSIST Self-Assessment needs to be completed annually.</a:t>
            </a:r>
            <a:endParaRPr lang="en-US" dirty="0">
              <a:solidFill>
                <a:srgbClr val="1AADF7"/>
              </a:solidFill>
              <a:latin typeface="Arial"/>
              <a:cs typeface="Arial"/>
            </a:endParaRPr>
          </a:p>
        </p:txBody>
      </p:sp>
      <p:sp>
        <p:nvSpPr>
          <p:cNvPr id="7" name="Text Placeholder 4">
            <a:extLst>
              <a:ext uri="{FF2B5EF4-FFF2-40B4-BE49-F238E27FC236}">
                <a16:creationId xmlns:a16="http://schemas.microsoft.com/office/drawing/2014/main" id="{725E849D-A809-45EB-997A-B836729794F1}"/>
              </a:ext>
            </a:extLst>
          </p:cNvPr>
          <p:cNvSpPr>
            <a:spLocks noGrp="1"/>
          </p:cNvSpPr>
          <p:nvPr>
            <p:ph type="body" sz="quarter" idx="13"/>
          </p:nvPr>
        </p:nvSpPr>
        <p:spPr/>
        <p:txBody>
          <a:bodyPr/>
          <a:lstStyle/>
          <a:p>
            <a:r>
              <a:rPr lang="en-US" sz="1600" dirty="0"/>
              <a:t>OFFICE OF SERVICE QUALITY</a:t>
            </a:r>
          </a:p>
          <a:p>
            <a:endParaRPr lang="en-US" dirty="0"/>
          </a:p>
        </p:txBody>
      </p:sp>
    </p:spTree>
    <p:extLst>
      <p:ext uri="{BB962C8B-B14F-4D97-AF65-F5344CB8AC3E}">
        <p14:creationId xmlns:p14="http://schemas.microsoft.com/office/powerpoint/2010/main" val="8031125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65382" y="268337"/>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445987" y="268337"/>
            <a:ext cx="5435330" cy="1292662"/>
          </a:xfrm>
          <a:prstGeom prst="rect">
            <a:avLst/>
          </a:prstGeom>
          <a:solidFill>
            <a:srgbClr val="00B0F0"/>
          </a:solidFill>
          <a:ln>
            <a:solidFill>
              <a:schemeClr val="accent1"/>
            </a:solidFill>
          </a:ln>
          <a:extLst/>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3000" b="1" dirty="0">
                <a:latin typeface="Century Gothic" charset="0"/>
                <a:cs typeface="Century Gothic" charset="0"/>
              </a:rPr>
              <a:t> </a:t>
            </a:r>
            <a:r>
              <a:rPr lang="en-US" b="1" dirty="0">
                <a:latin typeface="Century Gothic" charset="0"/>
                <a:cs typeface="Century Gothic" charset="0"/>
              </a:rPr>
              <a:t>Title I Plan (Addendum)</a:t>
            </a:r>
          </a:p>
          <a:p>
            <a:pPr algn="ctr" eaLnBrk="1" hangingPunct="1"/>
            <a:r>
              <a:rPr lang="en-US" b="1" dirty="0">
                <a:latin typeface="Century Gothic" charset="0"/>
                <a:cs typeface="Century Gothic" charset="0"/>
              </a:rPr>
              <a:t>*ADDITIONAL REQUIREMENTS, cont.*</a:t>
            </a:r>
          </a:p>
          <a:p>
            <a:pPr algn="ctr" eaLnBrk="1" hangingPunct="1"/>
            <a:r>
              <a:rPr lang="en-US" b="1" dirty="0">
                <a:latin typeface="Century Gothic" charset="0"/>
                <a:cs typeface="Century Gothic" charset="0"/>
              </a:rPr>
              <a:t>Coordination &amp; Integration</a:t>
            </a:r>
          </a:p>
        </p:txBody>
      </p:sp>
      <p:sp>
        <p:nvSpPr>
          <p:cNvPr id="4" name="TextBox 3"/>
          <p:cNvSpPr txBox="1"/>
          <p:nvPr/>
        </p:nvSpPr>
        <p:spPr>
          <a:xfrm>
            <a:off x="281832" y="1783309"/>
            <a:ext cx="8506839" cy="4824398"/>
          </a:xfrm>
          <a:prstGeom prst="rect">
            <a:avLst/>
          </a:prstGeom>
          <a:noFill/>
        </p:spPr>
        <p:txBody>
          <a:bodyPr wrap="square" rtlCol="0">
            <a:spAutoFit/>
          </a:bodyPr>
          <a:lstStyle/>
          <a:p>
            <a:pPr marL="428625" indent="-428625">
              <a:lnSpc>
                <a:spcPct val="150000"/>
              </a:lnSpc>
              <a:buFont typeface="Wingdings" charset="2"/>
              <a:buChar char="Ø"/>
            </a:pPr>
            <a:r>
              <a:rPr lang="en-US" sz="3300" b="1" dirty="0">
                <a:latin typeface="Century Gothic" charset="0"/>
                <a:ea typeface="Century Gothic" charset="0"/>
                <a:cs typeface="Century Gothic" charset="0"/>
              </a:rPr>
              <a:t>Head Start</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Adult Education</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Career and Technical Education</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Job Training</a:t>
            </a:r>
          </a:p>
          <a:p>
            <a:pPr marL="428625" indent="-428625">
              <a:lnSpc>
                <a:spcPct val="150000"/>
              </a:lnSpc>
              <a:buFont typeface="Wingdings" charset="2"/>
              <a:buChar char="Ø"/>
            </a:pPr>
            <a:r>
              <a:rPr lang="en-US" sz="3300" b="1" dirty="0">
                <a:latin typeface="Century Gothic" charset="0"/>
                <a:ea typeface="Century Gothic" charset="0"/>
                <a:cs typeface="Century Gothic" charset="0"/>
              </a:rPr>
              <a:t>Other</a:t>
            </a:r>
          </a:p>
          <a:p>
            <a:endParaRPr lang="en-US" sz="3000" b="1" dirty="0">
              <a:solidFill>
                <a:schemeClr val="bg1"/>
              </a:solidFill>
              <a:latin typeface="Century Gothic" charset="0"/>
              <a:ea typeface="Century Gothic" charset="0"/>
              <a:cs typeface="Century Gothic" charset="0"/>
            </a:endParaRPr>
          </a:p>
          <a:p>
            <a:endParaRPr lang="en-US" sz="3000" b="1" dirty="0">
              <a:solidFill>
                <a:schemeClr val="bg1"/>
              </a:solidFill>
              <a:latin typeface="Century Gothic" charset="0"/>
              <a:ea typeface="Century Gothic" charset="0"/>
              <a:cs typeface="Century Gothic" charset="0"/>
            </a:endParaRPr>
          </a:p>
        </p:txBody>
      </p:sp>
      <p:sp>
        <p:nvSpPr>
          <p:cNvPr id="9"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456001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3713" y="232376"/>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28600" y="1733668"/>
            <a:ext cx="8613302" cy="3693319"/>
          </a:xfrm>
          <a:prstGeom prst="rect">
            <a:avLst/>
          </a:prstGeom>
          <a:noFill/>
        </p:spPr>
        <p:txBody>
          <a:bodyPr wrap="square" rtlCol="0">
            <a:spAutoFit/>
          </a:bodyPr>
          <a:lstStyle/>
          <a:p>
            <a:pPr marL="428625" indent="-428625">
              <a:buFont typeface="Wingdings" charset="2"/>
              <a:buChar char="Ø"/>
            </a:pPr>
            <a:r>
              <a:rPr lang="en-US" sz="3000" b="1" dirty="0">
                <a:latin typeface="Century Gothic" charset="0"/>
                <a:ea typeface="Century Gothic" charset="0"/>
                <a:cs typeface="Century Gothic" charset="0"/>
              </a:rPr>
              <a:t>Indicate how your school services the pre-school aged students </a:t>
            </a:r>
          </a:p>
          <a:p>
            <a:r>
              <a:rPr lang="en-US" sz="3000" b="1" dirty="0">
                <a:latin typeface="Century Gothic" charset="0"/>
                <a:ea typeface="Century Gothic" charset="0"/>
                <a:cs typeface="Century Gothic" charset="0"/>
              </a:rPr>
              <a:t>   </a:t>
            </a:r>
            <a:r>
              <a:rPr lang="en-US" sz="2400" b="1" dirty="0">
                <a:latin typeface="Century Gothic" charset="0"/>
                <a:ea typeface="Century Gothic" charset="0"/>
                <a:cs typeface="Century Gothic" charset="0"/>
              </a:rPr>
              <a:t> (i.e. Head Start, Title I/VPK, Specialized Pre-K ESE)</a:t>
            </a:r>
          </a:p>
          <a:p>
            <a:endParaRPr lang="en-US" sz="2400" b="1" dirty="0">
              <a:latin typeface="Century Gothic" charset="0"/>
              <a:ea typeface="Century Gothic" charset="0"/>
              <a:cs typeface="Century Gothic" charset="0"/>
            </a:endParaRPr>
          </a:p>
          <a:p>
            <a:pPr marL="428625" indent="-428625">
              <a:buFont typeface="Wingdings" charset="2"/>
              <a:buChar char="Ø"/>
            </a:pPr>
            <a:r>
              <a:rPr lang="en-US" sz="3000" b="1" dirty="0">
                <a:latin typeface="Century Gothic" charset="0"/>
                <a:ea typeface="Century Gothic" charset="0"/>
                <a:cs typeface="Century Gothic" charset="0"/>
              </a:rPr>
              <a:t>Describe the process for orienting new families to your school </a:t>
            </a:r>
          </a:p>
          <a:p>
            <a:r>
              <a:rPr lang="en-US" sz="3000" b="1" dirty="0">
                <a:latin typeface="Century Gothic" charset="0"/>
                <a:ea typeface="Century Gothic" charset="0"/>
                <a:cs typeface="Century Gothic" charset="0"/>
              </a:rPr>
              <a:t>    </a:t>
            </a:r>
            <a:r>
              <a:rPr lang="en-US" sz="2400" b="1" dirty="0">
                <a:latin typeface="Century Gothic" charset="0"/>
                <a:ea typeface="Century Gothic" charset="0"/>
                <a:cs typeface="Century Gothic" charset="0"/>
              </a:rPr>
              <a:t>(i.e. Kindergarten Round-Up)</a:t>
            </a:r>
          </a:p>
          <a:p>
            <a:pPr marL="428625" indent="-428625">
              <a:buFont typeface="Wingdings" charset="2"/>
              <a:buChar char="Ø"/>
            </a:pPr>
            <a:endParaRPr lang="en-US" sz="3000" b="1" dirty="0">
              <a:solidFill>
                <a:schemeClr val="bg1"/>
              </a:solidFill>
              <a:latin typeface="Century Gothic" charset="0"/>
              <a:ea typeface="Century Gothic" charset="0"/>
              <a:cs typeface="Century Gothic" charset="0"/>
            </a:endParaRPr>
          </a:p>
        </p:txBody>
      </p:sp>
      <p:sp>
        <p:nvSpPr>
          <p:cNvPr id="6" name="Title 5"/>
          <p:cNvSpPr>
            <a:spLocks noGrp="1"/>
          </p:cNvSpPr>
          <p:nvPr>
            <p:ph type="title"/>
          </p:nvPr>
        </p:nvSpPr>
        <p:spPr>
          <a:xfrm>
            <a:off x="571500" y="165100"/>
            <a:ext cx="8399463" cy="954088"/>
          </a:xfrm>
        </p:spPr>
        <p:txBody>
          <a:bodyPr/>
          <a:lstStyle/>
          <a:p>
            <a:br>
              <a:rPr lang="en-US" dirty="0">
                <a:solidFill>
                  <a:schemeClr val="tx1"/>
                </a:solidFill>
                <a:latin typeface="Century Gothic" charset="0"/>
                <a:cs typeface="Century Gothic" charset="0"/>
              </a:rPr>
            </a:br>
            <a:r>
              <a:rPr lang="en-US" sz="4000" dirty="0">
                <a:solidFill>
                  <a:schemeClr val="tx1"/>
                </a:solidFill>
                <a:latin typeface="Century Gothic" charset="0"/>
                <a:cs typeface="Century Gothic" charset="0"/>
              </a:rPr>
              <a:t>*PRE-SCHOOL TRANSITION*</a:t>
            </a:r>
            <a:endParaRPr lang="en-US" sz="4000" dirty="0">
              <a:solidFill>
                <a:schemeClr val="tx1"/>
              </a:solidFill>
            </a:endParaRPr>
          </a:p>
        </p:txBody>
      </p:sp>
      <p:sp>
        <p:nvSpPr>
          <p:cNvPr id="8" name="Text Placeholder 7"/>
          <p:cNvSpPr>
            <a:spLocks noGrp="1"/>
          </p:cNvSpPr>
          <p:nvPr>
            <p:ph type="body" sz="quarter" idx="13"/>
          </p:nvPr>
        </p:nvSpPr>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1896702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12774" y="254975"/>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83519" y="1371704"/>
            <a:ext cx="8813259" cy="1477328"/>
          </a:xfrm>
          <a:prstGeom prst="rect">
            <a:avLst/>
          </a:prstGeom>
          <a:noFill/>
        </p:spPr>
        <p:txBody>
          <a:bodyPr wrap="square" rtlCol="0">
            <a:spAutoFit/>
          </a:bodyPr>
          <a:lstStyle/>
          <a:p>
            <a:pPr marL="428625" indent="-428625">
              <a:buFont typeface="Wingdings" charset="2"/>
              <a:buChar char="Ø"/>
            </a:pPr>
            <a:r>
              <a:rPr lang="en-US" sz="3000" b="1" dirty="0">
                <a:latin typeface="Century Gothic" charset="0"/>
                <a:ea typeface="Century Gothic" charset="0"/>
                <a:cs typeface="Century Gothic" charset="0"/>
              </a:rPr>
              <a:t>Level/Expected Level of Parent Involvement as it relates to total number of participants</a:t>
            </a:r>
          </a:p>
          <a:p>
            <a:endParaRPr lang="en-US" sz="3000" b="1" dirty="0">
              <a:solidFill>
                <a:schemeClr val="bg1"/>
              </a:solidFill>
              <a:latin typeface="Century Gothic" charset="0"/>
              <a:ea typeface="Century Gothic" charset="0"/>
              <a:cs typeface="Century Gothic" charset="0"/>
            </a:endParaRPr>
          </a:p>
        </p:txBody>
      </p:sp>
      <p:pic>
        <p:nvPicPr>
          <p:cNvPr id="6" name="Picture 5"/>
          <p:cNvPicPr>
            <a:picLocks noChangeAspect="1"/>
          </p:cNvPicPr>
          <p:nvPr/>
        </p:nvPicPr>
        <p:blipFill>
          <a:blip r:embed="rId3"/>
          <a:stretch>
            <a:fillRect/>
          </a:stretch>
        </p:blipFill>
        <p:spPr>
          <a:xfrm>
            <a:off x="183519" y="2674682"/>
            <a:ext cx="8787444" cy="3268917"/>
          </a:xfrm>
          <a:prstGeom prst="rect">
            <a:avLst/>
          </a:prstGeom>
        </p:spPr>
      </p:pic>
      <p:sp>
        <p:nvSpPr>
          <p:cNvPr id="5" name="Title 4"/>
          <p:cNvSpPr>
            <a:spLocks noGrp="1"/>
          </p:cNvSpPr>
          <p:nvPr>
            <p:ph type="title"/>
          </p:nvPr>
        </p:nvSpPr>
        <p:spPr>
          <a:xfrm>
            <a:off x="279400" y="165100"/>
            <a:ext cx="8691563" cy="954088"/>
          </a:xfrm>
        </p:spPr>
        <p:txBody>
          <a:bodyPr/>
          <a:lstStyle/>
          <a:p>
            <a:br>
              <a:rPr lang="en-US" sz="3200" dirty="0">
                <a:solidFill>
                  <a:schemeClr val="tx1"/>
                </a:solidFill>
                <a:latin typeface="Century Gothic" charset="0"/>
                <a:cs typeface="Century Gothic" charset="0"/>
              </a:rPr>
            </a:br>
            <a:r>
              <a:rPr lang="en-US" sz="3200" dirty="0">
                <a:solidFill>
                  <a:schemeClr val="tx1"/>
                </a:solidFill>
                <a:latin typeface="Century Gothic" charset="0"/>
                <a:cs typeface="Century Gothic" charset="0"/>
              </a:rPr>
              <a:t>PARENT INVOLVEMENT Action Plan</a:t>
            </a:r>
            <a:endParaRPr lang="en-US" sz="32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62944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0213" y="168848"/>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58997" y="1454670"/>
            <a:ext cx="8519405" cy="1754326"/>
          </a:xfrm>
          <a:prstGeom prst="rect">
            <a:avLst/>
          </a:prstGeom>
          <a:noFill/>
        </p:spPr>
        <p:txBody>
          <a:bodyPr wrap="square" rtlCol="0">
            <a:spAutoFit/>
          </a:bodyPr>
          <a:lstStyle/>
          <a:p>
            <a:endParaRPr lang="en-US" sz="750" b="1" dirty="0">
              <a:solidFill>
                <a:schemeClr val="bg1"/>
              </a:solidFill>
              <a:latin typeface="Century Gothic" charset="0"/>
              <a:ea typeface="Century Gothic" charset="0"/>
              <a:cs typeface="Century Gothic" charset="0"/>
            </a:endParaRPr>
          </a:p>
          <a:p>
            <a:pPr marL="428625" indent="-428625">
              <a:buFont typeface="Wingdings" charset="2"/>
              <a:buChar char="Ø"/>
            </a:pPr>
            <a:r>
              <a:rPr lang="en-US" sz="3000" b="1" dirty="0">
                <a:latin typeface="Century Gothic" charset="0"/>
                <a:ea typeface="Century Gothic" charset="0"/>
                <a:cs typeface="Century Gothic" charset="0"/>
              </a:rPr>
              <a:t>Parent Involvement Action Plan Activities</a:t>
            </a:r>
          </a:p>
          <a:p>
            <a:r>
              <a:rPr lang="en-US" sz="2100" b="1" dirty="0">
                <a:latin typeface="Century Gothic" charset="0"/>
                <a:ea typeface="Century Gothic" charset="0"/>
                <a:cs typeface="Century Gothic" charset="0"/>
              </a:rPr>
              <a:t>      (Aligned to School-Level PIP) </a:t>
            </a:r>
          </a:p>
          <a:p>
            <a:r>
              <a:rPr lang="en-US" sz="2100" b="1" dirty="0">
                <a:latin typeface="Century Gothic" charset="0"/>
                <a:ea typeface="Century Gothic" charset="0"/>
                <a:cs typeface="Century Gothic" charset="0"/>
              </a:rPr>
              <a:t>      New Name: Parent and Family Engagement Plan ~ PFEP</a:t>
            </a:r>
          </a:p>
          <a:p>
            <a:endParaRPr lang="en-US" sz="2100" b="1" dirty="0">
              <a:solidFill>
                <a:schemeClr val="bg1"/>
              </a:solidFill>
              <a:latin typeface="Century Gothic" charset="0"/>
              <a:ea typeface="Century Gothic" charset="0"/>
              <a:cs typeface="Century Gothic" charset="0"/>
            </a:endParaRPr>
          </a:p>
          <a:p>
            <a:endParaRPr lang="en-US" sz="750" b="1" dirty="0">
              <a:solidFill>
                <a:schemeClr val="bg1"/>
              </a:solidFill>
              <a:latin typeface="Century Gothic" charset="0"/>
              <a:ea typeface="Century Gothic" charset="0"/>
              <a:cs typeface="Century Gothic" charset="0"/>
            </a:endParaRPr>
          </a:p>
        </p:txBody>
      </p:sp>
      <p:pic>
        <p:nvPicPr>
          <p:cNvPr id="5" name="Picture 4"/>
          <p:cNvPicPr>
            <a:picLocks noChangeAspect="1"/>
          </p:cNvPicPr>
          <p:nvPr/>
        </p:nvPicPr>
        <p:blipFill>
          <a:blip r:embed="rId3"/>
          <a:stretch>
            <a:fillRect/>
          </a:stretch>
        </p:blipFill>
        <p:spPr>
          <a:xfrm>
            <a:off x="289028" y="2839017"/>
            <a:ext cx="8489374" cy="3079183"/>
          </a:xfrm>
          <a:prstGeom prst="rect">
            <a:avLst/>
          </a:prstGeom>
        </p:spPr>
      </p:pic>
      <p:sp>
        <p:nvSpPr>
          <p:cNvPr id="7" name="Title 6"/>
          <p:cNvSpPr>
            <a:spLocks noGrp="1"/>
          </p:cNvSpPr>
          <p:nvPr>
            <p:ph type="title"/>
          </p:nvPr>
        </p:nvSpPr>
        <p:spPr>
          <a:xfrm>
            <a:off x="258998" y="165100"/>
            <a:ext cx="8711966" cy="954088"/>
          </a:xfrm>
        </p:spPr>
        <p:txBody>
          <a:bodyPr/>
          <a:lstStyle/>
          <a:p>
            <a:r>
              <a:rPr lang="en-US" sz="2800" dirty="0">
                <a:solidFill>
                  <a:schemeClr val="tx1"/>
                </a:solidFill>
                <a:latin typeface="Century Gothic" charset="0"/>
                <a:cs typeface="Century Gothic" charset="0"/>
              </a:rPr>
              <a:t>PARENT &amp; FAMILY ENGAGEMENT Action Plan</a:t>
            </a:r>
            <a:endParaRPr lang="en-US" sz="2800" dirty="0">
              <a:solidFill>
                <a:schemeClr val="tx1"/>
              </a:solidFill>
            </a:endParaRPr>
          </a:p>
        </p:txBody>
      </p:sp>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5425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nchor="ctr">
            <a:normAutofit/>
          </a:bodyPr>
          <a:lstStyle/>
          <a:p>
            <a:pPr algn="l"/>
            <a:endParaRPr lang="en-US" sz="2200" dirty="0"/>
          </a:p>
          <a:p>
            <a:pPr marL="514350" indent="-514350" algn="l">
              <a:buAutoNum type="arabicPeriod"/>
            </a:pPr>
            <a:endParaRPr lang="en-US" dirty="0"/>
          </a:p>
        </p:txBody>
      </p:sp>
      <p:sp>
        <p:nvSpPr>
          <p:cNvPr id="2" name="Title 1"/>
          <p:cNvSpPr>
            <a:spLocks noGrp="1"/>
          </p:cNvSpPr>
          <p:nvPr>
            <p:ph type="title"/>
          </p:nvPr>
        </p:nvSpPr>
        <p:spPr>
          <a:xfrm>
            <a:off x="336822" y="219594"/>
            <a:ext cx="8634142" cy="899593"/>
          </a:xfrm>
        </p:spPr>
        <p:txBody>
          <a:bodyPr>
            <a:normAutofit/>
          </a:bodyPr>
          <a:lstStyle/>
          <a:p>
            <a:r>
              <a:rPr lang="en-US" sz="2800" dirty="0">
                <a:solidFill>
                  <a:schemeClr val="tx1"/>
                </a:solidFill>
                <a:latin typeface="Century Gothic" charset="0"/>
                <a:cs typeface="Century Gothic" charset="0"/>
              </a:rPr>
              <a:t>PARENT &amp; FAMILY ENGAGEMENT Action Plan</a:t>
            </a: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12775" y="244839"/>
            <a:ext cx="1058189" cy="845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413106" y="1118898"/>
            <a:ext cx="8481573" cy="1831271"/>
          </a:xfrm>
          <a:prstGeom prst="rect">
            <a:avLst/>
          </a:prstGeom>
          <a:noFill/>
        </p:spPr>
        <p:txBody>
          <a:bodyPr wrap="square" rtlCol="0">
            <a:spAutoFit/>
          </a:bodyPr>
          <a:lstStyle/>
          <a:p>
            <a:pPr marL="457200" indent="-457200">
              <a:buFont typeface="Wingdings" charset="2"/>
              <a:buChar char="Ø"/>
            </a:pPr>
            <a:r>
              <a:rPr lang="en-US" sz="3000" b="1" dirty="0">
                <a:latin typeface="Century Gothic" charset="0"/>
                <a:ea typeface="Century Gothic" charset="0"/>
                <a:cs typeface="Century Gothic" charset="0"/>
              </a:rPr>
              <a:t>High Quality and Ongoing Professional Development </a:t>
            </a:r>
          </a:p>
          <a:p>
            <a:r>
              <a:rPr lang="en-US" sz="2100" b="1" dirty="0">
                <a:latin typeface="Century Gothic" charset="0"/>
                <a:ea typeface="Century Gothic" charset="0"/>
                <a:cs typeface="Century Gothic" charset="0"/>
              </a:rPr>
              <a:t>      (Aligned to Title I, Part A School-Based Budget)</a:t>
            </a:r>
          </a:p>
          <a:p>
            <a:endParaRPr lang="en-US" sz="3200" b="1" dirty="0">
              <a:latin typeface="Century Gothic" charset="0"/>
              <a:ea typeface="Century Gothic" charset="0"/>
              <a:cs typeface="Century Gothic" charset="0"/>
            </a:endParaRPr>
          </a:p>
        </p:txBody>
      </p:sp>
      <p:pic>
        <p:nvPicPr>
          <p:cNvPr id="9" name="Picture 8"/>
          <p:cNvPicPr>
            <a:picLocks noChangeAspect="1"/>
          </p:cNvPicPr>
          <p:nvPr/>
        </p:nvPicPr>
        <p:blipFill>
          <a:blip r:embed="rId4"/>
          <a:stretch>
            <a:fillRect/>
          </a:stretch>
        </p:blipFill>
        <p:spPr>
          <a:xfrm>
            <a:off x="321621" y="2919862"/>
            <a:ext cx="8511972" cy="3074537"/>
          </a:xfrm>
          <a:prstGeom prst="rect">
            <a:avLst/>
          </a:prstGeom>
        </p:spPr>
      </p:pic>
      <p:sp>
        <p:nvSpPr>
          <p:cNvPr id="10" name="Text Placeholder 7"/>
          <p:cNvSpPr>
            <a:spLocks noGrp="1"/>
          </p:cNvSpPr>
          <p:nvPr>
            <p:ph type="body" sz="quarter" idx="13"/>
          </p:nvPr>
        </p:nvSpPr>
        <p:spPr>
          <a:xfrm>
            <a:off x="1004356" y="6242583"/>
            <a:ext cx="4714862" cy="365124"/>
          </a:xfrm>
        </p:spPr>
        <p:txBody>
          <a:bodyPr/>
          <a:lstStyle/>
          <a:p>
            <a:r>
              <a:rPr lang="en-US" dirty="0"/>
              <a:t>2017 </a:t>
            </a:r>
            <a:r>
              <a:rPr lang="mr-IN" dirty="0"/>
              <a:t>–</a:t>
            </a:r>
            <a:r>
              <a:rPr lang="en-US" dirty="0"/>
              <a:t> 2018 Title I Plan (Addendum)</a:t>
            </a:r>
          </a:p>
        </p:txBody>
      </p:sp>
    </p:spTree>
    <p:extLst>
      <p:ext uri="{BB962C8B-B14F-4D97-AF65-F5344CB8AC3E}">
        <p14:creationId xmlns:p14="http://schemas.microsoft.com/office/powerpoint/2010/main" val="36223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905" y="232376"/>
            <a:ext cx="1058189" cy="81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03200" y="1574047"/>
            <a:ext cx="8627894" cy="4601260"/>
          </a:xfrm>
          <a:prstGeom prst="rect">
            <a:avLst/>
          </a:prstGeom>
          <a:noFill/>
        </p:spPr>
        <p:txBody>
          <a:bodyPr wrap="square" rtlCol="0">
            <a:spAutoFit/>
          </a:bodyPr>
          <a:lstStyle/>
          <a:p>
            <a:pPr marL="342900" indent="-342900">
              <a:buFont typeface="Wingdings" charset="2"/>
              <a:buChar char="Ø"/>
            </a:pPr>
            <a:r>
              <a:rPr lang="en-US" sz="2400" b="1" dirty="0">
                <a:latin typeface="Century Gothic" charset="0"/>
                <a:ea typeface="Century Gothic" charset="0"/>
                <a:cs typeface="Century Gothic" charset="0"/>
              </a:rPr>
              <a:t>Include your Title I Liaison on your SIP team.                                      (6 eBinder compliance items reference the SIP/Title I Plan)</a:t>
            </a:r>
          </a:p>
          <a:p>
            <a:pPr marL="342900" indent="-342900">
              <a:buFont typeface="Wingdings" charset="2"/>
              <a:buChar char="Ø"/>
            </a:pPr>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Complete ALL requirements in a detailed, narrative format. </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Please indicate if the requirement is not applicable to your school.</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Refer to the “More Information” pull down tab as needed for examples.</a:t>
            </a:r>
          </a:p>
          <a:p>
            <a:endParaRPr lang="en-US" sz="800" b="1" dirty="0">
              <a:latin typeface="Century Gothic" charset="0"/>
              <a:ea typeface="Century Gothic" charset="0"/>
              <a:cs typeface="Century Gothic" charset="0"/>
            </a:endParaRPr>
          </a:p>
          <a:p>
            <a:pPr marL="342900" indent="-342900">
              <a:buFont typeface="Wingdings" charset="2"/>
              <a:buChar char="Ø"/>
            </a:pPr>
            <a:r>
              <a:rPr lang="en-US" sz="2400" b="1" dirty="0">
                <a:latin typeface="Century Gothic" charset="0"/>
                <a:ea typeface="Century Gothic" charset="0"/>
                <a:cs typeface="Century Gothic" charset="0"/>
              </a:rPr>
              <a:t>Be complete and concise with your responses.</a:t>
            </a:r>
          </a:p>
          <a:p>
            <a:endParaRPr lang="en-US" sz="2100" b="1" dirty="0">
              <a:solidFill>
                <a:schemeClr val="bg1"/>
              </a:solidFill>
              <a:latin typeface="Century Gothic" charset="0"/>
              <a:ea typeface="Century Gothic" charset="0"/>
              <a:cs typeface="Century Gothic" charset="0"/>
            </a:endParaRPr>
          </a:p>
        </p:txBody>
      </p:sp>
      <p:sp>
        <p:nvSpPr>
          <p:cNvPr id="8" name="Title 7"/>
          <p:cNvSpPr>
            <a:spLocks noGrp="1"/>
          </p:cNvSpPr>
          <p:nvPr>
            <p:ph type="title"/>
          </p:nvPr>
        </p:nvSpPr>
        <p:spPr>
          <a:xfrm>
            <a:off x="660401" y="165100"/>
            <a:ext cx="8310572" cy="954088"/>
          </a:xfrm>
        </p:spPr>
        <p:txBody>
          <a:bodyPr/>
          <a:lstStyle/>
          <a:p>
            <a:br>
              <a:rPr lang="en-US" sz="3200" dirty="0">
                <a:solidFill>
                  <a:schemeClr val="tx1"/>
                </a:solidFill>
                <a:latin typeface="Century Gothic" charset="0"/>
                <a:cs typeface="Century Gothic" charset="0"/>
              </a:rPr>
            </a:br>
            <a:br>
              <a:rPr lang="en-US" sz="3200" dirty="0">
                <a:solidFill>
                  <a:schemeClr val="tx1"/>
                </a:solidFill>
                <a:latin typeface="Century Gothic" charset="0"/>
                <a:cs typeface="Century Gothic" charset="0"/>
              </a:rPr>
            </a:br>
            <a:r>
              <a:rPr lang="en-US" sz="3200" dirty="0">
                <a:solidFill>
                  <a:schemeClr val="tx1"/>
                </a:solidFill>
                <a:latin typeface="Century Gothic" charset="0"/>
                <a:cs typeface="Century Gothic" charset="0"/>
              </a:rPr>
              <a:t>Suggestions for Best Practices</a:t>
            </a:r>
            <a:endParaRPr lang="en-US" dirty="0"/>
          </a:p>
        </p:txBody>
      </p:sp>
      <p:sp>
        <p:nvSpPr>
          <p:cNvPr id="12" name="Text Placeholder 7"/>
          <p:cNvSpPr>
            <a:spLocks noGrp="1"/>
          </p:cNvSpPr>
          <p:nvPr>
            <p:ph type="body" sz="quarter" idx="13"/>
          </p:nvPr>
        </p:nvSpPr>
        <p:spPr>
          <a:xfrm>
            <a:off x="1004356" y="6242583"/>
            <a:ext cx="4714862" cy="365124"/>
          </a:xfrm>
        </p:spPr>
        <p:txBody>
          <a:bodyPr/>
          <a:lstStyle/>
          <a:p>
            <a:r>
              <a:rPr lang="en-US" dirty="0"/>
              <a:t>Title I Plan (Addendum)</a:t>
            </a:r>
          </a:p>
        </p:txBody>
      </p:sp>
    </p:spTree>
    <p:extLst>
      <p:ext uri="{BB962C8B-B14F-4D97-AF65-F5344CB8AC3E}">
        <p14:creationId xmlns:p14="http://schemas.microsoft.com/office/powerpoint/2010/main" val="6500833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9422"/>
            <a:ext cx="8983493" cy="5122428"/>
          </a:xfrm>
          <a:prstGeom prst="rect">
            <a:avLst/>
          </a:prstGeom>
        </p:spPr>
      </p:pic>
    </p:spTree>
    <p:extLst>
      <p:ext uri="{BB962C8B-B14F-4D97-AF65-F5344CB8AC3E}">
        <p14:creationId xmlns:p14="http://schemas.microsoft.com/office/powerpoint/2010/main" val="17018368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47194C-3E5A-854F-B5AE-A6634FC20B3C}" type="slidenum">
              <a:rPr lang="en-US" smtClean="0"/>
              <a:pPr/>
              <a:t>87</a:t>
            </a:fld>
            <a:endParaRPr lang="en-US" dirty="0"/>
          </a:p>
        </p:txBody>
      </p:sp>
      <p:sp>
        <p:nvSpPr>
          <p:cNvPr id="3" name="Text Placeholder 2"/>
          <p:cNvSpPr>
            <a:spLocks noGrp="1"/>
          </p:cNvSpPr>
          <p:nvPr>
            <p:ph type="body" sz="quarter" idx="13"/>
          </p:nvPr>
        </p:nvSpPr>
        <p:spPr/>
        <p:txBody>
          <a:bodyPr/>
          <a:lstStyle/>
          <a:p>
            <a:r>
              <a:rPr lang="en-US" dirty="0"/>
              <a:t>2017 </a:t>
            </a:r>
            <a:r>
              <a:rPr lang="mr-IN" dirty="0"/>
              <a:t>–</a:t>
            </a:r>
            <a:r>
              <a:rPr lang="en-US" dirty="0"/>
              <a:t> 2018 title I addendum</a:t>
            </a:r>
          </a:p>
        </p:txBody>
      </p:sp>
      <p:sp>
        <p:nvSpPr>
          <p:cNvPr id="4" name="Title 3"/>
          <p:cNvSpPr>
            <a:spLocks noGrp="1"/>
          </p:cNvSpPr>
          <p:nvPr>
            <p:ph type="title"/>
          </p:nvPr>
        </p:nvSpPr>
        <p:spPr/>
        <p:txBody>
          <a:bodyPr/>
          <a:lstStyle/>
          <a:p>
            <a:r>
              <a:rPr lang="en-US" sz="3600" dirty="0">
                <a:solidFill>
                  <a:schemeClr val="tx1"/>
                </a:solidFill>
              </a:rPr>
              <a:t>Need help?  Contact us!</a:t>
            </a:r>
          </a:p>
        </p:txBody>
      </p:sp>
      <p:sp>
        <p:nvSpPr>
          <p:cNvPr id="5" name="Text Placeholder 4"/>
          <p:cNvSpPr>
            <a:spLocks noGrp="1"/>
          </p:cNvSpPr>
          <p:nvPr>
            <p:ph type="body" sz="quarter" idx="15"/>
          </p:nvPr>
        </p:nvSpPr>
        <p:spPr/>
        <p:txBody>
          <a:bodyPr/>
          <a:lstStyle/>
          <a:p>
            <a:r>
              <a:rPr lang="en-US" dirty="0"/>
              <a:t>         </a:t>
            </a:r>
          </a:p>
        </p:txBody>
      </p:sp>
      <p:sp>
        <p:nvSpPr>
          <p:cNvPr id="6" name="Text Placeholder 5"/>
          <p:cNvSpPr>
            <a:spLocks noGrp="1"/>
          </p:cNvSpPr>
          <p:nvPr>
            <p:ph type="body" sz="quarter" idx="16"/>
          </p:nvPr>
        </p:nvSpPr>
        <p:spPr>
          <a:xfrm>
            <a:off x="168952" y="1279673"/>
            <a:ext cx="2826131" cy="2299462"/>
          </a:xfrm>
        </p:spPr>
        <p:txBody>
          <a:bodyPr/>
          <a:lstStyle/>
          <a:p>
            <a:r>
              <a:rPr lang="en-US" dirty="0"/>
              <a:t>     </a:t>
            </a:r>
          </a:p>
        </p:txBody>
      </p:sp>
      <p:sp>
        <p:nvSpPr>
          <p:cNvPr id="7" name="Text Placeholder 6"/>
          <p:cNvSpPr>
            <a:spLocks noGrp="1"/>
          </p:cNvSpPr>
          <p:nvPr>
            <p:ph type="body" sz="quarter" idx="17"/>
          </p:nvPr>
        </p:nvSpPr>
        <p:spPr/>
        <p:txBody>
          <a:bodyPr/>
          <a:lstStyle/>
          <a:p>
            <a:r>
              <a:rPr lang="en-US" dirty="0"/>
              <a:t>    </a:t>
            </a: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690" y="1532371"/>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0073" y="3974401"/>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2216" y="1535087"/>
            <a:ext cx="2316506" cy="1794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3343009" y="1678305"/>
            <a:ext cx="2549519" cy="1477328"/>
          </a:xfrm>
          <a:prstGeom prst="rect">
            <a:avLst/>
          </a:prstGeom>
          <a:noFill/>
        </p:spPr>
        <p:txBody>
          <a:bodyPr wrap="square" rtlCol="0">
            <a:spAutoFit/>
          </a:bodyPr>
          <a:lstStyle/>
          <a:p>
            <a:pPr algn="ctr"/>
            <a:r>
              <a:rPr lang="en-US" sz="2400" b="1" dirty="0"/>
              <a:t>Adriana </a:t>
            </a:r>
            <a:r>
              <a:rPr lang="en-US" sz="2400" b="1" dirty="0" err="1"/>
              <a:t>Karam</a:t>
            </a:r>
            <a:endParaRPr lang="en-US" sz="2400" b="1" dirty="0"/>
          </a:p>
          <a:p>
            <a:pPr algn="ctr"/>
            <a:endParaRPr lang="en-US" sz="2400" b="1" dirty="0"/>
          </a:p>
          <a:p>
            <a:pPr algn="ctr"/>
            <a:r>
              <a:rPr lang="en-US" sz="2400" b="1" dirty="0"/>
              <a:t>754-321-1417</a:t>
            </a:r>
          </a:p>
          <a:p>
            <a:pPr algn="ctr"/>
            <a:endParaRPr lang="en-US" dirty="0"/>
          </a:p>
        </p:txBody>
      </p:sp>
      <p:sp>
        <p:nvSpPr>
          <p:cNvPr id="18" name="TextBox 17"/>
          <p:cNvSpPr txBox="1"/>
          <p:nvPr/>
        </p:nvSpPr>
        <p:spPr>
          <a:xfrm>
            <a:off x="386626" y="4155789"/>
            <a:ext cx="2390633" cy="1477328"/>
          </a:xfrm>
          <a:prstGeom prst="rect">
            <a:avLst/>
          </a:prstGeom>
          <a:noFill/>
        </p:spPr>
        <p:txBody>
          <a:bodyPr wrap="square" rtlCol="0">
            <a:spAutoFit/>
          </a:bodyPr>
          <a:lstStyle/>
          <a:p>
            <a:pPr algn="ctr"/>
            <a:r>
              <a:rPr lang="en-US" sz="2400" b="1" dirty="0"/>
              <a:t>Tamara Battle</a:t>
            </a:r>
          </a:p>
          <a:p>
            <a:pPr algn="ctr"/>
            <a:endParaRPr lang="en-US" sz="2400" b="1" dirty="0"/>
          </a:p>
          <a:p>
            <a:pPr algn="ctr"/>
            <a:r>
              <a:rPr lang="en-US" sz="2400" b="1" dirty="0"/>
              <a:t>754-321-1400</a:t>
            </a:r>
          </a:p>
          <a:p>
            <a:pPr algn="ctr"/>
            <a:endParaRPr lang="en-US" dirty="0"/>
          </a:p>
        </p:txBody>
      </p:sp>
      <p:sp>
        <p:nvSpPr>
          <p:cNvPr id="19" name="TextBox 18"/>
          <p:cNvSpPr txBox="1"/>
          <p:nvPr/>
        </p:nvSpPr>
        <p:spPr>
          <a:xfrm>
            <a:off x="6319814" y="4132769"/>
            <a:ext cx="2390633" cy="1477328"/>
          </a:xfrm>
          <a:prstGeom prst="rect">
            <a:avLst/>
          </a:prstGeom>
          <a:noFill/>
        </p:spPr>
        <p:txBody>
          <a:bodyPr wrap="square" rtlCol="0">
            <a:spAutoFit/>
          </a:bodyPr>
          <a:lstStyle/>
          <a:p>
            <a:pPr algn="ctr"/>
            <a:r>
              <a:rPr lang="en-US" sz="2400" b="1" dirty="0"/>
              <a:t>Yolanda Nails</a:t>
            </a:r>
          </a:p>
          <a:p>
            <a:pPr algn="ctr"/>
            <a:endParaRPr lang="en-US" sz="2400" b="1" dirty="0"/>
          </a:p>
          <a:p>
            <a:pPr algn="ctr"/>
            <a:r>
              <a:rPr lang="en-US" sz="2400" b="1" dirty="0"/>
              <a:t>754-321-1400</a:t>
            </a:r>
          </a:p>
          <a:p>
            <a:pPr algn="ctr"/>
            <a:endParaRPr lang="en-US" dirty="0"/>
          </a:p>
        </p:txBody>
      </p:sp>
    </p:spTree>
    <p:extLst>
      <p:ext uri="{BB962C8B-B14F-4D97-AF65-F5344CB8AC3E}">
        <p14:creationId xmlns:p14="http://schemas.microsoft.com/office/powerpoint/2010/main" val="18218146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662" y="519492"/>
            <a:ext cx="8217297" cy="5268284"/>
          </a:xfrm>
        </p:spPr>
        <p:txBody>
          <a:bodyPr/>
          <a:lstStyle/>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endParaRPr lang="en-US" sz="66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4. BEHAVIOR</a:t>
            </a:r>
          </a:p>
          <a:p>
            <a:pPr algn="ctr"/>
            <a:endParaRPr lang="en-US" sz="7200" dirty="0">
              <a:solidFill>
                <a:schemeClr val="accent2"/>
              </a:solidFill>
              <a:latin typeface="Arial Black"/>
              <a:cs typeface="Arial Black"/>
            </a:endParaRPr>
          </a:p>
          <a:p>
            <a:pPr algn="ctr"/>
            <a:endParaRPr lang="en-US" sz="7200" dirty="0">
              <a:solidFill>
                <a:schemeClr val="accent2"/>
              </a:solidFill>
              <a:latin typeface="Arial Black"/>
              <a:cs typeface="Arial Black"/>
            </a:endParaRPr>
          </a:p>
          <a:p>
            <a:pPr algn="ctr"/>
            <a:r>
              <a:rPr lang="en-US" sz="7200" dirty="0">
                <a:solidFill>
                  <a:schemeClr val="accent2"/>
                </a:solidFill>
                <a:latin typeface="Arial Black"/>
                <a:cs typeface="Arial Black"/>
              </a:rPr>
              <a:t>PLAN</a:t>
            </a:r>
          </a:p>
        </p:txBody>
      </p:sp>
      <p:sp>
        <p:nvSpPr>
          <p:cNvPr id="3" name="Slide Number Placeholder 2"/>
          <p:cNvSpPr>
            <a:spLocks noGrp="1"/>
          </p:cNvSpPr>
          <p:nvPr>
            <p:ph type="sldNum" sz="quarter" idx="12"/>
          </p:nvPr>
        </p:nvSpPr>
        <p:spPr/>
        <p:txBody>
          <a:bodyPr/>
          <a:lstStyle/>
          <a:p>
            <a:fld id="{9A47194C-3E5A-854F-B5AE-A6634FC20B3C}" type="slidenum">
              <a:rPr lang="en-US" smtClean="0"/>
              <a:pPr/>
              <a:t>88</a:t>
            </a:fld>
            <a:endParaRPr lang="en-US" dirty="0"/>
          </a:p>
        </p:txBody>
      </p:sp>
      <p:sp>
        <p:nvSpPr>
          <p:cNvPr id="4" name="Title 3"/>
          <p:cNvSpPr>
            <a:spLocks noGrp="1"/>
          </p:cNvSpPr>
          <p:nvPr>
            <p:ph type="title"/>
          </p:nvPr>
        </p:nvSpPr>
        <p:spPr/>
        <p:txBody>
          <a:bodyPr/>
          <a:lstStyle/>
          <a:p>
            <a:br>
              <a:rPr lang="en-US" sz="2000" dirty="0"/>
            </a:br>
            <a:r>
              <a:rPr lang="en-US" sz="1600" dirty="0"/>
              <a:t>OFFICE OF SERVICE QUALITY</a:t>
            </a:r>
            <a:br>
              <a:rPr lang="en-US" dirty="0"/>
            </a:br>
            <a:endParaRPr lang="en-US" dirty="0"/>
          </a:p>
        </p:txBody>
      </p:sp>
      <p:sp>
        <p:nvSpPr>
          <p:cNvPr id="5" name="TextBox 4"/>
          <p:cNvSpPr txBox="1"/>
          <p:nvPr/>
        </p:nvSpPr>
        <p:spPr>
          <a:xfrm>
            <a:off x="518583" y="4751917"/>
            <a:ext cx="8392584" cy="400110"/>
          </a:xfrm>
          <a:prstGeom prst="rect">
            <a:avLst/>
          </a:prstGeom>
          <a:noFill/>
        </p:spPr>
        <p:txBody>
          <a:bodyPr wrap="square" rtlCol="0">
            <a:spAutoFit/>
          </a:bodyPr>
          <a:lstStyle/>
          <a:p>
            <a:r>
              <a:rPr lang="en-US" sz="2000" b="1" dirty="0">
                <a:solidFill>
                  <a:schemeClr val="accent1"/>
                </a:solidFill>
              </a:rPr>
              <a:t>Upload Completed Behavior Plan to the 2017-2018 SIP Template </a:t>
            </a:r>
            <a:endParaRPr lang="en-US" sz="2000" dirty="0"/>
          </a:p>
        </p:txBody>
      </p:sp>
    </p:spTree>
    <p:extLst>
      <p:ext uri="{BB962C8B-B14F-4D97-AF65-F5344CB8AC3E}">
        <p14:creationId xmlns:p14="http://schemas.microsoft.com/office/powerpoint/2010/main" val="28445393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0" y="3812583"/>
            <a:ext cx="9144000" cy="3045417"/>
          </a:xfrm>
          <a:prstGeom prst="rect">
            <a:avLst/>
          </a:prstGeom>
          <a:solidFill>
            <a:srgbClr val="26BDC4"/>
          </a:solidFill>
          <a:ln>
            <a:solidFill>
              <a:srgbClr val="26B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45710" y="4487334"/>
            <a:ext cx="8252580" cy="1323439"/>
          </a:xfrm>
          <a:prstGeom prst="rect">
            <a:avLst/>
          </a:prstGeom>
          <a:noFill/>
        </p:spPr>
        <p:txBody>
          <a:bodyPr wrap="none" rtlCol="0">
            <a:spAutoFit/>
          </a:bodyPr>
          <a:lstStyle/>
          <a:p>
            <a:pPr algn="ctr"/>
            <a:r>
              <a:rPr lang="en-US" sz="4000" dirty="0">
                <a:solidFill>
                  <a:schemeClr val="bg1"/>
                </a:solidFill>
                <a:latin typeface="Arial" panose="020B0604020202020204" pitchFamily="34" charset="0"/>
                <a:cs typeface="Arial" panose="020B0604020202020204" pitchFamily="34" charset="0"/>
              </a:rPr>
              <a:t>School-wide Positive Behavior Plan</a:t>
            </a:r>
          </a:p>
          <a:p>
            <a:pPr algn="ctr"/>
            <a:r>
              <a:rPr lang="en-US" sz="4000" b="1" dirty="0">
                <a:solidFill>
                  <a:schemeClr val="bg1"/>
                </a:solidFill>
                <a:latin typeface="Arial" panose="020B0604020202020204" pitchFamily="34" charset="0"/>
                <a:cs typeface="Arial" panose="020B0604020202020204" pitchFamily="34" charset="0"/>
              </a:rPr>
              <a:t>SPBP</a:t>
            </a:r>
          </a:p>
        </p:txBody>
      </p:sp>
      <p:sp>
        <p:nvSpPr>
          <p:cNvPr id="4" name="TextBox 3"/>
          <p:cNvSpPr txBox="1"/>
          <p:nvPr/>
        </p:nvSpPr>
        <p:spPr>
          <a:xfrm>
            <a:off x="6904603" y="6239018"/>
            <a:ext cx="2030749"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Tyyne Hogan</a:t>
            </a:r>
          </a:p>
        </p:txBody>
      </p:sp>
    </p:spTree>
    <p:extLst>
      <p:ext uri="{BB962C8B-B14F-4D97-AF65-F5344CB8AC3E}">
        <p14:creationId xmlns:p14="http://schemas.microsoft.com/office/powerpoint/2010/main" val="2652837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749" y="1024552"/>
            <a:ext cx="8747251" cy="4992884"/>
          </a:xfrm>
        </p:spPr>
        <p:txBody>
          <a:bodyPr/>
          <a:lstStyle/>
          <a:p>
            <a:r>
              <a:rPr lang="en-US" sz="2000" b="1" u="sng" dirty="0">
                <a:solidFill>
                  <a:schemeClr val="bg1"/>
                </a:solidFill>
                <a:latin typeface="Arial Narrow"/>
                <a:cs typeface="Arial Narrow"/>
              </a:rPr>
              <a:t>SAC/SIP:  SBBC POLICY 1403 SCHOOL ACCOUNTABILITY AND IMPROVEMENT: </a:t>
            </a:r>
          </a:p>
          <a:p>
            <a:r>
              <a:rPr lang="en-US" dirty="0">
                <a:solidFill>
                  <a:srgbClr val="FFFFFF"/>
                </a:solidFill>
                <a:latin typeface="Arial Narrow"/>
                <a:cs typeface="Arial Narrow"/>
              </a:rPr>
              <a:t>Each school has a School Advisory Council (SAC) to facilitate the development and monitor progress </a:t>
            </a:r>
          </a:p>
          <a:p>
            <a:r>
              <a:rPr lang="en-US" dirty="0">
                <a:solidFill>
                  <a:srgbClr val="FFFFFF"/>
                </a:solidFill>
                <a:latin typeface="Arial Narrow"/>
                <a:cs typeface="Arial Narrow"/>
              </a:rPr>
              <a:t>of the annual School Improvement Plan. Agendas and minutes reflect annual needs assessment, SIP monitoring and allocation of Accountability Funds.</a:t>
            </a:r>
          </a:p>
          <a:p>
            <a:endParaRPr lang="en-US" sz="1400" dirty="0">
              <a:solidFill>
                <a:srgbClr val="FFFFFF"/>
              </a:solidFill>
              <a:latin typeface="Arial Narrow"/>
              <a:cs typeface="Arial Narrow"/>
            </a:endParaRPr>
          </a:p>
          <a:p>
            <a:pPr marL="12700"/>
            <a:r>
              <a:rPr lang="en-US" sz="2000" b="1" u="sng" dirty="0">
                <a:solidFill>
                  <a:srgbClr val="FFFFFF"/>
                </a:solidFill>
                <a:latin typeface="Arial Narrow"/>
                <a:cs typeface="Arial Narrow"/>
              </a:rPr>
              <a:t>SAF: </a:t>
            </a:r>
            <a:r>
              <a:rPr lang="en-US" sz="2000" b="1" u="sng" spc="-10" dirty="0">
                <a:solidFill>
                  <a:srgbClr val="FFFFFF"/>
                </a:solidFill>
                <a:latin typeface="Arial Narrow"/>
                <a:cs typeface="Arial Narrow"/>
              </a:rPr>
              <a:t>SBBC</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PO</a:t>
            </a:r>
            <a:r>
              <a:rPr lang="en-US" sz="2000" b="1" u="sng" spc="-15" dirty="0">
                <a:solidFill>
                  <a:srgbClr val="FFFFFF"/>
                </a:solidFill>
                <a:latin typeface="Arial Narrow"/>
                <a:cs typeface="Arial Narrow"/>
              </a:rPr>
              <a:t>LI</a:t>
            </a:r>
            <a:r>
              <a:rPr lang="en-US" sz="2000" b="1" u="sng" spc="-10" dirty="0">
                <a:solidFill>
                  <a:srgbClr val="FFFFFF"/>
                </a:solidFill>
                <a:latin typeface="Arial Narrow"/>
                <a:cs typeface="Arial Narrow"/>
              </a:rPr>
              <a:t>CY</a:t>
            </a:r>
            <a:r>
              <a:rPr lang="en-US" sz="2000" b="1" u="sng" spc="80" dirty="0">
                <a:solidFill>
                  <a:srgbClr val="FFFFFF"/>
                </a:solidFill>
                <a:latin typeface="Arial Narrow"/>
                <a:cs typeface="Arial Narrow"/>
              </a:rPr>
              <a:t> </a:t>
            </a:r>
            <a:r>
              <a:rPr lang="en-US" sz="2000" b="1" u="sng" spc="-10" dirty="0">
                <a:solidFill>
                  <a:srgbClr val="FFFFFF"/>
                </a:solidFill>
                <a:latin typeface="Arial Narrow"/>
                <a:cs typeface="Arial Narrow"/>
              </a:rPr>
              <a:t>1.3</a:t>
            </a:r>
            <a:r>
              <a:rPr lang="en-US" sz="2000" b="1" u="sng" spc="75" dirty="0">
                <a:solidFill>
                  <a:srgbClr val="FFFFFF"/>
                </a:solidFill>
                <a:latin typeface="Arial Narrow"/>
                <a:cs typeface="Arial Narrow"/>
              </a:rPr>
              <a:t> </a:t>
            </a:r>
            <a:r>
              <a:rPr lang="en-US" sz="2000" b="1" u="sng" spc="-10" dirty="0">
                <a:solidFill>
                  <a:srgbClr val="FFFFFF"/>
                </a:solidFill>
                <a:latin typeface="Arial Narrow"/>
                <a:cs typeface="Arial Narrow"/>
              </a:rPr>
              <a:t>S</a:t>
            </a:r>
            <a:r>
              <a:rPr lang="en-US" sz="2000" b="1" u="sng" dirty="0">
                <a:solidFill>
                  <a:srgbClr val="FFFFFF"/>
                </a:solidFill>
                <a:latin typeface="Arial Narrow"/>
                <a:cs typeface="Arial Narrow"/>
              </a:rPr>
              <a:t>C</a:t>
            </a:r>
            <a:r>
              <a:rPr lang="en-US" sz="2000" b="1" u="sng" spc="-10" dirty="0">
                <a:solidFill>
                  <a:srgbClr val="FFFFFF"/>
                </a:solidFill>
                <a:latin typeface="Arial Narrow"/>
                <a:cs typeface="Arial Narrow"/>
              </a:rPr>
              <a:t>H</a:t>
            </a:r>
            <a:r>
              <a:rPr lang="en-US" sz="2000" b="1" u="sng" dirty="0">
                <a:solidFill>
                  <a:srgbClr val="FFFFFF"/>
                </a:solidFill>
                <a:latin typeface="Arial Narrow"/>
                <a:cs typeface="Arial Narrow"/>
              </a:rPr>
              <a:t>OO</a:t>
            </a:r>
            <a:r>
              <a:rPr lang="en-US" sz="2000" b="1" u="sng" spc="-10" dirty="0">
                <a:solidFill>
                  <a:srgbClr val="FFFFFF"/>
                </a:solidFill>
                <a:latin typeface="Arial Narrow"/>
                <a:cs typeface="Arial Narrow"/>
              </a:rPr>
              <a:t>L</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ADV</a:t>
            </a:r>
            <a:r>
              <a:rPr lang="en-US" sz="2000" b="1" u="sng" spc="-10" dirty="0">
                <a:solidFill>
                  <a:srgbClr val="FFFFFF"/>
                </a:solidFill>
                <a:latin typeface="Arial Narrow"/>
                <a:cs typeface="Arial Narrow"/>
              </a:rPr>
              <a:t>IS</a:t>
            </a:r>
            <a:r>
              <a:rPr lang="en-US" sz="2000" b="1" u="sng" dirty="0">
                <a:solidFill>
                  <a:srgbClr val="FFFFFF"/>
                </a:solidFill>
                <a:latin typeface="Arial Narrow"/>
                <a:cs typeface="Arial Narrow"/>
              </a:rPr>
              <a:t>O</a:t>
            </a:r>
            <a:r>
              <a:rPr lang="en-US" sz="2000" b="1" u="sng" spc="-10" dirty="0">
                <a:solidFill>
                  <a:srgbClr val="FFFFFF"/>
                </a:solidFill>
                <a:latin typeface="Arial Narrow"/>
                <a:cs typeface="Arial Narrow"/>
              </a:rPr>
              <a:t>RY</a:t>
            </a:r>
            <a:r>
              <a:rPr lang="en-US" sz="2000" b="1" u="sng" spc="80" dirty="0">
                <a:solidFill>
                  <a:srgbClr val="FFFFFF"/>
                </a:solidFill>
                <a:latin typeface="Arial Narrow"/>
                <a:cs typeface="Arial Narrow"/>
              </a:rPr>
              <a:t> </a:t>
            </a:r>
            <a:r>
              <a:rPr lang="en-US" sz="2000" b="1" u="sng" dirty="0">
                <a:solidFill>
                  <a:srgbClr val="FFFFFF"/>
                </a:solidFill>
                <a:latin typeface="Arial Narrow"/>
                <a:cs typeface="Arial Narrow"/>
              </a:rPr>
              <a:t>FO</a:t>
            </a:r>
            <a:r>
              <a:rPr lang="en-US" sz="2000" b="1" u="sng" spc="-10" dirty="0">
                <a:solidFill>
                  <a:srgbClr val="FFFFFF"/>
                </a:solidFill>
                <a:latin typeface="Arial Narrow"/>
                <a:cs typeface="Arial Narrow"/>
              </a:rPr>
              <a:t>RUM:</a:t>
            </a:r>
            <a:r>
              <a:rPr lang="en-US" sz="2000" b="1" u="sng" spc="80" dirty="0">
                <a:solidFill>
                  <a:srgbClr val="FFFFFF"/>
                </a:solidFill>
                <a:latin typeface="Arial Narrow"/>
                <a:cs typeface="Arial Narrow"/>
              </a:rPr>
              <a:t> </a:t>
            </a:r>
          </a:p>
          <a:p>
            <a:pPr marL="12700"/>
            <a:r>
              <a:rPr lang="en-US" spc="80" dirty="0">
                <a:solidFill>
                  <a:srgbClr val="FFFFFF"/>
                </a:solidFill>
                <a:latin typeface="Arial Narrow"/>
                <a:cs typeface="Arial Narrow"/>
              </a:rPr>
              <a:t> </a:t>
            </a:r>
            <a:r>
              <a:rPr lang="en-US" dirty="0">
                <a:solidFill>
                  <a:srgbClr val="FFFFFF"/>
                </a:solidFill>
                <a:latin typeface="Arial Narrow"/>
                <a:cs typeface="Arial Narrow"/>
              </a:rPr>
              <a:t>E</a:t>
            </a:r>
            <a:r>
              <a:rPr lang="en-US" spc="-10" dirty="0">
                <a:solidFill>
                  <a:srgbClr val="FFFFFF"/>
                </a:solidFill>
                <a:latin typeface="Arial Narrow"/>
                <a:cs typeface="Arial Narrow"/>
              </a:rPr>
              <a:t>very</a:t>
            </a:r>
            <a:r>
              <a:rPr lang="en-US" spc="80"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c</a:t>
            </a:r>
            <a:r>
              <a:rPr lang="en-US" dirty="0">
                <a:solidFill>
                  <a:srgbClr val="FFFFFF"/>
                </a:solidFill>
                <a:latin typeface="Arial Narrow"/>
                <a:cs typeface="Arial Narrow"/>
              </a:rPr>
              <a:t>hool</a:t>
            </a:r>
            <a:r>
              <a:rPr lang="en-US" spc="80" dirty="0">
                <a:solidFill>
                  <a:srgbClr val="FFFFFF"/>
                </a:solidFill>
                <a:latin typeface="Arial Narrow"/>
                <a:cs typeface="Arial Narrow"/>
              </a:rPr>
              <a:t> </a:t>
            </a:r>
            <a:r>
              <a:rPr lang="en-US" dirty="0">
                <a:solidFill>
                  <a:srgbClr val="FFFFFF"/>
                </a:solidFill>
                <a:latin typeface="Arial Narrow"/>
                <a:cs typeface="Arial Narrow"/>
              </a:rPr>
              <a:t>shall</a:t>
            </a:r>
            <a:r>
              <a:rPr lang="en-US" spc="80" dirty="0">
                <a:solidFill>
                  <a:srgbClr val="FFFFFF"/>
                </a:solidFill>
                <a:latin typeface="Arial Narrow"/>
                <a:cs typeface="Arial Narrow"/>
              </a:rPr>
              <a:t> </a:t>
            </a:r>
            <a:r>
              <a:rPr lang="en-US" dirty="0">
                <a:solidFill>
                  <a:srgbClr val="FFFFFF"/>
                </a:solidFill>
                <a:latin typeface="Arial Narrow"/>
                <a:cs typeface="Arial Narrow"/>
              </a:rPr>
              <a:t>h</a:t>
            </a:r>
            <a:r>
              <a:rPr lang="en-US" spc="-10" dirty="0">
                <a:solidFill>
                  <a:srgbClr val="FFFFFF"/>
                </a:solidFill>
                <a:latin typeface="Arial Narrow"/>
                <a:cs typeface="Arial Narrow"/>
              </a:rPr>
              <a:t>ave</a:t>
            </a:r>
            <a:r>
              <a:rPr lang="en-US" spc="80" dirty="0">
                <a:solidFill>
                  <a:srgbClr val="FFFFFF"/>
                </a:solidFill>
                <a:latin typeface="Arial Narrow"/>
                <a:cs typeface="Arial Narrow"/>
              </a:rPr>
              <a:t> </a:t>
            </a:r>
            <a:r>
              <a:rPr lang="en-US" dirty="0">
                <a:solidFill>
                  <a:srgbClr val="FFFFFF"/>
                </a:solidFill>
                <a:latin typeface="Arial Narrow"/>
                <a:cs typeface="Arial Narrow"/>
              </a:rPr>
              <a:t>a</a:t>
            </a:r>
            <a:r>
              <a:rPr lang="en-US" spc="80"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c</a:t>
            </a:r>
            <a:r>
              <a:rPr lang="en-US" dirty="0">
                <a:solidFill>
                  <a:srgbClr val="FFFFFF"/>
                </a:solidFill>
                <a:latin typeface="Arial Narrow"/>
                <a:cs typeface="Arial Narrow"/>
              </a:rPr>
              <a:t>hool</a:t>
            </a:r>
            <a:r>
              <a:rPr lang="en-US" spc="80" dirty="0">
                <a:solidFill>
                  <a:srgbClr val="FFFFFF"/>
                </a:solidFill>
                <a:latin typeface="Arial Narrow"/>
                <a:cs typeface="Arial Narrow"/>
              </a:rPr>
              <a:t> </a:t>
            </a:r>
            <a:r>
              <a:rPr lang="en-US" spc="-10" dirty="0">
                <a:solidFill>
                  <a:srgbClr val="FFFFFF"/>
                </a:solidFill>
                <a:latin typeface="Arial Narrow"/>
                <a:cs typeface="Arial Narrow"/>
              </a:rPr>
              <a:t>A</a:t>
            </a:r>
            <a:r>
              <a:rPr lang="en-US" dirty="0">
                <a:solidFill>
                  <a:srgbClr val="FFFFFF"/>
                </a:solidFill>
                <a:latin typeface="Arial Narrow"/>
                <a:cs typeface="Arial Narrow"/>
              </a:rPr>
              <a:t>d</a:t>
            </a:r>
            <a:r>
              <a:rPr lang="en-US" spc="-10" dirty="0">
                <a:solidFill>
                  <a:srgbClr val="FFFFFF"/>
                </a:solidFill>
                <a:latin typeface="Arial Narrow"/>
                <a:cs typeface="Arial Narrow"/>
              </a:rPr>
              <a:t>v</a:t>
            </a:r>
            <a:r>
              <a:rPr lang="en-US" dirty="0">
                <a:solidFill>
                  <a:srgbClr val="FFFFFF"/>
                </a:solidFill>
                <a:latin typeface="Arial Narrow"/>
                <a:cs typeface="Arial Narrow"/>
              </a:rPr>
              <a:t>iso</a:t>
            </a:r>
            <a:r>
              <a:rPr lang="en-US" spc="-10" dirty="0">
                <a:solidFill>
                  <a:srgbClr val="FFFFFF"/>
                </a:solidFill>
                <a:latin typeface="Arial Narrow"/>
                <a:cs typeface="Arial Narrow"/>
              </a:rPr>
              <a:t>ry</a:t>
            </a:r>
            <a:r>
              <a:rPr lang="en-US" spc="80" dirty="0">
                <a:solidFill>
                  <a:srgbClr val="FFFFFF"/>
                </a:solidFill>
                <a:latin typeface="Arial Narrow"/>
                <a:cs typeface="Arial Narrow"/>
              </a:rPr>
              <a:t> </a:t>
            </a:r>
            <a:r>
              <a:rPr lang="en-US" dirty="0">
                <a:solidFill>
                  <a:srgbClr val="FFFFFF"/>
                </a:solidFill>
                <a:latin typeface="Arial Narrow"/>
                <a:cs typeface="Arial Narrow"/>
              </a:rPr>
              <a:t>Fo</a:t>
            </a:r>
            <a:r>
              <a:rPr lang="en-US" spc="-10" dirty="0">
                <a:solidFill>
                  <a:srgbClr val="FFFFFF"/>
                </a:solidFill>
                <a:latin typeface="Arial Narrow"/>
                <a:cs typeface="Arial Narrow"/>
              </a:rPr>
              <a:t>r</a:t>
            </a:r>
            <a:r>
              <a:rPr lang="en-US" dirty="0">
                <a:solidFill>
                  <a:srgbClr val="FFFFFF"/>
                </a:solidFill>
                <a:latin typeface="Arial Narrow"/>
                <a:cs typeface="Arial Narrow"/>
              </a:rPr>
              <a:t>u</a:t>
            </a:r>
            <a:r>
              <a:rPr lang="en-US" spc="-15" dirty="0">
                <a:solidFill>
                  <a:srgbClr val="FFFFFF"/>
                </a:solidFill>
                <a:latin typeface="Arial Narrow"/>
                <a:cs typeface="Arial Narrow"/>
              </a:rPr>
              <a:t>m</a:t>
            </a:r>
            <a:r>
              <a:rPr lang="en-US" spc="80"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A</a:t>
            </a:r>
            <a:r>
              <a:rPr lang="en-US" dirty="0">
                <a:solidFill>
                  <a:srgbClr val="FFFFFF"/>
                </a:solidFill>
                <a:latin typeface="Arial Narrow"/>
                <a:cs typeface="Arial Narrow"/>
              </a:rPr>
              <a:t>F)</a:t>
            </a:r>
            <a:r>
              <a:rPr lang="en-US" spc="80"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at</a:t>
            </a:r>
            <a:r>
              <a:rPr lang="en-US" spc="-5" dirty="0">
                <a:solidFill>
                  <a:srgbClr val="FFFFFF"/>
                </a:solidFill>
                <a:latin typeface="Arial Narrow"/>
                <a:cs typeface="Arial Narrow"/>
              </a:rPr>
              <a:t> </a:t>
            </a:r>
            <a:r>
              <a:rPr lang="en-US" dirty="0">
                <a:solidFill>
                  <a:srgbClr val="FFFFFF"/>
                </a:solidFill>
                <a:latin typeface="Arial Narrow"/>
                <a:cs typeface="Arial Narrow"/>
              </a:rPr>
              <a:t>shall </a:t>
            </a:r>
            <a:r>
              <a:rPr lang="en-US" spc="25" dirty="0">
                <a:solidFill>
                  <a:srgbClr val="FFFFFF"/>
                </a:solidFill>
                <a:latin typeface="Arial Narrow"/>
                <a:cs typeface="Arial Narrow"/>
              </a:rPr>
              <a:t> </a:t>
            </a:r>
            <a:r>
              <a:rPr lang="en-US" dirty="0">
                <a:solidFill>
                  <a:srgbClr val="FFFFFF"/>
                </a:solidFill>
                <a:latin typeface="Arial Narrow"/>
                <a:cs typeface="Arial Narrow"/>
              </a:rPr>
              <a:t>fos</a:t>
            </a:r>
            <a:r>
              <a:rPr lang="en-US" spc="-10" dirty="0">
                <a:solidFill>
                  <a:srgbClr val="FFFFFF"/>
                </a:solidFill>
                <a:latin typeface="Arial Narrow"/>
                <a:cs typeface="Arial Narrow"/>
              </a:rPr>
              <a:t>ter</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and </a:t>
            </a:r>
            <a:r>
              <a:rPr lang="en-US" spc="25" dirty="0">
                <a:solidFill>
                  <a:srgbClr val="FFFFFF"/>
                </a:solidFill>
                <a:latin typeface="Arial Narrow"/>
                <a:cs typeface="Arial Narrow"/>
              </a:rPr>
              <a:t> </a:t>
            </a:r>
            <a:r>
              <a:rPr lang="en-US" dirty="0">
                <a:solidFill>
                  <a:srgbClr val="FFFFFF"/>
                </a:solidFill>
                <a:latin typeface="Arial Narrow"/>
                <a:cs typeface="Arial Narrow"/>
              </a:rPr>
              <a:t>p</a:t>
            </a:r>
            <a:r>
              <a:rPr lang="en-US" spc="-10" dirty="0">
                <a:solidFill>
                  <a:srgbClr val="FFFFFF"/>
                </a:solidFill>
                <a:latin typeface="Arial Narrow"/>
                <a:cs typeface="Arial Narrow"/>
              </a:rPr>
              <a:t>r</a:t>
            </a:r>
            <a:r>
              <a:rPr lang="en-US" dirty="0">
                <a:solidFill>
                  <a:srgbClr val="FFFFFF"/>
                </a:solidFill>
                <a:latin typeface="Arial Narrow"/>
                <a:cs typeface="Arial Narrow"/>
              </a:rPr>
              <a:t>o</a:t>
            </a:r>
            <a:r>
              <a:rPr lang="en-US" spc="-15" dirty="0">
                <a:solidFill>
                  <a:srgbClr val="FFFFFF"/>
                </a:solidFill>
                <a:latin typeface="Arial Narrow"/>
                <a:cs typeface="Arial Narrow"/>
              </a:rPr>
              <a:t>m</a:t>
            </a:r>
            <a:r>
              <a:rPr lang="en-US" dirty="0">
                <a:solidFill>
                  <a:srgbClr val="FFFFFF"/>
                </a:solidFill>
                <a:latin typeface="Arial Narrow"/>
                <a:cs typeface="Arial Narrow"/>
              </a:rPr>
              <a:t>o</a:t>
            </a:r>
            <a:r>
              <a:rPr lang="en-US" spc="-10" dirty="0">
                <a:solidFill>
                  <a:srgbClr val="FFFFFF"/>
                </a:solidFill>
                <a:latin typeface="Arial Narrow"/>
                <a:cs typeface="Arial Narrow"/>
              </a:rPr>
              <a:t>te</a:t>
            </a:r>
            <a:r>
              <a:rPr lang="en-US" dirty="0">
                <a:solidFill>
                  <a:srgbClr val="FFFFFF"/>
                </a:solidFill>
                <a:latin typeface="Arial Narrow"/>
                <a:cs typeface="Arial Narrow"/>
              </a:rPr>
              <a:t> </a:t>
            </a:r>
          </a:p>
          <a:p>
            <a:pPr marL="12700"/>
            <a:r>
              <a:rPr lang="en-US" spc="-10" dirty="0">
                <a:solidFill>
                  <a:srgbClr val="FFFFFF"/>
                </a:solidFill>
                <a:latin typeface="Arial Narrow"/>
                <a:cs typeface="Arial Narrow"/>
              </a:rPr>
              <a:t>c</a:t>
            </a:r>
            <a:r>
              <a:rPr lang="en-US" dirty="0">
                <a:solidFill>
                  <a:srgbClr val="FFFFFF"/>
                </a:solidFill>
                <a:latin typeface="Arial Narrow"/>
                <a:cs typeface="Arial Narrow"/>
              </a:rPr>
              <a:t>o</a:t>
            </a:r>
            <a:r>
              <a:rPr lang="en-US" spc="-15" dirty="0">
                <a:solidFill>
                  <a:srgbClr val="FFFFFF"/>
                </a:solidFill>
                <a:latin typeface="Arial Narrow"/>
                <a:cs typeface="Arial Narrow"/>
              </a:rPr>
              <a:t>mm</a:t>
            </a:r>
            <a:r>
              <a:rPr lang="en-US" dirty="0">
                <a:solidFill>
                  <a:srgbClr val="FFFFFF"/>
                </a:solidFill>
                <a:latin typeface="Arial Narrow"/>
                <a:cs typeface="Arial Narrow"/>
              </a:rPr>
              <a:t>uni</a:t>
            </a:r>
            <a:r>
              <a:rPr lang="en-US" spc="-10" dirty="0">
                <a:solidFill>
                  <a:srgbClr val="FFFFFF"/>
                </a:solidFill>
                <a:latin typeface="Arial Narrow"/>
                <a:cs typeface="Arial Narrow"/>
              </a:rPr>
              <a:t>c</a:t>
            </a:r>
            <a:r>
              <a:rPr lang="en-US" spc="15" dirty="0">
                <a:solidFill>
                  <a:srgbClr val="FFFFFF"/>
                </a:solidFill>
                <a:latin typeface="Arial Narrow"/>
                <a:cs typeface="Arial Narrow"/>
              </a:rPr>
              <a:t>ati</a:t>
            </a:r>
            <a:r>
              <a:rPr lang="en-US" dirty="0">
                <a:solidFill>
                  <a:srgbClr val="FFFFFF"/>
                </a:solidFill>
                <a:latin typeface="Arial Narrow"/>
                <a:cs typeface="Arial Narrow"/>
              </a:rPr>
              <a:t>on b</a:t>
            </a:r>
            <a:r>
              <a:rPr lang="en-US" spc="-10" dirty="0">
                <a:solidFill>
                  <a:srgbClr val="FFFFFF"/>
                </a:solidFill>
                <a:latin typeface="Arial Narrow"/>
                <a:cs typeface="Arial Narrow"/>
              </a:rPr>
              <a:t>etwee</a:t>
            </a:r>
            <a:r>
              <a:rPr lang="en-US" dirty="0">
                <a:solidFill>
                  <a:srgbClr val="FFFFFF"/>
                </a:solidFill>
                <a:latin typeface="Arial Narrow"/>
                <a:cs typeface="Arial Narrow"/>
              </a:rPr>
              <a:t>n </a:t>
            </a:r>
            <a:r>
              <a:rPr lang="en-US" spc="25"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take</a:t>
            </a:r>
            <a:r>
              <a:rPr lang="en-US" dirty="0">
                <a:solidFill>
                  <a:srgbClr val="FFFFFF"/>
                </a:solidFill>
                <a:latin typeface="Arial Narrow"/>
                <a:cs typeface="Arial Narrow"/>
              </a:rPr>
              <a:t>hold</a:t>
            </a:r>
            <a:r>
              <a:rPr lang="en-US" spc="-10" dirty="0">
                <a:solidFill>
                  <a:srgbClr val="FFFFFF"/>
                </a:solidFill>
                <a:latin typeface="Arial Narrow"/>
                <a:cs typeface="Arial Narrow"/>
              </a:rPr>
              <a:t>er</a:t>
            </a:r>
            <a:r>
              <a:rPr lang="en-US" dirty="0">
                <a:solidFill>
                  <a:srgbClr val="FFFFFF"/>
                </a:solidFill>
                <a:latin typeface="Arial Narrow"/>
                <a:cs typeface="Arial Narrow"/>
              </a:rPr>
              <a:t>s</a:t>
            </a:r>
            <a:r>
              <a:rPr lang="en-US" spc="-5" dirty="0">
                <a:solidFill>
                  <a:srgbClr val="FFFFFF"/>
                </a:solidFill>
                <a:latin typeface="Arial Narrow"/>
                <a:cs typeface="Arial Narrow"/>
              </a:rPr>
              <a:t>,</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c</a:t>
            </a:r>
            <a:r>
              <a:rPr lang="en-US" dirty="0">
                <a:solidFill>
                  <a:srgbClr val="FFFFFF"/>
                </a:solidFill>
                <a:latin typeface="Arial Narrow"/>
                <a:cs typeface="Arial Narrow"/>
              </a:rPr>
              <a:t>hool</a:t>
            </a:r>
            <a:r>
              <a:rPr lang="en-US" spc="-5" dirty="0">
                <a:solidFill>
                  <a:srgbClr val="FFFFFF"/>
                </a:solidFill>
                <a:latin typeface="Arial Narrow"/>
                <a:cs typeface="Arial Narrow"/>
              </a:rPr>
              <a:t>,</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dirty="0">
                <a:solidFill>
                  <a:srgbClr val="FFFFFF"/>
                </a:solidFill>
                <a:latin typeface="Arial Narrow"/>
                <a:cs typeface="Arial Narrow"/>
              </a:rPr>
              <a:t>and </a:t>
            </a:r>
            <a:r>
              <a:rPr lang="en-US" spc="2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dirty="0">
                <a:solidFill>
                  <a:srgbClr val="FFFFFF"/>
                </a:solidFill>
                <a:latin typeface="Arial Narrow"/>
                <a:cs typeface="Arial Narrow"/>
              </a:rPr>
              <a:t> </a:t>
            </a:r>
            <a:r>
              <a:rPr lang="en-US" spc="25" dirty="0">
                <a:solidFill>
                  <a:srgbClr val="FFFFFF"/>
                </a:solidFill>
                <a:latin typeface="Arial Narrow"/>
                <a:cs typeface="Arial Narrow"/>
              </a:rPr>
              <a:t> </a:t>
            </a:r>
            <a:r>
              <a:rPr lang="en-US" spc="-10" dirty="0">
                <a:solidFill>
                  <a:srgbClr val="FFFFFF"/>
                </a:solidFill>
                <a:latin typeface="Arial Narrow"/>
                <a:cs typeface="Arial Narrow"/>
              </a:rPr>
              <a:t>Are</a:t>
            </a:r>
            <a:r>
              <a:rPr lang="en-US" dirty="0">
                <a:solidFill>
                  <a:srgbClr val="FFFFFF"/>
                </a:solidFill>
                <a:latin typeface="Arial Narrow"/>
                <a:cs typeface="Arial Narrow"/>
              </a:rPr>
              <a:t>a </a:t>
            </a:r>
            <a:r>
              <a:rPr lang="en-US" spc="25" dirty="0">
                <a:solidFill>
                  <a:srgbClr val="FFFFFF"/>
                </a:solidFill>
                <a:latin typeface="Arial Narrow"/>
                <a:cs typeface="Arial Narrow"/>
              </a:rPr>
              <a:t> </a:t>
            </a:r>
            <a:r>
              <a:rPr lang="en-US" spc="-10" dirty="0">
                <a:solidFill>
                  <a:srgbClr val="FFFFFF"/>
                </a:solidFill>
                <a:latin typeface="Arial Narrow"/>
                <a:cs typeface="Arial Narrow"/>
              </a:rPr>
              <a:t>A</a:t>
            </a:r>
            <a:r>
              <a:rPr lang="en-US" dirty="0">
                <a:solidFill>
                  <a:srgbClr val="FFFFFF"/>
                </a:solidFill>
                <a:latin typeface="Arial Narrow"/>
                <a:cs typeface="Arial Narrow"/>
              </a:rPr>
              <a:t>d</a:t>
            </a:r>
            <a:r>
              <a:rPr lang="en-US" spc="-10" dirty="0">
                <a:solidFill>
                  <a:srgbClr val="FFFFFF"/>
                </a:solidFill>
                <a:latin typeface="Arial Narrow"/>
                <a:cs typeface="Arial Narrow"/>
              </a:rPr>
              <a:t>v</a:t>
            </a:r>
            <a:r>
              <a:rPr lang="en-US" dirty="0">
                <a:solidFill>
                  <a:srgbClr val="FFFFFF"/>
                </a:solidFill>
                <a:latin typeface="Arial Narrow"/>
                <a:cs typeface="Arial Narrow"/>
              </a:rPr>
              <a:t>iso</a:t>
            </a:r>
            <a:r>
              <a:rPr lang="en-US" spc="-10" dirty="0">
                <a:solidFill>
                  <a:srgbClr val="FFFFFF"/>
                </a:solidFill>
                <a:latin typeface="Arial Narrow"/>
                <a:cs typeface="Arial Narrow"/>
              </a:rPr>
              <a:t>ry</a:t>
            </a:r>
            <a:r>
              <a:rPr lang="en-US" spc="-5" dirty="0">
                <a:solidFill>
                  <a:srgbClr val="FFFFFF"/>
                </a:solidFill>
                <a:latin typeface="Arial Narrow"/>
                <a:cs typeface="Arial Narrow"/>
              </a:rPr>
              <a:t> </a:t>
            </a:r>
            <a:r>
              <a:rPr lang="en-US" dirty="0">
                <a:solidFill>
                  <a:srgbClr val="FFFFFF"/>
                </a:solidFill>
                <a:latin typeface="Arial Narrow"/>
                <a:cs typeface="Arial Narrow"/>
              </a:rPr>
              <a:t>Coun</a:t>
            </a:r>
            <a:r>
              <a:rPr lang="en-US" spc="-10" dirty="0">
                <a:solidFill>
                  <a:srgbClr val="FFFFFF"/>
                </a:solidFill>
                <a:latin typeface="Arial Narrow"/>
                <a:cs typeface="Arial Narrow"/>
              </a:rPr>
              <a:t>c</a:t>
            </a:r>
            <a:r>
              <a:rPr lang="en-US" dirty="0">
                <a:solidFill>
                  <a:srgbClr val="FFFFFF"/>
                </a:solidFill>
                <a:latin typeface="Arial Narrow"/>
                <a:cs typeface="Arial Narrow"/>
              </a:rPr>
              <a:t>il.</a:t>
            </a:r>
            <a:r>
              <a:rPr lang="en-US" spc="5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spc="55" dirty="0">
                <a:solidFill>
                  <a:srgbClr val="FFFFFF"/>
                </a:solidFill>
                <a:latin typeface="Arial Narrow"/>
                <a:cs typeface="Arial Narrow"/>
              </a:rPr>
              <a:t> </a:t>
            </a:r>
            <a:r>
              <a:rPr lang="en-US" dirty="0">
                <a:solidFill>
                  <a:srgbClr val="FFFFFF"/>
                </a:solidFill>
                <a:latin typeface="Arial Narrow"/>
                <a:cs typeface="Arial Narrow"/>
              </a:rPr>
              <a:t>S</a:t>
            </a:r>
            <a:r>
              <a:rPr lang="en-US" spc="-10" dirty="0">
                <a:solidFill>
                  <a:srgbClr val="FFFFFF"/>
                </a:solidFill>
                <a:latin typeface="Arial Narrow"/>
                <a:cs typeface="Arial Narrow"/>
              </a:rPr>
              <a:t>A</a:t>
            </a:r>
            <a:r>
              <a:rPr lang="en-US" dirty="0">
                <a:solidFill>
                  <a:srgbClr val="FFFFFF"/>
                </a:solidFill>
                <a:latin typeface="Arial Narrow"/>
                <a:cs typeface="Arial Narrow"/>
              </a:rPr>
              <a:t>F</a:t>
            </a:r>
            <a:r>
              <a:rPr lang="en-US" spc="55" dirty="0">
                <a:solidFill>
                  <a:srgbClr val="FFFFFF"/>
                </a:solidFill>
                <a:latin typeface="Arial Narrow"/>
                <a:cs typeface="Arial Narrow"/>
              </a:rPr>
              <a:t> </a:t>
            </a:r>
            <a:r>
              <a:rPr lang="en-US" dirty="0">
                <a:solidFill>
                  <a:srgbClr val="FFFFFF"/>
                </a:solidFill>
                <a:latin typeface="Arial Narrow"/>
                <a:cs typeface="Arial Narrow"/>
              </a:rPr>
              <a:t>shall</a:t>
            </a:r>
            <a:r>
              <a:rPr lang="en-US" spc="55" dirty="0">
                <a:solidFill>
                  <a:srgbClr val="FFFFFF"/>
                </a:solidFill>
                <a:latin typeface="Arial Narrow"/>
                <a:cs typeface="Arial Narrow"/>
              </a:rPr>
              <a:t> </a:t>
            </a:r>
            <a:r>
              <a:rPr lang="en-US" dirty="0">
                <a:solidFill>
                  <a:srgbClr val="FFFFFF"/>
                </a:solidFill>
                <a:latin typeface="Arial Narrow"/>
                <a:cs typeface="Arial Narrow"/>
              </a:rPr>
              <a:t>b</a:t>
            </a:r>
            <a:r>
              <a:rPr lang="en-US" spc="-10" dirty="0">
                <a:solidFill>
                  <a:srgbClr val="FFFFFF"/>
                </a:solidFill>
                <a:latin typeface="Arial Narrow"/>
                <a:cs typeface="Arial Narrow"/>
              </a:rPr>
              <a:t>r</a:t>
            </a:r>
            <a:r>
              <a:rPr lang="en-US" dirty="0">
                <a:solidFill>
                  <a:srgbClr val="FFFFFF"/>
                </a:solidFill>
                <a:latin typeface="Arial Narrow"/>
                <a:cs typeface="Arial Narrow"/>
              </a:rPr>
              <a:t>in</a:t>
            </a:r>
            <a:r>
              <a:rPr lang="en-US" spc="-10" dirty="0">
                <a:solidFill>
                  <a:srgbClr val="FFFFFF"/>
                </a:solidFill>
                <a:latin typeface="Arial Narrow"/>
                <a:cs typeface="Arial Narrow"/>
              </a:rPr>
              <a:t>g</a:t>
            </a:r>
            <a:r>
              <a:rPr lang="en-US" spc="55" dirty="0">
                <a:solidFill>
                  <a:srgbClr val="FFFFFF"/>
                </a:solidFill>
                <a:latin typeface="Arial Narrow"/>
                <a:cs typeface="Arial Narrow"/>
              </a:rPr>
              <a:t> </a:t>
            </a:r>
            <a:r>
              <a:rPr lang="en-US" dirty="0">
                <a:solidFill>
                  <a:srgbClr val="FFFFFF"/>
                </a:solidFill>
                <a:latin typeface="Arial Narrow"/>
                <a:cs typeface="Arial Narrow"/>
              </a:rPr>
              <a:t>fo</a:t>
            </a:r>
            <a:r>
              <a:rPr lang="en-US" spc="-10" dirty="0">
                <a:solidFill>
                  <a:srgbClr val="FFFFFF"/>
                </a:solidFill>
                <a:latin typeface="Arial Narrow"/>
                <a:cs typeface="Arial Narrow"/>
              </a:rPr>
              <a:t>r</a:t>
            </a:r>
            <a:r>
              <a:rPr lang="en-US" dirty="0">
                <a:solidFill>
                  <a:srgbClr val="FFFFFF"/>
                </a:solidFill>
                <a:latin typeface="Arial Narrow"/>
                <a:cs typeface="Arial Narrow"/>
              </a:rPr>
              <a:t>th</a:t>
            </a:r>
            <a:r>
              <a:rPr lang="en-US" spc="55" dirty="0">
                <a:solidFill>
                  <a:srgbClr val="FFFFFF"/>
                </a:solidFill>
                <a:latin typeface="Arial Narrow"/>
                <a:cs typeface="Arial Narrow"/>
              </a:rPr>
              <a:t> </a:t>
            </a:r>
            <a:r>
              <a:rPr lang="en-US" spc="-10" dirty="0">
                <a:solidFill>
                  <a:srgbClr val="FFFFFF"/>
                </a:solidFill>
                <a:latin typeface="Arial Narrow"/>
                <a:cs typeface="Arial Narrow"/>
              </a:rPr>
              <a:t>rec</a:t>
            </a:r>
            <a:r>
              <a:rPr lang="en-US" dirty="0">
                <a:solidFill>
                  <a:srgbClr val="FFFFFF"/>
                </a:solidFill>
                <a:latin typeface="Arial Narrow"/>
                <a:cs typeface="Arial Narrow"/>
              </a:rPr>
              <a:t>o</a:t>
            </a:r>
            <a:r>
              <a:rPr lang="en-US" spc="-15" dirty="0">
                <a:solidFill>
                  <a:srgbClr val="FFFFFF"/>
                </a:solidFill>
                <a:latin typeface="Arial Narrow"/>
                <a:cs typeface="Arial Narrow"/>
              </a:rPr>
              <a:t>mme</a:t>
            </a:r>
            <a:r>
              <a:rPr lang="en-US" dirty="0">
                <a:solidFill>
                  <a:srgbClr val="FFFFFF"/>
                </a:solidFill>
                <a:latin typeface="Arial Narrow"/>
                <a:cs typeface="Arial Narrow"/>
              </a:rPr>
              <a:t>nd</a:t>
            </a:r>
            <a:r>
              <a:rPr lang="en-US" spc="15" dirty="0">
                <a:solidFill>
                  <a:srgbClr val="FFFFFF"/>
                </a:solidFill>
                <a:latin typeface="Arial Narrow"/>
                <a:cs typeface="Arial Narrow"/>
              </a:rPr>
              <a:t>ati</a:t>
            </a:r>
            <a:r>
              <a:rPr lang="en-US" dirty="0">
                <a:solidFill>
                  <a:srgbClr val="FFFFFF"/>
                </a:solidFill>
                <a:latin typeface="Arial Narrow"/>
                <a:cs typeface="Arial Narrow"/>
              </a:rPr>
              <a:t>ons</a:t>
            </a:r>
            <a:r>
              <a:rPr lang="en-US" spc="-5" dirty="0">
                <a:solidFill>
                  <a:srgbClr val="FFFFFF"/>
                </a:solidFill>
                <a:latin typeface="Arial Narrow"/>
                <a:cs typeface="Arial Narrow"/>
              </a:rPr>
              <a:t>,</a:t>
            </a:r>
            <a:r>
              <a:rPr lang="en-US" spc="55" dirty="0">
                <a:solidFill>
                  <a:srgbClr val="FFFFFF"/>
                </a:solidFill>
                <a:latin typeface="Arial Narrow"/>
                <a:cs typeface="Arial Narrow"/>
              </a:rPr>
              <a:t> </a:t>
            </a:r>
            <a:r>
              <a:rPr lang="en-US" spc="-10" dirty="0">
                <a:solidFill>
                  <a:srgbClr val="FFFFFF"/>
                </a:solidFill>
                <a:latin typeface="Arial Narrow"/>
                <a:cs typeface="Arial Narrow"/>
              </a:rPr>
              <a:t>c</a:t>
            </a:r>
            <a:r>
              <a:rPr lang="en-US" dirty="0">
                <a:solidFill>
                  <a:srgbClr val="FFFFFF"/>
                </a:solidFill>
                <a:latin typeface="Arial Narrow"/>
                <a:cs typeface="Arial Narrow"/>
              </a:rPr>
              <a:t>on</a:t>
            </a:r>
            <a:r>
              <a:rPr lang="en-US" spc="-10" dirty="0">
                <a:solidFill>
                  <a:srgbClr val="FFFFFF"/>
                </a:solidFill>
                <a:latin typeface="Arial Narrow"/>
                <a:cs typeface="Arial Narrow"/>
              </a:rPr>
              <a:t>cer</a:t>
            </a:r>
            <a:r>
              <a:rPr lang="en-US" dirty="0">
                <a:solidFill>
                  <a:srgbClr val="FFFFFF"/>
                </a:solidFill>
                <a:latin typeface="Arial Narrow"/>
                <a:cs typeface="Arial Narrow"/>
              </a:rPr>
              <a:t>ns</a:t>
            </a:r>
            <a:r>
              <a:rPr lang="en-US" spc="55" dirty="0">
                <a:solidFill>
                  <a:srgbClr val="FFFFFF"/>
                </a:solidFill>
                <a:latin typeface="Arial Narrow"/>
                <a:cs typeface="Arial Narrow"/>
              </a:rPr>
              <a:t> </a:t>
            </a:r>
            <a:r>
              <a:rPr lang="en-US" dirty="0">
                <a:solidFill>
                  <a:srgbClr val="FFFFFF"/>
                </a:solidFill>
                <a:latin typeface="Arial Narrow"/>
                <a:cs typeface="Arial Narrow"/>
              </a:rPr>
              <a:t>and</a:t>
            </a:r>
            <a:r>
              <a:rPr lang="en-US" spc="55" dirty="0">
                <a:solidFill>
                  <a:srgbClr val="FFFFFF"/>
                </a:solidFill>
                <a:latin typeface="Arial Narrow"/>
                <a:cs typeface="Arial Narrow"/>
              </a:rPr>
              <a:t> </a:t>
            </a:r>
            <a:r>
              <a:rPr lang="en-US" dirty="0">
                <a:solidFill>
                  <a:srgbClr val="FFFFFF"/>
                </a:solidFill>
                <a:latin typeface="Arial Narrow"/>
                <a:cs typeface="Arial Narrow"/>
              </a:rPr>
              <a:t>in</a:t>
            </a:r>
            <a:r>
              <a:rPr lang="en-US" spc="-10" dirty="0">
                <a:solidFill>
                  <a:srgbClr val="FFFFFF"/>
                </a:solidFill>
                <a:latin typeface="Arial Narrow"/>
                <a:cs typeface="Arial Narrow"/>
              </a:rPr>
              <a:t>tere</a:t>
            </a:r>
            <a:r>
              <a:rPr lang="en-US" dirty="0">
                <a:solidFill>
                  <a:srgbClr val="FFFFFF"/>
                </a:solidFill>
                <a:latin typeface="Arial Narrow"/>
                <a:cs typeface="Arial Narrow"/>
              </a:rPr>
              <a:t>sts</a:t>
            </a:r>
            <a:r>
              <a:rPr lang="en-US" spc="55" dirty="0">
                <a:solidFill>
                  <a:srgbClr val="FFFFFF"/>
                </a:solidFill>
                <a:latin typeface="Arial Narrow"/>
                <a:cs typeface="Arial Narrow"/>
              </a:rPr>
              <a:t> </a:t>
            </a:r>
            <a:r>
              <a:rPr lang="en-US" dirty="0">
                <a:solidFill>
                  <a:srgbClr val="FFFFFF"/>
                </a:solidFill>
                <a:latin typeface="Arial Narrow"/>
                <a:cs typeface="Arial Narrow"/>
              </a:rPr>
              <a:t>to</a:t>
            </a:r>
            <a:r>
              <a:rPr lang="en-US" spc="55" dirty="0">
                <a:solidFill>
                  <a:srgbClr val="FFFFFF"/>
                </a:solidFill>
                <a:latin typeface="Arial Narrow"/>
                <a:cs typeface="Arial Narrow"/>
              </a:rPr>
              <a:t> </a:t>
            </a:r>
            <a:r>
              <a:rPr lang="en-US" dirty="0">
                <a:solidFill>
                  <a:srgbClr val="FFFFFF"/>
                </a:solidFill>
                <a:latin typeface="Arial Narrow"/>
                <a:cs typeface="Arial Narrow"/>
              </a:rPr>
              <a:t>and</a:t>
            </a:r>
            <a:r>
              <a:rPr lang="en-US" spc="55" dirty="0">
                <a:solidFill>
                  <a:srgbClr val="FFFFFF"/>
                </a:solidFill>
                <a:latin typeface="Arial Narrow"/>
                <a:cs typeface="Arial Narrow"/>
              </a:rPr>
              <a:t> </a:t>
            </a:r>
            <a:r>
              <a:rPr lang="en-US" dirty="0">
                <a:solidFill>
                  <a:srgbClr val="FFFFFF"/>
                </a:solidFill>
                <a:latin typeface="Arial Narrow"/>
                <a:cs typeface="Arial Narrow"/>
              </a:rPr>
              <a:t>f</a:t>
            </a:r>
            <a:r>
              <a:rPr lang="en-US" spc="-10" dirty="0">
                <a:solidFill>
                  <a:srgbClr val="FFFFFF"/>
                </a:solidFill>
                <a:latin typeface="Arial Narrow"/>
                <a:cs typeface="Arial Narrow"/>
              </a:rPr>
              <a:t>r</a:t>
            </a:r>
            <a:r>
              <a:rPr lang="en-US" dirty="0">
                <a:solidFill>
                  <a:srgbClr val="FFFFFF"/>
                </a:solidFill>
                <a:latin typeface="Arial Narrow"/>
                <a:cs typeface="Arial Narrow"/>
              </a:rPr>
              <a:t>o</a:t>
            </a:r>
            <a:r>
              <a:rPr lang="en-US" spc="-15" dirty="0">
                <a:solidFill>
                  <a:srgbClr val="FFFFFF"/>
                </a:solidFill>
                <a:latin typeface="Arial Narrow"/>
                <a:cs typeface="Arial Narrow"/>
              </a:rPr>
              <a:t>m</a:t>
            </a:r>
            <a:r>
              <a:rPr lang="en-US" spc="55" dirty="0">
                <a:solidFill>
                  <a:srgbClr val="FFFFFF"/>
                </a:solidFill>
                <a:latin typeface="Arial Narrow"/>
                <a:cs typeface="Arial Narrow"/>
              </a:rPr>
              <a:t> </a:t>
            </a:r>
            <a:r>
              <a:rPr lang="en-US" dirty="0">
                <a:solidFill>
                  <a:srgbClr val="FFFFFF"/>
                </a:solidFill>
                <a:latin typeface="Arial Narrow"/>
                <a:cs typeface="Arial Narrow"/>
              </a:rPr>
              <a:t>th</a:t>
            </a:r>
            <a:r>
              <a:rPr lang="en-US" spc="-10" dirty="0">
                <a:solidFill>
                  <a:srgbClr val="FFFFFF"/>
                </a:solidFill>
                <a:latin typeface="Arial Narrow"/>
                <a:cs typeface="Arial Narrow"/>
              </a:rPr>
              <a:t>e</a:t>
            </a:r>
            <a:r>
              <a:rPr lang="en-US" dirty="0">
                <a:solidFill>
                  <a:srgbClr val="FFFFFF"/>
                </a:solidFill>
                <a:latin typeface="Arial Narrow"/>
                <a:cs typeface="Arial Narrow"/>
              </a:rPr>
              <a:t>i</a:t>
            </a:r>
            <a:r>
              <a:rPr lang="en-US" spc="-10" dirty="0">
                <a:solidFill>
                  <a:srgbClr val="FFFFFF"/>
                </a:solidFill>
                <a:latin typeface="Arial Narrow"/>
                <a:cs typeface="Arial Narrow"/>
              </a:rPr>
              <a:t>r</a:t>
            </a:r>
            <a:r>
              <a:rPr lang="en-US" spc="55" dirty="0">
                <a:solidFill>
                  <a:srgbClr val="FFFFFF"/>
                </a:solidFill>
                <a:latin typeface="Arial Narrow"/>
                <a:cs typeface="Arial Narrow"/>
              </a:rPr>
              <a:t> </a:t>
            </a:r>
            <a:r>
              <a:rPr lang="en-US" spc="-10" dirty="0">
                <a:solidFill>
                  <a:srgbClr val="FFFFFF"/>
                </a:solidFill>
                <a:latin typeface="Arial Narrow"/>
                <a:cs typeface="Arial Narrow"/>
              </a:rPr>
              <a:t>Are</a:t>
            </a:r>
            <a:r>
              <a:rPr lang="en-US" dirty="0">
                <a:solidFill>
                  <a:srgbClr val="FFFFFF"/>
                </a:solidFill>
                <a:latin typeface="Arial Narrow"/>
                <a:cs typeface="Arial Narrow"/>
              </a:rPr>
              <a:t>a</a:t>
            </a:r>
            <a:r>
              <a:rPr lang="en-US" spc="55" dirty="0">
                <a:solidFill>
                  <a:srgbClr val="FFFFFF"/>
                </a:solidFill>
                <a:latin typeface="Arial Narrow"/>
                <a:cs typeface="Arial Narrow"/>
              </a:rPr>
              <a:t> </a:t>
            </a:r>
            <a:r>
              <a:rPr lang="en-US" spc="-10" dirty="0">
                <a:solidFill>
                  <a:srgbClr val="FFFFFF"/>
                </a:solidFill>
                <a:latin typeface="Arial Narrow"/>
                <a:cs typeface="Arial Narrow"/>
              </a:rPr>
              <a:t>A</a:t>
            </a:r>
            <a:r>
              <a:rPr lang="en-US" dirty="0">
                <a:solidFill>
                  <a:srgbClr val="FFFFFF"/>
                </a:solidFill>
                <a:latin typeface="Arial Narrow"/>
                <a:cs typeface="Arial Narrow"/>
              </a:rPr>
              <a:t>d</a:t>
            </a:r>
            <a:r>
              <a:rPr lang="en-US" spc="-10" dirty="0">
                <a:solidFill>
                  <a:srgbClr val="FFFFFF"/>
                </a:solidFill>
                <a:latin typeface="Arial Narrow"/>
                <a:cs typeface="Arial Narrow"/>
              </a:rPr>
              <a:t>v</a:t>
            </a:r>
            <a:r>
              <a:rPr lang="en-US" dirty="0">
                <a:solidFill>
                  <a:srgbClr val="FFFFFF"/>
                </a:solidFill>
                <a:latin typeface="Arial Narrow"/>
                <a:cs typeface="Arial Narrow"/>
              </a:rPr>
              <a:t>iso</a:t>
            </a:r>
            <a:r>
              <a:rPr lang="en-US" spc="-10" dirty="0">
                <a:solidFill>
                  <a:srgbClr val="FFFFFF"/>
                </a:solidFill>
                <a:latin typeface="Arial Narrow"/>
                <a:cs typeface="Arial Narrow"/>
              </a:rPr>
              <a:t>ry</a:t>
            </a:r>
            <a:r>
              <a:rPr lang="en-US" spc="-5" dirty="0">
                <a:solidFill>
                  <a:srgbClr val="FFFFFF"/>
                </a:solidFill>
                <a:latin typeface="Arial Narrow"/>
                <a:cs typeface="Arial Narrow"/>
              </a:rPr>
              <a:t> Council.</a:t>
            </a:r>
          </a:p>
          <a:p>
            <a:pPr marL="12700"/>
            <a:endParaRPr lang="en-US" sz="1400" spc="-5" dirty="0">
              <a:solidFill>
                <a:srgbClr val="FFFFFF"/>
              </a:solidFill>
              <a:latin typeface="Arial Narrow"/>
              <a:cs typeface="Arial Narrow"/>
            </a:endParaRPr>
          </a:p>
          <a:p>
            <a:pPr marL="12700" marR="5080">
              <a:lnSpc>
                <a:spcPct val="80400"/>
              </a:lnSpc>
            </a:pPr>
            <a:r>
              <a:rPr lang="en-US" dirty="0">
                <a:solidFill>
                  <a:srgbClr val="FFFFFF"/>
                </a:solidFill>
                <a:latin typeface="Arial Narrow"/>
                <a:cs typeface="Arial Narrow"/>
              </a:rPr>
              <a:t>Both policies can be viewed at: </a:t>
            </a:r>
            <a:r>
              <a:rPr lang="en-US" dirty="0">
                <a:solidFill>
                  <a:srgbClr val="FFFFFF"/>
                </a:solidFill>
                <a:latin typeface="Arial Narrow"/>
                <a:cs typeface="Arial Narrow"/>
                <a:hlinkClick r:id="rId2"/>
              </a:rPr>
              <a:t>http://www.broward.k12.fl.us/sbbcpolicies/index.asp</a:t>
            </a:r>
            <a:endParaRPr lang="en-US" dirty="0">
              <a:solidFill>
                <a:srgbClr val="FFFFFF"/>
              </a:solidFill>
              <a:latin typeface="Arial Narrow"/>
              <a:cs typeface="Arial Narrow"/>
            </a:endParaRPr>
          </a:p>
        </p:txBody>
      </p:sp>
      <p:sp>
        <p:nvSpPr>
          <p:cNvPr id="3" name="Slide Number Placeholder 2"/>
          <p:cNvSpPr>
            <a:spLocks noGrp="1"/>
          </p:cNvSpPr>
          <p:nvPr>
            <p:ph type="sldNum" sz="quarter" idx="12"/>
          </p:nvPr>
        </p:nvSpPr>
        <p:spPr/>
        <p:txBody>
          <a:bodyPr/>
          <a:lstStyle/>
          <a:p>
            <a:fld id="{9A47194C-3E5A-854F-B5AE-A6634FC20B3C}" type="slidenum">
              <a:rPr lang="en-US" smtClean="0"/>
              <a:pPr/>
              <a:t>9</a:t>
            </a:fld>
            <a:endParaRPr lang="en-US" dirty="0"/>
          </a:p>
        </p:txBody>
      </p:sp>
      <p:sp>
        <p:nvSpPr>
          <p:cNvPr id="4" name="Title 3"/>
          <p:cNvSpPr>
            <a:spLocks noGrp="1"/>
          </p:cNvSpPr>
          <p:nvPr>
            <p:ph type="title"/>
          </p:nvPr>
        </p:nvSpPr>
        <p:spPr>
          <a:xfrm>
            <a:off x="360781" y="0"/>
            <a:ext cx="9005099" cy="1125563"/>
          </a:xfrm>
        </p:spPr>
        <p:txBody>
          <a:bodyPr/>
          <a:lstStyle/>
          <a:p>
            <a:r>
              <a:rPr lang="en-US" sz="4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a:cs typeface="Arial Black"/>
              </a:rPr>
              <a:t>SIP AND SAF SBBC POLICY</a:t>
            </a:r>
          </a:p>
        </p:txBody>
      </p:sp>
      <p:sp>
        <p:nvSpPr>
          <p:cNvPr id="5" name="Text Placeholder 4"/>
          <p:cNvSpPr>
            <a:spLocks noGrp="1"/>
          </p:cNvSpPr>
          <p:nvPr>
            <p:ph type="body" sz="quarter" idx="13"/>
          </p:nvPr>
        </p:nvSpPr>
        <p:spPr>
          <a:xfrm>
            <a:off x="900976" y="6344252"/>
            <a:ext cx="4792118" cy="229514"/>
          </a:xfrm>
        </p:spPr>
        <p:txBody>
          <a:bodyPr/>
          <a:lstStyle/>
          <a:p>
            <a:r>
              <a:rPr lang="en-US" sz="1600" dirty="0"/>
              <a:t>OFFICE OF SERVICE QUALITY</a:t>
            </a:r>
          </a:p>
          <a:p>
            <a:endParaRPr lang="en-US" dirty="0"/>
          </a:p>
        </p:txBody>
      </p:sp>
    </p:spTree>
    <p:extLst>
      <p:ext uri="{BB962C8B-B14F-4D97-AF65-F5344CB8AC3E}">
        <p14:creationId xmlns:p14="http://schemas.microsoft.com/office/powerpoint/2010/main" val="41632143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9832" y="2372206"/>
            <a:ext cx="7407797" cy="3416320"/>
          </a:xfrm>
          <a:prstGeom prst="rect">
            <a:avLst/>
          </a:prstGeom>
          <a:noFill/>
        </p:spPr>
        <p:txBody>
          <a:bodyPr wrap="none" rtlCol="0">
            <a:spAutoFit/>
          </a:bodyPr>
          <a:lstStyle/>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Why all schools need to complete a SPBP</a:t>
            </a:r>
          </a:p>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How the SPBP is connected to PBIS</a:t>
            </a:r>
          </a:p>
          <a:p>
            <a:pPr marL="342891" lvl="0"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What the template contains this year</a:t>
            </a:r>
          </a:p>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What your next steps should be</a:t>
            </a:r>
          </a:p>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Where to find the resources to complete the SPBP</a:t>
            </a:r>
          </a:p>
          <a:p>
            <a:pPr marL="342891" indent="-342891">
              <a:lnSpc>
                <a:spcPct val="150000"/>
              </a:lnSpc>
              <a:buFont typeface="Wingdings" panose="05000000000000000000" pitchFamily="2" charset="2"/>
              <a:buChar char="ü"/>
            </a:pPr>
            <a:r>
              <a:rPr lang="en-US" sz="2400" dirty="0">
                <a:solidFill>
                  <a:prstClr val="black"/>
                </a:solidFill>
                <a:latin typeface="Arial" panose="020B0604020202020204" pitchFamily="34" charset="0"/>
                <a:cs typeface="Arial" panose="020B0604020202020204" pitchFamily="34" charset="0"/>
              </a:rPr>
              <a:t>When the SPBP is due</a:t>
            </a:r>
          </a:p>
        </p:txBody>
      </p:sp>
      <p:sp>
        <p:nvSpPr>
          <p:cNvPr id="4" name="TextBox 3"/>
          <p:cNvSpPr txBox="1"/>
          <p:nvPr/>
        </p:nvSpPr>
        <p:spPr>
          <a:xfrm>
            <a:off x="819832" y="1653931"/>
            <a:ext cx="6099747" cy="523220"/>
          </a:xfrm>
          <a:prstGeom prst="rect">
            <a:avLst/>
          </a:prstGeom>
          <a:noFill/>
        </p:spPr>
        <p:txBody>
          <a:bodyPr wrap="none" rtlCol="0">
            <a:spAutoFit/>
          </a:bodyPr>
          <a:lstStyle/>
          <a:p>
            <a:r>
              <a:rPr lang="en-US" sz="2800" dirty="0">
                <a:solidFill>
                  <a:srgbClr val="26BDC4"/>
                </a:solidFill>
                <a:latin typeface="Arial" panose="020B0604020202020204" pitchFamily="34" charset="0"/>
                <a:cs typeface="Arial" panose="020B0604020202020204" pitchFamily="34" charset="0"/>
              </a:rPr>
              <a:t>After this presentation, you will know:</a:t>
            </a:r>
          </a:p>
        </p:txBody>
      </p:sp>
      <p:sp>
        <p:nvSpPr>
          <p:cNvPr id="5" name="TextBox 4"/>
          <p:cNvSpPr txBox="1"/>
          <p:nvPr/>
        </p:nvSpPr>
        <p:spPr>
          <a:xfrm rot="1479142">
            <a:off x="4575745" y="5629637"/>
            <a:ext cx="1823896" cy="707886"/>
          </a:xfrm>
          <a:prstGeom prst="rect">
            <a:avLst/>
          </a:prstGeom>
          <a:solidFill>
            <a:schemeClr val="bg1"/>
          </a:solidFill>
          <a:ln w="19050">
            <a:solidFill>
              <a:srgbClr val="EF5224"/>
            </a:solidFill>
          </a:ln>
        </p:spPr>
        <p:txBody>
          <a:bodyPr wrap="none" rtlCol="0">
            <a:spAutoFit/>
          </a:bodyPr>
          <a:lstStyle/>
          <a:p>
            <a:pPr algn="ctr"/>
            <a:r>
              <a:rPr lang="en-US" sz="2000" dirty="0">
                <a:solidFill>
                  <a:srgbClr val="EF5224"/>
                </a:solidFill>
                <a:latin typeface="Arial" panose="020B0604020202020204" pitchFamily="34" charset="0"/>
                <a:cs typeface="Arial" panose="020B0604020202020204" pitchFamily="34" charset="0"/>
              </a:rPr>
              <a:t>HINT: April 30 </a:t>
            </a:r>
          </a:p>
          <a:p>
            <a:pPr algn="ctr"/>
            <a:r>
              <a:rPr lang="en-US" sz="2000" dirty="0">
                <a:solidFill>
                  <a:srgbClr val="EF5224"/>
                </a:solidFill>
                <a:latin typeface="Arial" panose="020B0604020202020204" pitchFamily="34" charset="0"/>
                <a:cs typeface="Arial" panose="020B0604020202020204" pitchFamily="34" charset="0"/>
              </a:rPr>
              <a:t>every year!</a:t>
            </a:r>
          </a:p>
        </p:txBody>
      </p:sp>
      <p:grpSp>
        <p:nvGrpSpPr>
          <p:cNvPr id="15" name="Group 14"/>
          <p:cNvGrpSpPr/>
          <p:nvPr/>
        </p:nvGrpSpPr>
        <p:grpSpPr>
          <a:xfrm>
            <a:off x="0" y="0"/>
            <a:ext cx="9144000" cy="1557627"/>
            <a:chOff x="0" y="0"/>
            <a:chExt cx="9144000" cy="1557627"/>
          </a:xfrm>
        </p:grpSpPr>
        <p:grpSp>
          <p:nvGrpSpPr>
            <p:cNvPr id="12" name="Group 11"/>
            <p:cNvGrpSpPr/>
            <p:nvPr/>
          </p:nvGrpSpPr>
          <p:grpSpPr>
            <a:xfrm>
              <a:off x="0" y="391359"/>
              <a:ext cx="9144000" cy="733234"/>
              <a:chOff x="0" y="292608"/>
              <a:chExt cx="9144000" cy="733234"/>
            </a:xfrm>
          </p:grpSpPr>
          <p:sp>
            <p:nvSpPr>
              <p:cNvPr id="7" name="Rectangle 6"/>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135131" y="348515"/>
                <a:ext cx="2339102"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Objectives</a:t>
                </a:r>
              </a:p>
            </p:txBody>
          </p:sp>
        </p:gr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9579" y="2909873"/>
            <a:ext cx="1455147" cy="1455147"/>
          </a:xfrm>
          <a:prstGeom prst="rect">
            <a:avLst/>
          </a:prstGeom>
        </p:spPr>
      </p:pic>
    </p:spTree>
    <p:extLst>
      <p:ext uri="{BB962C8B-B14F-4D97-AF65-F5344CB8AC3E}">
        <p14:creationId xmlns:p14="http://schemas.microsoft.com/office/powerpoint/2010/main" val="29500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9771" y="1524702"/>
            <a:ext cx="6857968" cy="523220"/>
          </a:xfrm>
          <a:prstGeom prst="rect">
            <a:avLst/>
          </a:prstGeom>
          <a:noFill/>
        </p:spPr>
        <p:txBody>
          <a:bodyPr wrap="none" rtlCol="0">
            <a:spAutoFit/>
          </a:bodyPr>
          <a:lstStyle/>
          <a:p>
            <a:r>
              <a:rPr lang="en-US" sz="2800" dirty="0">
                <a:solidFill>
                  <a:srgbClr val="26BDC4"/>
                </a:solidFill>
                <a:latin typeface="Arial"/>
                <a:cs typeface="Arial"/>
              </a:rPr>
              <a:t>Does every school have to have a SPBP?</a:t>
            </a:r>
          </a:p>
        </p:txBody>
      </p:sp>
      <p:sp>
        <p:nvSpPr>
          <p:cNvPr id="5" name="TextBox 4"/>
          <p:cNvSpPr txBox="1"/>
          <p:nvPr/>
        </p:nvSpPr>
        <p:spPr>
          <a:xfrm>
            <a:off x="245204" y="2127393"/>
            <a:ext cx="8752494" cy="1323439"/>
          </a:xfrm>
          <a:prstGeom prst="rect">
            <a:avLst/>
          </a:prstGeom>
          <a:noFill/>
        </p:spPr>
        <p:txBody>
          <a:bodyPr wrap="square" rtlCol="0">
            <a:spAutoFit/>
          </a:bodyPr>
          <a:lstStyle/>
          <a:p>
            <a:r>
              <a:rPr lang="en-US" sz="2000" dirty="0">
                <a:solidFill>
                  <a:prstClr val="black"/>
                </a:solidFill>
                <a:latin typeface="Arial"/>
                <a:cs typeface="Arial"/>
              </a:rPr>
              <a:t>Yes, the SPBP is a part of the School Improvement Plan (SIP) and includes the BTU contracted discipline plan. Even if your school completes the state SIP they still need to complete the SPBP. It is also an embedded piece of </a:t>
            </a:r>
            <a:r>
              <a:rPr lang="en-US" sz="2000" b="1" dirty="0">
                <a:solidFill>
                  <a:prstClr val="black"/>
                </a:solidFill>
                <a:latin typeface="Arial"/>
                <a:cs typeface="Arial"/>
              </a:rPr>
              <a:t>Best Practice # 2: Ensuring High Quality Embedded RtI Processes.</a:t>
            </a:r>
          </a:p>
        </p:txBody>
      </p:sp>
      <p:sp>
        <p:nvSpPr>
          <p:cNvPr id="7" name="TextBox 6"/>
          <p:cNvSpPr txBox="1"/>
          <p:nvPr/>
        </p:nvSpPr>
        <p:spPr>
          <a:xfrm>
            <a:off x="3907162" y="4040500"/>
            <a:ext cx="1103187" cy="523220"/>
          </a:xfrm>
          <a:prstGeom prst="rect">
            <a:avLst/>
          </a:prstGeom>
          <a:noFill/>
        </p:spPr>
        <p:txBody>
          <a:bodyPr wrap="none" rtlCol="0">
            <a:spAutoFit/>
          </a:bodyPr>
          <a:lstStyle/>
          <a:p>
            <a:r>
              <a:rPr lang="en-US" sz="2800" dirty="0">
                <a:solidFill>
                  <a:srgbClr val="26BDC4"/>
                </a:solidFill>
                <a:latin typeface="Arial"/>
                <a:cs typeface="Arial"/>
              </a:rPr>
              <a:t>Why?</a:t>
            </a:r>
          </a:p>
        </p:txBody>
      </p:sp>
      <p:sp>
        <p:nvSpPr>
          <p:cNvPr id="8" name="TextBox 7"/>
          <p:cNvSpPr txBox="1"/>
          <p:nvPr/>
        </p:nvSpPr>
        <p:spPr>
          <a:xfrm>
            <a:off x="245203" y="4563720"/>
            <a:ext cx="8752494" cy="1323439"/>
          </a:xfrm>
          <a:prstGeom prst="rect">
            <a:avLst/>
          </a:prstGeom>
          <a:noFill/>
        </p:spPr>
        <p:txBody>
          <a:bodyPr wrap="square" rtlCol="0">
            <a:spAutoFit/>
          </a:bodyPr>
          <a:lstStyle/>
          <a:p>
            <a:r>
              <a:rPr lang="en-US" sz="2000" b="1" dirty="0">
                <a:solidFill>
                  <a:prstClr val="black"/>
                </a:solidFill>
                <a:latin typeface="Arial"/>
                <a:cs typeface="Arial"/>
              </a:rPr>
              <a:t>The SPBP is the blueprint of your behavior curriculum</a:t>
            </a:r>
            <a:r>
              <a:rPr lang="en-US" sz="2000" dirty="0">
                <a:solidFill>
                  <a:prstClr val="black"/>
                </a:solidFill>
                <a:latin typeface="Arial"/>
                <a:cs typeface="Arial"/>
              </a:rPr>
              <a:t>. It needs to be documented and monitored for you to be able to evaluate the success of your curriculum. All schools, regardless of level or type, must have an individualized implementation plan submitted on the District’s template.</a:t>
            </a:r>
          </a:p>
        </p:txBody>
      </p:sp>
      <p:grpSp>
        <p:nvGrpSpPr>
          <p:cNvPr id="14" name="Group 13"/>
          <p:cNvGrpSpPr/>
          <p:nvPr/>
        </p:nvGrpSpPr>
        <p:grpSpPr>
          <a:xfrm>
            <a:off x="0" y="0"/>
            <a:ext cx="9144000" cy="1557627"/>
            <a:chOff x="0" y="0"/>
            <a:chExt cx="9144000" cy="1557627"/>
          </a:xfrm>
        </p:grpSpPr>
        <p:grpSp>
          <p:nvGrpSpPr>
            <p:cNvPr id="15" name="Group 14"/>
            <p:cNvGrpSpPr/>
            <p:nvPr/>
          </p:nvGrpSpPr>
          <p:grpSpPr>
            <a:xfrm>
              <a:off x="0" y="391359"/>
              <a:ext cx="9144000" cy="735760"/>
              <a:chOff x="0" y="292608"/>
              <a:chExt cx="9144000" cy="735760"/>
            </a:xfrm>
          </p:grpSpPr>
          <p:sp>
            <p:nvSpPr>
              <p:cNvPr id="17" name="Rectangle 16"/>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3316991" y="382037"/>
                <a:ext cx="2133918"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Rationale</a:t>
                </a: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406168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898326" y="2994960"/>
            <a:ext cx="7210268"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defTabSz="342900">
              <a:lnSpc>
                <a:spcPct val="110000"/>
              </a:lnSpc>
            </a:pPr>
            <a:r>
              <a:rPr lang="en-US" sz="2000" dirty="0">
                <a:solidFill>
                  <a:prstClr val="black"/>
                </a:solidFill>
                <a:latin typeface="Arial"/>
                <a:cs typeface="Arial"/>
              </a:rPr>
              <a:t>MTSS is a term used to describe an </a:t>
            </a:r>
            <a:r>
              <a:rPr lang="en-US" sz="2000" dirty="0">
                <a:solidFill>
                  <a:srgbClr val="EF5224"/>
                </a:solidFill>
                <a:latin typeface="Arial"/>
                <a:cs typeface="Arial"/>
              </a:rPr>
              <a:t>evidenced based </a:t>
            </a:r>
            <a:r>
              <a:rPr lang="en-US" sz="2000" dirty="0">
                <a:solidFill>
                  <a:prstClr val="black"/>
                </a:solidFill>
                <a:latin typeface="Arial"/>
                <a:cs typeface="Arial"/>
              </a:rPr>
              <a:t>model of schooling that uses </a:t>
            </a:r>
            <a:r>
              <a:rPr lang="en-US" sz="2000" dirty="0">
                <a:solidFill>
                  <a:srgbClr val="EF5224"/>
                </a:solidFill>
                <a:latin typeface="Arial"/>
                <a:cs typeface="Arial"/>
              </a:rPr>
              <a:t>data based problem solving </a:t>
            </a:r>
            <a:r>
              <a:rPr lang="en-US" sz="2000" dirty="0">
                <a:solidFill>
                  <a:prstClr val="black"/>
                </a:solidFill>
                <a:latin typeface="Arial"/>
                <a:cs typeface="Arial"/>
              </a:rPr>
              <a:t>to integrate academic </a:t>
            </a:r>
            <a:r>
              <a:rPr lang="en-US" sz="2000" dirty="0">
                <a:solidFill>
                  <a:srgbClr val="EF5224"/>
                </a:solidFill>
                <a:latin typeface="Arial"/>
                <a:cs typeface="Arial"/>
              </a:rPr>
              <a:t>and behavioral </a:t>
            </a:r>
            <a:r>
              <a:rPr lang="en-US" sz="2000" dirty="0">
                <a:solidFill>
                  <a:prstClr val="black"/>
                </a:solidFill>
                <a:latin typeface="Arial"/>
                <a:cs typeface="Arial"/>
              </a:rPr>
              <a:t>instruction and intervention.  The integrated instruction and intervention is delivered to students in </a:t>
            </a:r>
            <a:r>
              <a:rPr lang="en-US" sz="2000" dirty="0">
                <a:solidFill>
                  <a:srgbClr val="EF5224"/>
                </a:solidFill>
                <a:latin typeface="Arial"/>
                <a:cs typeface="Arial"/>
              </a:rPr>
              <a:t>varying intensities </a:t>
            </a:r>
            <a:r>
              <a:rPr lang="en-US" sz="2000" dirty="0">
                <a:solidFill>
                  <a:prstClr val="black"/>
                </a:solidFill>
                <a:latin typeface="Arial"/>
                <a:cs typeface="Arial"/>
              </a:rPr>
              <a:t>(multiple tiers) based on student need. </a:t>
            </a:r>
          </a:p>
          <a:p>
            <a:pPr defTabSz="342900"/>
            <a:endParaRPr lang="en-US" sz="2000" dirty="0">
              <a:solidFill>
                <a:prstClr val="black"/>
              </a:solidFill>
              <a:latin typeface="Arial"/>
              <a:cs typeface="Arial"/>
            </a:endParaRPr>
          </a:p>
        </p:txBody>
      </p:sp>
      <p:sp>
        <p:nvSpPr>
          <p:cNvPr id="5" name="Title 1"/>
          <p:cNvSpPr>
            <a:spLocks noGrp="1"/>
          </p:cNvSpPr>
          <p:nvPr>
            <p:ph type="title"/>
          </p:nvPr>
        </p:nvSpPr>
        <p:spPr>
          <a:xfrm>
            <a:off x="1132743" y="1984624"/>
            <a:ext cx="6741433" cy="857250"/>
          </a:xfrm>
        </p:spPr>
        <p:txBody>
          <a:bodyPr>
            <a:noAutofit/>
          </a:bodyPr>
          <a:lstStyle/>
          <a:p>
            <a:r>
              <a:rPr lang="en-US" sz="2700" dirty="0">
                <a:solidFill>
                  <a:srgbClr val="26BDC4"/>
                </a:solidFill>
                <a:effectLst/>
                <a:latin typeface="Arial"/>
                <a:cs typeface="Arial"/>
              </a:rPr>
              <a:t>Multi-Tiered System of Supports (MTSS)</a:t>
            </a:r>
          </a:p>
        </p:txBody>
      </p:sp>
      <p:grpSp>
        <p:nvGrpSpPr>
          <p:cNvPr id="10" name="Group 9"/>
          <p:cNvGrpSpPr/>
          <p:nvPr/>
        </p:nvGrpSpPr>
        <p:grpSpPr>
          <a:xfrm>
            <a:off x="0" y="0"/>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288460" y="348515"/>
                <a:ext cx="4664739"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The District’s Initiative</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120875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78856" y="1909239"/>
            <a:ext cx="3757650" cy="5016758"/>
          </a:xfrm>
          <a:prstGeom prst="rect">
            <a:avLst/>
          </a:prstGeom>
        </p:spPr>
        <p:txBody>
          <a:bodyPr wrap="square">
            <a:spAutoFit/>
          </a:bodyPr>
          <a:lstStyle/>
          <a:p>
            <a:pPr marL="342891" indent="-342891" defTabSz="457189">
              <a:spcAft>
                <a:spcPts val="1200"/>
              </a:spcAft>
              <a:buFont typeface="Wingdings" charset="2"/>
              <a:buChar char="ü"/>
            </a:pPr>
            <a:r>
              <a:rPr lang="en-US" sz="2000" dirty="0">
                <a:solidFill>
                  <a:prstClr val="black"/>
                </a:solidFill>
                <a:latin typeface="Arial"/>
                <a:cs typeface="Arial"/>
              </a:rPr>
              <a:t>Decrease in office discipline referrals &amp; suspensions</a:t>
            </a:r>
          </a:p>
          <a:p>
            <a:pPr marL="342891" indent="-342891" defTabSz="457189">
              <a:spcAft>
                <a:spcPts val="1200"/>
              </a:spcAft>
              <a:buFont typeface="Wingdings" charset="2"/>
              <a:buChar char="ü"/>
            </a:pPr>
            <a:r>
              <a:rPr lang="en-US" sz="2000" dirty="0">
                <a:solidFill>
                  <a:prstClr val="black"/>
                </a:solidFill>
                <a:latin typeface="Arial"/>
                <a:cs typeface="Arial"/>
              </a:rPr>
              <a:t>Increase in student attendance</a:t>
            </a:r>
          </a:p>
          <a:p>
            <a:pPr marL="342891" indent="-342891" defTabSz="457189">
              <a:spcAft>
                <a:spcPts val="1200"/>
              </a:spcAft>
              <a:buFont typeface="Wingdings" charset="2"/>
              <a:buChar char="ü"/>
            </a:pPr>
            <a:r>
              <a:rPr lang="en-US" sz="2000" dirty="0">
                <a:solidFill>
                  <a:prstClr val="black"/>
                </a:solidFill>
                <a:latin typeface="Arial"/>
                <a:cs typeface="Arial"/>
              </a:rPr>
              <a:t>Increased academic </a:t>
            </a:r>
            <a:r>
              <a:rPr lang="en-US" sz="2000" i="1" dirty="0">
                <a:solidFill>
                  <a:prstClr val="black"/>
                </a:solidFill>
                <a:latin typeface="Arial"/>
                <a:cs typeface="Arial"/>
              </a:rPr>
              <a:t>engaged</a:t>
            </a:r>
            <a:r>
              <a:rPr lang="en-US" sz="2000" dirty="0">
                <a:solidFill>
                  <a:prstClr val="black"/>
                </a:solidFill>
                <a:latin typeface="Arial"/>
                <a:cs typeface="Arial"/>
              </a:rPr>
              <a:t> time for teachers and students</a:t>
            </a:r>
          </a:p>
          <a:p>
            <a:pPr marL="342891" indent="-342891" defTabSz="457189">
              <a:spcAft>
                <a:spcPts val="1200"/>
              </a:spcAft>
              <a:buFont typeface="Wingdings" charset="2"/>
              <a:buChar char="ü"/>
            </a:pPr>
            <a:r>
              <a:rPr lang="en-US" sz="2000" dirty="0">
                <a:solidFill>
                  <a:prstClr val="black"/>
                </a:solidFill>
                <a:latin typeface="Arial"/>
                <a:cs typeface="Arial"/>
              </a:rPr>
              <a:t>Improved school climate</a:t>
            </a:r>
          </a:p>
          <a:p>
            <a:pPr marL="342891" indent="-342891" defTabSz="457189">
              <a:spcAft>
                <a:spcPts val="1200"/>
              </a:spcAft>
              <a:buFont typeface="Wingdings" charset="2"/>
              <a:buChar char="ü"/>
            </a:pPr>
            <a:r>
              <a:rPr lang="en-US" sz="2000" dirty="0">
                <a:solidFill>
                  <a:prstClr val="black"/>
                </a:solidFill>
                <a:latin typeface="Arial"/>
                <a:cs typeface="Arial"/>
              </a:rPr>
              <a:t>Increased student and staff safety</a:t>
            </a:r>
          </a:p>
          <a:p>
            <a:pPr marL="342891" indent="-342891" defTabSz="457189">
              <a:spcAft>
                <a:spcPts val="1200"/>
              </a:spcAft>
              <a:buFont typeface="Wingdings" charset="2"/>
              <a:buChar char="ü"/>
            </a:pPr>
            <a:r>
              <a:rPr lang="en-US" sz="2000" dirty="0">
                <a:solidFill>
                  <a:prstClr val="black"/>
                </a:solidFill>
                <a:latin typeface="Arial"/>
                <a:cs typeface="Arial"/>
              </a:rPr>
              <a:t>Decreased staff absenteeism</a:t>
            </a:r>
          </a:p>
          <a:p>
            <a:pPr marL="342891" indent="-342891" defTabSz="457189">
              <a:spcAft>
                <a:spcPts val="1200"/>
              </a:spcAft>
              <a:buFont typeface="Wingdings" charset="2"/>
              <a:buChar char="ü"/>
            </a:pPr>
            <a:endParaRPr lang="en-US" sz="2000" dirty="0">
              <a:solidFill>
                <a:prstClr val="black"/>
              </a:solidFill>
              <a:latin typeface="Arial"/>
              <a:cs typeface="Arial"/>
            </a:endParaRPr>
          </a:p>
        </p:txBody>
      </p:sp>
      <p:sp>
        <p:nvSpPr>
          <p:cNvPr id="8" name="TextBox 7"/>
          <p:cNvSpPr txBox="1"/>
          <p:nvPr/>
        </p:nvSpPr>
        <p:spPr>
          <a:xfrm>
            <a:off x="2542722" y="1266062"/>
            <a:ext cx="4825552" cy="400110"/>
          </a:xfrm>
          <a:prstGeom prst="rect">
            <a:avLst/>
          </a:prstGeom>
          <a:noFill/>
        </p:spPr>
        <p:txBody>
          <a:bodyPr wrap="none" rtlCol="0">
            <a:spAutoFit/>
          </a:bodyPr>
          <a:lstStyle/>
          <a:p>
            <a:pPr defTabSz="457189"/>
            <a:r>
              <a:rPr lang="en-US" sz="2000" dirty="0">
                <a:solidFill>
                  <a:srgbClr val="008000"/>
                </a:solidFill>
                <a:latin typeface="Arial"/>
                <a:cs typeface="Arial"/>
              </a:rPr>
              <a:t>effectively and consistently implementing</a:t>
            </a:r>
          </a:p>
        </p:txBody>
      </p:sp>
      <p:sp>
        <p:nvSpPr>
          <p:cNvPr id="12" name="Rectangle 11"/>
          <p:cNvSpPr/>
          <p:nvPr/>
        </p:nvSpPr>
        <p:spPr>
          <a:xfrm>
            <a:off x="135611" y="1973092"/>
            <a:ext cx="4053174" cy="4708981"/>
          </a:xfrm>
          <a:prstGeom prst="rect">
            <a:avLst/>
          </a:prstGeom>
        </p:spPr>
        <p:txBody>
          <a:bodyPr wrap="square">
            <a:spAutoFit/>
          </a:bodyPr>
          <a:lstStyle/>
          <a:p>
            <a:pPr defTabSz="457189"/>
            <a:r>
              <a:rPr lang="en-US" sz="2000" b="1" dirty="0">
                <a:solidFill>
                  <a:srgbClr val="EF5224"/>
                </a:solidFill>
                <a:latin typeface="Arial"/>
                <a:cs typeface="Arial"/>
              </a:rPr>
              <a:t>Builds environments </a:t>
            </a:r>
            <a:r>
              <a:rPr lang="en-US" sz="2000" dirty="0">
                <a:solidFill>
                  <a:prstClr val="black"/>
                </a:solidFill>
                <a:latin typeface="Arial"/>
                <a:cs typeface="Arial"/>
              </a:rPr>
              <a:t>in which positive behavior is more </a:t>
            </a:r>
            <a:r>
              <a:rPr lang="en-US" sz="2000" u="sng" dirty="0">
                <a:solidFill>
                  <a:prstClr val="black"/>
                </a:solidFill>
                <a:latin typeface="Arial"/>
                <a:cs typeface="Arial"/>
              </a:rPr>
              <a:t>effective</a:t>
            </a:r>
            <a:r>
              <a:rPr lang="en-US" sz="2000" dirty="0">
                <a:solidFill>
                  <a:prstClr val="black"/>
                </a:solidFill>
                <a:latin typeface="Arial"/>
                <a:cs typeface="Arial"/>
              </a:rPr>
              <a:t> than problem behavior</a:t>
            </a:r>
          </a:p>
          <a:p>
            <a:pPr defTabSz="457189"/>
            <a:endParaRPr lang="en-US" sz="2000" dirty="0">
              <a:solidFill>
                <a:prstClr val="black"/>
              </a:solidFill>
              <a:latin typeface="Arial"/>
              <a:cs typeface="Arial"/>
            </a:endParaRPr>
          </a:p>
          <a:p>
            <a:pPr defTabSz="457189"/>
            <a:r>
              <a:rPr lang="en-US" sz="2000" dirty="0">
                <a:solidFill>
                  <a:prstClr val="black"/>
                </a:solidFill>
                <a:latin typeface="Arial"/>
                <a:cs typeface="Arial"/>
              </a:rPr>
              <a:t>Is a </a:t>
            </a:r>
            <a:r>
              <a:rPr lang="en-US" sz="2000" b="1" dirty="0">
                <a:solidFill>
                  <a:srgbClr val="EF5224"/>
                </a:solidFill>
                <a:latin typeface="Arial"/>
                <a:cs typeface="Arial"/>
              </a:rPr>
              <a:t>collaborative, assessment-based</a:t>
            </a:r>
            <a:r>
              <a:rPr lang="en-US" sz="2000" b="1" dirty="0">
                <a:solidFill>
                  <a:srgbClr val="26BDC4"/>
                </a:solidFill>
                <a:latin typeface="Arial"/>
                <a:cs typeface="Arial"/>
              </a:rPr>
              <a:t> </a:t>
            </a:r>
            <a:r>
              <a:rPr lang="en-US" sz="2000" dirty="0">
                <a:solidFill>
                  <a:prstClr val="black"/>
                </a:solidFill>
                <a:latin typeface="Arial"/>
                <a:cs typeface="Arial"/>
              </a:rPr>
              <a:t>approach to developing effective interventions for problem behavior</a:t>
            </a:r>
          </a:p>
          <a:p>
            <a:pPr defTabSz="457189"/>
            <a:endParaRPr lang="en-US" sz="2000" dirty="0">
              <a:solidFill>
                <a:prstClr val="black"/>
              </a:solidFill>
              <a:latin typeface="Arial"/>
              <a:cs typeface="Arial"/>
            </a:endParaRPr>
          </a:p>
          <a:p>
            <a:pPr defTabSz="457189"/>
            <a:r>
              <a:rPr lang="en-US" sz="2000" dirty="0">
                <a:solidFill>
                  <a:prstClr val="black"/>
                </a:solidFill>
                <a:latin typeface="Arial"/>
                <a:cs typeface="Arial"/>
              </a:rPr>
              <a:t>Emphasizes the use of </a:t>
            </a:r>
            <a:r>
              <a:rPr lang="en-US" sz="2000" b="1" dirty="0">
                <a:solidFill>
                  <a:srgbClr val="EF5224"/>
                </a:solidFill>
                <a:latin typeface="Arial"/>
                <a:cs typeface="Arial"/>
              </a:rPr>
              <a:t>preventative, teaching, and reinforcement-based strategies </a:t>
            </a:r>
            <a:r>
              <a:rPr lang="en-US" sz="2000" dirty="0">
                <a:solidFill>
                  <a:prstClr val="black"/>
                </a:solidFill>
                <a:latin typeface="Arial"/>
                <a:cs typeface="Arial"/>
              </a:rPr>
              <a:t>to achieve meaningful and durable behavior and lifestyle outcomes</a:t>
            </a:r>
          </a:p>
        </p:txBody>
      </p:sp>
      <p:sp>
        <p:nvSpPr>
          <p:cNvPr id="4" name="TextBox 3"/>
          <p:cNvSpPr txBox="1"/>
          <p:nvPr/>
        </p:nvSpPr>
        <p:spPr>
          <a:xfrm>
            <a:off x="262466" y="1510715"/>
            <a:ext cx="880369" cy="523220"/>
          </a:xfrm>
          <a:prstGeom prst="rect">
            <a:avLst/>
          </a:prstGeom>
          <a:noFill/>
        </p:spPr>
        <p:txBody>
          <a:bodyPr wrap="none" rtlCol="0">
            <a:spAutoFit/>
          </a:bodyPr>
          <a:lstStyle/>
          <a:p>
            <a:r>
              <a:rPr lang="en-US" sz="2800" b="1" dirty="0">
                <a:solidFill>
                  <a:srgbClr val="26BDC4"/>
                </a:solidFill>
                <a:latin typeface="Century Gothic"/>
              </a:rPr>
              <a:t>PBIS</a:t>
            </a:r>
          </a:p>
        </p:txBody>
      </p:sp>
      <p:sp>
        <p:nvSpPr>
          <p:cNvPr id="6" name="Right Arrow 5"/>
          <p:cNvSpPr/>
          <p:nvPr/>
        </p:nvSpPr>
        <p:spPr>
          <a:xfrm>
            <a:off x="4118552" y="3295651"/>
            <a:ext cx="1060304" cy="1456231"/>
          </a:xfrm>
          <a:prstGeom prst="rightArrow">
            <a:avLst/>
          </a:prstGeom>
          <a:solidFill>
            <a:srgbClr val="EF5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3" name="Picture 12" descr="Screen Shot 2016-10-07 at 9.3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2000">
            <a:off x="4943117" y="2704526"/>
            <a:ext cx="3542380" cy="2151643"/>
          </a:xfrm>
          <a:prstGeom prst="rect">
            <a:avLst/>
          </a:prstGeom>
          <a:ln>
            <a:solidFill>
              <a:schemeClr val="bg1">
                <a:lumMod val="50000"/>
              </a:schemeClr>
            </a:solidFill>
          </a:ln>
        </p:spPr>
      </p:pic>
      <p:sp>
        <p:nvSpPr>
          <p:cNvPr id="14" name="TextBox 13"/>
          <p:cNvSpPr txBox="1"/>
          <p:nvPr/>
        </p:nvSpPr>
        <p:spPr>
          <a:xfrm rot="1661842">
            <a:off x="4826011" y="3378976"/>
            <a:ext cx="3676459" cy="1015663"/>
          </a:xfrm>
          <a:prstGeom prst="rect">
            <a:avLst/>
          </a:prstGeom>
          <a:noFill/>
        </p:spPr>
        <p:txBody>
          <a:bodyPr wrap="square" rtlCol="0">
            <a:spAutoFit/>
          </a:bodyPr>
          <a:lstStyle/>
          <a:p>
            <a:pPr algn="ctr" defTabSz="457189"/>
            <a:r>
              <a:rPr lang="en-US" sz="2000" b="1" dirty="0">
                <a:solidFill>
                  <a:prstClr val="black"/>
                </a:solidFill>
              </a:rPr>
              <a:t>23,363 SCHOOLS </a:t>
            </a:r>
          </a:p>
          <a:p>
            <a:pPr algn="ctr" defTabSz="457189"/>
            <a:r>
              <a:rPr lang="en-US" sz="2000" b="1" dirty="0">
                <a:solidFill>
                  <a:prstClr val="black"/>
                </a:solidFill>
              </a:rPr>
              <a:t>IMPLEMENT TIER 1</a:t>
            </a:r>
          </a:p>
          <a:p>
            <a:pPr algn="ctr" defTabSz="457189"/>
            <a:r>
              <a:rPr lang="en-US" sz="2000" b="1" dirty="0">
                <a:solidFill>
                  <a:prstClr val="black"/>
                </a:solidFill>
              </a:rPr>
              <a:t>PBIS IN U.S.A.</a:t>
            </a:r>
          </a:p>
        </p:txBody>
      </p:sp>
      <p:grpSp>
        <p:nvGrpSpPr>
          <p:cNvPr id="20" name="Group 19"/>
          <p:cNvGrpSpPr/>
          <p:nvPr/>
        </p:nvGrpSpPr>
        <p:grpSpPr>
          <a:xfrm>
            <a:off x="0" y="-101598"/>
            <a:ext cx="9144000" cy="1557627"/>
            <a:chOff x="0" y="0"/>
            <a:chExt cx="9144000" cy="1557627"/>
          </a:xfrm>
        </p:grpSpPr>
        <p:grpSp>
          <p:nvGrpSpPr>
            <p:cNvPr id="21" name="Group 20"/>
            <p:cNvGrpSpPr/>
            <p:nvPr/>
          </p:nvGrpSpPr>
          <p:grpSpPr>
            <a:xfrm>
              <a:off x="0" y="391359"/>
              <a:ext cx="9144000" cy="733234"/>
              <a:chOff x="0" y="292608"/>
              <a:chExt cx="9144000" cy="733234"/>
            </a:xfrm>
          </p:grpSpPr>
          <p:sp>
            <p:nvSpPr>
              <p:cNvPr id="23" name="Rectangle 2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457794" y="348515"/>
                <a:ext cx="5263172"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Outcomes of Tier 1 PBIS</a:t>
                </a: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cxnSp>
        <p:nvCxnSpPr>
          <p:cNvPr id="5" name="Straight Connector 4"/>
          <p:cNvCxnSpPr/>
          <p:nvPr/>
        </p:nvCxnSpPr>
        <p:spPr>
          <a:xfrm flipH="1">
            <a:off x="4874953" y="857715"/>
            <a:ext cx="398689" cy="408895"/>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273639" y="857715"/>
            <a:ext cx="442988" cy="408895"/>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60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par>
                                <p:cTn id="25" presetID="1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animBg="1"/>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4865" y="1194807"/>
            <a:ext cx="4896865" cy="697111"/>
          </a:xfrm>
          <a:prstGeom prst="rect">
            <a:avLst/>
          </a:prstGeom>
        </p:spPr>
        <p:txBody>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z="2800" dirty="0">
                <a:solidFill>
                  <a:srgbClr val="26BDC4"/>
                </a:solidFill>
                <a:effectLst/>
                <a:latin typeface="Arial" panose="020B0604020202020204" pitchFamily="34" charset="0"/>
                <a:cs typeface="Arial" panose="020B0604020202020204" pitchFamily="34" charset="0"/>
              </a:rPr>
              <a:t>10 Critical Elements</a:t>
            </a:r>
          </a:p>
        </p:txBody>
      </p:sp>
      <p:sp>
        <p:nvSpPr>
          <p:cNvPr id="4" name="Content Placeholder 2"/>
          <p:cNvSpPr txBox="1">
            <a:spLocks/>
          </p:cNvSpPr>
          <p:nvPr/>
        </p:nvSpPr>
        <p:spPr>
          <a:xfrm>
            <a:off x="385329" y="2252582"/>
            <a:ext cx="7936518" cy="43623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nSpc>
                <a:spcPct val="110000"/>
              </a:lnSpc>
              <a:buNone/>
            </a:pPr>
            <a:r>
              <a:rPr lang="en-US" sz="2000" dirty="0">
                <a:solidFill>
                  <a:schemeClr val="tx1"/>
                </a:solidFill>
                <a:latin typeface="Arial" panose="020B0604020202020204" pitchFamily="34" charset="0"/>
                <a:cs typeface="Arial" panose="020B0604020202020204" pitchFamily="34" charset="0"/>
              </a:rPr>
              <a:t>1. Functioning RtI:B/Discipline Team</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2. Faculty &amp; stakeholder buy-in &amp; commitment	</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3. School-wide Expectations with Lesson Plans</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4. Location-based Rules with Lesson Plans</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5. Effective Discipline Process and Procedures</a:t>
            </a:r>
            <a:r>
              <a:rPr lang="en-US" sz="2000" dirty="0">
                <a:solidFill>
                  <a:schemeClr val="bg1">
                    <a:lumMod val="50000"/>
                  </a:schemeClr>
                </a:solidFill>
                <a:latin typeface="Arial" panose="020B0604020202020204" pitchFamily="34" charset="0"/>
                <a:cs typeface="Arial" panose="020B0604020202020204" pitchFamily="34" charset="0"/>
              </a:rPr>
              <a:t>	</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6. Effective Reward/Recognition Program</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7. Implementation Planning</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8. Data-based decision making</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9. Classroom Management System (CHAMPs)</a:t>
            </a:r>
          </a:p>
          <a:p>
            <a:pPr marL="0" indent="0">
              <a:lnSpc>
                <a:spcPct val="120000"/>
              </a:lnSpc>
              <a:buNone/>
            </a:pPr>
            <a:r>
              <a:rPr lang="en-US" sz="2000" dirty="0">
                <a:solidFill>
                  <a:schemeClr val="tx1"/>
                </a:solidFill>
                <a:latin typeface="Arial" panose="020B0604020202020204" pitchFamily="34" charset="0"/>
                <a:cs typeface="Arial" panose="020B0604020202020204" pitchFamily="34" charset="0"/>
              </a:rPr>
              <a:t>10. Ongoing Progress Monitoring &amp; Evaluation</a:t>
            </a:r>
          </a:p>
          <a:p>
            <a:pPr marL="0" indent="0">
              <a:lnSpc>
                <a:spcPct val="110000"/>
              </a:lnSpc>
              <a:buNone/>
            </a:pPr>
            <a:endParaRPr lang="en-US" sz="2000" dirty="0">
              <a:solidFill>
                <a:schemeClr val="bg1">
                  <a:lumMod val="5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792" y="2600274"/>
            <a:ext cx="2302196" cy="2302196"/>
          </a:xfrm>
          <a:prstGeom prst="rect">
            <a:avLst/>
          </a:prstGeom>
        </p:spPr>
      </p:pic>
      <p:grpSp>
        <p:nvGrpSpPr>
          <p:cNvPr id="12" name="Group 11"/>
          <p:cNvGrpSpPr/>
          <p:nvPr/>
        </p:nvGrpSpPr>
        <p:grpSpPr>
          <a:xfrm>
            <a:off x="0" y="-101598"/>
            <a:ext cx="9144000" cy="1557627"/>
            <a:chOff x="0" y="0"/>
            <a:chExt cx="9144000" cy="1557627"/>
          </a:xfrm>
        </p:grpSpPr>
        <p:grpSp>
          <p:nvGrpSpPr>
            <p:cNvPr id="13" name="Group 12"/>
            <p:cNvGrpSpPr/>
            <p:nvPr/>
          </p:nvGrpSpPr>
          <p:grpSpPr>
            <a:xfrm>
              <a:off x="0" y="391359"/>
              <a:ext cx="9144000" cy="733234"/>
              <a:chOff x="0" y="292608"/>
              <a:chExt cx="9144000" cy="733234"/>
            </a:xfrm>
          </p:grpSpPr>
          <p:sp>
            <p:nvSpPr>
              <p:cNvPr id="15" name="Rectangle 1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40650" y="330370"/>
                <a:ext cx="4211409"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Connection to PBIS</a:t>
                </a: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29210203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466" y="986117"/>
            <a:ext cx="9545782" cy="4862870"/>
          </a:xfrm>
          <a:prstGeom prst="rect">
            <a:avLst/>
          </a:prstGeom>
        </p:spPr>
        <p:txBody>
          <a:bodyPr wrap="square" anchor="ctr">
            <a:spAutoFit/>
          </a:bodyPr>
          <a:lstStyle/>
          <a:p>
            <a:pPr defTabSz="457189">
              <a:lnSpc>
                <a:spcPct val="250000"/>
              </a:lnSpc>
              <a:defRPr/>
            </a:pPr>
            <a:r>
              <a:rPr lang="en-US" sz="2800" dirty="0">
                <a:solidFill>
                  <a:srgbClr val="008000"/>
                </a:solidFill>
                <a:latin typeface="Arial"/>
                <a:cs typeface="Arial"/>
                <a:sym typeface="Gill Sans" charset="0"/>
              </a:rPr>
              <a:t>      </a:t>
            </a:r>
            <a:r>
              <a:rPr lang="en-US" sz="2800" dirty="0">
                <a:solidFill>
                  <a:srgbClr val="26BDC4"/>
                </a:solidFill>
                <a:latin typeface="Arial"/>
                <a:cs typeface="Arial"/>
                <a:sym typeface="Gill Sans" charset="0"/>
              </a:rPr>
              <a:t>Teams will</a:t>
            </a:r>
            <a:r>
              <a:rPr lang="en-US" sz="2800" dirty="0">
                <a:solidFill>
                  <a:srgbClr val="26BDC4"/>
                </a:solidFill>
                <a:latin typeface="Arial"/>
                <a:cs typeface="Arial"/>
              </a:rPr>
              <a:t>: </a:t>
            </a:r>
          </a:p>
          <a:p>
            <a:pPr marL="457189" defTabSz="457189">
              <a:lnSpc>
                <a:spcPct val="200000"/>
              </a:lnSpc>
              <a:buFont typeface="Wingdings" charset="2"/>
              <a:buChar char="Ø"/>
              <a:defRPr/>
            </a:pPr>
            <a:r>
              <a:rPr lang="en-US" sz="2000" dirty="0">
                <a:solidFill>
                  <a:prstClr val="black"/>
                </a:solidFill>
                <a:latin typeface="Arial"/>
                <a:cs typeface="Arial"/>
              </a:rPr>
              <a:t>Represent all major stakeholders of the school</a:t>
            </a:r>
          </a:p>
          <a:p>
            <a:pPr marL="457189" defTabSz="457189">
              <a:lnSpc>
                <a:spcPct val="200000"/>
              </a:lnSpc>
              <a:buFont typeface="Wingdings" charset="2"/>
              <a:buChar char="Ø"/>
              <a:defRPr/>
            </a:pPr>
            <a:r>
              <a:rPr lang="en-US" sz="2000" dirty="0">
                <a:solidFill>
                  <a:prstClr val="black"/>
                </a:solidFill>
                <a:latin typeface="Arial"/>
                <a:cs typeface="Arial"/>
              </a:rPr>
              <a:t>Meet </a:t>
            </a:r>
            <a:r>
              <a:rPr lang="en-US" sz="2000" u="sng" dirty="0">
                <a:solidFill>
                  <a:prstClr val="black"/>
                </a:solidFill>
                <a:latin typeface="Arial"/>
                <a:cs typeface="Arial"/>
              </a:rPr>
              <a:t>quarterly</a:t>
            </a:r>
            <a:r>
              <a:rPr lang="en-US" sz="2000" dirty="0">
                <a:solidFill>
                  <a:prstClr val="black"/>
                </a:solidFill>
                <a:latin typeface="Arial"/>
                <a:cs typeface="Arial"/>
              </a:rPr>
              <a:t> to collect and analyze Tier 1 behavior data</a:t>
            </a:r>
          </a:p>
          <a:p>
            <a:pPr marL="457189" defTabSz="457189">
              <a:lnSpc>
                <a:spcPct val="200000"/>
              </a:lnSpc>
              <a:buFont typeface="Wingdings" charset="2"/>
              <a:buChar char="Ø"/>
              <a:defRPr/>
            </a:pPr>
            <a:r>
              <a:rPr lang="en-US" sz="2000" dirty="0">
                <a:solidFill>
                  <a:prstClr val="black"/>
                </a:solidFill>
                <a:latin typeface="Arial"/>
                <a:cs typeface="Arial"/>
              </a:rPr>
              <a:t>Create the SPBP, based on behavior data analysis</a:t>
            </a:r>
            <a:endParaRPr lang="en-US" sz="1200" dirty="0">
              <a:solidFill>
                <a:prstClr val="black"/>
              </a:solidFill>
              <a:latin typeface="Arial"/>
              <a:cs typeface="Arial"/>
            </a:endParaRPr>
          </a:p>
          <a:p>
            <a:pPr marL="457189" defTabSz="457189">
              <a:lnSpc>
                <a:spcPct val="200000"/>
              </a:lnSpc>
              <a:buFont typeface="Wingdings" charset="2"/>
              <a:buChar char="Ø"/>
              <a:defRPr/>
            </a:pPr>
            <a:r>
              <a:rPr lang="en-US" sz="2000" dirty="0">
                <a:solidFill>
                  <a:prstClr val="black"/>
                </a:solidFill>
                <a:latin typeface="Arial"/>
                <a:cs typeface="Arial"/>
              </a:rPr>
              <a:t>Share information with staff and stakeholders during the year</a:t>
            </a:r>
          </a:p>
          <a:p>
            <a:pPr lvl="1" defTabSz="457189">
              <a:lnSpc>
                <a:spcPct val="200000"/>
              </a:lnSpc>
              <a:buFont typeface="Wingdings" charset="2"/>
              <a:buChar char="Ø"/>
              <a:defRPr/>
            </a:pPr>
            <a:r>
              <a:rPr lang="en-US" sz="2000" dirty="0">
                <a:solidFill>
                  <a:prstClr val="black"/>
                </a:solidFill>
                <a:latin typeface="Arial"/>
                <a:cs typeface="Arial"/>
              </a:rPr>
              <a:t>Hold a faculty vote on the SPBP</a:t>
            </a:r>
          </a:p>
          <a:p>
            <a:pPr lvl="1" defTabSz="457189">
              <a:lnSpc>
                <a:spcPct val="200000"/>
              </a:lnSpc>
              <a:buFont typeface="Wingdings" charset="2"/>
              <a:buChar char="Ø"/>
              <a:defRPr/>
            </a:pPr>
            <a:r>
              <a:rPr lang="en-US" sz="2000" dirty="0">
                <a:solidFill>
                  <a:prstClr val="black"/>
                </a:solidFill>
                <a:latin typeface="Arial"/>
                <a:cs typeface="Arial"/>
              </a:rPr>
              <a:t>Submit the SPBP in OSPA v.2.0 </a:t>
            </a:r>
            <a:r>
              <a:rPr lang="en-US" sz="2000" b="1" dirty="0">
                <a:solidFill>
                  <a:prstClr val="black"/>
                </a:solidFill>
                <a:latin typeface="Arial"/>
                <a:cs typeface="Arial"/>
              </a:rPr>
              <a:t>by April 30</a:t>
            </a:r>
            <a:r>
              <a:rPr lang="en-US" sz="2000" b="1" baseline="30000" dirty="0">
                <a:solidFill>
                  <a:prstClr val="black"/>
                </a:solidFill>
                <a:latin typeface="Arial"/>
                <a:cs typeface="Arial"/>
              </a:rPr>
              <a:t>th</a:t>
            </a:r>
            <a:r>
              <a:rPr lang="en-US" sz="2000" b="1" dirty="0">
                <a:solidFill>
                  <a:prstClr val="black"/>
                </a:solidFill>
                <a:latin typeface="Arial"/>
                <a:cs typeface="Arial"/>
              </a:rPr>
              <a:t> </a:t>
            </a:r>
            <a:r>
              <a:rPr lang="en-US" sz="2000" dirty="0">
                <a:solidFill>
                  <a:prstClr val="black"/>
                </a:solidFill>
                <a:latin typeface="Arial"/>
                <a:cs typeface="Arial"/>
              </a:rPr>
              <a:t>every year</a:t>
            </a:r>
          </a:p>
        </p:txBody>
      </p:sp>
      <p:grpSp>
        <p:nvGrpSpPr>
          <p:cNvPr id="10" name="Group 9"/>
          <p:cNvGrpSpPr/>
          <p:nvPr/>
        </p:nvGrpSpPr>
        <p:grpSpPr>
          <a:xfrm>
            <a:off x="0" y="-101598"/>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000599" y="348515"/>
                <a:ext cx="4698722"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1: Create a team</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Tree>
    <p:extLst>
      <p:ext uri="{BB962C8B-B14F-4D97-AF65-F5344CB8AC3E}">
        <p14:creationId xmlns:p14="http://schemas.microsoft.com/office/powerpoint/2010/main" val="2396529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891" y="1266543"/>
            <a:ext cx="9545782" cy="4647426"/>
          </a:xfrm>
          <a:prstGeom prst="rect">
            <a:avLst/>
          </a:prstGeom>
        </p:spPr>
        <p:txBody>
          <a:bodyPr wrap="square" anchor="ctr">
            <a:spAutoFit/>
          </a:bodyPr>
          <a:lstStyle/>
          <a:p>
            <a:pPr defTabSz="457189">
              <a:lnSpc>
                <a:spcPct val="200000"/>
              </a:lnSpc>
              <a:defRPr/>
            </a:pPr>
            <a:r>
              <a:rPr lang="en-US" sz="2800" dirty="0">
                <a:solidFill>
                  <a:srgbClr val="008000"/>
                </a:solidFill>
                <a:latin typeface="Arial"/>
                <a:cs typeface="Arial"/>
                <a:sym typeface="Gill Sans" charset="0"/>
              </a:rPr>
              <a:t>      </a:t>
            </a:r>
            <a:r>
              <a:rPr lang="en-US" sz="2800" dirty="0">
                <a:solidFill>
                  <a:srgbClr val="26BDC4"/>
                </a:solidFill>
                <a:latin typeface="Arial"/>
                <a:cs typeface="Arial"/>
                <a:sym typeface="Gill Sans" charset="0"/>
              </a:rPr>
              <a:t>Teams will</a:t>
            </a:r>
            <a:r>
              <a:rPr lang="en-US" sz="2800" dirty="0">
                <a:solidFill>
                  <a:srgbClr val="26BDC4"/>
                </a:solidFill>
                <a:latin typeface="Arial"/>
                <a:cs typeface="Arial"/>
              </a:rPr>
              <a:t>: </a:t>
            </a:r>
          </a:p>
          <a:p>
            <a:pPr marL="457189" defTabSz="457189">
              <a:lnSpc>
                <a:spcPct val="200000"/>
              </a:lnSpc>
              <a:buFont typeface="Wingdings" charset="2"/>
              <a:buChar char="Ø"/>
              <a:defRPr/>
            </a:pPr>
            <a:r>
              <a:rPr lang="en-US" sz="2000" dirty="0">
                <a:solidFill>
                  <a:prstClr val="black"/>
                </a:solidFill>
                <a:latin typeface="Arial"/>
                <a:cs typeface="Arial"/>
              </a:rPr>
              <a:t>Check SPBP for meeting dates; </a:t>
            </a:r>
            <a:r>
              <a:rPr lang="en-US" sz="2000" u="sng" dirty="0">
                <a:solidFill>
                  <a:prstClr val="black"/>
                </a:solidFill>
                <a:latin typeface="Arial"/>
                <a:cs typeface="Arial"/>
              </a:rPr>
              <a:t>set up first meeting if not held already</a:t>
            </a:r>
          </a:p>
          <a:p>
            <a:pPr marL="457189" defTabSz="457189">
              <a:lnSpc>
                <a:spcPct val="200000"/>
              </a:lnSpc>
              <a:buFont typeface="Wingdings" charset="2"/>
              <a:buChar char="Ø"/>
              <a:defRPr/>
            </a:pPr>
            <a:r>
              <a:rPr lang="en-US" sz="2000" dirty="0">
                <a:solidFill>
                  <a:prstClr val="black"/>
                </a:solidFill>
                <a:latin typeface="Arial"/>
                <a:cs typeface="Arial"/>
              </a:rPr>
              <a:t>Review SPBP documentation and actual implementation</a:t>
            </a:r>
          </a:p>
          <a:p>
            <a:pPr marL="457189" defTabSz="457189">
              <a:lnSpc>
                <a:spcPct val="200000"/>
              </a:lnSpc>
              <a:buFont typeface="Wingdings" charset="2"/>
              <a:buChar char="Ø"/>
              <a:defRPr/>
            </a:pPr>
            <a:r>
              <a:rPr lang="en-US" sz="2000" dirty="0">
                <a:solidFill>
                  <a:prstClr val="black"/>
                </a:solidFill>
                <a:latin typeface="Arial"/>
                <a:cs typeface="Arial"/>
              </a:rPr>
              <a:t>Review behavior data for trends and weak areas</a:t>
            </a:r>
          </a:p>
          <a:p>
            <a:pPr marL="457189" defTabSz="457189">
              <a:lnSpc>
                <a:spcPct val="200000"/>
              </a:lnSpc>
              <a:buFont typeface="Wingdings" charset="2"/>
              <a:buChar char="Ø"/>
              <a:defRPr/>
            </a:pPr>
            <a:r>
              <a:rPr lang="en-US" sz="2000" dirty="0">
                <a:solidFill>
                  <a:prstClr val="black"/>
                </a:solidFill>
                <a:latin typeface="Arial"/>
                <a:cs typeface="Arial"/>
              </a:rPr>
              <a:t>Modify the SPBP as needed</a:t>
            </a:r>
            <a:endParaRPr lang="en-US" sz="1200" dirty="0">
              <a:solidFill>
                <a:prstClr val="black"/>
              </a:solidFill>
              <a:latin typeface="Arial"/>
              <a:cs typeface="Arial"/>
            </a:endParaRPr>
          </a:p>
          <a:p>
            <a:pPr marL="457189" defTabSz="457189">
              <a:lnSpc>
                <a:spcPct val="200000"/>
              </a:lnSpc>
              <a:buFont typeface="Wingdings" charset="2"/>
              <a:buChar char="Ø"/>
              <a:defRPr/>
            </a:pPr>
            <a:r>
              <a:rPr lang="en-US" sz="2000" dirty="0">
                <a:solidFill>
                  <a:prstClr val="black"/>
                </a:solidFill>
                <a:latin typeface="Arial"/>
                <a:cs typeface="Arial"/>
              </a:rPr>
              <a:t>Share information with staff </a:t>
            </a:r>
            <a:r>
              <a:rPr lang="en-US" sz="2000" u="sng" dirty="0">
                <a:latin typeface="Arial"/>
                <a:cs typeface="Arial"/>
              </a:rPr>
              <a:t>quarterly</a:t>
            </a:r>
          </a:p>
          <a:p>
            <a:pPr marL="457189" defTabSz="457189">
              <a:lnSpc>
                <a:spcPct val="200000"/>
              </a:lnSpc>
              <a:buFont typeface="Wingdings" charset="2"/>
              <a:buChar char="Ø"/>
              <a:defRPr/>
            </a:pPr>
            <a:r>
              <a:rPr lang="en-US" sz="2000" dirty="0">
                <a:latin typeface="Arial"/>
                <a:cs typeface="Arial"/>
              </a:rPr>
              <a:t>Share information with stakeholders and SAC </a:t>
            </a:r>
            <a:r>
              <a:rPr lang="en-US" sz="2000" u="sng" dirty="0">
                <a:latin typeface="Arial"/>
                <a:cs typeface="Arial"/>
              </a:rPr>
              <a:t>quarterly</a:t>
            </a:r>
          </a:p>
        </p:txBody>
      </p:sp>
      <p:grpSp>
        <p:nvGrpSpPr>
          <p:cNvPr id="10" name="Group 9"/>
          <p:cNvGrpSpPr/>
          <p:nvPr/>
        </p:nvGrpSpPr>
        <p:grpSpPr>
          <a:xfrm>
            <a:off x="0" y="-101598"/>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000599" y="348515"/>
                <a:ext cx="4724370"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2: Meet quarterly</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2" name="TextBox 1"/>
          <p:cNvSpPr txBox="1"/>
          <p:nvPr/>
        </p:nvSpPr>
        <p:spPr>
          <a:xfrm>
            <a:off x="6724969" y="3590256"/>
            <a:ext cx="2146853" cy="1477328"/>
          </a:xfrm>
          <a:prstGeom prst="rect">
            <a:avLst/>
          </a:prstGeom>
          <a:noFill/>
          <a:ln>
            <a:solidFill>
              <a:srgbClr val="26BDC4"/>
            </a:solidFill>
          </a:ln>
        </p:spPr>
        <p:txBody>
          <a:bodyPr wrap="square" rtlCol="0">
            <a:spAutoFit/>
          </a:bodyPr>
          <a:lstStyle/>
          <a:p>
            <a:pPr marL="285750" indent="-285750">
              <a:buFont typeface="Wingdings" panose="05000000000000000000" pitchFamily="2" charset="2"/>
              <a:buChar char="§"/>
            </a:pPr>
            <a:r>
              <a:rPr lang="en-US" b="1" dirty="0">
                <a:solidFill>
                  <a:srgbClr val="26BDC4"/>
                </a:solidFill>
              </a:rPr>
              <a:t>ODRs:</a:t>
            </a:r>
          </a:p>
          <a:p>
            <a:r>
              <a:rPr lang="en-US" b="1" dirty="0">
                <a:solidFill>
                  <a:srgbClr val="26BDC4"/>
                </a:solidFill>
              </a:rPr>
              <a:t>   Location, time, etc.</a:t>
            </a:r>
          </a:p>
          <a:p>
            <a:pPr marL="285750" indent="-285750">
              <a:buFont typeface="Wingdings" panose="05000000000000000000" pitchFamily="2" charset="2"/>
              <a:buChar char="§"/>
            </a:pPr>
            <a:r>
              <a:rPr lang="en-US" b="1" dirty="0">
                <a:solidFill>
                  <a:srgbClr val="26BDC4"/>
                </a:solidFill>
              </a:rPr>
              <a:t>Reinforcements</a:t>
            </a:r>
          </a:p>
          <a:p>
            <a:pPr marL="285750" indent="-285750">
              <a:buFont typeface="Wingdings" panose="05000000000000000000" pitchFamily="2" charset="2"/>
              <a:buChar char="§"/>
            </a:pPr>
            <a:r>
              <a:rPr lang="en-US" b="1" dirty="0">
                <a:solidFill>
                  <a:srgbClr val="26BDC4"/>
                </a:solidFill>
              </a:rPr>
              <a:t>Suspensions</a:t>
            </a:r>
          </a:p>
          <a:p>
            <a:pPr marL="285750" indent="-285750">
              <a:buFont typeface="Wingdings" panose="05000000000000000000" pitchFamily="2" charset="2"/>
              <a:buChar char="§"/>
            </a:pPr>
            <a:r>
              <a:rPr lang="en-US" b="1" dirty="0">
                <a:solidFill>
                  <a:srgbClr val="26BDC4"/>
                </a:solidFill>
              </a:rPr>
              <a:t>Tardies</a:t>
            </a:r>
          </a:p>
        </p:txBody>
      </p:sp>
    </p:spTree>
    <p:extLst>
      <p:ext uri="{BB962C8B-B14F-4D97-AF65-F5344CB8AC3E}">
        <p14:creationId xmlns:p14="http://schemas.microsoft.com/office/powerpoint/2010/main" val="11193667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466" y="1382414"/>
            <a:ext cx="9545782" cy="3354765"/>
          </a:xfrm>
          <a:prstGeom prst="rect">
            <a:avLst/>
          </a:prstGeom>
        </p:spPr>
        <p:txBody>
          <a:bodyPr wrap="square" anchor="ctr">
            <a:spAutoFit/>
          </a:bodyPr>
          <a:lstStyle/>
          <a:p>
            <a:pPr defTabSz="457189">
              <a:lnSpc>
                <a:spcPct val="150000"/>
              </a:lnSpc>
              <a:defRPr/>
            </a:pPr>
            <a:r>
              <a:rPr lang="en-US" sz="2800" dirty="0">
                <a:solidFill>
                  <a:srgbClr val="26BDC4"/>
                </a:solidFill>
                <a:latin typeface="Arial"/>
                <a:cs typeface="Arial"/>
              </a:rPr>
              <a:t>Resource:</a:t>
            </a:r>
          </a:p>
          <a:p>
            <a:pPr marL="457189" defTabSz="457189">
              <a:lnSpc>
                <a:spcPct val="150000"/>
              </a:lnSpc>
              <a:buFont typeface="Wingdings" charset="2"/>
              <a:buChar char="Ø"/>
              <a:defRPr/>
            </a:pPr>
            <a:r>
              <a:rPr lang="en-US" sz="2000" dirty="0">
                <a:solidFill>
                  <a:prstClr val="black"/>
                </a:solidFill>
                <a:latin typeface="Arial"/>
                <a:cs typeface="Arial"/>
              </a:rPr>
              <a:t>PBIS Team Agenda &amp; </a:t>
            </a:r>
          </a:p>
          <a:p>
            <a:pPr marL="457189" defTabSz="457189">
              <a:defRPr/>
            </a:pPr>
            <a:r>
              <a:rPr lang="en-US" sz="2000" dirty="0">
                <a:solidFill>
                  <a:prstClr val="black"/>
                </a:solidFill>
                <a:latin typeface="Arial"/>
                <a:cs typeface="Arial"/>
              </a:rPr>
              <a:t>Problem Solving Form</a:t>
            </a:r>
          </a:p>
          <a:p>
            <a:pPr marL="457189" defTabSz="457189">
              <a:lnSpc>
                <a:spcPct val="150000"/>
              </a:lnSpc>
              <a:buFont typeface="Wingdings" charset="2"/>
              <a:buChar char="Ø"/>
              <a:defRPr/>
            </a:pPr>
            <a:endParaRPr lang="en-US" sz="2000" dirty="0">
              <a:solidFill>
                <a:prstClr val="black"/>
              </a:solidFill>
              <a:latin typeface="Arial"/>
              <a:cs typeface="Arial"/>
            </a:endParaRPr>
          </a:p>
          <a:p>
            <a:pPr marL="457189" defTabSz="457189">
              <a:lnSpc>
                <a:spcPct val="150000"/>
              </a:lnSpc>
              <a:buFont typeface="Wingdings" charset="2"/>
              <a:buChar char="Ø"/>
              <a:defRPr/>
            </a:pPr>
            <a:endParaRPr lang="en-US" sz="2000" dirty="0">
              <a:solidFill>
                <a:prstClr val="black"/>
              </a:solidFill>
              <a:latin typeface="Arial"/>
              <a:cs typeface="Arial"/>
            </a:endParaRPr>
          </a:p>
          <a:p>
            <a:pPr marL="457189" defTabSz="457189">
              <a:lnSpc>
                <a:spcPct val="150000"/>
              </a:lnSpc>
              <a:defRPr/>
            </a:pPr>
            <a:endParaRPr lang="en-US" sz="2000" dirty="0">
              <a:solidFill>
                <a:prstClr val="black"/>
              </a:solidFill>
              <a:latin typeface="Arial"/>
              <a:cs typeface="Arial"/>
            </a:endParaRPr>
          </a:p>
          <a:p>
            <a:pPr marL="457189" defTabSz="457189">
              <a:lnSpc>
                <a:spcPct val="150000"/>
              </a:lnSpc>
              <a:buFont typeface="Wingdings" charset="2"/>
              <a:buChar char="Ø"/>
              <a:defRPr/>
            </a:pPr>
            <a:r>
              <a:rPr lang="en-US" sz="2000" dirty="0">
                <a:solidFill>
                  <a:prstClr val="black"/>
                </a:solidFill>
                <a:latin typeface="Arial"/>
                <a:cs typeface="Arial"/>
              </a:rPr>
              <a:t>PBIS Data Collection Template</a:t>
            </a:r>
            <a:endParaRPr lang="en-US" sz="2000" dirty="0">
              <a:latin typeface="Arial"/>
              <a:cs typeface="Arial"/>
            </a:endParaRPr>
          </a:p>
        </p:txBody>
      </p:sp>
      <p:grpSp>
        <p:nvGrpSpPr>
          <p:cNvPr id="10" name="Group 9"/>
          <p:cNvGrpSpPr/>
          <p:nvPr/>
        </p:nvGrpSpPr>
        <p:grpSpPr>
          <a:xfrm>
            <a:off x="0" y="-101598"/>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000599" y="348515"/>
                <a:ext cx="5775940"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3: Use your resources</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9" name="TextBox 8"/>
          <p:cNvSpPr txBox="1"/>
          <p:nvPr/>
        </p:nvSpPr>
        <p:spPr>
          <a:xfrm>
            <a:off x="1261364" y="5624577"/>
            <a:ext cx="6971588" cy="461665"/>
          </a:xfrm>
          <a:prstGeom prst="rect">
            <a:avLst/>
          </a:prstGeom>
          <a:noFill/>
        </p:spPr>
        <p:txBody>
          <a:bodyPr wrap="none" rtlCol="0">
            <a:spAutoFit/>
          </a:bodyPr>
          <a:lstStyle/>
          <a:p>
            <a:r>
              <a:rPr lang="en-US" sz="2400" b="1" dirty="0">
                <a:solidFill>
                  <a:srgbClr val="26BDC4"/>
                </a:solidFill>
                <a:latin typeface="Arial" charset="0"/>
                <a:ea typeface="Arial" charset="0"/>
                <a:cs typeface="Arial" charset="0"/>
              </a:rPr>
              <a:t>http://www.browardprevention.org/mtssrti/rtib/</a:t>
            </a:r>
          </a:p>
        </p:txBody>
      </p:sp>
      <p:sp>
        <p:nvSpPr>
          <p:cNvPr id="15" name="TextBox 14"/>
          <p:cNvSpPr txBox="1"/>
          <p:nvPr/>
        </p:nvSpPr>
        <p:spPr>
          <a:xfrm>
            <a:off x="3042644" y="6014992"/>
            <a:ext cx="1903150" cy="369332"/>
          </a:xfrm>
          <a:prstGeom prst="rect">
            <a:avLst/>
          </a:prstGeom>
          <a:noFill/>
        </p:spPr>
        <p:txBody>
          <a:bodyPr wrap="none" rtlCol="0">
            <a:spAutoFit/>
          </a:bodyPr>
          <a:lstStyle/>
          <a:p>
            <a:r>
              <a:rPr lang="en-US" dirty="0">
                <a:latin typeface="Arial" charset="0"/>
                <a:ea typeface="Arial" charset="0"/>
                <a:cs typeface="Arial" charset="0"/>
              </a:rPr>
              <a:t>Under “Teaming”</a:t>
            </a:r>
          </a:p>
        </p:txBody>
      </p:sp>
      <p:sp>
        <p:nvSpPr>
          <p:cNvPr id="16" name="Rectangle 15"/>
          <p:cNvSpPr/>
          <p:nvPr/>
        </p:nvSpPr>
        <p:spPr>
          <a:xfrm>
            <a:off x="732284" y="5431512"/>
            <a:ext cx="8015207" cy="10753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035356" y="3561709"/>
            <a:ext cx="3248649" cy="1754326"/>
          </a:xfrm>
          <a:prstGeom prst="rect">
            <a:avLst/>
          </a:prstGeom>
          <a:noFill/>
          <a:ln>
            <a:solidFill>
              <a:srgbClr val="26BDC4"/>
            </a:solidFill>
          </a:ln>
        </p:spPr>
        <p:txBody>
          <a:bodyPr wrap="square" rtlCol="0">
            <a:spAutoFit/>
          </a:bodyPr>
          <a:lstStyle/>
          <a:p>
            <a:pPr marL="342900" indent="-342900">
              <a:buFont typeface="Wingdings" panose="05000000000000000000" pitchFamily="2" charset="2"/>
              <a:buChar char="§"/>
            </a:pPr>
            <a:r>
              <a:rPr lang="en-US" b="1" dirty="0">
                <a:solidFill>
                  <a:srgbClr val="26BDC4"/>
                </a:solidFill>
              </a:rPr>
              <a:t>ODRs: students, type of behavior,  location, time, </a:t>
            </a:r>
          </a:p>
          <a:p>
            <a:pPr marL="342900" indent="-342900">
              <a:buFont typeface="Wingdings" panose="05000000000000000000" pitchFamily="2" charset="2"/>
              <a:buChar char="§"/>
            </a:pPr>
            <a:r>
              <a:rPr lang="en-US" b="1" dirty="0">
                <a:solidFill>
                  <a:srgbClr val="26BDC4"/>
                </a:solidFill>
              </a:rPr>
              <a:t>Reinforcements</a:t>
            </a:r>
          </a:p>
          <a:p>
            <a:pPr marL="342900" indent="-342900">
              <a:buFont typeface="Wingdings" panose="05000000000000000000" pitchFamily="2" charset="2"/>
              <a:buChar char="§"/>
            </a:pPr>
            <a:r>
              <a:rPr lang="en-US" b="1" dirty="0">
                <a:solidFill>
                  <a:srgbClr val="26BDC4"/>
                </a:solidFill>
              </a:rPr>
              <a:t>Suspensions</a:t>
            </a:r>
          </a:p>
          <a:p>
            <a:pPr marL="342900" indent="-342900">
              <a:buFont typeface="Wingdings" panose="05000000000000000000" pitchFamily="2" charset="2"/>
              <a:buChar char="§"/>
            </a:pPr>
            <a:r>
              <a:rPr lang="en-US" b="1" dirty="0">
                <a:solidFill>
                  <a:srgbClr val="26BDC4"/>
                </a:solidFill>
              </a:rPr>
              <a:t>Tardies</a:t>
            </a:r>
          </a:p>
        </p:txBody>
      </p:sp>
      <p:sp>
        <p:nvSpPr>
          <p:cNvPr id="18" name="TextBox 17"/>
          <p:cNvSpPr txBox="1"/>
          <p:nvPr/>
        </p:nvSpPr>
        <p:spPr>
          <a:xfrm>
            <a:off x="5035355" y="2090300"/>
            <a:ext cx="3248649" cy="1200329"/>
          </a:xfrm>
          <a:prstGeom prst="rect">
            <a:avLst/>
          </a:prstGeom>
          <a:noFill/>
          <a:ln>
            <a:solidFill>
              <a:srgbClr val="26BDC4"/>
            </a:solidFill>
          </a:ln>
        </p:spPr>
        <p:txBody>
          <a:bodyPr wrap="square" rtlCol="0">
            <a:spAutoFit/>
          </a:bodyPr>
          <a:lstStyle/>
          <a:p>
            <a:pPr marL="342900" indent="-342900">
              <a:buFont typeface="Wingdings" panose="05000000000000000000" pitchFamily="2" charset="2"/>
              <a:buChar char="§"/>
            </a:pPr>
            <a:r>
              <a:rPr lang="en-US" b="1" dirty="0">
                <a:solidFill>
                  <a:srgbClr val="26BDC4"/>
                </a:solidFill>
              </a:rPr>
              <a:t>Review and organize data</a:t>
            </a:r>
          </a:p>
          <a:p>
            <a:pPr marL="342900" indent="-342900">
              <a:buFont typeface="Wingdings" panose="05000000000000000000" pitchFamily="2" charset="2"/>
              <a:buChar char="§"/>
            </a:pPr>
            <a:r>
              <a:rPr lang="en-US" b="1" dirty="0">
                <a:solidFill>
                  <a:srgbClr val="26BDC4"/>
                </a:solidFill>
              </a:rPr>
              <a:t>4 Step Problem Solving Process</a:t>
            </a:r>
          </a:p>
        </p:txBody>
      </p:sp>
    </p:spTree>
    <p:extLst>
      <p:ext uri="{BB962C8B-B14F-4D97-AF65-F5344CB8AC3E}">
        <p14:creationId xmlns:p14="http://schemas.microsoft.com/office/powerpoint/2010/main" val="13513674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8106" y="4758967"/>
            <a:ext cx="9545782" cy="2031325"/>
          </a:xfrm>
          <a:prstGeom prst="rect">
            <a:avLst/>
          </a:prstGeom>
        </p:spPr>
        <p:txBody>
          <a:bodyPr wrap="square" anchor="ctr">
            <a:spAutoFit/>
          </a:bodyPr>
          <a:lstStyle/>
          <a:p>
            <a:pPr defTabSz="457189">
              <a:defRPr/>
            </a:pPr>
            <a:r>
              <a:rPr lang="en-US" sz="2800" dirty="0">
                <a:solidFill>
                  <a:srgbClr val="26BDC4"/>
                </a:solidFill>
                <a:latin typeface="Arial"/>
                <a:cs typeface="Arial"/>
                <a:sym typeface="Gill Sans" charset="0"/>
              </a:rPr>
              <a:t>State</a:t>
            </a:r>
            <a:r>
              <a:rPr lang="en-US" sz="2800" dirty="0">
                <a:solidFill>
                  <a:srgbClr val="26BDC4"/>
                </a:solidFill>
                <a:latin typeface="Arial"/>
                <a:cs typeface="Arial"/>
              </a:rPr>
              <a:t>:</a:t>
            </a:r>
          </a:p>
          <a:p>
            <a:pPr defTabSz="457189">
              <a:defRPr/>
            </a:pPr>
            <a:r>
              <a:rPr lang="en-US" sz="2800" dirty="0">
                <a:solidFill>
                  <a:srgbClr val="26BDC4"/>
                </a:solidFill>
                <a:latin typeface="Arial"/>
                <a:cs typeface="Arial"/>
                <a:hlinkClick r:id="rId3"/>
              </a:rPr>
              <a:t>http://flpbs.fmhi.usf.edu/</a:t>
            </a:r>
            <a:endParaRPr lang="en-US" sz="2800" dirty="0">
              <a:solidFill>
                <a:srgbClr val="26BDC4"/>
              </a:solidFill>
              <a:latin typeface="Arial"/>
              <a:cs typeface="Arial"/>
            </a:endParaRPr>
          </a:p>
          <a:p>
            <a:pPr marL="457200" indent="-457200" defTabSz="457189">
              <a:buFont typeface="Arial" panose="020B0604020202020204" pitchFamily="34" charset="0"/>
              <a:buChar char="•"/>
              <a:defRPr/>
            </a:pPr>
            <a:r>
              <a:rPr lang="en-US" sz="2400" dirty="0">
                <a:latin typeface="Arial"/>
                <a:cs typeface="Arial"/>
              </a:rPr>
              <a:t>PBIS (RtI:B) information, forms, webinars, etc</a:t>
            </a:r>
            <a:r>
              <a:rPr lang="en-US" sz="2800" dirty="0">
                <a:latin typeface="Arial"/>
                <a:cs typeface="Arial"/>
              </a:rPr>
              <a:t>.</a:t>
            </a:r>
          </a:p>
          <a:p>
            <a:pPr defTabSz="457189">
              <a:lnSpc>
                <a:spcPct val="150000"/>
              </a:lnSpc>
              <a:defRPr/>
            </a:pPr>
            <a:endParaRPr lang="en-US" sz="2800" dirty="0">
              <a:solidFill>
                <a:srgbClr val="26BDC4"/>
              </a:solidFill>
              <a:latin typeface="Arial"/>
              <a:cs typeface="Arial"/>
            </a:endParaRPr>
          </a:p>
        </p:txBody>
      </p:sp>
      <p:grpSp>
        <p:nvGrpSpPr>
          <p:cNvPr id="10" name="Group 9"/>
          <p:cNvGrpSpPr/>
          <p:nvPr/>
        </p:nvGrpSpPr>
        <p:grpSpPr>
          <a:xfrm>
            <a:off x="0" y="0"/>
            <a:ext cx="9144000" cy="1557627"/>
            <a:chOff x="0" y="0"/>
            <a:chExt cx="9144000" cy="1557627"/>
          </a:xfrm>
        </p:grpSpPr>
        <p:grpSp>
          <p:nvGrpSpPr>
            <p:cNvPr id="11" name="Group 10"/>
            <p:cNvGrpSpPr/>
            <p:nvPr/>
          </p:nvGrpSpPr>
          <p:grpSpPr>
            <a:xfrm>
              <a:off x="0" y="391359"/>
              <a:ext cx="9144000" cy="733234"/>
              <a:chOff x="0" y="292608"/>
              <a:chExt cx="9144000" cy="733234"/>
            </a:xfrm>
          </p:grpSpPr>
          <p:sp>
            <p:nvSpPr>
              <p:cNvPr id="13" name="Rectangle 12"/>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000599" y="348515"/>
                <a:ext cx="5775940"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3: Use your resources</a:t>
                </a:r>
              </a:p>
            </p:txBody>
          </p:sp>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9" name="Rectangle 8"/>
          <p:cNvSpPr/>
          <p:nvPr/>
        </p:nvSpPr>
        <p:spPr>
          <a:xfrm>
            <a:off x="708106" y="1325606"/>
            <a:ext cx="9545782" cy="2616101"/>
          </a:xfrm>
          <a:prstGeom prst="rect">
            <a:avLst/>
          </a:prstGeom>
        </p:spPr>
        <p:txBody>
          <a:bodyPr wrap="square" anchor="ctr">
            <a:spAutoFit/>
          </a:bodyPr>
          <a:lstStyle/>
          <a:p>
            <a:pPr defTabSz="457189">
              <a:defRPr/>
            </a:pPr>
            <a:r>
              <a:rPr lang="en-US" sz="2800" dirty="0">
                <a:solidFill>
                  <a:srgbClr val="26BDC4"/>
                </a:solidFill>
                <a:latin typeface="Arial"/>
                <a:cs typeface="Arial"/>
                <a:sym typeface="Gill Sans" charset="0"/>
              </a:rPr>
              <a:t>Broward</a:t>
            </a:r>
            <a:r>
              <a:rPr lang="en-US" sz="2800" dirty="0">
                <a:solidFill>
                  <a:srgbClr val="26BDC4"/>
                </a:solidFill>
                <a:latin typeface="Arial"/>
                <a:cs typeface="Arial"/>
              </a:rPr>
              <a:t>:</a:t>
            </a:r>
          </a:p>
          <a:p>
            <a:pPr defTabSz="457189">
              <a:defRPr/>
            </a:pPr>
            <a:r>
              <a:rPr lang="en-US" sz="2800" dirty="0">
                <a:latin typeface="Arial"/>
                <a:cs typeface="Arial"/>
                <a:hlinkClick r:id="rId5"/>
              </a:rPr>
              <a:t>http://www.browardprevention.org/mtssrti/rtib/</a:t>
            </a:r>
            <a:endParaRPr lang="en-US" sz="2800" dirty="0">
              <a:latin typeface="Arial"/>
              <a:cs typeface="Arial"/>
            </a:endParaRPr>
          </a:p>
          <a:p>
            <a:pPr defTabSz="457189">
              <a:defRPr/>
            </a:pPr>
            <a:endParaRPr lang="en-US" sz="1200" dirty="0">
              <a:latin typeface="Arial"/>
              <a:cs typeface="Arial"/>
            </a:endParaRPr>
          </a:p>
          <a:p>
            <a:pPr marL="914400" lvl="1" indent="-457200" defTabSz="457189">
              <a:buFont typeface="Arial" panose="020B0604020202020204" pitchFamily="34" charset="0"/>
              <a:buChar char="•"/>
              <a:defRPr/>
            </a:pPr>
            <a:r>
              <a:rPr lang="en-US" sz="2400" dirty="0">
                <a:latin typeface="Arial"/>
                <a:cs typeface="Arial"/>
              </a:rPr>
              <a:t>Principal Brainshark</a:t>
            </a:r>
          </a:p>
          <a:p>
            <a:pPr marL="800100" lvl="1" indent="-342900" defTabSz="457189">
              <a:buFont typeface="Arial" panose="020B0604020202020204" pitchFamily="34" charset="0"/>
              <a:buChar char="•"/>
              <a:defRPr/>
            </a:pPr>
            <a:r>
              <a:rPr lang="en-US" sz="2400" dirty="0">
                <a:latin typeface="Arial"/>
                <a:cs typeface="Arial"/>
              </a:rPr>
              <a:t>	Team mini “how to” Brainsharks</a:t>
            </a:r>
          </a:p>
          <a:p>
            <a:pPr marL="800100" lvl="1" indent="-342900" defTabSz="457189">
              <a:buFont typeface="Arial" panose="020B0604020202020204" pitchFamily="34" charset="0"/>
              <a:buChar char="•"/>
              <a:defRPr/>
            </a:pPr>
            <a:r>
              <a:rPr lang="en-US" sz="2400" dirty="0">
                <a:latin typeface="Arial"/>
                <a:cs typeface="Arial"/>
              </a:rPr>
              <a:t> SPBP Lesson Plan samples</a:t>
            </a:r>
          </a:p>
          <a:p>
            <a:pPr marL="800100" lvl="1" indent="-342900" defTabSz="457189">
              <a:buFont typeface="Arial" panose="020B0604020202020204" pitchFamily="34" charset="0"/>
              <a:buChar char="•"/>
              <a:defRPr/>
            </a:pPr>
            <a:r>
              <a:rPr lang="en-US" sz="2400" dirty="0">
                <a:latin typeface="Arial"/>
                <a:cs typeface="Arial"/>
              </a:rPr>
              <a:t>	In-depth Critical Element Brainsharks and resources</a:t>
            </a:r>
          </a:p>
        </p:txBody>
      </p:sp>
      <p:sp>
        <p:nvSpPr>
          <p:cNvPr id="4" name="TextBox 3"/>
          <p:cNvSpPr txBox="1"/>
          <p:nvPr/>
        </p:nvSpPr>
        <p:spPr>
          <a:xfrm>
            <a:off x="708106" y="3941707"/>
            <a:ext cx="5413405" cy="523220"/>
          </a:xfrm>
          <a:prstGeom prst="rect">
            <a:avLst/>
          </a:prstGeom>
          <a:noFill/>
        </p:spPr>
        <p:txBody>
          <a:bodyPr wrap="none" rtlCol="0">
            <a:spAutoFit/>
          </a:bodyPr>
          <a:lstStyle/>
          <a:p>
            <a:r>
              <a:rPr lang="en-US" sz="2800" dirty="0">
                <a:solidFill>
                  <a:srgbClr val="FF0000"/>
                </a:solidFill>
              </a:rPr>
              <a:t>Tyyne.Hogan@browardschools.com</a:t>
            </a:r>
          </a:p>
        </p:txBody>
      </p:sp>
    </p:spTree>
    <p:extLst>
      <p:ext uri="{BB962C8B-B14F-4D97-AF65-F5344CB8AC3E}">
        <p14:creationId xmlns:p14="http://schemas.microsoft.com/office/powerpoint/2010/main" val="4031726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117" y="1738725"/>
            <a:ext cx="8249374" cy="3323987"/>
          </a:xfrm>
          <a:prstGeom prst="rect">
            <a:avLst/>
          </a:prstGeom>
          <a:noFill/>
        </p:spPr>
        <p:txBody>
          <a:bodyPr wrap="none" rtlCol="0">
            <a:spAutoFit/>
          </a:bodyPr>
          <a:lstStyle/>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Copy and disseminate the survey to all of your staff</a:t>
            </a:r>
          </a:p>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Give staff sufficient time to complete and return to you</a:t>
            </a:r>
          </a:p>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Collect and analyze survey data (or copy surveys for you)</a:t>
            </a:r>
          </a:p>
          <a:p>
            <a:pPr marL="342891" indent="-342891">
              <a:lnSpc>
                <a:spcPct val="150000"/>
              </a:lnSpc>
              <a:buFontTx/>
              <a:buAutoNum type="arabicPeriod"/>
            </a:pPr>
            <a:r>
              <a:rPr lang="en-US" sz="2000" dirty="0">
                <a:solidFill>
                  <a:prstClr val="black"/>
                </a:solidFill>
                <a:latin typeface="Arial" panose="020B0604020202020204" pitchFamily="34" charset="0"/>
                <a:cs typeface="Arial" panose="020B0604020202020204" pitchFamily="34" charset="0"/>
              </a:rPr>
              <a:t>Put all </a:t>
            </a:r>
            <a:r>
              <a:rPr lang="en-US" sz="2000" b="1" u="sng" dirty="0">
                <a:solidFill>
                  <a:prstClr val="black"/>
                </a:solidFill>
                <a:latin typeface="Arial" panose="020B0604020202020204" pitchFamily="34" charset="0"/>
                <a:cs typeface="Arial" panose="020B0604020202020204" pitchFamily="34" charset="0"/>
              </a:rPr>
              <a:t>original</a:t>
            </a:r>
            <a:r>
              <a:rPr lang="en-US" sz="2000" dirty="0">
                <a:solidFill>
                  <a:prstClr val="black"/>
                </a:solidFill>
                <a:latin typeface="Arial" panose="020B0604020202020204" pitchFamily="34" charset="0"/>
                <a:cs typeface="Arial" panose="020B0604020202020204" pitchFamily="34" charset="0"/>
              </a:rPr>
              <a:t> surveys (and your school name) in a pony envelope </a:t>
            </a:r>
          </a:p>
          <a:p>
            <a:pPr>
              <a:lnSpc>
                <a:spcPct val="150000"/>
              </a:lnSpc>
            </a:pPr>
            <a:r>
              <a:rPr lang="en-US" sz="2000" dirty="0">
                <a:solidFill>
                  <a:prstClr val="black"/>
                </a:solidFill>
                <a:latin typeface="Arial" panose="020B0604020202020204" pitchFamily="34" charset="0"/>
                <a:cs typeface="Arial" panose="020B0604020202020204" pitchFamily="34" charset="0"/>
              </a:rPr>
              <a:t>5.  Send to: </a:t>
            </a:r>
            <a:r>
              <a:rPr lang="en-US" sz="2000" b="1" dirty="0">
                <a:solidFill>
                  <a:prstClr val="black"/>
                </a:solidFill>
                <a:latin typeface="Arial" panose="020B0604020202020204" pitchFamily="34" charset="0"/>
                <a:cs typeface="Arial" panose="020B0604020202020204" pitchFamily="34" charset="0"/>
              </a:rPr>
              <a:t>Tyyne Hogan, Lauderdale Manors Center, Room 1709</a:t>
            </a:r>
          </a:p>
          <a:p>
            <a:pPr>
              <a:lnSpc>
                <a:spcPct val="150000"/>
              </a:lnSpc>
            </a:pPr>
            <a:r>
              <a:rPr lang="en-US" sz="2000" dirty="0">
                <a:solidFill>
                  <a:prstClr val="black"/>
                </a:solidFill>
                <a:latin typeface="Arial" panose="020B0604020202020204" pitchFamily="34" charset="0"/>
                <a:cs typeface="Arial" panose="020B0604020202020204" pitchFamily="34" charset="0"/>
              </a:rPr>
              <a:t> </a:t>
            </a:r>
            <a:endParaRPr lang="en-US" sz="2000" b="1" dirty="0">
              <a:solidFill>
                <a:prstClr val="black"/>
              </a:solidFill>
              <a:latin typeface="Arial" panose="020B0604020202020204" pitchFamily="34" charset="0"/>
              <a:cs typeface="Arial" panose="020B0604020202020204" pitchFamily="34" charset="0"/>
            </a:endParaRPr>
          </a:p>
          <a:p>
            <a:pPr marL="342891" indent="-342891">
              <a:lnSpc>
                <a:spcPct val="150000"/>
              </a:lnSpc>
              <a:buFontTx/>
              <a:buAutoNum type="arabicPeriod"/>
            </a:pPr>
            <a:endParaRPr lang="en-US" sz="2000"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102907" y="4530562"/>
            <a:ext cx="8328494" cy="707886"/>
          </a:xfrm>
          <a:prstGeom prst="rect">
            <a:avLst/>
          </a:prstGeom>
          <a:noFill/>
        </p:spPr>
        <p:txBody>
          <a:bodyPr wrap="square" rtlCol="0">
            <a:spAutoFit/>
          </a:bodyPr>
          <a:lstStyle/>
          <a:p>
            <a:r>
              <a:rPr lang="en-US" sz="2000" dirty="0">
                <a:solidFill>
                  <a:srgbClr val="FF0000"/>
                </a:solidFill>
                <a:latin typeface="Arial" panose="020B0604020202020204" pitchFamily="34" charset="0"/>
                <a:cs typeface="Arial" panose="020B0604020202020204" pitchFamily="34" charset="0"/>
              </a:rPr>
              <a:t>1. Must have a minimum of 50% of your staff complete the survey </a:t>
            </a:r>
          </a:p>
          <a:p>
            <a:r>
              <a:rPr lang="en-US" sz="2000" dirty="0">
                <a:solidFill>
                  <a:srgbClr val="FF0000"/>
                </a:solidFill>
                <a:latin typeface="Arial" panose="020B0604020202020204" pitchFamily="34" charset="0"/>
                <a:cs typeface="Arial" panose="020B0604020202020204" pitchFamily="34" charset="0"/>
              </a:rPr>
              <a:t>2. Pony must be received </a:t>
            </a:r>
            <a:r>
              <a:rPr lang="en-US" sz="2000" u="sng" dirty="0">
                <a:solidFill>
                  <a:srgbClr val="FF0000"/>
                </a:solidFill>
                <a:latin typeface="Arial" panose="020B0604020202020204" pitchFamily="34" charset="0"/>
                <a:cs typeface="Arial" panose="020B0604020202020204" pitchFamily="34" charset="0"/>
              </a:rPr>
              <a:t>before April 1</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41" y="4233587"/>
            <a:ext cx="729343" cy="1094015"/>
          </a:xfrm>
          <a:prstGeom prst="rect">
            <a:avLst/>
          </a:prstGeom>
        </p:spPr>
      </p:pic>
      <p:grpSp>
        <p:nvGrpSpPr>
          <p:cNvPr id="12" name="Group 11"/>
          <p:cNvGrpSpPr/>
          <p:nvPr/>
        </p:nvGrpSpPr>
        <p:grpSpPr>
          <a:xfrm>
            <a:off x="0" y="-101598"/>
            <a:ext cx="9203632" cy="1557627"/>
            <a:chOff x="0" y="0"/>
            <a:chExt cx="9203632" cy="1557627"/>
          </a:xfrm>
        </p:grpSpPr>
        <p:grpSp>
          <p:nvGrpSpPr>
            <p:cNvPr id="13" name="Group 12"/>
            <p:cNvGrpSpPr/>
            <p:nvPr/>
          </p:nvGrpSpPr>
          <p:grpSpPr>
            <a:xfrm>
              <a:off x="0" y="391359"/>
              <a:ext cx="9203632" cy="733234"/>
              <a:chOff x="0" y="292608"/>
              <a:chExt cx="9203632" cy="733234"/>
            </a:xfrm>
          </p:grpSpPr>
          <p:sp>
            <p:nvSpPr>
              <p:cNvPr id="15" name="Rectangle 14"/>
              <p:cNvSpPr/>
              <p:nvPr/>
            </p:nvSpPr>
            <p:spPr>
              <a:xfrm>
                <a:off x="0" y="292608"/>
                <a:ext cx="9144000" cy="733234"/>
              </a:xfrm>
              <a:prstGeom prst="rect">
                <a:avLst/>
              </a:prstGeom>
              <a:solidFill>
                <a:srgbClr val="26BD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461128" y="319112"/>
                <a:ext cx="7742504" cy="646331"/>
              </a:xfrm>
              <a:prstGeom prst="rect">
                <a:avLst/>
              </a:prstGeom>
              <a:noFill/>
              <a:ln>
                <a:noFill/>
              </a:ln>
            </p:spPr>
            <p:txBody>
              <a:bodyPr wrap="none" rtlCol="0">
                <a:spAutoFit/>
              </a:bodyPr>
              <a:lstStyle/>
              <a:p>
                <a:r>
                  <a:rPr lang="en-US" sz="3600" dirty="0">
                    <a:solidFill>
                      <a:schemeClr val="bg1"/>
                    </a:solidFill>
                    <a:latin typeface="Arial" panose="020B0604020202020204" pitchFamily="34" charset="0"/>
                    <a:cs typeface="Arial" panose="020B0604020202020204" pitchFamily="34" charset="0"/>
                  </a:rPr>
                  <a:t>Step 4: Send out a pre-SPBP Survey</a:t>
                </a:r>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466" y="0"/>
              <a:ext cx="1557627" cy="1557627"/>
            </a:xfrm>
            <a:prstGeom prst="rect">
              <a:avLst/>
            </a:prstGeom>
          </p:spPr>
        </p:pic>
      </p:grpSp>
      <p:sp>
        <p:nvSpPr>
          <p:cNvPr id="2" name="TextBox 1"/>
          <p:cNvSpPr txBox="1"/>
          <p:nvPr/>
        </p:nvSpPr>
        <p:spPr>
          <a:xfrm>
            <a:off x="1261364" y="5624577"/>
            <a:ext cx="6971588" cy="461665"/>
          </a:xfrm>
          <a:prstGeom prst="rect">
            <a:avLst/>
          </a:prstGeom>
          <a:noFill/>
        </p:spPr>
        <p:txBody>
          <a:bodyPr wrap="none" rtlCol="0">
            <a:spAutoFit/>
          </a:bodyPr>
          <a:lstStyle/>
          <a:p>
            <a:r>
              <a:rPr lang="en-US" sz="2400" b="1" dirty="0">
                <a:solidFill>
                  <a:srgbClr val="26BDC4"/>
                </a:solidFill>
                <a:latin typeface="Arial" charset="0"/>
                <a:ea typeface="Arial" charset="0"/>
                <a:cs typeface="Arial" charset="0"/>
              </a:rPr>
              <a:t>http://www.browardprevention.org/mtssrti/rtib/</a:t>
            </a:r>
          </a:p>
        </p:txBody>
      </p:sp>
      <p:sp>
        <p:nvSpPr>
          <p:cNvPr id="6" name="TextBox 5"/>
          <p:cNvSpPr txBox="1"/>
          <p:nvPr/>
        </p:nvSpPr>
        <p:spPr>
          <a:xfrm>
            <a:off x="3042644" y="6014992"/>
            <a:ext cx="2672526" cy="369332"/>
          </a:xfrm>
          <a:prstGeom prst="rect">
            <a:avLst/>
          </a:prstGeom>
          <a:noFill/>
        </p:spPr>
        <p:txBody>
          <a:bodyPr wrap="none" rtlCol="0">
            <a:spAutoFit/>
          </a:bodyPr>
          <a:lstStyle/>
          <a:p>
            <a:r>
              <a:rPr lang="en-US" dirty="0">
                <a:latin typeface="Arial" charset="0"/>
                <a:ea typeface="Arial" charset="0"/>
                <a:cs typeface="Arial" charset="0"/>
              </a:rPr>
              <a:t>Under “Additional Items”</a:t>
            </a:r>
          </a:p>
        </p:txBody>
      </p:sp>
      <p:sp>
        <p:nvSpPr>
          <p:cNvPr id="8" name="Rectangle 7"/>
          <p:cNvSpPr/>
          <p:nvPr/>
        </p:nvSpPr>
        <p:spPr>
          <a:xfrm>
            <a:off x="732284" y="5431512"/>
            <a:ext cx="8015207" cy="10753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5841" y="1286755"/>
            <a:ext cx="3591048" cy="523220"/>
          </a:xfrm>
          <a:prstGeom prst="rect">
            <a:avLst/>
          </a:prstGeom>
          <a:noFill/>
        </p:spPr>
        <p:txBody>
          <a:bodyPr wrap="none" rtlCol="0">
            <a:spAutoFit/>
          </a:bodyPr>
          <a:lstStyle/>
          <a:p>
            <a:r>
              <a:rPr lang="en-US" sz="2800" dirty="0">
                <a:solidFill>
                  <a:srgbClr val="26BDC4"/>
                </a:solidFill>
              </a:rPr>
              <a:t>To earn 3 bonus points:</a:t>
            </a:r>
          </a:p>
        </p:txBody>
      </p:sp>
    </p:spTree>
    <p:extLst>
      <p:ext uri="{BB962C8B-B14F-4D97-AF65-F5344CB8AC3E}">
        <p14:creationId xmlns:p14="http://schemas.microsoft.com/office/powerpoint/2010/main" val="3190158520"/>
      </p:ext>
    </p:extLst>
  </p:cSld>
  <p:clrMapOvr>
    <a:masterClrMapping/>
  </p:clrMapOvr>
</p:sld>
</file>

<file path=ppt/theme/theme1.xml><?xml version="1.0" encoding="utf-8"?>
<a:theme xmlns:a="http://schemas.openxmlformats.org/drawingml/2006/main" name="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BCPS">
      <a:dk1>
        <a:sysClr val="windowText" lastClr="000000"/>
      </a:dk1>
      <a:lt1>
        <a:sysClr val="window" lastClr="FFFFFF"/>
      </a:lt1>
      <a:dk2>
        <a:srgbClr val="00377B"/>
      </a:dk2>
      <a:lt2>
        <a:srgbClr val="D5D2C8"/>
      </a:lt2>
      <a:accent1>
        <a:srgbClr val="0093D0"/>
      </a:accent1>
      <a:accent2>
        <a:srgbClr val="F26323"/>
      </a:accent2>
      <a:accent3>
        <a:srgbClr val="36B77A"/>
      </a:accent3>
      <a:accent4>
        <a:srgbClr val="6A2C91"/>
      </a:accent4>
      <a:accent5>
        <a:srgbClr val="C7E1F5"/>
      </a:accent5>
      <a:accent6>
        <a:srgbClr val="F79646"/>
      </a:accent6>
      <a:hlink>
        <a:srgbClr val="0000FF"/>
      </a:hlink>
      <a:folHlink>
        <a:srgbClr val="800080"/>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16939</TotalTime>
  <Words>7855</Words>
  <Application>Microsoft Office PowerPoint</Application>
  <PresentationFormat>On-screen Show (4:3)</PresentationFormat>
  <Paragraphs>1306</Paragraphs>
  <Slides>104</Slides>
  <Notes>38</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104</vt:i4>
      </vt:variant>
    </vt:vector>
  </HeadingPairs>
  <TitlesOfParts>
    <vt:vector size="128" baseType="lpstr">
      <vt:lpstr>Gulim</vt:lpstr>
      <vt:lpstr>MS Mincho</vt:lpstr>
      <vt:lpstr>ＭＳ Ｐゴシック</vt:lpstr>
      <vt:lpstr>ＭＳ Ｐゴシック</vt:lpstr>
      <vt:lpstr>AntiqueOliNorDReg</vt:lpstr>
      <vt:lpstr>Arial</vt:lpstr>
      <vt:lpstr>Arial Black</vt:lpstr>
      <vt:lpstr>Arial Narrow</vt:lpstr>
      <vt:lpstr>Arial Narrow Bold</vt:lpstr>
      <vt:lpstr>Bell MT</vt:lpstr>
      <vt:lpstr>Calibri</vt:lpstr>
      <vt:lpstr>Cambria</vt:lpstr>
      <vt:lpstr>Century Gothic</vt:lpstr>
      <vt:lpstr>Constantia</vt:lpstr>
      <vt:lpstr>Copperplate Gothic Bold</vt:lpstr>
      <vt:lpstr>Franklin Gothic Book</vt:lpstr>
      <vt:lpstr>Gill Sans</vt:lpstr>
      <vt:lpstr>Helvetica</vt:lpstr>
      <vt:lpstr>Times New Roman</vt:lpstr>
      <vt:lpstr>Times New Roman Bold</vt:lpstr>
      <vt:lpstr>Wingdings</vt:lpstr>
      <vt:lpstr>Wingdings 2</vt:lpstr>
      <vt:lpstr>Office Theme</vt:lpstr>
      <vt:lpstr>1_Office Theme</vt:lpstr>
      <vt:lpstr>PowerPoint Presentation</vt:lpstr>
      <vt:lpstr>PowerPoint Presentation</vt:lpstr>
      <vt:lpstr>    SCHOOL IMPROVEMENT DATES/DEADLINES for 2017-2018 </vt:lpstr>
      <vt:lpstr>AGENDA</vt:lpstr>
      <vt:lpstr>OFFICE OF SERVICE QUALITY </vt:lpstr>
      <vt:lpstr>OSPA/OSQ WEBSITE </vt:lpstr>
      <vt:lpstr>SIP SCHOOL IMPROVEMENT PLAN </vt:lpstr>
      <vt:lpstr>SBBC SCHOOL IMPROVEMENT PLAN IMPORTANT CLARIFICATION POINTS </vt:lpstr>
      <vt:lpstr>SIP AND SAF SBBC POLICY</vt:lpstr>
      <vt:lpstr>     PURPOSE OF SAC </vt:lpstr>
      <vt:lpstr>SAC MEMBERSHIP </vt:lpstr>
      <vt:lpstr>SAC COMPOSITION </vt:lpstr>
      <vt:lpstr>SAC CHAIR(S)  </vt:lpstr>
      <vt:lpstr>    SAC  BYLAWS </vt:lpstr>
      <vt:lpstr>SAC BYLAW REVIEW</vt:lpstr>
      <vt:lpstr>SAF  SCHOOL ADVISORY FORUM </vt:lpstr>
      <vt:lpstr>PowerPoint Presentation</vt:lpstr>
      <vt:lpstr>HOW DOES SAC RELATE TO SAF? </vt:lpstr>
      <vt:lpstr> SAC AND SAF ELECTION PROCEDURES</vt:lpstr>
      <vt:lpstr>In the event there is no nominating committee formed then: Send out memo to school parent population (or otherwise advertise to your entire community) a notice that SAF elections will be held at the May meeting of the school year that Nominations will be taken from the floor.       SAC AND SAF ELECTION PROCEDURES</vt:lpstr>
      <vt:lpstr>A+ RECOGNITION FUND </vt:lpstr>
      <vt:lpstr>NEW &amp; CONTINUATION WAIVERS</vt:lpstr>
      <vt:lpstr>SBBC SIP FOR ALL SCHOOLS</vt:lpstr>
      <vt:lpstr>BEST Practice #2 An Embedded High Quality RtI Process</vt:lpstr>
      <vt:lpstr>State, District, and School Goals Alignment</vt:lpstr>
      <vt:lpstr>BEST Practice #2 An Embedded High Quality RtI Process</vt:lpstr>
      <vt:lpstr>BEST Practice #2 An Embedded High Quality RtI Process</vt:lpstr>
      <vt:lpstr>Best Practice #4 Scaling BEST Practices</vt:lpstr>
      <vt:lpstr>OFFICE OF SERVICE QUALITY </vt:lpstr>
      <vt:lpstr>PLAN STRUCTURE: Attendance Plan</vt:lpstr>
      <vt:lpstr>ATTENDANCE PLAN DATA</vt:lpstr>
      <vt:lpstr>ATTENDANCE PLAN GOALS</vt:lpstr>
      <vt:lpstr>ATTENDANCE PLANS TIERS &amp; STRATEGIES</vt:lpstr>
      <vt:lpstr>ATTENDANCE PLANS TIERS &amp; STRATEGIES</vt:lpstr>
      <vt:lpstr>ATTENDANCE PLAN TIER 1 EXAMPLES</vt:lpstr>
      <vt:lpstr>ATTENDANCE PLAN TIER 2 EXAMPLES</vt:lpstr>
      <vt:lpstr>ATTENDANCE PLAN TIER 3 EXAMPLES</vt:lpstr>
      <vt:lpstr>RESOURCES TO HELP WITH THE PLAN</vt:lpstr>
      <vt:lpstr> OFFICE OF SERVICE QUALITY </vt:lpstr>
      <vt:lpstr>PowerPoint Presentation</vt:lpstr>
      <vt:lpstr>Family and community engagement</vt:lpstr>
      <vt:lpstr>From “Involvement” to “Engagement”</vt:lpstr>
      <vt:lpstr>2017-2018 Strategy</vt:lpstr>
      <vt:lpstr>FACE Plan in SIP</vt:lpstr>
      <vt:lpstr>Engagement Goal</vt:lpstr>
      <vt:lpstr>Strategy 1 – Customer Service</vt:lpstr>
      <vt:lpstr>Strategy 2 – Cultural Ambassador </vt:lpstr>
      <vt:lpstr>Strategy 3 – FACE Resource Space</vt:lpstr>
      <vt:lpstr>Strategy 4 – “Catch Them Being Good”</vt:lpstr>
      <vt:lpstr>Strategy 5 – SEL </vt:lpstr>
      <vt:lpstr>Optional Objectives and Upload Documents</vt:lpstr>
      <vt:lpstr>Questions and Support</vt:lpstr>
      <vt:lpstr> OFFICE OF SERVICE QUALITY </vt:lpstr>
      <vt:lpstr>PowerPoint Presentation</vt:lpstr>
      <vt:lpstr>OUR VISION of MTSS</vt:lpstr>
      <vt:lpstr>CRITICAL COMPONENTS OF MTSS</vt:lpstr>
      <vt:lpstr>THE BIG PICTURE</vt:lpstr>
      <vt:lpstr>SAM Self-Assessment of Multi-Tiered System of Supports Instrument Overview </vt:lpstr>
      <vt:lpstr>ELEMENTS AND SCORING RUBRIC</vt:lpstr>
      <vt:lpstr>SAM REPORT</vt:lpstr>
      <vt:lpstr>ADMINISTRATION PROCEDURES</vt:lpstr>
      <vt:lpstr>ADMINISTRATION TIMELINE</vt:lpstr>
      <vt:lpstr>SAM PROBLEM SOLVING: STEP #1 </vt:lpstr>
      <vt:lpstr>SAM PROBLEM SOLVING: STEP #1 </vt:lpstr>
      <vt:lpstr>SAM PROBLEM SOLVING: STEP #2 </vt:lpstr>
      <vt:lpstr>SAM PROBLEM SOLVING: STEP #3 </vt:lpstr>
      <vt:lpstr>SAM PROBLEM SOLVING: STEP #3 </vt:lpstr>
      <vt:lpstr>SAM PROBLEM SOLVING: STEP #4 </vt:lpstr>
      <vt:lpstr>RESOURCES AND SUPPORT</vt:lpstr>
      <vt:lpstr>PROFESSIONAL LEARNING </vt:lpstr>
      <vt:lpstr> OFFICE OF SERVICE QUALITY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*PRE-SCHOOL TRANSITION*</vt:lpstr>
      <vt:lpstr> PARENT INVOLVEMENT Action Plan</vt:lpstr>
      <vt:lpstr>PARENT &amp; FAMILY ENGAGEMENT Action Plan</vt:lpstr>
      <vt:lpstr>PARENT &amp; FAMILY ENGAGEMENT Action Plan</vt:lpstr>
      <vt:lpstr>  Suggestions for Best Practices</vt:lpstr>
      <vt:lpstr>PowerPoint Presentation</vt:lpstr>
      <vt:lpstr>Need help?  Contact us!</vt:lpstr>
      <vt:lpstr> OFFICE OF SERVICE QUALITY </vt:lpstr>
      <vt:lpstr>PowerPoint Presentation</vt:lpstr>
      <vt:lpstr>PowerPoint Presentation</vt:lpstr>
      <vt:lpstr>PowerPoint Presentation</vt:lpstr>
      <vt:lpstr>Multi-Tiered System of Supports (MTSS)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SIP TRAINING 2017-18 SIP TRAINING 2017-18  SIP TRAINING 2017-18</vt:lpstr>
    </vt:vector>
  </TitlesOfParts>
  <Company>Nancy Nord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 Nord</dc:creator>
  <cp:lastModifiedBy>Donna R. Boruch</cp:lastModifiedBy>
  <cp:revision>571</cp:revision>
  <cp:lastPrinted>2017-04-25T14:06:05Z</cp:lastPrinted>
  <dcterms:created xsi:type="dcterms:W3CDTF">2014-12-19T16:36:55Z</dcterms:created>
  <dcterms:modified xsi:type="dcterms:W3CDTF">2017-09-22T19:48:53Z</dcterms:modified>
</cp:coreProperties>
</file>