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1" r:id="rId3"/>
    <p:sldId id="316" r:id="rId4"/>
    <p:sldId id="289" r:id="rId5"/>
    <p:sldId id="312" r:id="rId6"/>
    <p:sldId id="257" r:id="rId7"/>
    <p:sldId id="283" r:id="rId8"/>
    <p:sldId id="258" r:id="rId9"/>
    <p:sldId id="284" r:id="rId10"/>
    <p:sldId id="282" r:id="rId11"/>
    <p:sldId id="314" r:id="rId12"/>
    <p:sldId id="285" r:id="rId13"/>
    <p:sldId id="260" r:id="rId14"/>
    <p:sldId id="321" r:id="rId15"/>
    <p:sldId id="322" r:id="rId16"/>
    <p:sldId id="327" r:id="rId17"/>
    <p:sldId id="328" r:id="rId18"/>
    <p:sldId id="320" r:id="rId19"/>
    <p:sldId id="263" r:id="rId20"/>
    <p:sldId id="315" r:id="rId21"/>
    <p:sldId id="326" r:id="rId22"/>
    <p:sldId id="294" r:id="rId23"/>
    <p:sldId id="295" r:id="rId24"/>
    <p:sldId id="296" r:id="rId25"/>
    <p:sldId id="299" r:id="rId26"/>
    <p:sldId id="324" r:id="rId27"/>
    <p:sldId id="300" r:id="rId28"/>
    <p:sldId id="301" r:id="rId29"/>
    <p:sldId id="302" r:id="rId30"/>
    <p:sldId id="303" r:id="rId31"/>
    <p:sldId id="304" r:id="rId32"/>
    <p:sldId id="325" r:id="rId33"/>
    <p:sldId id="306" r:id="rId34"/>
    <p:sldId id="307" r:id="rId35"/>
    <p:sldId id="308" r:id="rId36"/>
    <p:sldId id="281" r:id="rId3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AE31"/>
    <a:srgbClr val="1AA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47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3EB2C-812E-1040-B125-A00483825F9C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5DC55-5F98-FB48-A05F-9BC439E37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12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46B33-1F02-824A-A24B-CB62E089B39E}" type="datetimeFigureOut">
              <a:rPr lang="en-US" smtClean="0"/>
              <a:t>9/13/16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4590-7722-714F-AF33-AEE2F52A7C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62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AT THIS POINT</a:t>
            </a:r>
            <a:r>
              <a:rPr lang="en-US" sz="1600" baseline="0" dirty="0" smtClean="0"/>
              <a:t> IF WILL HELP SAC CHAIRS LOG ON TO THE SCHOOL IMPROVEMENT PLAN ON OSPA CENTRAL 2.O AND NAVIGATE THE DIFFERENT COMPONENTS OF THE SIP(30 Minutes).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10 MINUTE BREAK BEFORE MOVING ON TO ACCREDITATION.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4590-7722-714F-AF33-AEE2F52A7C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3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64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69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IFs:</a:t>
            </a:r>
            <a:r>
              <a:rPr lang="en-US" baseline="0" dirty="0" smtClean="0"/>
              <a:t>  Have Stakeholder Feedback Worksheet and BCPS Stakeholder Feedback Data Document readily available on your desktop to email to the SAC Chairs.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4590-7722-714F-AF33-AEE2F52A7CC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96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2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69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INFORMATION IN A HAND OUT FOR ALL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44590-7722-714F-AF33-AEE2F52A7C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7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F0521-3E64-3846-9059-C0F7457885A3}" type="datetime1">
              <a:rPr lang="en-US" smtClean="0"/>
              <a:t>9/13/16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89A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1119-66DD-EC4C-A728-941FCDF17E8D}" type="datetime1">
              <a:rPr lang="en-US" smtClean="0"/>
              <a:t>9/13/16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76007" y="982421"/>
            <a:ext cx="1586865" cy="1454150"/>
          </a:xfrm>
          <a:custGeom>
            <a:avLst/>
            <a:gdLst/>
            <a:ahLst/>
            <a:cxnLst/>
            <a:rect l="l" t="t" r="r" b="b"/>
            <a:pathLst>
              <a:path w="1586865" h="1454150">
                <a:moveTo>
                  <a:pt x="0" y="1453705"/>
                </a:moveTo>
                <a:lnTo>
                  <a:pt x="1586445" y="1453705"/>
                </a:lnTo>
                <a:lnTo>
                  <a:pt x="1586445" y="0"/>
                </a:lnTo>
                <a:lnTo>
                  <a:pt x="0" y="0"/>
                </a:lnTo>
                <a:lnTo>
                  <a:pt x="0" y="145370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EE5D0-E105-E84C-809C-A103EE86DF92}" type="datetime1">
              <a:rPr lang="en-US" smtClean="0"/>
              <a:t>9/13/16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CF2F-84DB-CE4B-B7C5-326266ADACE4}" type="datetime1">
              <a:rPr lang="en-US" smtClean="0"/>
              <a:t>9/13/16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4464" y="459180"/>
            <a:ext cx="7919720" cy="5939790"/>
          </a:xfrm>
          <a:custGeom>
            <a:avLst/>
            <a:gdLst/>
            <a:ahLst/>
            <a:cxnLst/>
            <a:rect l="l" t="t" r="r" b="b"/>
            <a:pathLst>
              <a:path w="7919720" h="5939790">
                <a:moveTo>
                  <a:pt x="0" y="5939624"/>
                </a:moveTo>
                <a:lnTo>
                  <a:pt x="7919464" y="5939624"/>
                </a:lnTo>
                <a:lnTo>
                  <a:pt x="7919464" y="0"/>
                </a:lnTo>
                <a:lnTo>
                  <a:pt x="0" y="0"/>
                </a:lnTo>
                <a:lnTo>
                  <a:pt x="0" y="5939624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0902" y="822869"/>
            <a:ext cx="4284980" cy="815340"/>
          </a:xfrm>
          <a:custGeom>
            <a:avLst/>
            <a:gdLst/>
            <a:ahLst/>
            <a:cxnLst/>
            <a:rect l="l" t="t" r="r" b="b"/>
            <a:pathLst>
              <a:path w="4284980" h="815339">
                <a:moveTo>
                  <a:pt x="0" y="814984"/>
                </a:moveTo>
                <a:lnTo>
                  <a:pt x="4284649" y="814984"/>
                </a:lnTo>
                <a:lnTo>
                  <a:pt x="4284649" y="0"/>
                </a:lnTo>
                <a:lnTo>
                  <a:pt x="0" y="0"/>
                </a:lnTo>
                <a:lnTo>
                  <a:pt x="0" y="814984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23693" y="4596244"/>
            <a:ext cx="6110605" cy="608330"/>
          </a:xfrm>
          <a:custGeom>
            <a:avLst/>
            <a:gdLst/>
            <a:ahLst/>
            <a:cxnLst/>
            <a:rect l="l" t="t" r="r" b="b"/>
            <a:pathLst>
              <a:path w="6110605" h="608329">
                <a:moveTo>
                  <a:pt x="0" y="608075"/>
                </a:moveTo>
                <a:lnTo>
                  <a:pt x="6110262" y="608075"/>
                </a:lnTo>
                <a:lnTo>
                  <a:pt x="6110262" y="0"/>
                </a:lnTo>
                <a:lnTo>
                  <a:pt x="0" y="0"/>
                </a:lnTo>
                <a:lnTo>
                  <a:pt x="0" y="608075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53172" y="5657058"/>
            <a:ext cx="92710" cy="45085"/>
          </a:xfrm>
          <a:custGeom>
            <a:avLst/>
            <a:gdLst/>
            <a:ahLst/>
            <a:cxnLst/>
            <a:rect l="l" t="t" r="r" b="b"/>
            <a:pathLst>
              <a:path w="92710" h="45085">
                <a:moveTo>
                  <a:pt x="16630" y="0"/>
                </a:moveTo>
                <a:lnTo>
                  <a:pt x="7539" y="173"/>
                </a:lnTo>
                <a:lnTo>
                  <a:pt x="1727" y="704"/>
                </a:lnTo>
                <a:lnTo>
                  <a:pt x="0" y="952"/>
                </a:lnTo>
                <a:lnTo>
                  <a:pt x="9255" y="17029"/>
                </a:lnTo>
                <a:lnTo>
                  <a:pt x="47061" y="41491"/>
                </a:lnTo>
                <a:lnTo>
                  <a:pt x="72132" y="44617"/>
                </a:lnTo>
                <a:lnTo>
                  <a:pt x="82077" y="44213"/>
                </a:lnTo>
                <a:lnTo>
                  <a:pt x="89161" y="43381"/>
                </a:lnTo>
                <a:lnTo>
                  <a:pt x="92534" y="42783"/>
                </a:lnTo>
                <a:lnTo>
                  <a:pt x="81584" y="27194"/>
                </a:lnTo>
                <a:lnTo>
                  <a:pt x="41259" y="3320"/>
                </a:lnTo>
                <a:lnTo>
                  <a:pt x="16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80288" y="5877705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58038" y="0"/>
                </a:moveTo>
                <a:lnTo>
                  <a:pt x="2019" y="0"/>
                </a:lnTo>
                <a:lnTo>
                  <a:pt x="0" y="2019"/>
                </a:lnTo>
                <a:lnTo>
                  <a:pt x="0" y="7023"/>
                </a:lnTo>
                <a:lnTo>
                  <a:pt x="2019" y="9055"/>
                </a:lnTo>
                <a:lnTo>
                  <a:pt x="52374" y="9055"/>
                </a:lnTo>
                <a:lnTo>
                  <a:pt x="55130" y="3873"/>
                </a:lnTo>
                <a:lnTo>
                  <a:pt x="58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695036" y="5882231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15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657990" y="5877705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17640" y="0"/>
                </a:moveTo>
                <a:lnTo>
                  <a:pt x="342" y="0"/>
                </a:lnTo>
                <a:lnTo>
                  <a:pt x="596" y="3721"/>
                </a:lnTo>
                <a:lnTo>
                  <a:pt x="0" y="9055"/>
                </a:lnTo>
                <a:lnTo>
                  <a:pt x="28307" y="9055"/>
                </a:lnTo>
                <a:lnTo>
                  <a:pt x="22809" y="3403"/>
                </a:lnTo>
                <a:lnTo>
                  <a:pt x="1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615058" y="5877705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12953" y="0"/>
                </a:moveTo>
                <a:lnTo>
                  <a:pt x="7531" y="0"/>
                </a:lnTo>
                <a:lnTo>
                  <a:pt x="3251" y="4444"/>
                </a:lnTo>
                <a:lnTo>
                  <a:pt x="0" y="9055"/>
                </a:lnTo>
                <a:lnTo>
                  <a:pt x="16738" y="9055"/>
                </a:lnTo>
                <a:lnTo>
                  <a:pt x="14883" y="2501"/>
                </a:lnTo>
                <a:lnTo>
                  <a:pt x="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81558" y="5858941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60" h="9525">
                <a:moveTo>
                  <a:pt x="73190" y="0"/>
                </a:moveTo>
                <a:lnTo>
                  <a:pt x="2031" y="0"/>
                </a:lnTo>
                <a:lnTo>
                  <a:pt x="0" y="2019"/>
                </a:lnTo>
                <a:lnTo>
                  <a:pt x="0" y="7035"/>
                </a:lnTo>
                <a:lnTo>
                  <a:pt x="2031" y="9067"/>
                </a:lnTo>
                <a:lnTo>
                  <a:pt x="64312" y="9067"/>
                </a:lnTo>
                <a:lnTo>
                  <a:pt x="68414" y="3886"/>
                </a:lnTo>
                <a:lnTo>
                  <a:pt x="73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683794" y="586347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647" y="0"/>
                </a:lnTo>
              </a:path>
            </a:pathLst>
          </a:custGeom>
          <a:ln w="103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485130" y="5840175"/>
            <a:ext cx="43180" cy="9525"/>
          </a:xfrm>
          <a:custGeom>
            <a:avLst/>
            <a:gdLst/>
            <a:ahLst/>
            <a:cxnLst/>
            <a:rect l="l" t="t" r="r" b="b"/>
            <a:pathLst>
              <a:path w="43179" h="9525">
                <a:moveTo>
                  <a:pt x="43027" y="0"/>
                </a:moveTo>
                <a:lnTo>
                  <a:pt x="2018" y="0"/>
                </a:lnTo>
                <a:lnTo>
                  <a:pt x="0" y="2032"/>
                </a:lnTo>
                <a:lnTo>
                  <a:pt x="0" y="7035"/>
                </a:lnTo>
                <a:lnTo>
                  <a:pt x="2018" y="9067"/>
                </a:lnTo>
                <a:lnTo>
                  <a:pt x="40829" y="9067"/>
                </a:lnTo>
                <a:lnTo>
                  <a:pt x="41401" y="4368"/>
                </a:lnTo>
                <a:lnTo>
                  <a:pt x="430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530972" y="5840174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48920" y="0"/>
                </a:moveTo>
                <a:lnTo>
                  <a:pt x="12141" y="0"/>
                </a:lnTo>
                <a:lnTo>
                  <a:pt x="6134" y="2438"/>
                </a:lnTo>
                <a:lnTo>
                  <a:pt x="0" y="9067"/>
                </a:lnTo>
                <a:lnTo>
                  <a:pt x="37274" y="9067"/>
                </a:lnTo>
                <a:lnTo>
                  <a:pt x="45212" y="3898"/>
                </a:lnTo>
                <a:lnTo>
                  <a:pt x="57872" y="2069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747666" y="5840174"/>
            <a:ext cx="60325" cy="9525"/>
          </a:xfrm>
          <a:custGeom>
            <a:avLst/>
            <a:gdLst/>
            <a:ahLst/>
            <a:cxnLst/>
            <a:rect l="l" t="t" r="r" b="b"/>
            <a:pathLst>
              <a:path w="60325" h="9525">
                <a:moveTo>
                  <a:pt x="58204" y="0"/>
                </a:moveTo>
                <a:lnTo>
                  <a:pt x="3314" y="0"/>
                </a:lnTo>
                <a:lnTo>
                  <a:pt x="2412" y="4952"/>
                </a:lnTo>
                <a:lnTo>
                  <a:pt x="0" y="9067"/>
                </a:lnTo>
                <a:lnTo>
                  <a:pt x="58204" y="9067"/>
                </a:lnTo>
                <a:lnTo>
                  <a:pt x="60236" y="7035"/>
                </a:lnTo>
                <a:lnTo>
                  <a:pt x="60236" y="2031"/>
                </a:lnTo>
                <a:lnTo>
                  <a:pt x="58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657017" y="584017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29527" y="0"/>
                </a:moveTo>
                <a:lnTo>
                  <a:pt x="0" y="0"/>
                </a:lnTo>
                <a:lnTo>
                  <a:pt x="7543" y="2019"/>
                </a:lnTo>
                <a:lnTo>
                  <a:pt x="16662" y="9067"/>
                </a:lnTo>
                <a:lnTo>
                  <a:pt x="32853" y="9067"/>
                </a:lnTo>
                <a:lnTo>
                  <a:pt x="30656" y="5257"/>
                </a:lnTo>
                <a:lnTo>
                  <a:pt x="29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601790" y="582142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876" y="0"/>
                </a:moveTo>
                <a:lnTo>
                  <a:pt x="0" y="0"/>
                </a:lnTo>
                <a:lnTo>
                  <a:pt x="3365" y="4165"/>
                </a:lnTo>
                <a:lnTo>
                  <a:pt x="4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491108" y="5821424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8285" y="0"/>
                </a:moveTo>
                <a:lnTo>
                  <a:pt x="2019" y="0"/>
                </a:lnTo>
                <a:lnTo>
                  <a:pt x="0" y="2031"/>
                </a:lnTo>
                <a:lnTo>
                  <a:pt x="0" y="7023"/>
                </a:lnTo>
                <a:lnTo>
                  <a:pt x="2019" y="9054"/>
                </a:lnTo>
                <a:lnTo>
                  <a:pt x="41655" y="9054"/>
                </a:lnTo>
                <a:lnTo>
                  <a:pt x="44157" y="4762"/>
                </a:lnTo>
                <a:lnTo>
                  <a:pt x="48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749855" y="5821423"/>
            <a:ext cx="52069" cy="9525"/>
          </a:xfrm>
          <a:custGeom>
            <a:avLst/>
            <a:gdLst/>
            <a:ahLst/>
            <a:cxnLst/>
            <a:rect l="l" t="t" r="r" b="b"/>
            <a:pathLst>
              <a:path w="52070" h="9525">
                <a:moveTo>
                  <a:pt x="50037" y="0"/>
                </a:moveTo>
                <a:lnTo>
                  <a:pt x="0" y="0"/>
                </a:lnTo>
                <a:lnTo>
                  <a:pt x="1536" y="3403"/>
                </a:lnTo>
                <a:lnTo>
                  <a:pt x="1854" y="9054"/>
                </a:lnTo>
                <a:lnTo>
                  <a:pt x="50037" y="9054"/>
                </a:lnTo>
                <a:lnTo>
                  <a:pt x="52070" y="7022"/>
                </a:lnTo>
                <a:lnTo>
                  <a:pt x="52070" y="2031"/>
                </a:lnTo>
                <a:lnTo>
                  <a:pt x="5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639804" y="5821424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60" h="9525">
                <a:moveTo>
                  <a:pt x="47878" y="0"/>
                </a:moveTo>
                <a:lnTo>
                  <a:pt x="0" y="0"/>
                </a:lnTo>
                <a:lnTo>
                  <a:pt x="1943" y="9054"/>
                </a:lnTo>
                <a:lnTo>
                  <a:pt x="45998" y="9054"/>
                </a:lnTo>
                <a:lnTo>
                  <a:pt x="46163" y="4127"/>
                </a:lnTo>
                <a:lnTo>
                  <a:pt x="47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499842" y="580720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385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733592" y="5802670"/>
            <a:ext cx="59690" cy="9525"/>
          </a:xfrm>
          <a:custGeom>
            <a:avLst/>
            <a:gdLst/>
            <a:ahLst/>
            <a:cxnLst/>
            <a:rect l="l" t="t" r="r" b="b"/>
            <a:pathLst>
              <a:path w="59689" h="9525">
                <a:moveTo>
                  <a:pt x="57378" y="0"/>
                </a:moveTo>
                <a:lnTo>
                  <a:pt x="0" y="0"/>
                </a:lnTo>
                <a:lnTo>
                  <a:pt x="5905" y="2425"/>
                </a:lnTo>
                <a:lnTo>
                  <a:pt x="11010" y="9054"/>
                </a:lnTo>
                <a:lnTo>
                  <a:pt x="57378" y="9054"/>
                </a:lnTo>
                <a:lnTo>
                  <a:pt x="59423" y="7035"/>
                </a:lnTo>
                <a:lnTo>
                  <a:pt x="59423" y="2019"/>
                </a:lnTo>
                <a:lnTo>
                  <a:pt x="57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631394" y="5802671"/>
            <a:ext cx="73025" cy="9525"/>
          </a:xfrm>
          <a:custGeom>
            <a:avLst/>
            <a:gdLst/>
            <a:ahLst/>
            <a:cxnLst/>
            <a:rect l="l" t="t" r="r" b="b"/>
            <a:pathLst>
              <a:path w="73025" h="9525">
                <a:moveTo>
                  <a:pt x="72529" y="0"/>
                </a:moveTo>
                <a:lnTo>
                  <a:pt x="0" y="0"/>
                </a:lnTo>
                <a:lnTo>
                  <a:pt x="2679" y="4279"/>
                </a:lnTo>
                <a:lnTo>
                  <a:pt x="4686" y="9054"/>
                </a:lnTo>
                <a:lnTo>
                  <a:pt x="61544" y="9054"/>
                </a:lnTo>
                <a:lnTo>
                  <a:pt x="66306" y="2578"/>
                </a:lnTo>
                <a:lnTo>
                  <a:pt x="72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511635" y="5788440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36" y="0"/>
                </a:lnTo>
              </a:path>
            </a:pathLst>
          </a:custGeom>
          <a:ln w="103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527999" y="5769666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>
                <a:moveTo>
                  <a:pt x="0" y="0"/>
                </a:moveTo>
                <a:lnTo>
                  <a:pt x="237044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550302" y="575092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98" y="0"/>
                </a:lnTo>
              </a:path>
            </a:pathLst>
          </a:custGeom>
          <a:ln w="103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657511" y="572763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6470" y="0"/>
                </a:moveTo>
                <a:lnTo>
                  <a:pt x="2031" y="0"/>
                </a:lnTo>
                <a:lnTo>
                  <a:pt x="0" y="2031"/>
                </a:lnTo>
                <a:lnTo>
                  <a:pt x="0" y="7035"/>
                </a:lnTo>
                <a:lnTo>
                  <a:pt x="2031" y="9054"/>
                </a:lnTo>
                <a:lnTo>
                  <a:pt x="46470" y="9054"/>
                </a:lnTo>
                <a:lnTo>
                  <a:pt x="48501" y="7035"/>
                </a:lnTo>
                <a:lnTo>
                  <a:pt x="48501" y="2031"/>
                </a:lnTo>
                <a:lnTo>
                  <a:pt x="46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641732" y="5655816"/>
            <a:ext cx="59690" cy="76835"/>
          </a:xfrm>
          <a:custGeom>
            <a:avLst/>
            <a:gdLst/>
            <a:ahLst/>
            <a:cxnLst/>
            <a:rect l="l" t="t" r="r" b="b"/>
            <a:pathLst>
              <a:path w="59689" h="76835">
                <a:moveTo>
                  <a:pt x="57402" y="0"/>
                </a:moveTo>
                <a:lnTo>
                  <a:pt x="14603" y="25349"/>
                </a:lnTo>
                <a:lnTo>
                  <a:pt x="0" y="68176"/>
                </a:lnTo>
                <a:lnTo>
                  <a:pt x="277" y="72123"/>
                </a:lnTo>
                <a:lnTo>
                  <a:pt x="289" y="74650"/>
                </a:lnTo>
                <a:lnTo>
                  <a:pt x="2284" y="76657"/>
                </a:lnTo>
                <a:lnTo>
                  <a:pt x="7300" y="76657"/>
                </a:lnTo>
                <a:lnTo>
                  <a:pt x="9332" y="74650"/>
                </a:lnTo>
                <a:lnTo>
                  <a:pt x="9267" y="70165"/>
                </a:lnTo>
                <a:lnTo>
                  <a:pt x="10037" y="61067"/>
                </a:lnTo>
                <a:lnTo>
                  <a:pt x="37051" y="16595"/>
                </a:lnTo>
                <a:lnTo>
                  <a:pt x="54900" y="9067"/>
                </a:lnTo>
                <a:lnTo>
                  <a:pt x="57402" y="9067"/>
                </a:lnTo>
                <a:lnTo>
                  <a:pt x="59434" y="7035"/>
                </a:lnTo>
                <a:lnTo>
                  <a:pt x="59434" y="2044"/>
                </a:lnTo>
                <a:lnTo>
                  <a:pt x="57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480760" y="5896233"/>
            <a:ext cx="99695" cy="114300"/>
          </a:xfrm>
          <a:custGeom>
            <a:avLst/>
            <a:gdLst/>
            <a:ahLst/>
            <a:cxnLst/>
            <a:rect l="l" t="t" r="r" b="b"/>
            <a:pathLst>
              <a:path w="99695" h="114300">
                <a:moveTo>
                  <a:pt x="0" y="76"/>
                </a:moveTo>
                <a:lnTo>
                  <a:pt x="7697" y="39442"/>
                </a:lnTo>
                <a:lnTo>
                  <a:pt x="24098" y="74881"/>
                </a:lnTo>
                <a:lnTo>
                  <a:pt x="48010" y="105208"/>
                </a:lnTo>
                <a:lnTo>
                  <a:pt x="57444" y="113976"/>
                </a:lnTo>
                <a:lnTo>
                  <a:pt x="59035" y="113755"/>
                </a:lnTo>
                <a:lnTo>
                  <a:pt x="60282" y="110302"/>
                </a:lnTo>
                <a:lnTo>
                  <a:pt x="61471" y="103986"/>
                </a:lnTo>
                <a:lnTo>
                  <a:pt x="62890" y="95174"/>
                </a:lnTo>
                <a:lnTo>
                  <a:pt x="64827" y="84235"/>
                </a:lnTo>
                <a:lnTo>
                  <a:pt x="67567" y="71538"/>
                </a:lnTo>
                <a:lnTo>
                  <a:pt x="71400" y="57450"/>
                </a:lnTo>
                <a:lnTo>
                  <a:pt x="76611" y="42342"/>
                </a:lnTo>
                <a:lnTo>
                  <a:pt x="77657" y="39944"/>
                </a:lnTo>
                <a:lnTo>
                  <a:pt x="39438" y="39944"/>
                </a:lnTo>
                <a:lnTo>
                  <a:pt x="39109" y="24280"/>
                </a:lnTo>
                <a:lnTo>
                  <a:pt x="42954" y="9682"/>
                </a:lnTo>
                <a:lnTo>
                  <a:pt x="46559" y="953"/>
                </a:lnTo>
                <a:lnTo>
                  <a:pt x="0" y="76"/>
                </a:lnTo>
                <a:close/>
              </a:path>
              <a:path w="99695" h="114300">
                <a:moveTo>
                  <a:pt x="82930" y="0"/>
                </a:moveTo>
                <a:lnTo>
                  <a:pt x="68503" y="9682"/>
                </a:lnTo>
                <a:lnTo>
                  <a:pt x="55893" y="21104"/>
                </a:lnTo>
                <a:lnTo>
                  <a:pt x="45899" y="31979"/>
                </a:lnTo>
                <a:lnTo>
                  <a:pt x="39438" y="39944"/>
                </a:lnTo>
                <a:lnTo>
                  <a:pt x="77657" y="39944"/>
                </a:lnTo>
                <a:lnTo>
                  <a:pt x="83487" y="26580"/>
                </a:lnTo>
                <a:lnTo>
                  <a:pt x="92318" y="10533"/>
                </a:lnTo>
                <a:lnTo>
                  <a:pt x="99191" y="203"/>
                </a:lnTo>
                <a:lnTo>
                  <a:pt x="82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579554" y="5896303"/>
            <a:ext cx="231775" cy="151765"/>
          </a:xfrm>
          <a:custGeom>
            <a:avLst/>
            <a:gdLst/>
            <a:ahLst/>
            <a:cxnLst/>
            <a:rect l="l" t="t" r="r" b="b"/>
            <a:pathLst>
              <a:path w="231775" h="151764">
                <a:moveTo>
                  <a:pt x="29452" y="0"/>
                </a:moveTo>
                <a:lnTo>
                  <a:pt x="13748" y="37076"/>
                </a:lnTo>
                <a:lnTo>
                  <a:pt x="2242" y="86192"/>
                </a:lnTo>
                <a:lnTo>
                  <a:pt x="0" y="125426"/>
                </a:lnTo>
                <a:lnTo>
                  <a:pt x="161" y="130628"/>
                </a:lnTo>
                <a:lnTo>
                  <a:pt x="34911" y="150965"/>
                </a:lnTo>
                <a:lnTo>
                  <a:pt x="38340" y="151283"/>
                </a:lnTo>
                <a:lnTo>
                  <a:pt x="41274" y="151283"/>
                </a:lnTo>
                <a:lnTo>
                  <a:pt x="54806" y="147464"/>
                </a:lnTo>
                <a:lnTo>
                  <a:pt x="64146" y="137498"/>
                </a:lnTo>
                <a:lnTo>
                  <a:pt x="67182" y="125426"/>
                </a:lnTo>
                <a:lnTo>
                  <a:pt x="160134" y="125426"/>
                </a:lnTo>
                <a:lnTo>
                  <a:pt x="191630" y="97757"/>
                </a:lnTo>
                <a:lnTo>
                  <a:pt x="211893" y="68983"/>
                </a:lnTo>
                <a:lnTo>
                  <a:pt x="46514" y="68983"/>
                </a:lnTo>
                <a:lnTo>
                  <a:pt x="45600" y="68008"/>
                </a:lnTo>
                <a:lnTo>
                  <a:pt x="46639" y="61506"/>
                </a:lnTo>
                <a:lnTo>
                  <a:pt x="48825" y="50766"/>
                </a:lnTo>
                <a:lnTo>
                  <a:pt x="51359" y="37004"/>
                </a:lnTo>
                <a:lnTo>
                  <a:pt x="53405" y="21726"/>
                </a:lnTo>
                <a:lnTo>
                  <a:pt x="54182" y="6004"/>
                </a:lnTo>
                <a:lnTo>
                  <a:pt x="41820" y="726"/>
                </a:lnTo>
                <a:lnTo>
                  <a:pt x="29452" y="0"/>
                </a:lnTo>
                <a:close/>
              </a:path>
              <a:path w="231775" h="151764">
                <a:moveTo>
                  <a:pt x="160134" y="125426"/>
                </a:moveTo>
                <a:lnTo>
                  <a:pt x="67182" y="125426"/>
                </a:lnTo>
                <a:lnTo>
                  <a:pt x="70999" y="138955"/>
                </a:lnTo>
                <a:lnTo>
                  <a:pt x="80963" y="148299"/>
                </a:lnTo>
                <a:lnTo>
                  <a:pt x="95997" y="151283"/>
                </a:lnTo>
                <a:lnTo>
                  <a:pt x="99097" y="150965"/>
                </a:lnTo>
                <a:lnTo>
                  <a:pt x="138188" y="138064"/>
                </a:lnTo>
                <a:lnTo>
                  <a:pt x="160134" y="125426"/>
                </a:lnTo>
                <a:close/>
              </a:path>
              <a:path w="231775" h="151764">
                <a:moveTo>
                  <a:pt x="115315" y="0"/>
                </a:moveTo>
                <a:lnTo>
                  <a:pt x="76987" y="0"/>
                </a:lnTo>
                <a:lnTo>
                  <a:pt x="76106" y="3696"/>
                </a:lnTo>
                <a:lnTo>
                  <a:pt x="73696" y="12606"/>
                </a:lnTo>
                <a:lnTo>
                  <a:pt x="69530" y="25584"/>
                </a:lnTo>
                <a:lnTo>
                  <a:pt x="63634" y="40541"/>
                </a:lnTo>
                <a:lnTo>
                  <a:pt x="55974" y="55625"/>
                </a:lnTo>
                <a:lnTo>
                  <a:pt x="46514" y="68983"/>
                </a:lnTo>
                <a:lnTo>
                  <a:pt x="211893" y="68983"/>
                </a:lnTo>
                <a:lnTo>
                  <a:pt x="228751" y="26048"/>
                </a:lnTo>
                <a:lnTo>
                  <a:pt x="231374" y="12320"/>
                </a:lnTo>
                <a:lnTo>
                  <a:pt x="152281" y="3696"/>
                </a:lnTo>
                <a:lnTo>
                  <a:pt x="118006" y="3696"/>
                </a:lnTo>
                <a:lnTo>
                  <a:pt x="115315" y="0"/>
                </a:lnTo>
                <a:close/>
              </a:path>
              <a:path w="231775" h="151764">
                <a:moveTo>
                  <a:pt x="118387" y="0"/>
                </a:moveTo>
                <a:lnTo>
                  <a:pt x="118006" y="3696"/>
                </a:lnTo>
                <a:lnTo>
                  <a:pt x="152281" y="3696"/>
                </a:lnTo>
                <a:lnTo>
                  <a:pt x="118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587017" y="572763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6469" y="0"/>
                </a:moveTo>
                <a:lnTo>
                  <a:pt x="2019" y="0"/>
                </a:lnTo>
                <a:lnTo>
                  <a:pt x="0" y="2031"/>
                </a:lnTo>
                <a:lnTo>
                  <a:pt x="0" y="7035"/>
                </a:lnTo>
                <a:lnTo>
                  <a:pt x="2019" y="9054"/>
                </a:lnTo>
                <a:lnTo>
                  <a:pt x="46469" y="9054"/>
                </a:lnTo>
                <a:lnTo>
                  <a:pt x="48488" y="7035"/>
                </a:lnTo>
                <a:lnTo>
                  <a:pt x="48488" y="2031"/>
                </a:lnTo>
                <a:lnTo>
                  <a:pt x="46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3A97-F7AA-BC45-A50E-16A9C60F4FE9}" type="datetime1">
              <a:rPr lang="en-US" smtClean="0"/>
              <a:t>9/13/16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4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6" y="3465286"/>
            <a:ext cx="369910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703286"/>
            <a:ext cx="3782331" cy="63976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65286"/>
            <a:ext cx="378233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77188" y="1008063"/>
            <a:ext cx="1586160" cy="1433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7854F83-C534-2547-8652-FDEB797E24C4}" type="datetime1">
              <a:rPr lang="en-US" altLang="en-US" smtClean="0"/>
              <a:t>9/13/16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6D598E-204F-44FB-83A2-3D645C254B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516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3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356" y="4109357"/>
            <a:ext cx="3309031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286" y="3343048"/>
            <a:ext cx="7629071" cy="6397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4109357"/>
            <a:ext cx="3564618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81429" y="983119"/>
            <a:ext cx="1561488" cy="1463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EFA99CE-8C94-2E49-8E7E-D1EC074F2630}" type="datetime1">
              <a:rPr lang="en-US" altLang="en-US" smtClean="0"/>
              <a:t>9/13/16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FA1368-8184-48F2-A2DB-BB93239E07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47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76007" y="982421"/>
            <a:ext cx="1586865" cy="1454150"/>
          </a:xfrm>
          <a:custGeom>
            <a:avLst/>
            <a:gdLst/>
            <a:ahLst/>
            <a:cxnLst/>
            <a:rect l="l" t="t" r="r" b="b"/>
            <a:pathLst>
              <a:path w="1586865" h="1454150">
                <a:moveTo>
                  <a:pt x="0" y="1453705"/>
                </a:moveTo>
                <a:lnTo>
                  <a:pt x="1586445" y="1453705"/>
                </a:lnTo>
                <a:lnTo>
                  <a:pt x="1586445" y="0"/>
                </a:lnTo>
                <a:lnTo>
                  <a:pt x="0" y="0"/>
                </a:lnTo>
                <a:lnTo>
                  <a:pt x="0" y="145370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532" y="990117"/>
            <a:ext cx="7580935" cy="146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1629" y="3325077"/>
            <a:ext cx="6320741" cy="327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489A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87CF-1189-8D48-838E-1C6BF7991355}" type="datetime1">
              <a:rPr lang="en-US" smtClean="0"/>
              <a:t>9/13/16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broward.k12.fl.us/sbbcpolicies/index.as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ward.k12.fl.us/ospa/initiatives.asp?initiative_id=6" TargetMode="External"/><Relationship Id="rId4" Type="http://schemas.openxmlformats.org/officeDocument/2006/relationships/hyperlink" Target="http://www.fldoe.org/accountability/accountability-reporting/accountability-rules.s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broward.k12.fl.us/ospa/initiatives.asp?initiative_id=5" TargetMode="External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ward.k12.fl.us/ospa/ospa-central2/" TargetMode="External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screencast.com/t/h6SOaSO9V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hyperlink" Target="http://www.screencast.com/t/536Y8xgzY7l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cast.com/t/536Y8xgzY7lg" TargetMode="External"/><Relationship Id="rId4" Type="http://schemas.openxmlformats.org/officeDocument/2006/relationships/image" Target="../media/image7.emf"/><Relationship Id="rId5" Type="http://schemas.openxmlformats.org/officeDocument/2006/relationships/hyperlink" Target="http://www.advanc-ed.org/login" TargetMode="External"/><Relationship Id="rId6" Type="http://schemas.openxmlformats.org/officeDocument/2006/relationships/hyperlink" Target="http://extranet.advanc-ed.org/assist_resources_and_tools/docs/Stakeholder-Feedback-Worksheet.xlsx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cps.browardschools.com/VirtualCounselor/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hyperlink" Target="http://www.screencast.com/t/BEGXhfGEAz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creencast.com/t/lpTR9DoXt8" TargetMode="External"/><Relationship Id="rId3" Type="http://schemas.openxmlformats.org/officeDocument/2006/relationships/image" Target="../media/image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broward.k12.fl.us/ospa/initiatives.asp?initiative_id=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broward.k12.fl.us/sbbcpolicies/index.as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279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177" y="4523981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1828800" y="1828799"/>
                </a:moveTo>
                <a:lnTo>
                  <a:pt x="0" y="1828799"/>
                </a:lnTo>
                <a:lnTo>
                  <a:pt x="0" y="0"/>
                </a:lnTo>
                <a:lnTo>
                  <a:pt x="1828800" y="0"/>
                </a:lnTo>
                <a:lnTo>
                  <a:pt x="1828800" y="1828799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2577" y="2610510"/>
            <a:ext cx="3759200" cy="1828800"/>
          </a:xfrm>
          <a:custGeom>
            <a:avLst/>
            <a:gdLst/>
            <a:ahLst/>
            <a:cxnLst/>
            <a:rect l="l" t="t" r="r" b="b"/>
            <a:pathLst>
              <a:path w="3759200" h="1828800">
                <a:moveTo>
                  <a:pt x="0" y="1828799"/>
                </a:moveTo>
                <a:lnTo>
                  <a:pt x="3759200" y="1828799"/>
                </a:lnTo>
                <a:lnTo>
                  <a:pt x="3759200" y="0"/>
                </a:lnTo>
                <a:lnTo>
                  <a:pt x="0" y="0"/>
                </a:lnTo>
                <a:lnTo>
                  <a:pt x="0" y="1828799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377" y="261051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1828800" y="1828799"/>
                </a:moveTo>
                <a:lnTo>
                  <a:pt x="0" y="1828799"/>
                </a:lnTo>
                <a:lnTo>
                  <a:pt x="0" y="0"/>
                </a:lnTo>
                <a:lnTo>
                  <a:pt x="1828800" y="0"/>
                </a:lnTo>
                <a:lnTo>
                  <a:pt x="1828800" y="1828799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377" y="4523981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1828800" y="1828799"/>
                </a:moveTo>
                <a:lnTo>
                  <a:pt x="0" y="1828799"/>
                </a:lnTo>
                <a:lnTo>
                  <a:pt x="0" y="0"/>
                </a:lnTo>
                <a:lnTo>
                  <a:pt x="1828800" y="0"/>
                </a:lnTo>
                <a:lnTo>
                  <a:pt x="1828800" y="182879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84337" y="0"/>
            <a:ext cx="16383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609600"/>
            <a:ext cx="7924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4000" b="1" spc="-20" dirty="0" smtClean="0">
                <a:solidFill>
                  <a:srgbClr val="9BBB59"/>
                </a:solidFill>
                <a:latin typeface="Arial Black"/>
                <a:cs typeface="Arial Black"/>
              </a:rPr>
              <a:t>SCHOOL IMPROVEMENT TRAINING</a:t>
            </a:r>
          </a:p>
          <a:p>
            <a:pPr algn="ctr"/>
            <a:r>
              <a:rPr lang="en-US" sz="4000" b="1" spc="-20" dirty="0" smtClean="0">
                <a:solidFill>
                  <a:srgbClr val="9BBB59"/>
                </a:solidFill>
                <a:latin typeface="Arial Black"/>
                <a:cs typeface="Arial Black"/>
              </a:rPr>
              <a:t>SEPTEMBER 2016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07306" y="2517503"/>
            <a:ext cx="14033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dirty="0">
                <a:solidFill>
                  <a:srgbClr val="489AD4"/>
                </a:solidFill>
                <a:latin typeface="Calibri"/>
                <a:cs typeface="Calibri"/>
              </a:rPr>
              <a:t>    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2620963"/>
            <a:ext cx="1828800" cy="1828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48000" y="2895600"/>
            <a:ext cx="3505200" cy="1370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2308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ﬃce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of Ser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ce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800" b="1" u="heavy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  <a:p>
            <a:pPr marR="861060" algn="ctr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3199" y="3472639"/>
            <a:ext cx="3689581" cy="709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eda Hudge, Director </a:t>
            </a:r>
            <a:endParaRPr sz="2000" dirty="0">
              <a:latin typeface="Calibri"/>
              <a:cs typeface="Calibri"/>
            </a:endParaRPr>
          </a:p>
          <a:p>
            <a:pPr marR="55244" algn="ctr"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Donna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, Coordinator, 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chool Imp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vement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93987" y="4527550"/>
            <a:ext cx="1828800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1212" y="4527550"/>
            <a:ext cx="1828800" cy="1828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7420" y="2836159"/>
            <a:ext cx="206375" cy="99695"/>
          </a:xfrm>
          <a:custGeom>
            <a:avLst/>
            <a:gdLst/>
            <a:ahLst/>
            <a:cxnLst/>
            <a:rect l="l" t="t" r="r" b="b"/>
            <a:pathLst>
              <a:path w="206375" h="99694">
                <a:moveTo>
                  <a:pt x="30586" y="0"/>
                </a:moveTo>
                <a:lnTo>
                  <a:pt x="0" y="2177"/>
                </a:lnTo>
                <a:lnTo>
                  <a:pt x="8796" y="20103"/>
                </a:lnTo>
                <a:lnTo>
                  <a:pt x="42146" y="60804"/>
                </a:lnTo>
                <a:lnTo>
                  <a:pt x="81993" y="84973"/>
                </a:lnTo>
                <a:lnTo>
                  <a:pt x="123268" y="96576"/>
                </a:lnTo>
                <a:lnTo>
                  <a:pt x="160902" y="99578"/>
                </a:lnTo>
                <a:lnTo>
                  <a:pt x="171762" y="99353"/>
                </a:lnTo>
                <a:lnTo>
                  <a:pt x="206080" y="95408"/>
                </a:lnTo>
                <a:lnTo>
                  <a:pt x="195687" y="78509"/>
                </a:lnTo>
                <a:lnTo>
                  <a:pt x="159214" y="39854"/>
                </a:lnTo>
                <a:lnTo>
                  <a:pt x="118170" y="16245"/>
                </a:lnTo>
                <a:lnTo>
                  <a:pt x="77187" y="4193"/>
                </a:lnTo>
                <a:lnTo>
                  <a:pt x="30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5396" y="3328304"/>
            <a:ext cx="129539" cy="20320"/>
          </a:xfrm>
          <a:custGeom>
            <a:avLst/>
            <a:gdLst/>
            <a:ahLst/>
            <a:cxnLst/>
            <a:rect l="l" t="t" r="r" b="b"/>
            <a:pathLst>
              <a:path w="129540" h="20320">
                <a:moveTo>
                  <a:pt x="129033" y="0"/>
                </a:moveTo>
                <a:lnTo>
                  <a:pt x="4500" y="0"/>
                </a:lnTo>
                <a:lnTo>
                  <a:pt x="0" y="4532"/>
                </a:lnTo>
                <a:lnTo>
                  <a:pt x="0" y="15678"/>
                </a:lnTo>
                <a:lnTo>
                  <a:pt x="4500" y="20194"/>
                </a:lnTo>
                <a:lnTo>
                  <a:pt x="116450" y="20194"/>
                </a:lnTo>
                <a:lnTo>
                  <a:pt x="122574" y="8661"/>
                </a:lnTo>
                <a:lnTo>
                  <a:pt x="129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62782" y="333840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1645" y="0"/>
                </a:lnTo>
              </a:path>
            </a:pathLst>
          </a:custGeom>
          <a:ln w="21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80433" y="3328304"/>
            <a:ext cx="62230" cy="20320"/>
          </a:xfrm>
          <a:custGeom>
            <a:avLst/>
            <a:gdLst/>
            <a:ahLst/>
            <a:cxnLst/>
            <a:rect l="l" t="t" r="r" b="b"/>
            <a:pathLst>
              <a:path w="62229" h="20320">
                <a:moveTo>
                  <a:pt x="39168" y="0"/>
                </a:moveTo>
                <a:lnTo>
                  <a:pt x="718" y="0"/>
                </a:lnTo>
                <a:lnTo>
                  <a:pt x="1238" y="8293"/>
                </a:lnTo>
                <a:lnTo>
                  <a:pt x="0" y="20194"/>
                </a:lnTo>
                <a:lnTo>
                  <a:pt x="61746" y="19004"/>
                </a:lnTo>
                <a:lnTo>
                  <a:pt x="52722" y="10570"/>
                </a:lnTo>
                <a:lnTo>
                  <a:pt x="39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84996" y="3328304"/>
            <a:ext cx="37465" cy="20320"/>
          </a:xfrm>
          <a:custGeom>
            <a:avLst/>
            <a:gdLst/>
            <a:ahLst/>
            <a:cxnLst/>
            <a:rect l="l" t="t" r="r" b="b"/>
            <a:pathLst>
              <a:path w="37465" h="20320">
                <a:moveTo>
                  <a:pt x="28778" y="0"/>
                </a:moveTo>
                <a:lnTo>
                  <a:pt x="16715" y="0"/>
                </a:lnTo>
                <a:lnTo>
                  <a:pt x="10754" y="6605"/>
                </a:lnTo>
                <a:lnTo>
                  <a:pt x="0" y="20194"/>
                </a:lnTo>
                <a:lnTo>
                  <a:pt x="37210" y="20194"/>
                </a:lnTo>
                <a:lnTo>
                  <a:pt x="33094" y="5572"/>
                </a:lnTo>
                <a:lnTo>
                  <a:pt x="28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8253" y="3286469"/>
            <a:ext cx="163195" cy="20320"/>
          </a:xfrm>
          <a:custGeom>
            <a:avLst/>
            <a:gdLst/>
            <a:ahLst/>
            <a:cxnLst/>
            <a:rect l="l" t="t" r="r" b="b"/>
            <a:pathLst>
              <a:path w="163195" h="20320">
                <a:moveTo>
                  <a:pt x="162679" y="0"/>
                </a:moveTo>
                <a:lnTo>
                  <a:pt x="4517" y="0"/>
                </a:lnTo>
                <a:lnTo>
                  <a:pt x="0" y="4532"/>
                </a:lnTo>
                <a:lnTo>
                  <a:pt x="0" y="15679"/>
                </a:lnTo>
                <a:lnTo>
                  <a:pt x="4517" y="20194"/>
                </a:lnTo>
                <a:lnTo>
                  <a:pt x="142902" y="20194"/>
                </a:lnTo>
                <a:lnTo>
                  <a:pt x="155034" y="6913"/>
                </a:lnTo>
                <a:lnTo>
                  <a:pt x="162364" y="260"/>
                </a:lnTo>
                <a:lnTo>
                  <a:pt x="162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37777" y="329656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781" y="0"/>
                </a:lnTo>
              </a:path>
            </a:pathLst>
          </a:custGeom>
          <a:ln w="21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96197" y="3244634"/>
            <a:ext cx="95885" cy="20320"/>
          </a:xfrm>
          <a:custGeom>
            <a:avLst/>
            <a:gdLst/>
            <a:ahLst/>
            <a:cxnLst/>
            <a:rect l="l" t="t" r="r" b="b"/>
            <a:pathLst>
              <a:path w="95884" h="20320">
                <a:moveTo>
                  <a:pt x="95586" y="0"/>
                </a:moveTo>
                <a:lnTo>
                  <a:pt x="4484" y="0"/>
                </a:lnTo>
                <a:lnTo>
                  <a:pt x="0" y="4532"/>
                </a:lnTo>
                <a:lnTo>
                  <a:pt x="0" y="15679"/>
                </a:lnTo>
                <a:lnTo>
                  <a:pt x="4484" y="20194"/>
                </a:lnTo>
                <a:lnTo>
                  <a:pt x="90733" y="20194"/>
                </a:lnTo>
                <a:lnTo>
                  <a:pt x="92006" y="9737"/>
                </a:lnTo>
                <a:lnTo>
                  <a:pt x="95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98075" y="3244636"/>
            <a:ext cx="112395" cy="20320"/>
          </a:xfrm>
          <a:custGeom>
            <a:avLst/>
            <a:gdLst/>
            <a:ahLst/>
            <a:cxnLst/>
            <a:rect l="l" t="t" r="r" b="b"/>
            <a:pathLst>
              <a:path w="112395" h="20320">
                <a:moveTo>
                  <a:pt x="108753" y="0"/>
                </a:moveTo>
                <a:lnTo>
                  <a:pt x="26954" y="0"/>
                </a:lnTo>
                <a:lnTo>
                  <a:pt x="21978" y="2518"/>
                </a:lnTo>
                <a:lnTo>
                  <a:pt x="9819" y="10929"/>
                </a:lnTo>
                <a:lnTo>
                  <a:pt x="0" y="20192"/>
                </a:lnTo>
                <a:lnTo>
                  <a:pt x="82853" y="20192"/>
                </a:lnTo>
                <a:lnTo>
                  <a:pt x="86371" y="18150"/>
                </a:lnTo>
                <a:lnTo>
                  <a:pt x="96411" y="13397"/>
                </a:lnTo>
                <a:lnTo>
                  <a:pt x="112202" y="8000"/>
                </a:lnTo>
                <a:lnTo>
                  <a:pt x="108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79733" y="3244636"/>
            <a:ext cx="133985" cy="20320"/>
          </a:xfrm>
          <a:custGeom>
            <a:avLst/>
            <a:gdLst/>
            <a:ahLst/>
            <a:cxnLst/>
            <a:rect l="l" t="t" r="r" b="b"/>
            <a:pathLst>
              <a:path w="133984" h="20320">
                <a:moveTo>
                  <a:pt x="129401" y="0"/>
                </a:moveTo>
                <a:lnTo>
                  <a:pt x="7378" y="0"/>
                </a:lnTo>
                <a:lnTo>
                  <a:pt x="5420" y="10977"/>
                </a:lnTo>
                <a:lnTo>
                  <a:pt x="0" y="20192"/>
                </a:lnTo>
                <a:lnTo>
                  <a:pt x="129401" y="20192"/>
                </a:lnTo>
                <a:lnTo>
                  <a:pt x="133918" y="15661"/>
                </a:lnTo>
                <a:lnTo>
                  <a:pt x="133918" y="4514"/>
                </a:lnTo>
                <a:lnTo>
                  <a:pt x="129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8293" y="3244634"/>
            <a:ext cx="73025" cy="20320"/>
          </a:xfrm>
          <a:custGeom>
            <a:avLst/>
            <a:gdLst/>
            <a:ahLst/>
            <a:cxnLst/>
            <a:rect l="l" t="t" r="r" b="b"/>
            <a:pathLst>
              <a:path w="73025" h="20320">
                <a:moveTo>
                  <a:pt x="65586" y="0"/>
                </a:moveTo>
                <a:lnTo>
                  <a:pt x="0" y="0"/>
                </a:lnTo>
                <a:lnTo>
                  <a:pt x="2408" y="740"/>
                </a:lnTo>
                <a:lnTo>
                  <a:pt x="10994" y="3885"/>
                </a:lnTo>
                <a:lnTo>
                  <a:pt x="25245" y="10155"/>
                </a:lnTo>
                <a:lnTo>
                  <a:pt x="44580" y="20253"/>
                </a:lnTo>
                <a:lnTo>
                  <a:pt x="72981" y="20194"/>
                </a:lnTo>
                <a:lnTo>
                  <a:pt x="68079" y="11717"/>
                </a:lnTo>
                <a:lnTo>
                  <a:pt x="65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5504" y="3202799"/>
            <a:ext cx="11430" cy="9525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10808" y="0"/>
                </a:moveTo>
                <a:lnTo>
                  <a:pt x="0" y="0"/>
                </a:lnTo>
                <a:lnTo>
                  <a:pt x="7446" y="9265"/>
                </a:lnTo>
                <a:lnTo>
                  <a:pt x="10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09469" y="3202799"/>
            <a:ext cx="107314" cy="20320"/>
          </a:xfrm>
          <a:custGeom>
            <a:avLst/>
            <a:gdLst/>
            <a:ahLst/>
            <a:cxnLst/>
            <a:rect l="l" t="t" r="r" b="b"/>
            <a:pathLst>
              <a:path w="107315" h="20319">
                <a:moveTo>
                  <a:pt x="107315" y="0"/>
                </a:moveTo>
                <a:lnTo>
                  <a:pt x="4517" y="0"/>
                </a:lnTo>
                <a:lnTo>
                  <a:pt x="0" y="4532"/>
                </a:lnTo>
                <a:lnTo>
                  <a:pt x="0" y="15679"/>
                </a:lnTo>
                <a:lnTo>
                  <a:pt x="4517" y="20194"/>
                </a:lnTo>
                <a:lnTo>
                  <a:pt x="92557" y="20194"/>
                </a:lnTo>
                <a:lnTo>
                  <a:pt x="98145" y="10626"/>
                </a:lnTo>
                <a:lnTo>
                  <a:pt x="1073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84603" y="3202802"/>
            <a:ext cx="116205" cy="20320"/>
          </a:xfrm>
          <a:custGeom>
            <a:avLst/>
            <a:gdLst/>
            <a:ahLst/>
            <a:cxnLst/>
            <a:rect l="l" t="t" r="r" b="b"/>
            <a:pathLst>
              <a:path w="116204" h="20319">
                <a:moveTo>
                  <a:pt x="111230" y="0"/>
                </a:moveTo>
                <a:lnTo>
                  <a:pt x="0" y="0"/>
                </a:lnTo>
                <a:lnTo>
                  <a:pt x="3397" y="7570"/>
                </a:lnTo>
                <a:lnTo>
                  <a:pt x="4149" y="20194"/>
                </a:lnTo>
                <a:lnTo>
                  <a:pt x="111230" y="20194"/>
                </a:lnTo>
                <a:lnTo>
                  <a:pt x="115747" y="15661"/>
                </a:lnTo>
                <a:lnTo>
                  <a:pt x="115747" y="4516"/>
                </a:lnTo>
                <a:lnTo>
                  <a:pt x="111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40011" y="3202799"/>
            <a:ext cx="106680" cy="20320"/>
          </a:xfrm>
          <a:custGeom>
            <a:avLst/>
            <a:gdLst/>
            <a:ahLst/>
            <a:cxnLst/>
            <a:rect l="l" t="t" r="r" b="b"/>
            <a:pathLst>
              <a:path w="106679" h="20319">
                <a:moveTo>
                  <a:pt x="106361" y="0"/>
                </a:moveTo>
                <a:lnTo>
                  <a:pt x="0" y="0"/>
                </a:lnTo>
                <a:lnTo>
                  <a:pt x="4316" y="20194"/>
                </a:lnTo>
                <a:lnTo>
                  <a:pt x="102245" y="20194"/>
                </a:lnTo>
                <a:lnTo>
                  <a:pt x="102596" y="9216"/>
                </a:lnTo>
                <a:lnTo>
                  <a:pt x="106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8492" y="3160967"/>
            <a:ext cx="132715" cy="20320"/>
          </a:xfrm>
          <a:custGeom>
            <a:avLst/>
            <a:gdLst/>
            <a:ahLst/>
            <a:cxnLst/>
            <a:rect l="l" t="t" r="r" b="b"/>
            <a:pathLst>
              <a:path w="132715" h="20319">
                <a:moveTo>
                  <a:pt x="127576" y="0"/>
                </a:moveTo>
                <a:lnTo>
                  <a:pt x="0" y="0"/>
                </a:lnTo>
                <a:lnTo>
                  <a:pt x="5366" y="2862"/>
                </a:lnTo>
                <a:lnTo>
                  <a:pt x="17601" y="12473"/>
                </a:lnTo>
                <a:lnTo>
                  <a:pt x="24410" y="20194"/>
                </a:lnTo>
                <a:lnTo>
                  <a:pt x="127576" y="20194"/>
                </a:lnTo>
                <a:lnTo>
                  <a:pt x="132095" y="15661"/>
                </a:lnTo>
                <a:lnTo>
                  <a:pt x="132095" y="4516"/>
                </a:lnTo>
                <a:lnTo>
                  <a:pt x="127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1325" y="3160965"/>
            <a:ext cx="161290" cy="20320"/>
          </a:xfrm>
          <a:custGeom>
            <a:avLst/>
            <a:gdLst/>
            <a:ahLst/>
            <a:cxnLst/>
            <a:rect l="l" t="t" r="r" b="b"/>
            <a:pathLst>
              <a:path w="161290" h="20319">
                <a:moveTo>
                  <a:pt x="161190" y="0"/>
                </a:moveTo>
                <a:lnTo>
                  <a:pt x="0" y="0"/>
                </a:lnTo>
                <a:lnTo>
                  <a:pt x="5906" y="9550"/>
                </a:lnTo>
                <a:lnTo>
                  <a:pt x="10389" y="20194"/>
                </a:lnTo>
                <a:lnTo>
                  <a:pt x="136745" y="20194"/>
                </a:lnTo>
                <a:lnTo>
                  <a:pt x="149957" y="6843"/>
                </a:lnTo>
                <a:lnTo>
                  <a:pt x="159684" y="708"/>
                </a:lnTo>
                <a:lnTo>
                  <a:pt x="161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55113" y="3129229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599589" y="0"/>
                </a:lnTo>
              </a:path>
            </a:pathLst>
          </a:custGeom>
          <a:ln w="214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91424" y="308739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973" y="0"/>
                </a:lnTo>
              </a:path>
            </a:pathLst>
          </a:custGeom>
          <a:ln w="21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41037" y="3045559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>
                <a:moveTo>
                  <a:pt x="0" y="0"/>
                </a:moveTo>
                <a:lnTo>
                  <a:pt x="427036" y="0"/>
                </a:lnTo>
              </a:path>
            </a:pathLst>
          </a:custGeom>
          <a:ln w="21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79361" y="2993628"/>
            <a:ext cx="107950" cy="20320"/>
          </a:xfrm>
          <a:custGeom>
            <a:avLst/>
            <a:gdLst/>
            <a:ahLst/>
            <a:cxnLst/>
            <a:rect l="l" t="t" r="r" b="b"/>
            <a:pathLst>
              <a:path w="107950" h="20319">
                <a:moveTo>
                  <a:pt x="103315" y="0"/>
                </a:moveTo>
                <a:lnTo>
                  <a:pt x="4500" y="0"/>
                </a:lnTo>
                <a:lnTo>
                  <a:pt x="0" y="4514"/>
                </a:lnTo>
                <a:lnTo>
                  <a:pt x="0" y="15661"/>
                </a:lnTo>
                <a:lnTo>
                  <a:pt x="4500" y="20193"/>
                </a:lnTo>
                <a:lnTo>
                  <a:pt x="103315" y="20193"/>
                </a:lnTo>
                <a:lnTo>
                  <a:pt x="107833" y="15661"/>
                </a:lnTo>
                <a:lnTo>
                  <a:pt x="107833" y="4514"/>
                </a:lnTo>
                <a:lnTo>
                  <a:pt x="1033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44299" y="2833471"/>
            <a:ext cx="132715" cy="171450"/>
          </a:xfrm>
          <a:custGeom>
            <a:avLst/>
            <a:gdLst/>
            <a:ahLst/>
            <a:cxnLst/>
            <a:rect l="l" t="t" r="r" b="b"/>
            <a:pathLst>
              <a:path w="132715" h="171450">
                <a:moveTo>
                  <a:pt x="127627" y="0"/>
                </a:moveTo>
                <a:lnTo>
                  <a:pt x="90052" y="9792"/>
                </a:lnTo>
                <a:lnTo>
                  <a:pt x="47116" y="39834"/>
                </a:lnTo>
                <a:lnTo>
                  <a:pt x="20558" y="74254"/>
                </a:lnTo>
                <a:lnTo>
                  <a:pt x="2729" y="121591"/>
                </a:lnTo>
                <a:lnTo>
                  <a:pt x="0" y="145427"/>
                </a:lnTo>
                <a:lnTo>
                  <a:pt x="23" y="153721"/>
                </a:lnTo>
                <a:lnTo>
                  <a:pt x="370" y="159017"/>
                </a:lnTo>
                <a:lnTo>
                  <a:pt x="586" y="160879"/>
                </a:lnTo>
                <a:lnTo>
                  <a:pt x="586" y="166452"/>
                </a:lnTo>
                <a:lnTo>
                  <a:pt x="5070" y="170952"/>
                </a:lnTo>
                <a:lnTo>
                  <a:pt x="16196" y="170968"/>
                </a:lnTo>
                <a:lnTo>
                  <a:pt x="20714" y="166452"/>
                </a:lnTo>
                <a:lnTo>
                  <a:pt x="20733" y="153433"/>
                </a:lnTo>
                <a:lnTo>
                  <a:pt x="21460" y="145427"/>
                </a:lnTo>
                <a:lnTo>
                  <a:pt x="31153" y="107933"/>
                </a:lnTo>
                <a:lnTo>
                  <a:pt x="47963" y="73575"/>
                </a:lnTo>
                <a:lnTo>
                  <a:pt x="74617" y="42268"/>
                </a:lnTo>
                <a:lnTo>
                  <a:pt x="112145" y="22947"/>
                </a:lnTo>
                <a:lnTo>
                  <a:pt x="122039" y="20194"/>
                </a:lnTo>
                <a:lnTo>
                  <a:pt x="127611" y="20194"/>
                </a:lnTo>
                <a:lnTo>
                  <a:pt x="132112" y="15694"/>
                </a:lnTo>
                <a:lnTo>
                  <a:pt x="132112" y="4532"/>
                </a:lnTo>
                <a:lnTo>
                  <a:pt x="127627" y="0"/>
                </a:lnTo>
                <a:close/>
              </a:path>
              <a:path w="132715" h="171450">
                <a:moveTo>
                  <a:pt x="127611" y="20194"/>
                </a:moveTo>
                <a:lnTo>
                  <a:pt x="122039" y="20194"/>
                </a:lnTo>
                <a:lnTo>
                  <a:pt x="127594" y="20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6451" y="3369778"/>
            <a:ext cx="220979" cy="266700"/>
          </a:xfrm>
          <a:custGeom>
            <a:avLst/>
            <a:gdLst/>
            <a:ahLst/>
            <a:cxnLst/>
            <a:rect l="l" t="t" r="r" b="b"/>
            <a:pathLst>
              <a:path w="220979" h="266700">
                <a:moveTo>
                  <a:pt x="0" y="0"/>
                </a:moveTo>
                <a:lnTo>
                  <a:pt x="6556" y="47733"/>
                </a:lnTo>
                <a:lnTo>
                  <a:pt x="18956" y="93329"/>
                </a:lnTo>
                <a:lnTo>
                  <a:pt x="36800" y="136387"/>
                </a:lnTo>
                <a:lnTo>
                  <a:pt x="59689" y="176508"/>
                </a:lnTo>
                <a:lnTo>
                  <a:pt x="87223" y="213292"/>
                </a:lnTo>
                <a:lnTo>
                  <a:pt x="119003" y="246339"/>
                </a:lnTo>
                <a:lnTo>
                  <a:pt x="142351" y="266096"/>
                </a:lnTo>
                <a:lnTo>
                  <a:pt x="142277" y="265066"/>
                </a:lnTo>
                <a:lnTo>
                  <a:pt x="142109" y="262054"/>
                </a:lnTo>
                <a:lnTo>
                  <a:pt x="141935" y="257173"/>
                </a:lnTo>
                <a:lnTo>
                  <a:pt x="141908" y="242270"/>
                </a:lnTo>
                <a:lnTo>
                  <a:pt x="142226" y="232477"/>
                </a:lnTo>
                <a:lnTo>
                  <a:pt x="147701" y="180385"/>
                </a:lnTo>
                <a:lnTo>
                  <a:pt x="158616" y="130972"/>
                </a:lnTo>
                <a:lnTo>
                  <a:pt x="170441" y="94770"/>
                </a:lnTo>
                <a:lnTo>
                  <a:pt x="83312" y="94770"/>
                </a:lnTo>
                <a:lnTo>
                  <a:pt x="87864" y="45192"/>
                </a:lnTo>
                <a:lnTo>
                  <a:pt x="100746" y="7971"/>
                </a:lnTo>
                <a:lnTo>
                  <a:pt x="103550" y="1817"/>
                </a:lnTo>
                <a:lnTo>
                  <a:pt x="0" y="0"/>
                </a:lnTo>
                <a:close/>
              </a:path>
              <a:path w="220979" h="266700">
                <a:moveTo>
                  <a:pt x="220738" y="0"/>
                </a:moveTo>
                <a:lnTo>
                  <a:pt x="176392" y="8386"/>
                </a:lnTo>
                <a:lnTo>
                  <a:pt x="133874" y="39678"/>
                </a:lnTo>
                <a:lnTo>
                  <a:pt x="102324" y="71388"/>
                </a:lnTo>
                <a:lnTo>
                  <a:pt x="83312" y="94770"/>
                </a:lnTo>
                <a:lnTo>
                  <a:pt x="170441" y="94770"/>
                </a:lnTo>
                <a:lnTo>
                  <a:pt x="177930" y="76147"/>
                </a:lnTo>
                <a:lnTo>
                  <a:pt x="186634" y="57206"/>
                </a:lnTo>
                <a:lnTo>
                  <a:pt x="196613" y="38125"/>
                </a:lnTo>
                <a:lnTo>
                  <a:pt x="207952" y="19017"/>
                </a:lnTo>
                <a:lnTo>
                  <a:pt x="220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05912" y="3369741"/>
            <a:ext cx="517525" cy="337820"/>
          </a:xfrm>
          <a:custGeom>
            <a:avLst/>
            <a:gdLst/>
            <a:ahLst/>
            <a:cxnLst/>
            <a:rect l="l" t="t" r="r" b="b"/>
            <a:pathLst>
              <a:path w="517525" h="337820">
                <a:moveTo>
                  <a:pt x="66846" y="0"/>
                </a:moveTo>
                <a:lnTo>
                  <a:pt x="44125" y="48829"/>
                </a:lnTo>
                <a:lnTo>
                  <a:pt x="27091" y="95882"/>
                </a:lnTo>
                <a:lnTo>
                  <a:pt x="14967" y="140367"/>
                </a:lnTo>
                <a:lnTo>
                  <a:pt x="6978" y="181490"/>
                </a:lnTo>
                <a:lnTo>
                  <a:pt x="1048" y="235141"/>
                </a:lnTo>
                <a:lnTo>
                  <a:pt x="0" y="264396"/>
                </a:lnTo>
                <a:lnTo>
                  <a:pt x="56" y="276773"/>
                </a:lnTo>
                <a:lnTo>
                  <a:pt x="14052" y="318116"/>
                </a:lnTo>
                <a:lnTo>
                  <a:pt x="62512" y="333414"/>
                </a:lnTo>
                <a:lnTo>
                  <a:pt x="85393" y="337426"/>
                </a:lnTo>
                <a:lnTo>
                  <a:pt x="91934" y="337426"/>
                </a:lnTo>
                <a:lnTo>
                  <a:pt x="130516" y="322478"/>
                </a:lnTo>
                <a:lnTo>
                  <a:pt x="149067" y="285778"/>
                </a:lnTo>
                <a:lnTo>
                  <a:pt x="149490" y="279798"/>
                </a:lnTo>
                <a:lnTo>
                  <a:pt x="356171" y="279798"/>
                </a:lnTo>
                <a:lnTo>
                  <a:pt x="391170" y="252893"/>
                </a:lnTo>
                <a:lnTo>
                  <a:pt x="424887" y="219488"/>
                </a:lnTo>
                <a:lnTo>
                  <a:pt x="454129" y="181993"/>
                </a:lnTo>
                <a:lnTo>
                  <a:pt x="467404" y="160991"/>
                </a:lnTo>
                <a:lnTo>
                  <a:pt x="96890" y="160991"/>
                </a:lnTo>
                <a:lnTo>
                  <a:pt x="96639" y="160230"/>
                </a:lnTo>
                <a:lnTo>
                  <a:pt x="97361" y="156616"/>
                </a:lnTo>
                <a:lnTo>
                  <a:pt x="98885" y="150433"/>
                </a:lnTo>
                <a:lnTo>
                  <a:pt x="101439" y="140367"/>
                </a:lnTo>
                <a:lnTo>
                  <a:pt x="103654" y="131488"/>
                </a:lnTo>
                <a:lnTo>
                  <a:pt x="112534" y="90855"/>
                </a:lnTo>
                <a:lnTo>
                  <a:pt x="119369" y="42341"/>
                </a:lnTo>
                <a:lnTo>
                  <a:pt x="120504" y="9384"/>
                </a:lnTo>
                <a:lnTo>
                  <a:pt x="113092" y="4317"/>
                </a:lnTo>
                <a:lnTo>
                  <a:pt x="96559" y="1477"/>
                </a:lnTo>
                <a:lnTo>
                  <a:pt x="78584" y="245"/>
                </a:lnTo>
                <a:lnTo>
                  <a:pt x="66846" y="0"/>
                </a:lnTo>
                <a:close/>
              </a:path>
              <a:path w="517525" h="337820">
                <a:moveTo>
                  <a:pt x="356171" y="279798"/>
                </a:moveTo>
                <a:lnTo>
                  <a:pt x="149490" y="279798"/>
                </a:lnTo>
                <a:lnTo>
                  <a:pt x="151294" y="294179"/>
                </a:lnTo>
                <a:lnTo>
                  <a:pt x="174764" y="327543"/>
                </a:lnTo>
                <a:lnTo>
                  <a:pt x="213538" y="337426"/>
                </a:lnTo>
                <a:lnTo>
                  <a:pt x="220430" y="336721"/>
                </a:lnTo>
                <a:lnTo>
                  <a:pt x="267607" y="324124"/>
                </a:lnTo>
                <a:lnTo>
                  <a:pt x="312085" y="305657"/>
                </a:lnTo>
                <a:lnTo>
                  <a:pt x="353421" y="281765"/>
                </a:lnTo>
                <a:lnTo>
                  <a:pt x="356171" y="279798"/>
                </a:lnTo>
                <a:close/>
              </a:path>
              <a:path w="517525" h="337820">
                <a:moveTo>
                  <a:pt x="256471" y="38"/>
                </a:moveTo>
                <a:lnTo>
                  <a:pt x="171292" y="38"/>
                </a:lnTo>
                <a:lnTo>
                  <a:pt x="170928" y="1667"/>
                </a:lnTo>
                <a:lnTo>
                  <a:pt x="169831" y="6307"/>
                </a:lnTo>
                <a:lnTo>
                  <a:pt x="157975" y="47510"/>
                </a:lnTo>
                <a:lnTo>
                  <a:pt x="141035" y="91739"/>
                </a:lnTo>
                <a:lnTo>
                  <a:pt x="116978" y="136199"/>
                </a:lnTo>
                <a:lnTo>
                  <a:pt x="96890" y="160991"/>
                </a:lnTo>
                <a:lnTo>
                  <a:pt x="467404" y="160991"/>
                </a:lnTo>
                <a:lnTo>
                  <a:pt x="488627" y="119059"/>
                </a:lnTo>
                <a:lnTo>
                  <a:pt x="504734" y="73292"/>
                </a:lnTo>
                <a:lnTo>
                  <a:pt x="514810" y="24995"/>
                </a:lnTo>
                <a:lnTo>
                  <a:pt x="516572" y="8331"/>
                </a:lnTo>
                <a:lnTo>
                  <a:pt x="262445" y="8331"/>
                </a:lnTo>
                <a:lnTo>
                  <a:pt x="256471" y="38"/>
                </a:lnTo>
                <a:close/>
              </a:path>
              <a:path w="517525" h="337820">
                <a:moveTo>
                  <a:pt x="517448" y="38"/>
                </a:moveTo>
                <a:lnTo>
                  <a:pt x="263298" y="38"/>
                </a:lnTo>
                <a:lnTo>
                  <a:pt x="262445" y="8331"/>
                </a:lnTo>
                <a:lnTo>
                  <a:pt x="516572" y="8331"/>
                </a:lnTo>
                <a:lnTo>
                  <a:pt x="517448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22643" y="2993628"/>
            <a:ext cx="107950" cy="20320"/>
          </a:xfrm>
          <a:custGeom>
            <a:avLst/>
            <a:gdLst/>
            <a:ahLst/>
            <a:cxnLst/>
            <a:rect l="l" t="t" r="r" b="b"/>
            <a:pathLst>
              <a:path w="107950" h="20319">
                <a:moveTo>
                  <a:pt x="103315" y="0"/>
                </a:moveTo>
                <a:lnTo>
                  <a:pt x="4499" y="0"/>
                </a:lnTo>
                <a:lnTo>
                  <a:pt x="0" y="4514"/>
                </a:lnTo>
                <a:lnTo>
                  <a:pt x="0" y="15661"/>
                </a:lnTo>
                <a:lnTo>
                  <a:pt x="4499" y="20193"/>
                </a:lnTo>
                <a:lnTo>
                  <a:pt x="103315" y="20193"/>
                </a:lnTo>
                <a:lnTo>
                  <a:pt x="107833" y="15661"/>
                </a:lnTo>
                <a:lnTo>
                  <a:pt x="107833" y="4514"/>
                </a:lnTo>
                <a:lnTo>
                  <a:pt x="1033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565161" y="3805303"/>
            <a:ext cx="177990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980" marR="5080" indent="-81915">
              <a:lnSpc>
                <a:spcPct val="102000"/>
              </a:lnSpc>
            </a:pPr>
            <a:r>
              <a:rPr sz="165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6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5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65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5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50" b="1" spc="24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5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65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Public</a:t>
            </a:r>
            <a:r>
              <a:rPr sz="165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5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990600"/>
            <a:ext cx="5867400" cy="1371600"/>
          </a:xfrm>
          <a:custGeom>
            <a:avLst/>
            <a:gdLst/>
            <a:ahLst/>
            <a:cxnLst/>
            <a:rect l="l" t="t" r="r" b="b"/>
            <a:pathLst>
              <a:path w="5895340" h="1468120">
                <a:moveTo>
                  <a:pt x="5895048" y="0"/>
                </a:moveTo>
                <a:lnTo>
                  <a:pt x="0" y="0"/>
                </a:lnTo>
                <a:lnTo>
                  <a:pt x="0" y="1467979"/>
                </a:lnTo>
                <a:lnTo>
                  <a:pt x="5895048" y="1467979"/>
                </a:lnTo>
                <a:lnTo>
                  <a:pt x="5895048" y="0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600" y="1371600"/>
            <a:ext cx="5715000" cy="747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ts val="5700"/>
              </a:lnSpc>
            </a:pPr>
            <a:r>
              <a:rPr lang="en-US" sz="5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SAC CHAIR(S)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8200" y="2590800"/>
            <a:ext cx="7620000" cy="3503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1820" indent="-579120">
              <a:lnSpc>
                <a:spcPct val="100000"/>
              </a:lnSpc>
              <a:spcBef>
                <a:spcPts val="2140"/>
              </a:spcBef>
              <a:buClr>
                <a:srgbClr val="489AD4"/>
              </a:buClr>
              <a:buFont typeface="Calibri"/>
              <a:buChar char="•"/>
              <a:tabLst>
                <a:tab pos="592455" algn="l"/>
              </a:tabLst>
            </a:pPr>
            <a:r>
              <a:rPr lang="en-US" sz="3200" spc="-25" dirty="0" smtClean="0">
                <a:solidFill>
                  <a:srgbClr val="1AADF7"/>
                </a:solidFill>
                <a:latin typeface="Arial"/>
                <a:cs typeface="Arial"/>
              </a:rPr>
              <a:t>Elected AFTER SAC members are chosen</a:t>
            </a:r>
          </a:p>
          <a:p>
            <a:pPr marL="591820" indent="-579120">
              <a:lnSpc>
                <a:spcPct val="100000"/>
              </a:lnSpc>
              <a:spcBef>
                <a:spcPts val="2140"/>
              </a:spcBef>
              <a:buClr>
                <a:srgbClr val="489AD4"/>
              </a:buClr>
              <a:buFont typeface="Calibri"/>
              <a:buChar char="•"/>
              <a:tabLst>
                <a:tab pos="592455" algn="l"/>
              </a:tabLst>
            </a:pPr>
            <a:r>
              <a:rPr lang="en-US" sz="3200" spc="-25" dirty="0" smtClean="0">
                <a:solidFill>
                  <a:srgbClr val="1AADF7"/>
                </a:solidFill>
                <a:latin typeface="Arial"/>
                <a:cs typeface="Arial"/>
              </a:rPr>
              <a:t>Must represent SAC at Area Advisory Meetings</a:t>
            </a:r>
          </a:p>
          <a:p>
            <a:pPr marL="591820" indent="-579120">
              <a:lnSpc>
                <a:spcPct val="100000"/>
              </a:lnSpc>
              <a:spcBef>
                <a:spcPts val="2140"/>
              </a:spcBef>
              <a:buClr>
                <a:srgbClr val="489AD4"/>
              </a:buClr>
              <a:buFont typeface="Calibri"/>
              <a:buChar char="•"/>
              <a:tabLst>
                <a:tab pos="592455" algn="l"/>
              </a:tabLst>
            </a:pPr>
            <a:r>
              <a:rPr lang="en-US" sz="3200" spc="-25" dirty="0" smtClean="0">
                <a:solidFill>
                  <a:srgbClr val="1AADF7"/>
                </a:solidFill>
                <a:latin typeface="Arial"/>
                <a:cs typeface="Arial"/>
              </a:rPr>
              <a:t>Will represent SAC as a voting member at School Advisory Forum Meetings</a:t>
            </a:r>
            <a:endParaRPr sz="3200" dirty="0">
              <a:solidFill>
                <a:srgbClr val="1AADF7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73541" y="1148362"/>
            <a:ext cx="163195" cy="78740"/>
          </a:xfrm>
          <a:custGeom>
            <a:avLst/>
            <a:gdLst/>
            <a:ahLst/>
            <a:cxnLst/>
            <a:rect l="l" t="t" r="r" b="b"/>
            <a:pathLst>
              <a:path w="163195" h="78740">
                <a:moveTo>
                  <a:pt x="24835" y="0"/>
                </a:moveTo>
                <a:lnTo>
                  <a:pt x="15821" y="211"/>
                </a:lnTo>
                <a:lnTo>
                  <a:pt x="8578" y="695"/>
                </a:lnTo>
                <a:lnTo>
                  <a:pt x="3381" y="1241"/>
                </a:lnTo>
                <a:lnTo>
                  <a:pt x="0" y="1722"/>
                </a:lnTo>
                <a:lnTo>
                  <a:pt x="8677" y="18853"/>
                </a:lnTo>
                <a:lnTo>
                  <a:pt x="42484" y="55086"/>
                </a:lnTo>
                <a:lnTo>
                  <a:pt x="82200" y="73082"/>
                </a:lnTo>
                <a:lnTo>
                  <a:pt x="120429" y="78622"/>
                </a:lnTo>
                <a:lnTo>
                  <a:pt x="131564" y="78701"/>
                </a:lnTo>
                <a:lnTo>
                  <a:pt x="141438" y="78253"/>
                </a:lnTo>
                <a:lnTo>
                  <a:pt x="149777" y="77492"/>
                </a:lnTo>
                <a:lnTo>
                  <a:pt x="156308" y="76633"/>
                </a:lnTo>
                <a:lnTo>
                  <a:pt x="160757" y="75889"/>
                </a:lnTo>
                <a:lnTo>
                  <a:pt x="162850" y="75475"/>
                </a:lnTo>
                <a:lnTo>
                  <a:pt x="152364" y="58881"/>
                </a:lnTo>
                <a:lnTo>
                  <a:pt x="114612" y="23710"/>
                </a:lnTo>
                <a:lnTo>
                  <a:pt x="73149" y="6057"/>
                </a:lnTo>
                <a:lnTo>
                  <a:pt x="35348" y="269"/>
                </a:lnTo>
                <a:lnTo>
                  <a:pt x="24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45407" y="1537538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102045" y="0"/>
                </a:moveTo>
                <a:lnTo>
                  <a:pt x="3559" y="0"/>
                </a:lnTo>
                <a:lnTo>
                  <a:pt x="0" y="3583"/>
                </a:lnTo>
                <a:lnTo>
                  <a:pt x="0" y="12397"/>
                </a:lnTo>
                <a:lnTo>
                  <a:pt x="3559" y="15968"/>
                </a:lnTo>
                <a:lnTo>
                  <a:pt x="92094" y="15968"/>
                </a:lnTo>
                <a:lnTo>
                  <a:pt x="96937" y="6849"/>
                </a:lnTo>
                <a:lnTo>
                  <a:pt x="102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2944" y="1545523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921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7818" y="1537538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0975" y="0"/>
                </a:moveTo>
                <a:lnTo>
                  <a:pt x="568" y="0"/>
                </a:lnTo>
                <a:lnTo>
                  <a:pt x="979" y="6557"/>
                </a:lnTo>
                <a:lnTo>
                  <a:pt x="0" y="15968"/>
                </a:lnTo>
                <a:lnTo>
                  <a:pt x="49764" y="15968"/>
                </a:lnTo>
                <a:lnTo>
                  <a:pt x="40079" y="5986"/>
                </a:lnTo>
                <a:lnTo>
                  <a:pt x="30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2343" y="1537538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759" y="0"/>
                </a:moveTo>
                <a:lnTo>
                  <a:pt x="13219" y="0"/>
                </a:lnTo>
                <a:lnTo>
                  <a:pt x="5703" y="7858"/>
                </a:lnTo>
                <a:lnTo>
                  <a:pt x="0" y="15968"/>
                </a:lnTo>
                <a:lnTo>
                  <a:pt x="29428" y="15968"/>
                </a:lnTo>
                <a:lnTo>
                  <a:pt x="26173" y="4406"/>
                </a:lnTo>
                <a:lnTo>
                  <a:pt x="22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47666" y="1504455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653" y="0"/>
                </a:moveTo>
                <a:lnTo>
                  <a:pt x="3572" y="0"/>
                </a:lnTo>
                <a:lnTo>
                  <a:pt x="0" y="3583"/>
                </a:lnTo>
                <a:lnTo>
                  <a:pt x="0" y="12397"/>
                </a:lnTo>
                <a:lnTo>
                  <a:pt x="3572" y="15968"/>
                </a:lnTo>
                <a:lnTo>
                  <a:pt x="113013" y="15968"/>
                </a:lnTo>
                <a:lnTo>
                  <a:pt x="120251" y="6850"/>
                </a:lnTo>
                <a:lnTo>
                  <a:pt x="128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3168" y="151244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4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53949" y="14713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5592" y="0"/>
                </a:moveTo>
                <a:lnTo>
                  <a:pt x="3545" y="0"/>
                </a:lnTo>
                <a:lnTo>
                  <a:pt x="0" y="3583"/>
                </a:lnTo>
                <a:lnTo>
                  <a:pt x="0" y="12397"/>
                </a:lnTo>
                <a:lnTo>
                  <a:pt x="3545" y="15967"/>
                </a:lnTo>
                <a:lnTo>
                  <a:pt x="71756" y="15967"/>
                </a:lnTo>
                <a:lnTo>
                  <a:pt x="72762" y="7698"/>
                </a:lnTo>
                <a:lnTo>
                  <a:pt x="75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34518" y="1471376"/>
            <a:ext cx="101600" cy="16510"/>
          </a:xfrm>
          <a:custGeom>
            <a:avLst/>
            <a:gdLst/>
            <a:ahLst/>
            <a:cxnLst/>
            <a:rect l="l" t="t" r="r" b="b"/>
            <a:pathLst>
              <a:path w="101600" h="16509">
                <a:moveTo>
                  <a:pt x="86006" y="0"/>
                </a:moveTo>
                <a:lnTo>
                  <a:pt x="21316" y="0"/>
                </a:lnTo>
                <a:lnTo>
                  <a:pt x="15256" y="3256"/>
                </a:lnTo>
                <a:lnTo>
                  <a:pt x="1499" y="14389"/>
                </a:lnTo>
                <a:lnTo>
                  <a:pt x="0" y="15967"/>
                </a:lnTo>
                <a:lnTo>
                  <a:pt x="65524" y="15967"/>
                </a:lnTo>
                <a:lnTo>
                  <a:pt x="69929" y="13499"/>
                </a:lnTo>
                <a:lnTo>
                  <a:pt x="82324" y="8296"/>
                </a:lnTo>
                <a:lnTo>
                  <a:pt x="101474" y="3658"/>
                </a:lnTo>
                <a:lnTo>
                  <a:pt x="86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15434" y="1471376"/>
            <a:ext cx="106045" cy="16510"/>
          </a:xfrm>
          <a:custGeom>
            <a:avLst/>
            <a:gdLst/>
            <a:ahLst/>
            <a:cxnLst/>
            <a:rect l="l" t="t" r="r" b="b"/>
            <a:pathLst>
              <a:path w="106045" h="16509">
                <a:moveTo>
                  <a:pt x="102335" y="0"/>
                </a:moveTo>
                <a:lnTo>
                  <a:pt x="5834" y="0"/>
                </a:lnTo>
                <a:lnTo>
                  <a:pt x="4287" y="8680"/>
                </a:lnTo>
                <a:lnTo>
                  <a:pt x="0" y="15967"/>
                </a:lnTo>
                <a:lnTo>
                  <a:pt x="102335" y="15967"/>
                </a:lnTo>
                <a:lnTo>
                  <a:pt x="105907" y="12383"/>
                </a:lnTo>
                <a:lnTo>
                  <a:pt x="105907" y="3569"/>
                </a:lnTo>
                <a:lnTo>
                  <a:pt x="102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6126" y="1471375"/>
            <a:ext cx="57785" cy="16510"/>
          </a:xfrm>
          <a:custGeom>
            <a:avLst/>
            <a:gdLst/>
            <a:ahLst/>
            <a:cxnLst/>
            <a:rect l="l" t="t" r="r" b="b"/>
            <a:pathLst>
              <a:path w="57784" h="16509">
                <a:moveTo>
                  <a:pt x="51868" y="0"/>
                </a:moveTo>
                <a:lnTo>
                  <a:pt x="0" y="0"/>
                </a:lnTo>
                <a:lnTo>
                  <a:pt x="2456" y="796"/>
                </a:lnTo>
                <a:lnTo>
                  <a:pt x="13316" y="5541"/>
                </a:lnTo>
                <a:lnTo>
                  <a:pt x="30207" y="15995"/>
                </a:lnTo>
                <a:lnTo>
                  <a:pt x="57717" y="15967"/>
                </a:lnTo>
                <a:lnTo>
                  <a:pt x="53840" y="9264"/>
                </a:lnTo>
                <a:lnTo>
                  <a:pt x="51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9019" y="1438292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547" y="0"/>
                </a:moveTo>
                <a:lnTo>
                  <a:pt x="0" y="0"/>
                </a:lnTo>
                <a:lnTo>
                  <a:pt x="5887" y="7326"/>
                </a:lnTo>
                <a:lnTo>
                  <a:pt x="8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4444" y="1438292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870" y="0"/>
                </a:moveTo>
                <a:lnTo>
                  <a:pt x="3573" y="0"/>
                </a:lnTo>
                <a:lnTo>
                  <a:pt x="0" y="3583"/>
                </a:lnTo>
                <a:lnTo>
                  <a:pt x="0" y="12397"/>
                </a:lnTo>
                <a:lnTo>
                  <a:pt x="3573" y="15968"/>
                </a:lnTo>
                <a:lnTo>
                  <a:pt x="73198" y="15968"/>
                </a:lnTo>
                <a:lnTo>
                  <a:pt x="77618" y="8402"/>
                </a:lnTo>
                <a:lnTo>
                  <a:pt x="84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19284" y="1438295"/>
            <a:ext cx="92075" cy="16510"/>
          </a:xfrm>
          <a:custGeom>
            <a:avLst/>
            <a:gdLst/>
            <a:ahLst/>
            <a:cxnLst/>
            <a:rect l="l" t="t" r="r" b="b"/>
            <a:pathLst>
              <a:path w="92075" h="16509">
                <a:moveTo>
                  <a:pt x="87965" y="0"/>
                </a:moveTo>
                <a:lnTo>
                  <a:pt x="0" y="0"/>
                </a:lnTo>
                <a:lnTo>
                  <a:pt x="2686" y="5986"/>
                </a:lnTo>
                <a:lnTo>
                  <a:pt x="3281" y="15968"/>
                </a:lnTo>
                <a:lnTo>
                  <a:pt x="87965" y="15968"/>
                </a:lnTo>
                <a:lnTo>
                  <a:pt x="91539" y="12385"/>
                </a:lnTo>
                <a:lnTo>
                  <a:pt x="91539" y="3569"/>
                </a:lnTo>
                <a:lnTo>
                  <a:pt x="87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5850" y="1438292"/>
            <a:ext cx="84455" cy="16510"/>
          </a:xfrm>
          <a:custGeom>
            <a:avLst/>
            <a:gdLst/>
            <a:ahLst/>
            <a:cxnLst/>
            <a:rect l="l" t="t" r="r" b="b"/>
            <a:pathLst>
              <a:path w="84454" h="16509">
                <a:moveTo>
                  <a:pt x="84115" y="0"/>
                </a:moveTo>
                <a:lnTo>
                  <a:pt x="0" y="0"/>
                </a:lnTo>
                <a:lnTo>
                  <a:pt x="3413" y="15968"/>
                </a:lnTo>
                <a:lnTo>
                  <a:pt x="80860" y="15968"/>
                </a:lnTo>
                <a:lnTo>
                  <a:pt x="81139" y="7287"/>
                </a:lnTo>
                <a:lnTo>
                  <a:pt x="8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9795" y="1413198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3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0727" y="1405213"/>
            <a:ext cx="104775" cy="16510"/>
          </a:xfrm>
          <a:custGeom>
            <a:avLst/>
            <a:gdLst/>
            <a:ahLst/>
            <a:cxnLst/>
            <a:rect l="l" t="t" r="r" b="b"/>
            <a:pathLst>
              <a:path w="104775" h="16509">
                <a:moveTo>
                  <a:pt x="100892" y="0"/>
                </a:moveTo>
                <a:lnTo>
                  <a:pt x="0" y="0"/>
                </a:lnTo>
                <a:lnTo>
                  <a:pt x="10387" y="4274"/>
                </a:lnTo>
                <a:lnTo>
                  <a:pt x="19305" y="15968"/>
                </a:lnTo>
                <a:lnTo>
                  <a:pt x="100892" y="15968"/>
                </a:lnTo>
                <a:lnTo>
                  <a:pt x="104465" y="12385"/>
                </a:lnTo>
                <a:lnTo>
                  <a:pt x="104465" y="3571"/>
                </a:lnTo>
                <a:lnTo>
                  <a:pt x="100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11071" y="1405210"/>
            <a:ext cx="127635" cy="16510"/>
          </a:xfrm>
          <a:custGeom>
            <a:avLst/>
            <a:gdLst/>
            <a:ahLst/>
            <a:cxnLst/>
            <a:rect l="l" t="t" r="r" b="b"/>
            <a:pathLst>
              <a:path w="127634" h="16509">
                <a:moveTo>
                  <a:pt x="127477" y="0"/>
                </a:moveTo>
                <a:lnTo>
                  <a:pt x="0" y="0"/>
                </a:lnTo>
                <a:lnTo>
                  <a:pt x="4671" y="7552"/>
                </a:lnTo>
                <a:lnTo>
                  <a:pt x="8218" y="15968"/>
                </a:lnTo>
                <a:lnTo>
                  <a:pt x="108145" y="15968"/>
                </a:lnTo>
                <a:lnTo>
                  <a:pt x="116547" y="4566"/>
                </a:lnTo>
                <a:lnTo>
                  <a:pt x="12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00542" y="1380115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4179" y="0"/>
                </a:lnTo>
              </a:path>
            </a:pathLst>
          </a:custGeom>
          <a:ln w="172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29257" y="1347038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53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68494" y="1313952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718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56971" y="1272886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9" y="0"/>
                </a:lnTo>
                <a:lnTo>
                  <a:pt x="0" y="3569"/>
                </a:lnTo>
                <a:lnTo>
                  <a:pt x="0" y="12385"/>
                </a:lnTo>
                <a:lnTo>
                  <a:pt x="3559" y="15967"/>
                </a:lnTo>
                <a:lnTo>
                  <a:pt x="81706" y="15967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9197" y="1146238"/>
            <a:ext cx="104775" cy="135255"/>
          </a:xfrm>
          <a:custGeom>
            <a:avLst/>
            <a:gdLst/>
            <a:ahLst/>
            <a:cxnLst/>
            <a:rect l="l" t="t" r="r" b="b"/>
            <a:pathLst>
              <a:path w="104775" h="135255">
                <a:moveTo>
                  <a:pt x="100978" y="0"/>
                </a:moveTo>
                <a:lnTo>
                  <a:pt x="55205" y="16779"/>
                </a:lnTo>
                <a:lnTo>
                  <a:pt x="25702" y="44693"/>
                </a:lnTo>
                <a:lnTo>
                  <a:pt x="6375" y="80576"/>
                </a:lnTo>
                <a:lnTo>
                  <a:pt x="0" y="118362"/>
                </a:lnTo>
                <a:lnTo>
                  <a:pt x="261" y="124889"/>
                </a:lnTo>
                <a:lnTo>
                  <a:pt x="509" y="127219"/>
                </a:lnTo>
                <a:lnTo>
                  <a:pt x="509" y="131626"/>
                </a:lnTo>
                <a:lnTo>
                  <a:pt x="4055" y="135183"/>
                </a:lnTo>
                <a:lnTo>
                  <a:pt x="12854" y="135197"/>
                </a:lnTo>
                <a:lnTo>
                  <a:pt x="16427" y="131626"/>
                </a:lnTo>
                <a:lnTo>
                  <a:pt x="16359" y="124889"/>
                </a:lnTo>
                <a:lnTo>
                  <a:pt x="16491" y="119529"/>
                </a:lnTo>
                <a:lnTo>
                  <a:pt x="33053" y="65300"/>
                </a:lnTo>
                <a:lnTo>
                  <a:pt x="58406" y="33909"/>
                </a:lnTo>
                <a:lnTo>
                  <a:pt x="93345" y="16756"/>
                </a:lnTo>
                <a:lnTo>
                  <a:pt x="96559" y="15968"/>
                </a:lnTo>
                <a:lnTo>
                  <a:pt x="100966" y="15968"/>
                </a:lnTo>
                <a:lnTo>
                  <a:pt x="104524" y="12411"/>
                </a:lnTo>
                <a:lnTo>
                  <a:pt x="104524" y="3583"/>
                </a:lnTo>
                <a:lnTo>
                  <a:pt x="100978" y="0"/>
                </a:lnTo>
                <a:close/>
              </a:path>
              <a:path w="104775" h="135255">
                <a:moveTo>
                  <a:pt x="100966" y="15968"/>
                </a:moveTo>
                <a:lnTo>
                  <a:pt x="96559" y="15968"/>
                </a:lnTo>
                <a:lnTo>
                  <a:pt x="100952" y="15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46240" y="1570314"/>
            <a:ext cx="174625" cy="204470"/>
          </a:xfrm>
          <a:custGeom>
            <a:avLst/>
            <a:gdLst/>
            <a:ahLst/>
            <a:cxnLst/>
            <a:rect l="l" t="t" r="r" b="b"/>
            <a:pathLst>
              <a:path w="174625" h="204469">
                <a:moveTo>
                  <a:pt x="0" y="20"/>
                </a:moveTo>
                <a:lnTo>
                  <a:pt x="5680" y="40141"/>
                </a:lnTo>
                <a:lnTo>
                  <a:pt x="16572" y="78323"/>
                </a:lnTo>
                <a:lnTo>
                  <a:pt x="32296" y="114186"/>
                </a:lnTo>
                <a:lnTo>
                  <a:pt x="52471" y="147349"/>
                </a:lnTo>
                <a:lnTo>
                  <a:pt x="76826" y="177546"/>
                </a:lnTo>
                <a:lnTo>
                  <a:pt x="104647" y="204049"/>
                </a:lnTo>
                <a:lnTo>
                  <a:pt x="105800" y="204077"/>
                </a:lnTo>
                <a:lnTo>
                  <a:pt x="106741" y="202164"/>
                </a:lnTo>
                <a:lnTo>
                  <a:pt x="107565" y="198433"/>
                </a:lnTo>
                <a:lnTo>
                  <a:pt x="108364" y="193004"/>
                </a:lnTo>
                <a:lnTo>
                  <a:pt x="110281" y="177430"/>
                </a:lnTo>
                <a:lnTo>
                  <a:pt x="111556" y="167760"/>
                </a:lnTo>
                <a:lnTo>
                  <a:pt x="121164" y="117758"/>
                </a:lnTo>
                <a:lnTo>
                  <a:pt x="134978" y="74163"/>
                </a:lnTo>
                <a:lnTo>
                  <a:pt x="66467" y="74163"/>
                </a:lnTo>
                <a:lnTo>
                  <a:pt x="72345" y="25942"/>
                </a:lnTo>
                <a:lnTo>
                  <a:pt x="82543" y="121"/>
                </a:lnTo>
                <a:lnTo>
                  <a:pt x="0" y="20"/>
                </a:lnTo>
                <a:close/>
              </a:path>
              <a:path w="174625" h="204469">
                <a:moveTo>
                  <a:pt x="146850" y="0"/>
                </a:moveTo>
                <a:lnTo>
                  <a:pt x="105089" y="30762"/>
                </a:lnTo>
                <a:lnTo>
                  <a:pt x="75610" y="62445"/>
                </a:lnTo>
                <a:lnTo>
                  <a:pt x="66467" y="74163"/>
                </a:lnTo>
                <a:lnTo>
                  <a:pt x="134978" y="74163"/>
                </a:lnTo>
                <a:lnTo>
                  <a:pt x="135666" y="72275"/>
                </a:lnTo>
                <a:lnTo>
                  <a:pt x="142390" y="56245"/>
                </a:lnTo>
                <a:lnTo>
                  <a:pt x="150215" y="39984"/>
                </a:lnTo>
                <a:lnTo>
                  <a:pt x="159235" y="23615"/>
                </a:lnTo>
                <a:lnTo>
                  <a:pt x="169544" y="7260"/>
                </a:lnTo>
                <a:lnTo>
                  <a:pt x="174569" y="20"/>
                </a:lnTo>
                <a:lnTo>
                  <a:pt x="14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0005" y="1570335"/>
            <a:ext cx="409575" cy="267335"/>
          </a:xfrm>
          <a:custGeom>
            <a:avLst/>
            <a:gdLst/>
            <a:ahLst/>
            <a:cxnLst/>
            <a:rect l="l" t="t" r="r" b="b"/>
            <a:pathLst>
              <a:path w="409575" h="267335">
                <a:moveTo>
                  <a:pt x="54742" y="1"/>
                </a:moveTo>
                <a:lnTo>
                  <a:pt x="36209" y="38606"/>
                </a:lnTo>
                <a:lnTo>
                  <a:pt x="22286" y="75807"/>
                </a:lnTo>
                <a:lnTo>
                  <a:pt x="8610" y="127957"/>
                </a:lnTo>
                <a:lnTo>
                  <a:pt x="1911" y="172726"/>
                </a:lnTo>
                <a:lnTo>
                  <a:pt x="0" y="222781"/>
                </a:lnTo>
                <a:lnTo>
                  <a:pt x="120" y="227331"/>
                </a:lnTo>
                <a:lnTo>
                  <a:pt x="25288" y="256761"/>
                </a:lnTo>
                <a:lnTo>
                  <a:pt x="67327" y="266797"/>
                </a:lnTo>
                <a:lnTo>
                  <a:pt x="72568" y="266787"/>
                </a:lnTo>
                <a:lnTo>
                  <a:pt x="108830" y="248577"/>
                </a:lnTo>
                <a:lnTo>
                  <a:pt x="118019" y="221226"/>
                </a:lnTo>
                <a:lnTo>
                  <a:pt x="281471" y="221226"/>
                </a:lnTo>
                <a:lnTo>
                  <a:pt x="322903" y="187168"/>
                </a:lnTo>
                <a:lnTo>
                  <a:pt x="358940" y="143884"/>
                </a:lnTo>
                <a:lnTo>
                  <a:pt x="369862" y="126504"/>
                </a:lnTo>
                <a:lnTo>
                  <a:pt x="77188" y="126504"/>
                </a:lnTo>
                <a:lnTo>
                  <a:pt x="76874" y="125571"/>
                </a:lnTo>
                <a:lnTo>
                  <a:pt x="77755" y="121135"/>
                </a:lnTo>
                <a:lnTo>
                  <a:pt x="82015" y="103535"/>
                </a:lnTo>
                <a:lnTo>
                  <a:pt x="84848" y="91264"/>
                </a:lnTo>
                <a:lnTo>
                  <a:pt x="92894" y="45919"/>
                </a:lnTo>
                <a:lnTo>
                  <a:pt x="95155" y="13038"/>
                </a:lnTo>
                <a:lnTo>
                  <a:pt x="86716" y="4854"/>
                </a:lnTo>
                <a:lnTo>
                  <a:pt x="69518" y="1055"/>
                </a:lnTo>
                <a:lnTo>
                  <a:pt x="54742" y="1"/>
                </a:lnTo>
                <a:close/>
              </a:path>
              <a:path w="409575" h="267335">
                <a:moveTo>
                  <a:pt x="281471" y="221226"/>
                </a:moveTo>
                <a:lnTo>
                  <a:pt x="118019" y="221226"/>
                </a:lnTo>
                <a:lnTo>
                  <a:pt x="120275" y="235445"/>
                </a:lnTo>
                <a:lnTo>
                  <a:pt x="126566" y="247833"/>
                </a:lnTo>
                <a:lnTo>
                  <a:pt x="136172" y="257668"/>
                </a:lnTo>
                <a:lnTo>
                  <a:pt x="148376" y="264227"/>
                </a:lnTo>
                <a:lnTo>
                  <a:pt x="162461" y="266787"/>
                </a:lnTo>
                <a:lnTo>
                  <a:pt x="168775" y="266787"/>
                </a:lnTo>
                <a:lnTo>
                  <a:pt x="211431" y="256277"/>
                </a:lnTo>
                <a:lnTo>
                  <a:pt x="263284" y="232742"/>
                </a:lnTo>
                <a:lnTo>
                  <a:pt x="281471" y="221226"/>
                </a:lnTo>
                <a:close/>
              </a:path>
              <a:path w="409575" h="267335">
                <a:moveTo>
                  <a:pt x="202623" y="0"/>
                </a:moveTo>
                <a:lnTo>
                  <a:pt x="135260" y="1"/>
                </a:lnTo>
                <a:lnTo>
                  <a:pt x="134800" y="2039"/>
                </a:lnTo>
                <a:lnTo>
                  <a:pt x="133410" y="7761"/>
                </a:lnTo>
                <a:lnTo>
                  <a:pt x="118332" y="55537"/>
                </a:lnTo>
                <a:lnTo>
                  <a:pt x="96700" y="100794"/>
                </a:lnTo>
                <a:lnTo>
                  <a:pt x="77188" y="126504"/>
                </a:lnTo>
                <a:lnTo>
                  <a:pt x="369862" y="126504"/>
                </a:lnTo>
                <a:lnTo>
                  <a:pt x="393166" y="76294"/>
                </a:lnTo>
                <a:lnTo>
                  <a:pt x="403563" y="39059"/>
                </a:lnTo>
                <a:lnTo>
                  <a:pt x="408322" y="6557"/>
                </a:lnTo>
                <a:lnTo>
                  <a:pt x="207348" y="6557"/>
                </a:lnTo>
                <a:lnTo>
                  <a:pt x="202623" y="0"/>
                </a:lnTo>
                <a:close/>
              </a:path>
              <a:path w="409575" h="267335">
                <a:moveTo>
                  <a:pt x="409015" y="0"/>
                </a:moveTo>
                <a:lnTo>
                  <a:pt x="208022" y="0"/>
                </a:lnTo>
                <a:lnTo>
                  <a:pt x="207348" y="6557"/>
                </a:lnTo>
                <a:lnTo>
                  <a:pt x="408322" y="6557"/>
                </a:lnTo>
                <a:lnTo>
                  <a:pt x="409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3031" y="1272886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8" y="0"/>
                </a:lnTo>
                <a:lnTo>
                  <a:pt x="0" y="3569"/>
                </a:lnTo>
                <a:lnTo>
                  <a:pt x="0" y="12385"/>
                </a:lnTo>
                <a:lnTo>
                  <a:pt x="3558" y="15967"/>
                </a:lnTo>
                <a:lnTo>
                  <a:pt x="81706" y="15967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31325" y="1912076"/>
            <a:ext cx="14128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marR="5080" indent="-64769">
              <a:lnSpc>
                <a:spcPct val="1024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2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990116"/>
            <a:ext cx="5867400" cy="1448284"/>
          </a:xfrm>
          <a:prstGeom prst="rect">
            <a:avLst/>
          </a:prstGeom>
          <a:solidFill>
            <a:srgbClr val="35B8EB"/>
          </a:solidFill>
        </p:spPr>
        <p:txBody>
          <a:bodyPr vert="horz" wrap="square" lIns="0" tIns="0" rIns="0" bIns="0" rtlCol="0">
            <a:spAutoFit/>
          </a:bodyPr>
          <a:lstStyle/>
          <a:p>
            <a:pPr marL="1077595" marR="1071880" indent="40640" algn="ctr">
              <a:lnSpc>
                <a:spcPts val="5200"/>
              </a:lnSpc>
            </a:pPr>
            <a:endParaRPr sz="6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2667000"/>
            <a:ext cx="7848600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•  School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Advisory Councils should review their SAC Bylaws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in</a:t>
            </a:r>
          </a:p>
          <a:p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   the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beginning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of each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year and make necessary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revisions</a:t>
            </a:r>
          </a:p>
          <a:p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  during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the fall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.</a:t>
            </a:r>
          </a:p>
          <a:p>
            <a:endParaRPr lang="en-US" sz="1200" b="1" dirty="0">
              <a:solidFill>
                <a:schemeClr val="accent3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•  School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Advisory Councils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need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to review their Bylaws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and</a:t>
            </a:r>
          </a:p>
          <a:p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 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revise them using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the SAC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Bylaws Template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.</a:t>
            </a:r>
          </a:p>
          <a:p>
            <a:endParaRPr lang="en-US" sz="1200" b="1" dirty="0">
              <a:solidFill>
                <a:schemeClr val="accent3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•  Once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the SAC Bylaws have been revised and approved,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they</a:t>
            </a:r>
          </a:p>
          <a:p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 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are to be submitted through the SAC Documentation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Upload</a:t>
            </a:r>
          </a:p>
          <a:p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  on the SBBC SIP</a:t>
            </a:r>
          </a:p>
          <a:p>
            <a:endParaRPr lang="en-US" sz="1200" b="1" dirty="0">
              <a:solidFill>
                <a:schemeClr val="accent3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•  Schools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are also expected to maintain a copy of their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annual</a:t>
            </a:r>
          </a:p>
          <a:p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 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SAC Bylaws and should ensure that they are available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for</a:t>
            </a:r>
          </a:p>
          <a:p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  <a:latin typeface="Arial"/>
                <a:cs typeface="Arial"/>
              </a:rPr>
              <a:t>  </a:t>
            </a:r>
            <a:r>
              <a:rPr lang="en-US" sz="2000" b="1" dirty="0">
                <a:solidFill>
                  <a:schemeClr val="accent3"/>
                </a:solidFill>
                <a:latin typeface="Arial"/>
                <a:cs typeface="Arial"/>
              </a:rPr>
              <a:t>anyone who may wish to see them.</a:t>
            </a:r>
          </a:p>
          <a:p>
            <a:pPr>
              <a:lnSpc>
                <a:spcPct val="100000"/>
              </a:lnSpc>
            </a:pPr>
            <a:endParaRPr sz="1600" b="1" dirty="0">
              <a:solidFill>
                <a:srgbClr val="9BBB59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1726" y="1131940"/>
            <a:ext cx="164465" cy="79375"/>
          </a:xfrm>
          <a:custGeom>
            <a:avLst/>
            <a:gdLst/>
            <a:ahLst/>
            <a:cxnLst/>
            <a:rect l="l" t="t" r="r" b="b"/>
            <a:pathLst>
              <a:path w="164465" h="79375">
                <a:moveTo>
                  <a:pt x="25676" y="0"/>
                </a:moveTo>
                <a:lnTo>
                  <a:pt x="0" y="1732"/>
                </a:lnTo>
                <a:lnTo>
                  <a:pt x="8674" y="18867"/>
                </a:lnTo>
                <a:lnTo>
                  <a:pt x="42438" y="55203"/>
                </a:lnTo>
                <a:lnTo>
                  <a:pt x="82137" y="73374"/>
                </a:lnTo>
                <a:lnTo>
                  <a:pt x="120471" y="79088"/>
                </a:lnTo>
                <a:lnTo>
                  <a:pt x="131684" y="79211"/>
                </a:lnTo>
                <a:lnTo>
                  <a:pt x="141663" y="78795"/>
                </a:lnTo>
                <a:lnTo>
                  <a:pt x="150140" y="78051"/>
                </a:lnTo>
                <a:lnTo>
                  <a:pt x="156842" y="77192"/>
                </a:lnTo>
                <a:lnTo>
                  <a:pt x="161500" y="76428"/>
                </a:lnTo>
                <a:lnTo>
                  <a:pt x="163844" y="75971"/>
                </a:lnTo>
                <a:lnTo>
                  <a:pt x="153376" y="59364"/>
                </a:lnTo>
                <a:lnTo>
                  <a:pt x="115680" y="24080"/>
                </a:lnTo>
                <a:lnTo>
                  <a:pt x="74219" y="6255"/>
                </a:lnTo>
                <a:lnTo>
                  <a:pt x="36280" y="308"/>
                </a:lnTo>
                <a:lnTo>
                  <a:pt x="2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2730" y="1523570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09">
                <a:moveTo>
                  <a:pt x="102731" y="0"/>
                </a:moveTo>
                <a:lnTo>
                  <a:pt x="3582" y="0"/>
                </a:lnTo>
                <a:lnTo>
                  <a:pt x="0" y="3606"/>
                </a:lnTo>
                <a:lnTo>
                  <a:pt x="0" y="12476"/>
                </a:lnTo>
                <a:lnTo>
                  <a:pt x="3582" y="16069"/>
                </a:lnTo>
                <a:lnTo>
                  <a:pt x="92713" y="16069"/>
                </a:lnTo>
                <a:lnTo>
                  <a:pt x="97589" y="6892"/>
                </a:lnTo>
                <a:lnTo>
                  <a:pt x="102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2806" y="1531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13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7242" y="1523570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1184" y="0"/>
                </a:moveTo>
                <a:lnTo>
                  <a:pt x="572" y="0"/>
                </a:lnTo>
                <a:lnTo>
                  <a:pt x="986" y="6598"/>
                </a:lnTo>
                <a:lnTo>
                  <a:pt x="0" y="16069"/>
                </a:lnTo>
                <a:lnTo>
                  <a:pt x="50100" y="16069"/>
                </a:lnTo>
                <a:lnTo>
                  <a:pt x="40350" y="6024"/>
                </a:lnTo>
                <a:lnTo>
                  <a:pt x="31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81260" y="1523570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912" y="0"/>
                </a:moveTo>
                <a:lnTo>
                  <a:pt x="13308" y="0"/>
                </a:lnTo>
                <a:lnTo>
                  <a:pt x="5741" y="7908"/>
                </a:lnTo>
                <a:lnTo>
                  <a:pt x="0" y="16069"/>
                </a:lnTo>
                <a:lnTo>
                  <a:pt x="29626" y="16069"/>
                </a:lnTo>
                <a:lnTo>
                  <a:pt x="26348" y="4434"/>
                </a:lnTo>
                <a:lnTo>
                  <a:pt x="22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5003" y="1490280"/>
            <a:ext cx="129539" cy="16510"/>
          </a:xfrm>
          <a:custGeom>
            <a:avLst/>
            <a:gdLst/>
            <a:ahLst/>
            <a:cxnLst/>
            <a:rect l="l" t="t" r="r" b="b"/>
            <a:pathLst>
              <a:path w="129540" h="16509">
                <a:moveTo>
                  <a:pt x="129519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113774" y="16069"/>
                </a:lnTo>
                <a:lnTo>
                  <a:pt x="121061" y="6892"/>
                </a:lnTo>
                <a:lnTo>
                  <a:pt x="129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2897" y="149831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936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1329" y="1456989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6102" y="0"/>
                </a:moveTo>
                <a:lnTo>
                  <a:pt x="3568" y="0"/>
                </a:lnTo>
                <a:lnTo>
                  <a:pt x="0" y="3606"/>
                </a:lnTo>
                <a:lnTo>
                  <a:pt x="0" y="12476"/>
                </a:lnTo>
                <a:lnTo>
                  <a:pt x="3568" y="16069"/>
                </a:lnTo>
                <a:lnTo>
                  <a:pt x="72238" y="16069"/>
                </a:lnTo>
                <a:lnTo>
                  <a:pt x="73251" y="7747"/>
                </a:lnTo>
                <a:lnTo>
                  <a:pt x="76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2440" y="1456991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6586" y="0"/>
                </a:moveTo>
                <a:lnTo>
                  <a:pt x="21459" y="0"/>
                </a:lnTo>
                <a:lnTo>
                  <a:pt x="15430" y="3232"/>
                </a:lnTo>
                <a:lnTo>
                  <a:pt x="1711" y="14275"/>
                </a:lnTo>
                <a:lnTo>
                  <a:pt x="0" y="16069"/>
                </a:lnTo>
                <a:lnTo>
                  <a:pt x="65965" y="16069"/>
                </a:lnTo>
                <a:lnTo>
                  <a:pt x="70343" y="13614"/>
                </a:lnTo>
                <a:lnTo>
                  <a:pt x="82665" y="8422"/>
                </a:lnTo>
                <a:lnTo>
                  <a:pt x="101715" y="3747"/>
                </a:lnTo>
                <a:lnTo>
                  <a:pt x="86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15918" y="1456991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3024" y="0"/>
                </a:moveTo>
                <a:lnTo>
                  <a:pt x="5875" y="0"/>
                </a:lnTo>
                <a:lnTo>
                  <a:pt x="4315" y="8736"/>
                </a:lnTo>
                <a:lnTo>
                  <a:pt x="0" y="16069"/>
                </a:lnTo>
                <a:lnTo>
                  <a:pt x="103024" y="16069"/>
                </a:lnTo>
                <a:lnTo>
                  <a:pt x="106621" y="12462"/>
                </a:lnTo>
                <a:lnTo>
                  <a:pt x="106621" y="3592"/>
                </a:lnTo>
                <a:lnTo>
                  <a:pt x="103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5539" y="1456989"/>
            <a:ext cx="58419" cy="16510"/>
          </a:xfrm>
          <a:custGeom>
            <a:avLst/>
            <a:gdLst/>
            <a:ahLst/>
            <a:cxnLst/>
            <a:rect l="l" t="t" r="r" b="b"/>
            <a:pathLst>
              <a:path w="58420" h="16509">
                <a:moveTo>
                  <a:pt x="52218" y="0"/>
                </a:moveTo>
                <a:lnTo>
                  <a:pt x="0" y="0"/>
                </a:lnTo>
                <a:lnTo>
                  <a:pt x="2604" y="847"/>
                </a:lnTo>
                <a:lnTo>
                  <a:pt x="13565" y="5645"/>
                </a:lnTo>
                <a:lnTo>
                  <a:pt x="30512" y="16097"/>
                </a:lnTo>
                <a:lnTo>
                  <a:pt x="58105" y="16069"/>
                </a:lnTo>
                <a:lnTo>
                  <a:pt x="54202" y="9324"/>
                </a:lnTo>
                <a:lnTo>
                  <a:pt x="5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7778" y="142369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606" y="0"/>
                </a:moveTo>
                <a:lnTo>
                  <a:pt x="0" y="0"/>
                </a:lnTo>
                <a:lnTo>
                  <a:pt x="5928" y="7373"/>
                </a:lnTo>
                <a:lnTo>
                  <a:pt x="8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61893" y="1423699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5440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73691" y="16069"/>
                </a:lnTo>
                <a:lnTo>
                  <a:pt x="78141" y="8455"/>
                </a:lnTo>
                <a:lnTo>
                  <a:pt x="85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19796" y="1423701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09" h="16509">
                <a:moveTo>
                  <a:pt x="88558" y="0"/>
                </a:moveTo>
                <a:lnTo>
                  <a:pt x="0" y="0"/>
                </a:lnTo>
                <a:lnTo>
                  <a:pt x="2703" y="6024"/>
                </a:lnTo>
                <a:lnTo>
                  <a:pt x="3303" y="16069"/>
                </a:lnTo>
                <a:lnTo>
                  <a:pt x="88558" y="16069"/>
                </a:lnTo>
                <a:lnTo>
                  <a:pt x="92155" y="12462"/>
                </a:lnTo>
                <a:lnTo>
                  <a:pt x="92155" y="3592"/>
                </a:lnTo>
                <a:lnTo>
                  <a:pt x="88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5060" y="1423699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682" y="0"/>
                </a:moveTo>
                <a:lnTo>
                  <a:pt x="0" y="0"/>
                </a:lnTo>
                <a:lnTo>
                  <a:pt x="3437" y="16069"/>
                </a:lnTo>
                <a:lnTo>
                  <a:pt x="81404" y="16069"/>
                </a:lnTo>
                <a:lnTo>
                  <a:pt x="81685" y="7332"/>
                </a:lnTo>
                <a:lnTo>
                  <a:pt x="84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7347" y="139844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621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91046" y="1390411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09" h="16509">
                <a:moveTo>
                  <a:pt x="101572" y="0"/>
                </a:moveTo>
                <a:lnTo>
                  <a:pt x="0" y="0"/>
                </a:lnTo>
                <a:lnTo>
                  <a:pt x="10455" y="4301"/>
                </a:lnTo>
                <a:lnTo>
                  <a:pt x="19434" y="16069"/>
                </a:lnTo>
                <a:lnTo>
                  <a:pt x="101572" y="16069"/>
                </a:lnTo>
                <a:lnTo>
                  <a:pt x="105168" y="12462"/>
                </a:lnTo>
                <a:lnTo>
                  <a:pt x="105168" y="3592"/>
                </a:lnTo>
                <a:lnTo>
                  <a:pt x="101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10183" y="1390408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334" y="0"/>
                </a:moveTo>
                <a:lnTo>
                  <a:pt x="0" y="0"/>
                </a:lnTo>
                <a:lnTo>
                  <a:pt x="4702" y="7599"/>
                </a:lnTo>
                <a:lnTo>
                  <a:pt x="8272" y="16069"/>
                </a:lnTo>
                <a:lnTo>
                  <a:pt x="108873" y="16069"/>
                </a:lnTo>
                <a:lnTo>
                  <a:pt x="117331" y="4594"/>
                </a:lnTo>
                <a:lnTo>
                  <a:pt x="128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98235" y="1365154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37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7145" y="1331868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557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66644" y="129857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99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56389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28430" y="1129800"/>
            <a:ext cx="105410" cy="136525"/>
          </a:xfrm>
          <a:custGeom>
            <a:avLst/>
            <a:gdLst/>
            <a:ahLst/>
            <a:cxnLst/>
            <a:rect l="l" t="t" r="r" b="b"/>
            <a:pathLst>
              <a:path w="105409" h="136525">
                <a:moveTo>
                  <a:pt x="101657" y="0"/>
                </a:moveTo>
                <a:lnTo>
                  <a:pt x="55412" y="16991"/>
                </a:lnTo>
                <a:lnTo>
                  <a:pt x="25874" y="44977"/>
                </a:lnTo>
                <a:lnTo>
                  <a:pt x="6247" y="81586"/>
                </a:lnTo>
                <a:lnTo>
                  <a:pt x="0" y="119216"/>
                </a:lnTo>
                <a:lnTo>
                  <a:pt x="282" y="125871"/>
                </a:lnTo>
                <a:lnTo>
                  <a:pt x="512" y="128023"/>
                </a:lnTo>
                <a:lnTo>
                  <a:pt x="512" y="132457"/>
                </a:lnTo>
                <a:lnTo>
                  <a:pt x="4080" y="136037"/>
                </a:lnTo>
                <a:lnTo>
                  <a:pt x="12940" y="136051"/>
                </a:lnTo>
                <a:lnTo>
                  <a:pt x="16537" y="132457"/>
                </a:lnTo>
                <a:lnTo>
                  <a:pt x="16456" y="125707"/>
                </a:lnTo>
                <a:lnTo>
                  <a:pt x="16645" y="119747"/>
                </a:lnTo>
                <a:lnTo>
                  <a:pt x="25634" y="82362"/>
                </a:lnTo>
                <a:lnTo>
                  <a:pt x="45362" y="46399"/>
                </a:lnTo>
                <a:lnTo>
                  <a:pt x="85272" y="19694"/>
                </a:lnTo>
                <a:lnTo>
                  <a:pt x="97208" y="16069"/>
                </a:lnTo>
                <a:lnTo>
                  <a:pt x="101644" y="16069"/>
                </a:lnTo>
                <a:lnTo>
                  <a:pt x="105227" y="12490"/>
                </a:lnTo>
                <a:lnTo>
                  <a:pt x="105227" y="3606"/>
                </a:lnTo>
                <a:lnTo>
                  <a:pt x="101657" y="0"/>
                </a:lnTo>
                <a:close/>
              </a:path>
              <a:path w="105409" h="136525">
                <a:moveTo>
                  <a:pt x="101644" y="16069"/>
                </a:moveTo>
                <a:lnTo>
                  <a:pt x="97208" y="16069"/>
                </a:lnTo>
                <a:lnTo>
                  <a:pt x="101630" y="16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3569" y="1556553"/>
            <a:ext cx="175895" cy="205104"/>
          </a:xfrm>
          <a:custGeom>
            <a:avLst/>
            <a:gdLst/>
            <a:ahLst/>
            <a:cxnLst/>
            <a:rect l="l" t="t" r="r" b="b"/>
            <a:pathLst>
              <a:path w="175895" h="205105">
                <a:moveTo>
                  <a:pt x="0" y="20"/>
                </a:moveTo>
                <a:lnTo>
                  <a:pt x="5664" y="40143"/>
                </a:lnTo>
                <a:lnTo>
                  <a:pt x="16512" y="78342"/>
                </a:lnTo>
                <a:lnTo>
                  <a:pt x="32167" y="114242"/>
                </a:lnTo>
                <a:lnTo>
                  <a:pt x="52253" y="147467"/>
                </a:lnTo>
                <a:lnTo>
                  <a:pt x="76394" y="177639"/>
                </a:lnTo>
                <a:lnTo>
                  <a:pt x="104213" y="204383"/>
                </a:lnTo>
                <a:lnTo>
                  <a:pt x="105534" y="204568"/>
                </a:lnTo>
                <a:lnTo>
                  <a:pt x="106628" y="202829"/>
                </a:lnTo>
                <a:lnTo>
                  <a:pt x="107587" y="199286"/>
                </a:lnTo>
                <a:lnTo>
                  <a:pt x="108502" y="194056"/>
                </a:lnTo>
                <a:lnTo>
                  <a:pt x="109507" y="186953"/>
                </a:lnTo>
                <a:lnTo>
                  <a:pt x="110571" y="179020"/>
                </a:lnTo>
                <a:lnTo>
                  <a:pt x="111909" y="169452"/>
                </a:lnTo>
                <a:lnTo>
                  <a:pt x="121434" y="120301"/>
                </a:lnTo>
                <a:lnTo>
                  <a:pt x="135539" y="75362"/>
                </a:lnTo>
                <a:lnTo>
                  <a:pt x="135907" y="74465"/>
                </a:lnTo>
                <a:lnTo>
                  <a:pt x="67036" y="74465"/>
                </a:lnTo>
                <a:lnTo>
                  <a:pt x="72783" y="26291"/>
                </a:lnTo>
                <a:lnTo>
                  <a:pt x="83080" y="157"/>
                </a:lnTo>
                <a:lnTo>
                  <a:pt x="0" y="20"/>
                </a:lnTo>
                <a:close/>
              </a:path>
              <a:path w="175895" h="205105">
                <a:moveTo>
                  <a:pt x="147954" y="0"/>
                </a:moveTo>
                <a:lnTo>
                  <a:pt x="106097" y="30704"/>
                </a:lnTo>
                <a:lnTo>
                  <a:pt x="76428" y="62466"/>
                </a:lnTo>
                <a:lnTo>
                  <a:pt x="67036" y="74465"/>
                </a:lnTo>
                <a:lnTo>
                  <a:pt x="135907" y="74465"/>
                </a:lnTo>
                <a:lnTo>
                  <a:pt x="142058" y="59481"/>
                </a:lnTo>
                <a:lnTo>
                  <a:pt x="149640" y="43349"/>
                </a:lnTo>
                <a:lnTo>
                  <a:pt x="158450" y="26963"/>
                </a:lnTo>
                <a:lnTo>
                  <a:pt x="168357" y="10809"/>
                </a:lnTo>
                <a:lnTo>
                  <a:pt x="175743" y="20"/>
                </a:lnTo>
                <a:lnTo>
                  <a:pt x="147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18413" y="1556575"/>
            <a:ext cx="412115" cy="268605"/>
          </a:xfrm>
          <a:custGeom>
            <a:avLst/>
            <a:gdLst/>
            <a:ahLst/>
            <a:cxnLst/>
            <a:rect l="l" t="t" r="r" b="b"/>
            <a:pathLst>
              <a:path w="412115" h="268605">
                <a:moveTo>
                  <a:pt x="55835" y="30"/>
                </a:moveTo>
                <a:lnTo>
                  <a:pt x="37005" y="38870"/>
                </a:lnTo>
                <a:lnTo>
                  <a:pt x="22850" y="76301"/>
                </a:lnTo>
                <a:lnTo>
                  <a:pt x="8932" y="128765"/>
                </a:lnTo>
                <a:lnTo>
                  <a:pt x="2093" y="173821"/>
                </a:lnTo>
                <a:lnTo>
                  <a:pt x="0" y="210369"/>
                </a:lnTo>
                <a:lnTo>
                  <a:pt x="100" y="224099"/>
                </a:lnTo>
                <a:lnTo>
                  <a:pt x="25386" y="258329"/>
                </a:lnTo>
                <a:lnTo>
                  <a:pt x="67869" y="268481"/>
                </a:lnTo>
                <a:lnTo>
                  <a:pt x="73077" y="268481"/>
                </a:lnTo>
                <a:lnTo>
                  <a:pt x="109488" y="250362"/>
                </a:lnTo>
                <a:lnTo>
                  <a:pt x="118901" y="222623"/>
                </a:lnTo>
                <a:lnTo>
                  <a:pt x="283453" y="222623"/>
                </a:lnTo>
                <a:lnTo>
                  <a:pt x="325164" y="188350"/>
                </a:lnTo>
                <a:lnTo>
                  <a:pt x="361443" y="144793"/>
                </a:lnTo>
                <a:lnTo>
                  <a:pt x="372866" y="126526"/>
                </a:lnTo>
                <a:lnTo>
                  <a:pt x="78552" y="126526"/>
                </a:lnTo>
                <a:lnTo>
                  <a:pt x="78043" y="125817"/>
                </a:lnTo>
                <a:lnTo>
                  <a:pt x="78744" y="121633"/>
                </a:lnTo>
                <a:lnTo>
                  <a:pt x="80393" y="114385"/>
                </a:lnTo>
                <a:lnTo>
                  <a:pt x="82708" y="104577"/>
                </a:lnTo>
                <a:lnTo>
                  <a:pt x="85437" y="92575"/>
                </a:lnTo>
                <a:lnTo>
                  <a:pt x="93406" y="47901"/>
                </a:lnTo>
                <a:lnTo>
                  <a:pt x="95865" y="15244"/>
                </a:lnTo>
                <a:lnTo>
                  <a:pt x="87682" y="5818"/>
                </a:lnTo>
                <a:lnTo>
                  <a:pt x="70813" y="1351"/>
                </a:lnTo>
                <a:lnTo>
                  <a:pt x="55835" y="30"/>
                </a:lnTo>
                <a:close/>
              </a:path>
              <a:path w="412115" h="268605">
                <a:moveTo>
                  <a:pt x="283453" y="222623"/>
                </a:moveTo>
                <a:lnTo>
                  <a:pt x="118901" y="222623"/>
                </a:lnTo>
                <a:lnTo>
                  <a:pt x="121144" y="236844"/>
                </a:lnTo>
                <a:lnTo>
                  <a:pt x="149119" y="265771"/>
                </a:lnTo>
                <a:lnTo>
                  <a:pt x="169894" y="268481"/>
                </a:lnTo>
                <a:lnTo>
                  <a:pt x="175382" y="267920"/>
                </a:lnTo>
                <a:lnTo>
                  <a:pt x="212942" y="257896"/>
                </a:lnTo>
                <a:lnTo>
                  <a:pt x="248354" y="243200"/>
                </a:lnTo>
                <a:lnTo>
                  <a:pt x="281388" y="224099"/>
                </a:lnTo>
                <a:lnTo>
                  <a:pt x="283453" y="222623"/>
                </a:lnTo>
                <a:close/>
              </a:path>
              <a:path w="412115" h="268605">
                <a:moveTo>
                  <a:pt x="204075" y="0"/>
                </a:moveTo>
                <a:lnTo>
                  <a:pt x="136258" y="0"/>
                </a:lnTo>
                <a:lnTo>
                  <a:pt x="135800" y="2027"/>
                </a:lnTo>
                <a:lnTo>
                  <a:pt x="134420" y="7717"/>
                </a:lnTo>
                <a:lnTo>
                  <a:pt x="119434" y="55315"/>
                </a:lnTo>
                <a:lnTo>
                  <a:pt x="97939" y="100604"/>
                </a:lnTo>
                <a:lnTo>
                  <a:pt x="78552" y="126526"/>
                </a:lnTo>
                <a:lnTo>
                  <a:pt x="372866" y="126526"/>
                </a:lnTo>
                <a:lnTo>
                  <a:pt x="395899" y="76776"/>
                </a:lnTo>
                <a:lnTo>
                  <a:pt x="406367" y="39306"/>
                </a:lnTo>
                <a:lnTo>
                  <a:pt x="411158" y="6598"/>
                </a:lnTo>
                <a:lnTo>
                  <a:pt x="208831" y="6598"/>
                </a:lnTo>
                <a:lnTo>
                  <a:pt x="204075" y="0"/>
                </a:lnTo>
                <a:close/>
              </a:path>
              <a:path w="412115" h="268605">
                <a:moveTo>
                  <a:pt x="411856" y="0"/>
                </a:moveTo>
                <a:lnTo>
                  <a:pt x="209511" y="0"/>
                </a:lnTo>
                <a:lnTo>
                  <a:pt x="208831" y="6598"/>
                </a:lnTo>
                <a:lnTo>
                  <a:pt x="411158" y="6598"/>
                </a:lnTo>
                <a:lnTo>
                  <a:pt x="411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31616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825948" y="1900554"/>
            <a:ext cx="142240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5405">
              <a:lnSpc>
                <a:spcPct val="1030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6800" y="11430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25" dirty="0" smtClean="0">
                <a:solidFill>
                  <a:srgbClr val="FFFFFF"/>
                </a:solidFill>
                <a:cs typeface="Calibri"/>
              </a:rPr>
              <a:t>SAC  BYLAWS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90600"/>
            <a:ext cx="5715000" cy="1468120"/>
          </a:xfrm>
          <a:custGeom>
            <a:avLst/>
            <a:gdLst/>
            <a:ahLst/>
            <a:cxnLst/>
            <a:rect l="l" t="t" r="r" b="b"/>
            <a:pathLst>
              <a:path w="5895340" h="1468120">
                <a:moveTo>
                  <a:pt x="5895048" y="0"/>
                </a:moveTo>
                <a:lnTo>
                  <a:pt x="0" y="0"/>
                </a:lnTo>
                <a:lnTo>
                  <a:pt x="0" y="1467979"/>
                </a:lnTo>
                <a:lnTo>
                  <a:pt x="5895048" y="1467979"/>
                </a:lnTo>
                <a:lnTo>
                  <a:pt x="5895048" y="0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572" y="914400"/>
            <a:ext cx="5468628" cy="1410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54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SAF</a:t>
            </a:r>
          </a:p>
          <a:p>
            <a:pPr marL="12700" algn="ctr">
              <a:lnSpc>
                <a:spcPct val="100000"/>
              </a:lnSpc>
            </a:pPr>
            <a:r>
              <a:rPr sz="36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US" sz="36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CHOOL ADVISORY FORUM</a:t>
            </a:r>
          </a:p>
        </p:txBody>
      </p:sp>
      <p:sp>
        <p:nvSpPr>
          <p:cNvPr id="7" name="object 7"/>
          <p:cNvSpPr/>
          <p:nvPr/>
        </p:nvSpPr>
        <p:spPr>
          <a:xfrm>
            <a:off x="7361221" y="1125918"/>
            <a:ext cx="166370" cy="80645"/>
          </a:xfrm>
          <a:custGeom>
            <a:avLst/>
            <a:gdLst/>
            <a:ahLst/>
            <a:cxnLst/>
            <a:rect l="l" t="t" r="r" b="b"/>
            <a:pathLst>
              <a:path w="166370" h="80644">
                <a:moveTo>
                  <a:pt x="27474" y="0"/>
                </a:moveTo>
                <a:lnTo>
                  <a:pt x="0" y="1746"/>
                </a:lnTo>
                <a:lnTo>
                  <a:pt x="8661" y="18905"/>
                </a:lnTo>
                <a:lnTo>
                  <a:pt x="42314" y="55493"/>
                </a:lnTo>
                <a:lnTo>
                  <a:pt x="81953" y="74060"/>
                </a:lnTo>
                <a:lnTo>
                  <a:pt x="120482" y="80156"/>
                </a:lnTo>
                <a:lnTo>
                  <a:pt x="131852" y="80376"/>
                </a:lnTo>
                <a:lnTo>
                  <a:pt x="142048" y="80032"/>
                </a:lnTo>
                <a:lnTo>
                  <a:pt x="150806" y="79330"/>
                </a:lnTo>
                <a:lnTo>
                  <a:pt x="157865" y="78476"/>
                </a:lnTo>
                <a:lnTo>
                  <a:pt x="162962" y="77675"/>
                </a:lnTo>
                <a:lnTo>
                  <a:pt x="165833" y="77133"/>
                </a:lnTo>
                <a:lnTo>
                  <a:pt x="155419" y="60474"/>
                </a:lnTo>
                <a:lnTo>
                  <a:pt x="117888" y="24899"/>
                </a:lnTo>
                <a:lnTo>
                  <a:pt x="76462" y="6688"/>
                </a:lnTo>
                <a:lnTo>
                  <a:pt x="38261" y="392"/>
                </a:lnTo>
                <a:lnTo>
                  <a:pt x="27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0413" y="1523243"/>
            <a:ext cx="104775" cy="16510"/>
          </a:xfrm>
          <a:custGeom>
            <a:avLst/>
            <a:gdLst/>
            <a:ahLst/>
            <a:cxnLst/>
            <a:rect l="l" t="t" r="r" b="b"/>
            <a:pathLst>
              <a:path w="104775" h="16509">
                <a:moveTo>
                  <a:pt x="104175" y="0"/>
                </a:moveTo>
                <a:lnTo>
                  <a:pt x="3633" y="0"/>
                </a:lnTo>
                <a:lnTo>
                  <a:pt x="0" y="3658"/>
                </a:lnTo>
                <a:lnTo>
                  <a:pt x="0" y="12658"/>
                </a:lnTo>
                <a:lnTo>
                  <a:pt x="3633" y="16304"/>
                </a:lnTo>
                <a:lnTo>
                  <a:pt x="94016" y="16304"/>
                </a:lnTo>
                <a:lnTo>
                  <a:pt x="98960" y="6992"/>
                </a:lnTo>
                <a:lnTo>
                  <a:pt x="104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5832" y="153139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240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9347" y="1523243"/>
            <a:ext cx="50800" cy="16510"/>
          </a:xfrm>
          <a:custGeom>
            <a:avLst/>
            <a:gdLst/>
            <a:ahLst/>
            <a:cxnLst/>
            <a:rect l="l" t="t" r="r" b="b"/>
            <a:pathLst>
              <a:path w="50800" h="16509">
                <a:moveTo>
                  <a:pt x="31623" y="0"/>
                </a:moveTo>
                <a:lnTo>
                  <a:pt x="580" y="0"/>
                </a:lnTo>
                <a:lnTo>
                  <a:pt x="999" y="6695"/>
                </a:lnTo>
                <a:lnTo>
                  <a:pt x="0" y="16304"/>
                </a:lnTo>
                <a:lnTo>
                  <a:pt x="50803" y="16304"/>
                </a:lnTo>
                <a:lnTo>
                  <a:pt x="40916" y="6112"/>
                </a:lnTo>
                <a:lnTo>
                  <a:pt x="31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2296" y="1523243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09">
                <a:moveTo>
                  <a:pt x="23234" y="0"/>
                </a:moveTo>
                <a:lnTo>
                  <a:pt x="13495" y="0"/>
                </a:lnTo>
                <a:lnTo>
                  <a:pt x="5821" y="8022"/>
                </a:lnTo>
                <a:lnTo>
                  <a:pt x="0" y="16304"/>
                </a:lnTo>
                <a:lnTo>
                  <a:pt x="30043" y="16304"/>
                </a:lnTo>
                <a:lnTo>
                  <a:pt x="26719" y="4499"/>
                </a:lnTo>
                <a:lnTo>
                  <a:pt x="23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2719" y="1489467"/>
            <a:ext cx="131445" cy="16510"/>
          </a:xfrm>
          <a:custGeom>
            <a:avLst/>
            <a:gdLst/>
            <a:ahLst/>
            <a:cxnLst/>
            <a:rect l="l" t="t" r="r" b="b"/>
            <a:pathLst>
              <a:path w="131445" h="16509">
                <a:moveTo>
                  <a:pt x="131339" y="0"/>
                </a:moveTo>
                <a:lnTo>
                  <a:pt x="3647" y="0"/>
                </a:lnTo>
                <a:lnTo>
                  <a:pt x="0" y="3658"/>
                </a:lnTo>
                <a:lnTo>
                  <a:pt x="0" y="12658"/>
                </a:lnTo>
                <a:lnTo>
                  <a:pt x="3647" y="16302"/>
                </a:lnTo>
                <a:lnTo>
                  <a:pt x="115373" y="16302"/>
                </a:lnTo>
                <a:lnTo>
                  <a:pt x="122762" y="6992"/>
                </a:lnTo>
                <a:lnTo>
                  <a:pt x="131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95644" y="1497618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113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9133" y="1455691"/>
            <a:ext cx="77470" cy="16510"/>
          </a:xfrm>
          <a:custGeom>
            <a:avLst/>
            <a:gdLst/>
            <a:ahLst/>
            <a:cxnLst/>
            <a:rect l="l" t="t" r="r" b="b"/>
            <a:pathLst>
              <a:path w="77470" h="16509">
                <a:moveTo>
                  <a:pt x="77171" y="0"/>
                </a:moveTo>
                <a:lnTo>
                  <a:pt x="3619" y="0"/>
                </a:lnTo>
                <a:lnTo>
                  <a:pt x="0" y="3658"/>
                </a:lnTo>
                <a:lnTo>
                  <a:pt x="0" y="12658"/>
                </a:lnTo>
                <a:lnTo>
                  <a:pt x="3619" y="16304"/>
                </a:lnTo>
                <a:lnTo>
                  <a:pt x="73254" y="16304"/>
                </a:lnTo>
                <a:lnTo>
                  <a:pt x="74281" y="7860"/>
                </a:lnTo>
                <a:lnTo>
                  <a:pt x="77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1384" y="1455693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7802" y="0"/>
                </a:moveTo>
                <a:lnTo>
                  <a:pt x="21761" y="0"/>
                </a:lnTo>
                <a:lnTo>
                  <a:pt x="15803" y="3183"/>
                </a:lnTo>
                <a:lnTo>
                  <a:pt x="2173" y="14041"/>
                </a:lnTo>
                <a:lnTo>
                  <a:pt x="0" y="16302"/>
                </a:lnTo>
                <a:lnTo>
                  <a:pt x="66893" y="16302"/>
                </a:lnTo>
                <a:lnTo>
                  <a:pt x="71213" y="13874"/>
                </a:lnTo>
                <a:lnTo>
                  <a:pt x="83383" y="8699"/>
                </a:lnTo>
                <a:lnTo>
                  <a:pt x="102220" y="3945"/>
                </a:lnTo>
                <a:lnTo>
                  <a:pt x="87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10252" y="1455693"/>
            <a:ext cx="108585" cy="16510"/>
          </a:xfrm>
          <a:custGeom>
            <a:avLst/>
            <a:gdLst/>
            <a:ahLst/>
            <a:cxnLst/>
            <a:rect l="l" t="t" r="r" b="b"/>
            <a:pathLst>
              <a:path w="108584" h="16509">
                <a:moveTo>
                  <a:pt x="104471" y="0"/>
                </a:moveTo>
                <a:lnTo>
                  <a:pt x="5957" y="0"/>
                </a:lnTo>
                <a:lnTo>
                  <a:pt x="4376" y="8863"/>
                </a:lnTo>
                <a:lnTo>
                  <a:pt x="0" y="16302"/>
                </a:lnTo>
                <a:lnTo>
                  <a:pt x="104471" y="16302"/>
                </a:lnTo>
                <a:lnTo>
                  <a:pt x="108120" y="12644"/>
                </a:lnTo>
                <a:lnTo>
                  <a:pt x="108120" y="3644"/>
                </a:lnTo>
                <a:lnTo>
                  <a:pt x="104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7619" y="1455691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52951" y="0"/>
                </a:moveTo>
                <a:lnTo>
                  <a:pt x="0" y="0"/>
                </a:lnTo>
                <a:lnTo>
                  <a:pt x="2933" y="962"/>
                </a:lnTo>
                <a:lnTo>
                  <a:pt x="14104" y="5876"/>
                </a:lnTo>
                <a:lnTo>
                  <a:pt x="31170" y="16335"/>
                </a:lnTo>
                <a:lnTo>
                  <a:pt x="58922" y="16304"/>
                </a:lnTo>
                <a:lnTo>
                  <a:pt x="54964" y="9458"/>
                </a:lnTo>
                <a:lnTo>
                  <a:pt x="52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48484" y="1421916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727" y="0"/>
                </a:moveTo>
                <a:lnTo>
                  <a:pt x="0" y="0"/>
                </a:lnTo>
                <a:lnTo>
                  <a:pt x="6012" y="7480"/>
                </a:lnTo>
                <a:lnTo>
                  <a:pt x="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9848" y="1421916"/>
            <a:ext cx="86995" cy="16510"/>
          </a:xfrm>
          <a:custGeom>
            <a:avLst/>
            <a:gdLst/>
            <a:ahLst/>
            <a:cxnLst/>
            <a:rect l="l" t="t" r="r" b="b"/>
            <a:pathLst>
              <a:path w="86995" h="16509">
                <a:moveTo>
                  <a:pt x="86640" y="0"/>
                </a:moveTo>
                <a:lnTo>
                  <a:pt x="3647" y="0"/>
                </a:lnTo>
                <a:lnTo>
                  <a:pt x="0" y="3658"/>
                </a:lnTo>
                <a:lnTo>
                  <a:pt x="0" y="12658"/>
                </a:lnTo>
                <a:lnTo>
                  <a:pt x="3647" y="16302"/>
                </a:lnTo>
                <a:lnTo>
                  <a:pt x="74726" y="16302"/>
                </a:lnTo>
                <a:lnTo>
                  <a:pt x="79237" y="8578"/>
                </a:lnTo>
                <a:lnTo>
                  <a:pt x="86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14184" y="1421918"/>
            <a:ext cx="93980" cy="16510"/>
          </a:xfrm>
          <a:custGeom>
            <a:avLst/>
            <a:gdLst/>
            <a:ahLst/>
            <a:cxnLst/>
            <a:rect l="l" t="t" r="r" b="b"/>
            <a:pathLst>
              <a:path w="93979" h="16509">
                <a:moveTo>
                  <a:pt x="89802" y="0"/>
                </a:moveTo>
                <a:lnTo>
                  <a:pt x="0" y="0"/>
                </a:lnTo>
                <a:lnTo>
                  <a:pt x="2743" y="6112"/>
                </a:lnTo>
                <a:lnTo>
                  <a:pt x="3350" y="16302"/>
                </a:lnTo>
                <a:lnTo>
                  <a:pt x="89802" y="16302"/>
                </a:lnTo>
                <a:lnTo>
                  <a:pt x="93450" y="12644"/>
                </a:lnTo>
                <a:lnTo>
                  <a:pt x="93450" y="3644"/>
                </a:lnTo>
                <a:lnTo>
                  <a:pt x="89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16713" y="1421916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5871" y="0"/>
                </a:moveTo>
                <a:lnTo>
                  <a:pt x="0" y="0"/>
                </a:lnTo>
                <a:lnTo>
                  <a:pt x="3484" y="16302"/>
                </a:lnTo>
                <a:lnTo>
                  <a:pt x="82548" y="16302"/>
                </a:lnTo>
                <a:lnTo>
                  <a:pt x="82831" y="7439"/>
                </a:lnTo>
                <a:lnTo>
                  <a:pt x="8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65518" y="139629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40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5030" y="1388142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2999" y="0"/>
                </a:moveTo>
                <a:lnTo>
                  <a:pt x="0" y="0"/>
                </a:lnTo>
                <a:lnTo>
                  <a:pt x="6387" y="3646"/>
                </a:lnTo>
                <a:lnTo>
                  <a:pt x="19517" y="16054"/>
                </a:lnTo>
                <a:lnTo>
                  <a:pt x="19709" y="16304"/>
                </a:lnTo>
                <a:lnTo>
                  <a:pt x="102999" y="16304"/>
                </a:lnTo>
                <a:lnTo>
                  <a:pt x="106646" y="12644"/>
                </a:lnTo>
                <a:lnTo>
                  <a:pt x="106621" y="3620"/>
                </a:lnTo>
                <a:lnTo>
                  <a:pt x="102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1625" y="1388140"/>
            <a:ext cx="130175" cy="16510"/>
          </a:xfrm>
          <a:custGeom>
            <a:avLst/>
            <a:gdLst/>
            <a:ahLst/>
            <a:cxnLst/>
            <a:rect l="l" t="t" r="r" b="b"/>
            <a:pathLst>
              <a:path w="130175" h="16509">
                <a:moveTo>
                  <a:pt x="130138" y="0"/>
                </a:moveTo>
                <a:lnTo>
                  <a:pt x="0" y="0"/>
                </a:lnTo>
                <a:lnTo>
                  <a:pt x="4768" y="7711"/>
                </a:lnTo>
                <a:lnTo>
                  <a:pt x="8388" y="16304"/>
                </a:lnTo>
                <a:lnTo>
                  <a:pt x="110402" y="16304"/>
                </a:lnTo>
                <a:lnTo>
                  <a:pt x="123396" y="3847"/>
                </a:lnTo>
                <a:lnTo>
                  <a:pt x="130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86700" y="1362518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4079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6013" y="13287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455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069" y="129496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769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8481" y="1253040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09">
                <a:moveTo>
                  <a:pt x="83413" y="0"/>
                </a:moveTo>
                <a:lnTo>
                  <a:pt x="3633" y="0"/>
                </a:lnTo>
                <a:lnTo>
                  <a:pt x="0" y="3646"/>
                </a:lnTo>
                <a:lnTo>
                  <a:pt x="0" y="12644"/>
                </a:lnTo>
                <a:lnTo>
                  <a:pt x="3633" y="16304"/>
                </a:lnTo>
                <a:lnTo>
                  <a:pt x="83413" y="16304"/>
                </a:lnTo>
                <a:lnTo>
                  <a:pt x="87061" y="12644"/>
                </a:lnTo>
                <a:lnTo>
                  <a:pt x="87061" y="3646"/>
                </a:lnTo>
                <a:lnTo>
                  <a:pt x="83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0130" y="1123736"/>
            <a:ext cx="107314" cy="138430"/>
          </a:xfrm>
          <a:custGeom>
            <a:avLst/>
            <a:gdLst/>
            <a:ahLst/>
            <a:cxnLst/>
            <a:rect l="l" t="t" r="r" b="b"/>
            <a:pathLst>
              <a:path w="107315" h="138430">
                <a:moveTo>
                  <a:pt x="103085" y="0"/>
                </a:moveTo>
                <a:lnTo>
                  <a:pt x="55777" y="17519"/>
                </a:lnTo>
                <a:lnTo>
                  <a:pt x="26236" y="45632"/>
                </a:lnTo>
                <a:lnTo>
                  <a:pt x="5960" y="83907"/>
                </a:lnTo>
                <a:lnTo>
                  <a:pt x="0" y="121193"/>
                </a:lnTo>
                <a:lnTo>
                  <a:pt x="272" y="127602"/>
                </a:lnTo>
                <a:lnTo>
                  <a:pt x="517" y="129887"/>
                </a:lnTo>
                <a:lnTo>
                  <a:pt x="517" y="134387"/>
                </a:lnTo>
                <a:lnTo>
                  <a:pt x="4137" y="138019"/>
                </a:lnTo>
                <a:lnTo>
                  <a:pt x="13121" y="138033"/>
                </a:lnTo>
                <a:lnTo>
                  <a:pt x="16767" y="134387"/>
                </a:lnTo>
                <a:lnTo>
                  <a:pt x="16680" y="126909"/>
                </a:lnTo>
                <a:lnTo>
                  <a:pt x="16996" y="120278"/>
                </a:lnTo>
                <a:lnTo>
                  <a:pt x="26725" y="82230"/>
                </a:lnTo>
                <a:lnTo>
                  <a:pt x="46937" y="46043"/>
                </a:lnTo>
                <a:lnTo>
                  <a:pt x="86772" y="19868"/>
                </a:lnTo>
                <a:lnTo>
                  <a:pt x="98573" y="16304"/>
                </a:lnTo>
                <a:lnTo>
                  <a:pt x="103071" y="16304"/>
                </a:lnTo>
                <a:lnTo>
                  <a:pt x="106705" y="12672"/>
                </a:lnTo>
                <a:lnTo>
                  <a:pt x="106705" y="3660"/>
                </a:lnTo>
                <a:lnTo>
                  <a:pt x="103085" y="0"/>
                </a:lnTo>
                <a:close/>
              </a:path>
              <a:path w="107315" h="138430">
                <a:moveTo>
                  <a:pt x="103071" y="16304"/>
                </a:moveTo>
                <a:lnTo>
                  <a:pt x="98573" y="16304"/>
                </a:lnTo>
                <a:lnTo>
                  <a:pt x="103057" y="16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1265" y="1556706"/>
            <a:ext cx="178435" cy="213995"/>
          </a:xfrm>
          <a:custGeom>
            <a:avLst/>
            <a:gdLst/>
            <a:ahLst/>
            <a:cxnLst/>
            <a:rect l="l" t="t" r="r" b="b"/>
            <a:pathLst>
              <a:path w="178434" h="213994">
                <a:moveTo>
                  <a:pt x="0" y="20"/>
                </a:moveTo>
                <a:lnTo>
                  <a:pt x="5624" y="40160"/>
                </a:lnTo>
                <a:lnTo>
                  <a:pt x="16362" y="78410"/>
                </a:lnTo>
                <a:lnTo>
                  <a:pt x="31847" y="114403"/>
                </a:lnTo>
                <a:lnTo>
                  <a:pt x="51713" y="147774"/>
                </a:lnTo>
                <a:lnTo>
                  <a:pt x="75596" y="178157"/>
                </a:lnTo>
                <a:lnTo>
                  <a:pt x="103129" y="205186"/>
                </a:lnTo>
                <a:lnTo>
                  <a:pt x="113056" y="213388"/>
                </a:lnTo>
                <a:lnTo>
                  <a:pt x="113275" y="212622"/>
                </a:lnTo>
                <a:lnTo>
                  <a:pt x="113623" y="199234"/>
                </a:lnTo>
                <a:lnTo>
                  <a:pt x="113943" y="191484"/>
                </a:lnTo>
                <a:lnTo>
                  <a:pt x="118699" y="147337"/>
                </a:lnTo>
                <a:lnTo>
                  <a:pt x="128501" y="103868"/>
                </a:lnTo>
                <a:lnTo>
                  <a:pt x="138166" y="75146"/>
                </a:lnTo>
                <a:lnTo>
                  <a:pt x="68276" y="75146"/>
                </a:lnTo>
                <a:lnTo>
                  <a:pt x="73742" y="26972"/>
                </a:lnTo>
                <a:lnTo>
                  <a:pt x="84198" y="259"/>
                </a:lnTo>
                <a:lnTo>
                  <a:pt x="0" y="20"/>
                </a:lnTo>
                <a:close/>
              </a:path>
              <a:path w="178434" h="213994">
                <a:moveTo>
                  <a:pt x="150287" y="0"/>
                </a:moveTo>
                <a:lnTo>
                  <a:pt x="108253" y="30601"/>
                </a:lnTo>
                <a:lnTo>
                  <a:pt x="78194" y="62547"/>
                </a:lnTo>
                <a:lnTo>
                  <a:pt x="68276" y="75146"/>
                </a:lnTo>
                <a:lnTo>
                  <a:pt x="138166" y="75146"/>
                </a:lnTo>
                <a:lnTo>
                  <a:pt x="139387" y="71804"/>
                </a:lnTo>
                <a:lnTo>
                  <a:pt x="146412" y="55217"/>
                </a:lnTo>
                <a:lnTo>
                  <a:pt x="154615" y="38423"/>
                </a:lnTo>
                <a:lnTo>
                  <a:pt x="164088" y="21545"/>
                </a:lnTo>
                <a:lnTo>
                  <a:pt x="174923" y="4708"/>
                </a:lnTo>
                <a:lnTo>
                  <a:pt x="178212" y="20"/>
                </a:lnTo>
                <a:lnTo>
                  <a:pt x="150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08510" y="1556690"/>
            <a:ext cx="417830" cy="273050"/>
          </a:xfrm>
          <a:custGeom>
            <a:avLst/>
            <a:gdLst/>
            <a:ahLst/>
            <a:cxnLst/>
            <a:rect l="l" t="t" r="r" b="b"/>
            <a:pathLst>
              <a:path w="417829" h="273050">
                <a:moveTo>
                  <a:pt x="55380" y="0"/>
                </a:moveTo>
                <a:lnTo>
                  <a:pt x="36636" y="39424"/>
                </a:lnTo>
                <a:lnTo>
                  <a:pt x="22564" y="77415"/>
                </a:lnTo>
                <a:lnTo>
                  <a:pt x="8822" y="130311"/>
                </a:lnTo>
                <a:lnTo>
                  <a:pt x="2016" y="176382"/>
                </a:lnTo>
                <a:lnTo>
                  <a:pt x="0" y="213469"/>
                </a:lnTo>
                <a:lnTo>
                  <a:pt x="6" y="216317"/>
                </a:lnTo>
                <a:lnTo>
                  <a:pt x="13549" y="257724"/>
                </a:lnTo>
                <a:lnTo>
                  <a:pt x="49948" y="269081"/>
                </a:lnTo>
                <a:lnTo>
                  <a:pt x="68878" y="272430"/>
                </a:lnTo>
                <a:lnTo>
                  <a:pt x="74160" y="272430"/>
                </a:lnTo>
                <a:lnTo>
                  <a:pt x="110720" y="254517"/>
                </a:lnTo>
                <a:lnTo>
                  <a:pt x="120628" y="225904"/>
                </a:lnTo>
                <a:lnTo>
                  <a:pt x="287494" y="225904"/>
                </a:lnTo>
                <a:lnTo>
                  <a:pt x="329790" y="191132"/>
                </a:lnTo>
                <a:lnTo>
                  <a:pt x="355249" y="162466"/>
                </a:lnTo>
                <a:lnTo>
                  <a:pt x="376916" y="130679"/>
                </a:lnTo>
                <a:lnTo>
                  <a:pt x="379149" y="126609"/>
                </a:lnTo>
                <a:lnTo>
                  <a:pt x="81405" y="126609"/>
                </a:lnTo>
                <a:lnTo>
                  <a:pt x="80473" y="126399"/>
                </a:lnTo>
                <a:lnTo>
                  <a:pt x="80779" y="122777"/>
                </a:lnTo>
                <a:lnTo>
                  <a:pt x="82066" y="116152"/>
                </a:lnTo>
                <a:lnTo>
                  <a:pt x="86568" y="95545"/>
                </a:lnTo>
                <a:lnTo>
                  <a:pt x="89272" y="82385"/>
                </a:lnTo>
                <a:lnTo>
                  <a:pt x="91937" y="67869"/>
                </a:lnTo>
                <a:lnTo>
                  <a:pt x="94310" y="52409"/>
                </a:lnTo>
                <a:lnTo>
                  <a:pt x="96136" y="36416"/>
                </a:lnTo>
                <a:lnTo>
                  <a:pt x="97158" y="20302"/>
                </a:lnTo>
                <a:lnTo>
                  <a:pt x="97122" y="4479"/>
                </a:lnTo>
                <a:lnTo>
                  <a:pt x="88269" y="1628"/>
                </a:lnTo>
                <a:lnTo>
                  <a:pt x="70279" y="319"/>
                </a:lnTo>
                <a:lnTo>
                  <a:pt x="55380" y="0"/>
                </a:lnTo>
                <a:close/>
              </a:path>
              <a:path w="417829" h="273050">
                <a:moveTo>
                  <a:pt x="287494" y="225904"/>
                </a:moveTo>
                <a:lnTo>
                  <a:pt x="120628" y="225904"/>
                </a:lnTo>
                <a:lnTo>
                  <a:pt x="122841" y="240139"/>
                </a:lnTo>
                <a:lnTo>
                  <a:pt x="150517" y="269401"/>
                </a:lnTo>
                <a:lnTo>
                  <a:pt x="172337" y="272430"/>
                </a:lnTo>
                <a:lnTo>
                  <a:pt x="177902" y="271861"/>
                </a:lnTo>
                <a:lnTo>
                  <a:pt x="215991" y="261691"/>
                </a:lnTo>
                <a:lnTo>
                  <a:pt x="251900" y="246782"/>
                </a:lnTo>
                <a:lnTo>
                  <a:pt x="285273" y="227492"/>
                </a:lnTo>
                <a:lnTo>
                  <a:pt x="287494" y="225904"/>
                </a:lnTo>
                <a:close/>
              </a:path>
              <a:path w="417829" h="273050">
                <a:moveTo>
                  <a:pt x="206999" y="38"/>
                </a:moveTo>
                <a:lnTo>
                  <a:pt x="138229" y="38"/>
                </a:lnTo>
                <a:lnTo>
                  <a:pt x="137778" y="2038"/>
                </a:lnTo>
                <a:lnTo>
                  <a:pt x="136417" y="7657"/>
                </a:lnTo>
                <a:lnTo>
                  <a:pt x="121657" y="54869"/>
                </a:lnTo>
                <a:lnTo>
                  <a:pt x="100491" y="100223"/>
                </a:lnTo>
                <a:lnTo>
                  <a:pt x="81405" y="126609"/>
                </a:lnTo>
                <a:lnTo>
                  <a:pt x="379149" y="126609"/>
                </a:lnTo>
                <a:lnTo>
                  <a:pt x="401520" y="77933"/>
                </a:lnTo>
                <a:lnTo>
                  <a:pt x="412134" y="39917"/>
                </a:lnTo>
                <a:lnTo>
                  <a:pt x="416993" y="6732"/>
                </a:lnTo>
                <a:lnTo>
                  <a:pt x="211822" y="6732"/>
                </a:lnTo>
                <a:lnTo>
                  <a:pt x="206999" y="38"/>
                </a:lnTo>
                <a:close/>
              </a:path>
              <a:path w="417829" h="273050">
                <a:moveTo>
                  <a:pt x="417700" y="38"/>
                </a:moveTo>
                <a:lnTo>
                  <a:pt x="212510" y="38"/>
                </a:lnTo>
                <a:lnTo>
                  <a:pt x="211822" y="6732"/>
                </a:lnTo>
                <a:lnTo>
                  <a:pt x="416993" y="6732"/>
                </a:lnTo>
                <a:lnTo>
                  <a:pt x="417700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1953" y="1253040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09">
                <a:moveTo>
                  <a:pt x="83413" y="0"/>
                </a:moveTo>
                <a:lnTo>
                  <a:pt x="3634" y="0"/>
                </a:lnTo>
                <a:lnTo>
                  <a:pt x="0" y="3646"/>
                </a:lnTo>
                <a:lnTo>
                  <a:pt x="0" y="12644"/>
                </a:lnTo>
                <a:lnTo>
                  <a:pt x="3634" y="16304"/>
                </a:lnTo>
                <a:lnTo>
                  <a:pt x="83413" y="16304"/>
                </a:lnTo>
                <a:lnTo>
                  <a:pt x="87061" y="12644"/>
                </a:lnTo>
                <a:lnTo>
                  <a:pt x="87061" y="3646"/>
                </a:lnTo>
                <a:lnTo>
                  <a:pt x="83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07953" y="1905903"/>
            <a:ext cx="1442085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5080" indent="-66040">
              <a:lnSpc>
                <a:spcPct val="100699"/>
              </a:lnSpc>
            </a:pPr>
            <a:r>
              <a:rPr sz="135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5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5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4400" y="2639040"/>
            <a:ext cx="7543800" cy="3897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lang="en-US" sz="2000" b="1" spc="-10" dirty="0">
                <a:solidFill>
                  <a:srgbClr val="DFAE31"/>
                </a:solidFill>
                <a:latin typeface="Arial"/>
                <a:cs typeface="Arial"/>
              </a:rPr>
              <a:t>SBBC</a:t>
            </a:r>
            <a:r>
              <a:rPr lang="en-US" sz="2000" b="1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DFAE31"/>
                </a:solidFill>
                <a:latin typeface="Arial"/>
                <a:cs typeface="Arial"/>
              </a:rPr>
              <a:t>PO</a:t>
            </a:r>
            <a:r>
              <a:rPr lang="en-US" sz="2000" b="1" spc="-15" dirty="0">
                <a:solidFill>
                  <a:srgbClr val="DFAE31"/>
                </a:solidFill>
                <a:latin typeface="Arial"/>
                <a:cs typeface="Arial"/>
              </a:rPr>
              <a:t>LI</a:t>
            </a:r>
            <a:r>
              <a:rPr lang="en-US" sz="2000" b="1" spc="-10" dirty="0">
                <a:solidFill>
                  <a:srgbClr val="DFAE31"/>
                </a:solidFill>
                <a:latin typeface="Arial"/>
                <a:cs typeface="Arial"/>
              </a:rPr>
              <a:t>CY</a:t>
            </a:r>
            <a:r>
              <a:rPr lang="en-US" sz="2000" b="1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DFAE31"/>
                </a:solidFill>
                <a:latin typeface="Arial"/>
                <a:cs typeface="Arial"/>
              </a:rPr>
              <a:t>1.3</a:t>
            </a:r>
            <a:r>
              <a:rPr lang="en-US" sz="2000" b="1" spc="7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2000" b="1" spc="-10" dirty="0" smtClean="0">
                <a:solidFill>
                  <a:srgbClr val="DFAE31"/>
                </a:solidFill>
                <a:latin typeface="Arial"/>
                <a:cs typeface="Arial"/>
              </a:rPr>
              <a:t>S</a:t>
            </a:r>
            <a:r>
              <a:rPr lang="en-US" sz="2000" b="1" dirty="0" smtClean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sz="2000" b="1" spc="-10" dirty="0" smtClean="0">
                <a:solidFill>
                  <a:srgbClr val="DFAE31"/>
                </a:solidFill>
                <a:latin typeface="Arial"/>
                <a:cs typeface="Arial"/>
              </a:rPr>
              <a:t>H</a:t>
            </a:r>
            <a:r>
              <a:rPr lang="en-US" sz="2000" b="1" dirty="0" smtClean="0">
                <a:solidFill>
                  <a:srgbClr val="DFAE31"/>
                </a:solidFill>
                <a:latin typeface="Arial"/>
                <a:cs typeface="Arial"/>
              </a:rPr>
              <a:t>OO</a:t>
            </a:r>
            <a:r>
              <a:rPr lang="en-US" sz="2000" b="1" spc="-10" dirty="0" smtClean="0">
                <a:solidFill>
                  <a:srgbClr val="DFAE31"/>
                </a:solidFill>
                <a:latin typeface="Arial"/>
                <a:cs typeface="Arial"/>
              </a:rPr>
              <a:t>L</a:t>
            </a:r>
            <a:r>
              <a:rPr lang="en-US" sz="2000" b="1" spc="80" dirty="0" smtClean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DFAE31"/>
                </a:solidFill>
                <a:latin typeface="Arial"/>
                <a:cs typeface="Arial"/>
              </a:rPr>
              <a:t>ADV</a:t>
            </a:r>
            <a:r>
              <a:rPr lang="en-US" sz="2000" b="1" spc="-10" dirty="0">
                <a:solidFill>
                  <a:srgbClr val="DFAE31"/>
                </a:solidFill>
                <a:latin typeface="Arial"/>
                <a:cs typeface="Arial"/>
              </a:rPr>
              <a:t>IS</a:t>
            </a:r>
            <a:r>
              <a:rPr lang="en-US" sz="2000" b="1" dirty="0">
                <a:solidFill>
                  <a:srgbClr val="DFAE31"/>
                </a:solidFill>
                <a:latin typeface="Arial"/>
                <a:cs typeface="Arial"/>
              </a:rPr>
              <a:t>O</a:t>
            </a:r>
            <a:r>
              <a:rPr lang="en-US" sz="2000" b="1" spc="-10" dirty="0">
                <a:solidFill>
                  <a:srgbClr val="DFAE31"/>
                </a:solidFill>
                <a:latin typeface="Arial"/>
                <a:cs typeface="Arial"/>
              </a:rPr>
              <a:t>RY</a:t>
            </a:r>
            <a:r>
              <a:rPr lang="en-US" sz="2000" b="1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DFAE31"/>
                </a:solidFill>
                <a:latin typeface="Arial"/>
                <a:cs typeface="Arial"/>
              </a:rPr>
              <a:t>FO</a:t>
            </a:r>
            <a:r>
              <a:rPr lang="en-US" sz="2000" b="1" spc="-10" dirty="0">
                <a:solidFill>
                  <a:srgbClr val="DFAE31"/>
                </a:solidFill>
                <a:latin typeface="Arial"/>
                <a:cs typeface="Arial"/>
              </a:rPr>
              <a:t>RUM</a:t>
            </a:r>
            <a:r>
              <a:rPr lang="en-US" b="1" spc="-10" dirty="0">
                <a:solidFill>
                  <a:srgbClr val="DFAE31"/>
                </a:solidFill>
                <a:latin typeface="Arial"/>
                <a:cs typeface="Arial"/>
              </a:rPr>
              <a:t>:</a:t>
            </a:r>
            <a:r>
              <a:rPr lang="en-US" b="1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b="1" spc="80" dirty="0" smtClean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very</a:t>
            </a:r>
            <a:r>
              <a:rPr lang="en-US" spc="80" dirty="0" smtClean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hool</a:t>
            </a:r>
            <a:r>
              <a:rPr lang="en-US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shall</a:t>
            </a:r>
            <a:r>
              <a:rPr lang="en-US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h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ave</a:t>
            </a:r>
            <a:r>
              <a:rPr lang="en-US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a</a:t>
            </a:r>
            <a:r>
              <a:rPr lang="en-US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hool</a:t>
            </a:r>
            <a:r>
              <a:rPr lang="en-US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d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v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iso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ry</a:t>
            </a:r>
            <a:r>
              <a:rPr lang="en-US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Fo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u</a:t>
            </a:r>
            <a:r>
              <a:rPr lang="en-US" spc="-15" dirty="0">
                <a:solidFill>
                  <a:srgbClr val="DFAE31"/>
                </a:solidFill>
                <a:latin typeface="Arial"/>
                <a:cs typeface="Arial"/>
              </a:rPr>
              <a:t>m</a:t>
            </a:r>
            <a:r>
              <a:rPr lang="en-US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(S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F)</a:t>
            </a:r>
            <a:r>
              <a:rPr lang="en-US" spc="8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th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at</a:t>
            </a:r>
            <a:r>
              <a:rPr lang="en-US" spc="-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shall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fos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ter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and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p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o</a:t>
            </a:r>
            <a:r>
              <a:rPr lang="en-US" spc="-15" dirty="0">
                <a:solidFill>
                  <a:srgbClr val="DFAE31"/>
                </a:solidFill>
                <a:latin typeface="Arial"/>
                <a:cs typeface="Arial"/>
              </a:rPr>
              <a:t>m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o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te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o</a:t>
            </a:r>
            <a:r>
              <a:rPr lang="en-US" spc="-15" dirty="0">
                <a:solidFill>
                  <a:srgbClr val="DFAE31"/>
                </a:solidFill>
                <a:latin typeface="Arial"/>
                <a:cs typeface="Arial"/>
              </a:rPr>
              <a:t>mm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uni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spc="15" dirty="0">
                <a:solidFill>
                  <a:srgbClr val="DFAE31"/>
                </a:solidFill>
                <a:latin typeface="Arial"/>
                <a:cs typeface="Arial"/>
              </a:rPr>
              <a:t>ati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on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b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etwee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n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its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take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hold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</a:t>
            </a:r>
            <a:r>
              <a:rPr lang="en-US" spc="-5" dirty="0">
                <a:solidFill>
                  <a:srgbClr val="DFAE31"/>
                </a:solidFill>
                <a:latin typeface="Arial"/>
                <a:cs typeface="Arial"/>
              </a:rPr>
              <a:t>,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th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hool</a:t>
            </a:r>
            <a:r>
              <a:rPr lang="en-US" spc="-5" dirty="0">
                <a:solidFill>
                  <a:srgbClr val="DFAE31"/>
                </a:solidFill>
                <a:latin typeface="Arial"/>
                <a:cs typeface="Arial"/>
              </a:rPr>
              <a:t>,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and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th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Are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a </a:t>
            </a:r>
            <a:r>
              <a:rPr lang="en-US" spc="2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d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v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iso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ry</a:t>
            </a:r>
            <a:r>
              <a:rPr lang="en-US" spc="-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Coun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il.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Th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F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shall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b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in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g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fo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th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rec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o</a:t>
            </a:r>
            <a:r>
              <a:rPr lang="en-US" spc="-15" dirty="0">
                <a:solidFill>
                  <a:srgbClr val="DFAE31"/>
                </a:solidFill>
                <a:latin typeface="Arial"/>
                <a:cs typeface="Arial"/>
              </a:rPr>
              <a:t>mme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nd</a:t>
            </a:r>
            <a:r>
              <a:rPr lang="en-US" spc="15" dirty="0">
                <a:solidFill>
                  <a:srgbClr val="DFAE31"/>
                </a:solidFill>
                <a:latin typeface="Arial"/>
                <a:cs typeface="Arial"/>
              </a:rPr>
              <a:t>ati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ons</a:t>
            </a:r>
            <a:r>
              <a:rPr lang="en-US" spc="-5" dirty="0">
                <a:solidFill>
                  <a:srgbClr val="DFAE31"/>
                </a:solidFill>
                <a:latin typeface="Arial"/>
                <a:cs typeface="Arial"/>
              </a:rPr>
              <a:t>,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on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cer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ns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and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in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tere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sts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to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and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f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o</a:t>
            </a:r>
            <a:r>
              <a:rPr lang="en-US" spc="-15" dirty="0">
                <a:solidFill>
                  <a:srgbClr val="DFAE31"/>
                </a:solidFill>
                <a:latin typeface="Arial"/>
                <a:cs typeface="Arial"/>
              </a:rPr>
              <a:t>m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th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Are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a</a:t>
            </a:r>
            <a:r>
              <a:rPr lang="en-US" spc="5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d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v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iso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ry</a:t>
            </a:r>
            <a:r>
              <a:rPr lang="en-US" spc="-5" dirty="0">
                <a:solidFill>
                  <a:srgbClr val="DFAE31"/>
                </a:solidFill>
                <a:latin typeface="Arial"/>
                <a:cs typeface="Arial"/>
              </a:rPr>
              <a:t> Council</a:t>
            </a:r>
            <a:r>
              <a:rPr lang="en-US" spc="-5" dirty="0" smtClean="0">
                <a:solidFill>
                  <a:srgbClr val="DFAE31"/>
                </a:solidFill>
                <a:latin typeface="Arial"/>
                <a:cs typeface="Arial"/>
              </a:rPr>
              <a:t>.</a:t>
            </a:r>
          </a:p>
          <a:p>
            <a:pPr marL="12700"/>
            <a:endParaRPr lang="en-US" sz="1200" spc="-5" dirty="0" smtClean="0">
              <a:solidFill>
                <a:srgbClr val="DFAE31"/>
              </a:solidFill>
              <a:latin typeface="Arial"/>
              <a:cs typeface="Arial"/>
            </a:endParaRPr>
          </a:p>
          <a:p>
            <a:pPr marL="12700"/>
            <a:r>
              <a:rPr lang="en-US" sz="2000" b="1" spc="-10" dirty="0" smtClean="0">
                <a:solidFill>
                  <a:srgbClr val="DFAE31"/>
                </a:solidFill>
                <a:latin typeface="Arial"/>
                <a:cs typeface="Arial"/>
              </a:rPr>
              <a:t>MEMBERSHIP:  </a:t>
            </a:r>
            <a:r>
              <a:rPr lang="en-US" sz="2000" b="1" spc="-130" dirty="0" smtClean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O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ﬃcer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s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should b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l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ecte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d p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th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s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hool 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b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y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l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aw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s.</a:t>
            </a:r>
          </a:p>
          <a:p>
            <a:pPr marL="12700" marR="5080">
              <a:lnSpc>
                <a:spcPct val="80400"/>
              </a:lnSpc>
            </a:pPr>
            <a:endParaRPr lang="en-US" sz="1200" b="1" spc="-10" dirty="0" smtClean="0">
              <a:solidFill>
                <a:srgbClr val="DFAE31"/>
              </a:solidFill>
              <a:latin typeface="Arial"/>
              <a:cs typeface="Arial"/>
            </a:endParaRPr>
          </a:p>
          <a:p>
            <a:pPr marL="12700" marR="5080">
              <a:lnSpc>
                <a:spcPct val="80400"/>
              </a:lnSpc>
            </a:pPr>
            <a:r>
              <a:rPr lang="en-US" sz="2000" b="1" dirty="0" smtClean="0">
                <a:solidFill>
                  <a:srgbClr val="DFAE31"/>
                </a:solidFill>
                <a:latin typeface="Arial"/>
                <a:cs typeface="Arial"/>
              </a:rPr>
              <a:t>D</a:t>
            </a:r>
            <a:r>
              <a:rPr lang="en-US" sz="2000" b="1" spc="-5" dirty="0" smtClean="0">
                <a:solidFill>
                  <a:srgbClr val="DFAE31"/>
                </a:solidFill>
                <a:latin typeface="Arial"/>
                <a:cs typeface="Arial"/>
              </a:rPr>
              <a:t>U</a:t>
            </a:r>
            <a:r>
              <a:rPr lang="en-US" sz="2000" b="1" spc="-10" dirty="0" smtClean="0">
                <a:solidFill>
                  <a:srgbClr val="DFAE31"/>
                </a:solidFill>
                <a:latin typeface="Arial"/>
                <a:cs typeface="Arial"/>
              </a:rPr>
              <a:t>T</a:t>
            </a:r>
            <a:r>
              <a:rPr lang="en-US" sz="2000" b="1" spc="-15" dirty="0" smtClean="0">
                <a:solidFill>
                  <a:srgbClr val="DFAE31"/>
                </a:solidFill>
                <a:latin typeface="Arial"/>
                <a:cs typeface="Arial"/>
              </a:rPr>
              <a:t>IE</a:t>
            </a:r>
            <a:r>
              <a:rPr lang="en-US" sz="2000" b="1" spc="-10" dirty="0" smtClean="0">
                <a:solidFill>
                  <a:srgbClr val="DFAE31"/>
                </a:solidFill>
                <a:latin typeface="Arial"/>
                <a:cs typeface="Arial"/>
              </a:rPr>
              <a:t>S</a:t>
            </a:r>
            <a:r>
              <a:rPr lang="en-US" sz="2000" b="1" dirty="0" smtClean="0">
                <a:solidFill>
                  <a:srgbClr val="DFAE31"/>
                </a:solidFill>
                <a:latin typeface="Arial"/>
                <a:cs typeface="Arial"/>
              </a:rPr>
              <a:t>:  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Ac</a:t>
            </a:r>
            <a:r>
              <a:rPr lang="en-US" spc="30" dirty="0" smtClean="0">
                <a:solidFill>
                  <a:srgbClr val="DFAE31"/>
                </a:solidFill>
                <a:latin typeface="Arial"/>
                <a:cs typeface="Arial"/>
              </a:rPr>
              <a:t>ti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ve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l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y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10" dirty="0" smtClean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p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ar</a:t>
            </a:r>
            <a:r>
              <a:rPr lang="en-US" spc="30" dirty="0" smtClean="0">
                <a:solidFill>
                  <a:srgbClr val="DFAE31"/>
                </a:solidFill>
                <a:latin typeface="Arial"/>
                <a:cs typeface="Arial"/>
              </a:rPr>
              <a:t>ti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ip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ate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10" dirty="0" smtClean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-15" dirty="0">
                <a:solidFill>
                  <a:srgbClr val="DFAE31"/>
                </a:solidFill>
                <a:latin typeface="Arial"/>
                <a:cs typeface="Arial"/>
              </a:rPr>
              <a:t>w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ith </a:t>
            </a:r>
            <a:r>
              <a:rPr lang="en-US" spc="1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th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10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pc="10" dirty="0" smtClean="0">
                <a:solidFill>
                  <a:srgbClr val="DFAE31"/>
                </a:solidFill>
                <a:latin typeface="Arial"/>
                <a:cs typeface="Arial"/>
              </a:rPr>
              <a:t>SAC 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in id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n</a:t>
            </a:r>
            <a:r>
              <a:rPr lang="en-US" spc="30" dirty="0" smtClean="0">
                <a:solidFill>
                  <a:srgbClr val="DFAE31"/>
                </a:solidFill>
                <a:latin typeface="Arial"/>
                <a:cs typeface="Arial"/>
              </a:rPr>
              <a:t>ti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f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y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in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g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 th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 n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ee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ds and p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r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io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r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i</a:t>
            </a:r>
            <a:r>
              <a:rPr lang="en-US" spc="30" dirty="0" smtClean="0">
                <a:solidFill>
                  <a:srgbClr val="DFAE31"/>
                </a:solidFill>
                <a:latin typeface="Arial"/>
                <a:cs typeface="Arial"/>
              </a:rPr>
              <a:t>ti</a:t>
            </a:r>
            <a:r>
              <a:rPr lang="en-US" spc="-10" dirty="0" smtClean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rgbClr val="DFAE31"/>
                </a:solidFill>
                <a:latin typeface="Arial"/>
                <a:cs typeface="Arial"/>
              </a:rPr>
              <a:t>s 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of th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 s</a:t>
            </a:r>
            <a:r>
              <a:rPr lang="en-US" spc="-10" dirty="0">
                <a:solidFill>
                  <a:srgbClr val="DFAE31"/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rgbClr val="DFAE31"/>
                </a:solidFill>
                <a:latin typeface="Arial"/>
                <a:cs typeface="Arial"/>
              </a:rPr>
              <a:t>hool. </a:t>
            </a:r>
            <a:endParaRPr lang="en-US" dirty="0" smtClean="0">
              <a:solidFill>
                <a:srgbClr val="DFAE31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80400"/>
              </a:lnSpc>
            </a:pPr>
            <a:endParaRPr lang="en-US" sz="2000" i="1" u="sng" dirty="0">
              <a:solidFill>
                <a:srgbClr val="DFAE31"/>
              </a:solidFill>
              <a:latin typeface="Arial"/>
              <a:cs typeface="Arial"/>
            </a:endParaRPr>
          </a:p>
          <a:p>
            <a:pPr marL="12700" marR="5080">
              <a:lnSpc>
                <a:spcPct val="80400"/>
              </a:lnSpc>
            </a:pPr>
            <a:r>
              <a:rPr lang="en-US" i="1" dirty="0" smtClean="0">
                <a:solidFill>
                  <a:srgbClr val="DFAE31"/>
                </a:solidFill>
                <a:latin typeface="Arial"/>
                <a:cs typeface="Arial"/>
              </a:rPr>
              <a:t>    </a:t>
            </a:r>
            <a:r>
              <a:rPr lang="en-US" b="1" i="1" u="sng" dirty="0" smtClean="0">
                <a:solidFill>
                  <a:srgbClr val="DFAE31"/>
                </a:solidFill>
                <a:latin typeface="Arial"/>
                <a:cs typeface="Arial"/>
              </a:rPr>
              <a:t>Comprehensive SAF information can be found by logging onto:</a:t>
            </a:r>
          </a:p>
          <a:p>
            <a:pPr marL="12700" marR="5080" algn="just">
              <a:lnSpc>
                <a:spcPct val="80400"/>
              </a:lnSpc>
            </a:pPr>
            <a:endParaRPr lang="en-US" sz="120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80400"/>
              </a:lnSpc>
            </a:pPr>
            <a:r>
              <a:rPr lang="en-US" sz="2000" dirty="0" smtClean="0">
                <a:latin typeface="Arial"/>
                <a:cs typeface="Arial"/>
                <a:hlinkClick r:id="rId3"/>
              </a:rPr>
              <a:t>http://www.broward.k12.fl.us/sbbcpolicies/index.asp</a:t>
            </a:r>
            <a:endParaRPr lang="en-US" sz="200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80400"/>
              </a:lnSpc>
            </a:pPr>
            <a:r>
              <a:rPr lang="en-US" sz="2000" dirty="0" smtClean="0">
                <a:cs typeface="Calibri"/>
              </a:rPr>
              <a:t>	</a:t>
            </a:r>
          </a:p>
          <a:p>
            <a:pPr marL="12700" marR="5080" algn="just">
              <a:lnSpc>
                <a:spcPct val="80400"/>
              </a:lnSpc>
            </a:pPr>
            <a:endParaRPr lang="en-US" sz="2000" dirty="0"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4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532" y="990117"/>
            <a:ext cx="5895340" cy="1468120"/>
          </a:xfrm>
          <a:prstGeom prst="rect">
            <a:avLst/>
          </a:prstGeom>
          <a:solidFill>
            <a:srgbClr val="35B8EB"/>
          </a:solidFill>
        </p:spPr>
        <p:txBody>
          <a:bodyPr vert="horz" wrap="square" lIns="0" tIns="0" rIns="0" bIns="0" rtlCol="0">
            <a:spAutoFit/>
          </a:bodyPr>
          <a:lstStyle/>
          <a:p>
            <a:pPr marL="1077595" marR="1071880" indent="40640">
              <a:lnSpc>
                <a:spcPts val="5200"/>
              </a:lnSpc>
            </a:pPr>
            <a:r>
              <a:rPr sz="4400" b="1" spc="-30" dirty="0">
                <a:solidFill>
                  <a:srgbClr val="FFFFFF"/>
                </a:solidFill>
                <a:latin typeface="Calibri"/>
                <a:cs typeface="Calibri"/>
              </a:rPr>
              <a:t>HOW DO</a:t>
            </a:r>
            <a:r>
              <a:rPr sz="4400" b="1" spc="-25" dirty="0">
                <a:solidFill>
                  <a:srgbClr val="FFFFFF"/>
                </a:solidFill>
                <a:latin typeface="Calibri"/>
                <a:cs typeface="Calibri"/>
              </a:rPr>
              <a:t>ES SAC RELATE TO SAF?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2667000"/>
            <a:ext cx="3657600" cy="2523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u="sng" dirty="0">
                <a:solidFill>
                  <a:schemeClr val="accent3"/>
                </a:solidFill>
                <a:latin typeface="Arial"/>
                <a:cs typeface="Arial"/>
              </a:rPr>
              <a:t>SAC</a:t>
            </a:r>
            <a:r>
              <a:rPr sz="2000" b="1" u="sng" spc="-1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20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Sc</a:t>
            </a:r>
            <a:r>
              <a:rPr sz="2000" b="1" u="sng" spc="-15" dirty="0" smtClean="0">
                <a:solidFill>
                  <a:schemeClr val="accent3"/>
                </a:solidFill>
                <a:latin typeface="Arial"/>
                <a:cs typeface="Arial"/>
              </a:rPr>
              <a:t>hool</a:t>
            </a:r>
            <a:r>
              <a:rPr sz="2000" b="1" u="sng" spc="-85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chemeClr val="accent3"/>
                </a:solidFill>
                <a:latin typeface="Arial"/>
                <a:cs typeface="Arial"/>
              </a:rPr>
              <a:t>A</a:t>
            </a:r>
            <a:r>
              <a:rPr sz="2000" b="1" u="sng" spc="-15" dirty="0">
                <a:solidFill>
                  <a:schemeClr val="accent3"/>
                </a:solidFill>
                <a:latin typeface="Arial"/>
                <a:cs typeface="Arial"/>
              </a:rPr>
              <a:t>d</a:t>
            </a:r>
            <a:r>
              <a:rPr sz="2000" b="1" u="sng" dirty="0">
                <a:solidFill>
                  <a:schemeClr val="accent3"/>
                </a:solidFill>
                <a:latin typeface="Arial"/>
                <a:cs typeface="Arial"/>
              </a:rPr>
              <a:t>v</a:t>
            </a:r>
            <a:r>
              <a:rPr sz="2000" b="1" u="sng" spc="-10" dirty="0">
                <a:solidFill>
                  <a:schemeClr val="accent3"/>
                </a:solidFill>
                <a:latin typeface="Arial"/>
                <a:cs typeface="Arial"/>
              </a:rPr>
              <a:t>i</a:t>
            </a:r>
            <a:r>
              <a:rPr sz="2000" b="1" u="sng" dirty="0">
                <a:solidFill>
                  <a:schemeClr val="accent3"/>
                </a:solidFill>
                <a:latin typeface="Arial"/>
                <a:cs typeface="Arial"/>
              </a:rPr>
              <a:t>s</a:t>
            </a:r>
            <a:r>
              <a:rPr sz="2000" b="1" u="sng" spc="-15" dirty="0">
                <a:solidFill>
                  <a:schemeClr val="accent3"/>
                </a:solidFill>
                <a:latin typeface="Arial"/>
                <a:cs typeface="Arial"/>
              </a:rPr>
              <a:t>o</a:t>
            </a:r>
            <a:r>
              <a:rPr sz="2000" b="1" u="sng" dirty="0">
                <a:solidFill>
                  <a:schemeClr val="accent3"/>
                </a:solidFill>
                <a:latin typeface="Arial"/>
                <a:cs typeface="Arial"/>
              </a:rPr>
              <a:t>ry</a:t>
            </a:r>
            <a:r>
              <a:rPr sz="2000" b="1" u="sng" spc="-1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2000" b="1" u="sng" dirty="0" smtClean="0">
                <a:solidFill>
                  <a:schemeClr val="accent3"/>
                </a:solidFill>
                <a:latin typeface="Arial"/>
                <a:cs typeface="Arial"/>
              </a:rPr>
              <a:t>C</a:t>
            </a:r>
            <a:r>
              <a:rPr sz="2000" b="1" u="sng" spc="-15" dirty="0" smtClean="0">
                <a:solidFill>
                  <a:schemeClr val="accent3"/>
                </a:solidFill>
                <a:latin typeface="Arial"/>
                <a:cs typeface="Arial"/>
              </a:rPr>
              <a:t>oun</a:t>
            </a:r>
            <a:r>
              <a:rPr sz="2000" b="1" u="sng" dirty="0" smtClean="0">
                <a:solidFill>
                  <a:schemeClr val="accent3"/>
                </a:solidFill>
                <a:latin typeface="Arial"/>
                <a:cs typeface="Arial"/>
              </a:rPr>
              <a:t>c</a:t>
            </a:r>
            <a:r>
              <a:rPr sz="20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i</a:t>
            </a:r>
            <a:r>
              <a:rPr lang="en-US" sz="20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l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Manda</a:t>
            </a:r>
            <a:r>
              <a:rPr sz="1600" spc="-5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ed</a:t>
            </a:r>
            <a:r>
              <a:rPr sz="1600" spc="-5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by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accent3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chemeClr val="accent3"/>
                </a:solidFill>
                <a:latin typeface="Arial"/>
                <a:cs typeface="Arial"/>
              </a:rPr>
              <a:t>St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a</a:t>
            </a:r>
            <a:r>
              <a:rPr sz="1600" spc="-5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u</a:t>
            </a:r>
            <a:r>
              <a:rPr sz="1600" spc="-5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e</a:t>
            </a:r>
            <a:endParaRPr lang="en-US" sz="1600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Main</a:t>
            </a:r>
            <a:r>
              <a:rPr sz="1600" spc="-5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purpose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is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increasing </a:t>
            </a:r>
            <a:r>
              <a:rPr lang="en-US" sz="1600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chemeClr val="accent3"/>
                </a:solidFill>
                <a:latin typeface="Arial"/>
                <a:cs typeface="Arial"/>
              </a:rPr>
              <a:t>st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uden</a:t>
            </a:r>
            <a:r>
              <a:rPr sz="1600" spc="-5" dirty="0" smtClean="0">
                <a:solidFill>
                  <a:schemeClr val="accent3"/>
                </a:solidFill>
                <a:latin typeface="Arial"/>
                <a:cs typeface="Arial"/>
              </a:rPr>
              <a:t>t 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achievemen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t </a:t>
            </a:r>
            <a:r>
              <a:rPr sz="1600" spc="-5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hroug</a:t>
            </a:r>
            <a:r>
              <a:rPr lang="en-US" sz="1600" dirty="0" smtClean="0">
                <a:solidFill>
                  <a:schemeClr val="accent3"/>
                </a:solidFill>
                <a:latin typeface="Arial"/>
                <a:cs typeface="Arial"/>
              </a:rPr>
              <a:t>h s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choo</a:t>
            </a:r>
            <a:r>
              <a:rPr lang="en-US" sz="1600" dirty="0" smtClean="0">
                <a:solidFill>
                  <a:schemeClr val="accent3"/>
                </a:solidFill>
                <a:latin typeface="Arial"/>
                <a:cs typeface="Arial"/>
              </a:rPr>
              <a:t>l  </a:t>
            </a:r>
          </a:p>
          <a:p>
            <a:pPr>
              <a:lnSpc>
                <a:spcPct val="100000"/>
              </a:lnSpc>
            </a:pP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improvemen</a:t>
            </a:r>
            <a:r>
              <a:rPr sz="1600" spc="-5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endParaRPr lang="en-US" sz="1600" spc="-5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600" spc="-5" dirty="0">
              <a:solidFill>
                <a:schemeClr val="accent3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Chair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(s)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can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be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employee</a:t>
            </a:r>
            <a:r>
              <a:rPr lang="en-US" sz="1600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/</a:t>
            </a:r>
            <a:r>
              <a:rPr sz="1600" dirty="0">
                <a:solidFill>
                  <a:schemeClr val="accent3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endParaRPr lang="en-US" sz="1600" spc="-5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dirty="0" smtClean="0">
                <a:solidFill>
                  <a:schemeClr val="accent3"/>
                </a:solidFill>
                <a:latin typeface="Arial"/>
                <a:cs typeface="Arial"/>
              </a:rPr>
              <a:t>paren</a:t>
            </a:r>
            <a:r>
              <a:rPr sz="1600" spc="-5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lang="en-US" sz="1600" spc="-5" dirty="0" smtClean="0">
                <a:solidFill>
                  <a:schemeClr val="accent3"/>
                </a:solidFill>
                <a:latin typeface="Arial"/>
                <a:cs typeface="Arial"/>
              </a:rPr>
              <a:t>  </a:t>
            </a:r>
            <a:endParaRPr sz="16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1726" y="1131940"/>
            <a:ext cx="164465" cy="79375"/>
          </a:xfrm>
          <a:custGeom>
            <a:avLst/>
            <a:gdLst/>
            <a:ahLst/>
            <a:cxnLst/>
            <a:rect l="l" t="t" r="r" b="b"/>
            <a:pathLst>
              <a:path w="164465" h="79375">
                <a:moveTo>
                  <a:pt x="25676" y="0"/>
                </a:moveTo>
                <a:lnTo>
                  <a:pt x="0" y="1732"/>
                </a:lnTo>
                <a:lnTo>
                  <a:pt x="8674" y="18867"/>
                </a:lnTo>
                <a:lnTo>
                  <a:pt x="42438" y="55203"/>
                </a:lnTo>
                <a:lnTo>
                  <a:pt x="82137" y="73374"/>
                </a:lnTo>
                <a:lnTo>
                  <a:pt x="120471" y="79088"/>
                </a:lnTo>
                <a:lnTo>
                  <a:pt x="131684" y="79211"/>
                </a:lnTo>
                <a:lnTo>
                  <a:pt x="141663" y="78795"/>
                </a:lnTo>
                <a:lnTo>
                  <a:pt x="150140" y="78051"/>
                </a:lnTo>
                <a:lnTo>
                  <a:pt x="156842" y="77192"/>
                </a:lnTo>
                <a:lnTo>
                  <a:pt x="161500" y="76428"/>
                </a:lnTo>
                <a:lnTo>
                  <a:pt x="163844" y="75971"/>
                </a:lnTo>
                <a:lnTo>
                  <a:pt x="153376" y="59364"/>
                </a:lnTo>
                <a:lnTo>
                  <a:pt x="115680" y="24080"/>
                </a:lnTo>
                <a:lnTo>
                  <a:pt x="74219" y="6255"/>
                </a:lnTo>
                <a:lnTo>
                  <a:pt x="36280" y="308"/>
                </a:lnTo>
                <a:lnTo>
                  <a:pt x="2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2730" y="1523570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09">
                <a:moveTo>
                  <a:pt x="102731" y="0"/>
                </a:moveTo>
                <a:lnTo>
                  <a:pt x="3582" y="0"/>
                </a:lnTo>
                <a:lnTo>
                  <a:pt x="0" y="3606"/>
                </a:lnTo>
                <a:lnTo>
                  <a:pt x="0" y="12476"/>
                </a:lnTo>
                <a:lnTo>
                  <a:pt x="3582" y="16069"/>
                </a:lnTo>
                <a:lnTo>
                  <a:pt x="92713" y="16069"/>
                </a:lnTo>
                <a:lnTo>
                  <a:pt x="97589" y="6892"/>
                </a:lnTo>
                <a:lnTo>
                  <a:pt x="102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2806" y="1531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13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7242" y="1523570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1184" y="0"/>
                </a:moveTo>
                <a:lnTo>
                  <a:pt x="572" y="0"/>
                </a:lnTo>
                <a:lnTo>
                  <a:pt x="986" y="6598"/>
                </a:lnTo>
                <a:lnTo>
                  <a:pt x="0" y="16069"/>
                </a:lnTo>
                <a:lnTo>
                  <a:pt x="50100" y="16069"/>
                </a:lnTo>
                <a:lnTo>
                  <a:pt x="40350" y="6024"/>
                </a:lnTo>
                <a:lnTo>
                  <a:pt x="31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81260" y="1523570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912" y="0"/>
                </a:moveTo>
                <a:lnTo>
                  <a:pt x="13308" y="0"/>
                </a:lnTo>
                <a:lnTo>
                  <a:pt x="5741" y="7908"/>
                </a:lnTo>
                <a:lnTo>
                  <a:pt x="0" y="16069"/>
                </a:lnTo>
                <a:lnTo>
                  <a:pt x="29626" y="16069"/>
                </a:lnTo>
                <a:lnTo>
                  <a:pt x="26348" y="4434"/>
                </a:lnTo>
                <a:lnTo>
                  <a:pt x="22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5003" y="1490280"/>
            <a:ext cx="129539" cy="16510"/>
          </a:xfrm>
          <a:custGeom>
            <a:avLst/>
            <a:gdLst/>
            <a:ahLst/>
            <a:cxnLst/>
            <a:rect l="l" t="t" r="r" b="b"/>
            <a:pathLst>
              <a:path w="129540" h="16509">
                <a:moveTo>
                  <a:pt x="129519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113774" y="16069"/>
                </a:lnTo>
                <a:lnTo>
                  <a:pt x="121061" y="6892"/>
                </a:lnTo>
                <a:lnTo>
                  <a:pt x="129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2897" y="149831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936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1329" y="1456989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6102" y="0"/>
                </a:moveTo>
                <a:lnTo>
                  <a:pt x="3568" y="0"/>
                </a:lnTo>
                <a:lnTo>
                  <a:pt x="0" y="3606"/>
                </a:lnTo>
                <a:lnTo>
                  <a:pt x="0" y="12476"/>
                </a:lnTo>
                <a:lnTo>
                  <a:pt x="3568" y="16069"/>
                </a:lnTo>
                <a:lnTo>
                  <a:pt x="72238" y="16069"/>
                </a:lnTo>
                <a:lnTo>
                  <a:pt x="73251" y="7747"/>
                </a:lnTo>
                <a:lnTo>
                  <a:pt x="76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2440" y="1456991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6586" y="0"/>
                </a:moveTo>
                <a:lnTo>
                  <a:pt x="21459" y="0"/>
                </a:lnTo>
                <a:lnTo>
                  <a:pt x="15430" y="3232"/>
                </a:lnTo>
                <a:lnTo>
                  <a:pt x="1711" y="14275"/>
                </a:lnTo>
                <a:lnTo>
                  <a:pt x="0" y="16069"/>
                </a:lnTo>
                <a:lnTo>
                  <a:pt x="65965" y="16069"/>
                </a:lnTo>
                <a:lnTo>
                  <a:pt x="70343" y="13614"/>
                </a:lnTo>
                <a:lnTo>
                  <a:pt x="82665" y="8422"/>
                </a:lnTo>
                <a:lnTo>
                  <a:pt x="101715" y="3747"/>
                </a:lnTo>
                <a:lnTo>
                  <a:pt x="86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15918" y="1456991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3024" y="0"/>
                </a:moveTo>
                <a:lnTo>
                  <a:pt x="5875" y="0"/>
                </a:lnTo>
                <a:lnTo>
                  <a:pt x="4315" y="8736"/>
                </a:lnTo>
                <a:lnTo>
                  <a:pt x="0" y="16069"/>
                </a:lnTo>
                <a:lnTo>
                  <a:pt x="103024" y="16069"/>
                </a:lnTo>
                <a:lnTo>
                  <a:pt x="106621" y="12462"/>
                </a:lnTo>
                <a:lnTo>
                  <a:pt x="106621" y="3592"/>
                </a:lnTo>
                <a:lnTo>
                  <a:pt x="103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5539" y="1456989"/>
            <a:ext cx="58419" cy="16510"/>
          </a:xfrm>
          <a:custGeom>
            <a:avLst/>
            <a:gdLst/>
            <a:ahLst/>
            <a:cxnLst/>
            <a:rect l="l" t="t" r="r" b="b"/>
            <a:pathLst>
              <a:path w="58420" h="16509">
                <a:moveTo>
                  <a:pt x="52218" y="0"/>
                </a:moveTo>
                <a:lnTo>
                  <a:pt x="0" y="0"/>
                </a:lnTo>
                <a:lnTo>
                  <a:pt x="2604" y="847"/>
                </a:lnTo>
                <a:lnTo>
                  <a:pt x="13565" y="5645"/>
                </a:lnTo>
                <a:lnTo>
                  <a:pt x="30512" y="16097"/>
                </a:lnTo>
                <a:lnTo>
                  <a:pt x="58105" y="16069"/>
                </a:lnTo>
                <a:lnTo>
                  <a:pt x="54202" y="9324"/>
                </a:lnTo>
                <a:lnTo>
                  <a:pt x="5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7778" y="142369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606" y="0"/>
                </a:moveTo>
                <a:lnTo>
                  <a:pt x="0" y="0"/>
                </a:lnTo>
                <a:lnTo>
                  <a:pt x="5928" y="7373"/>
                </a:lnTo>
                <a:lnTo>
                  <a:pt x="8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61893" y="1423699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5440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73691" y="16069"/>
                </a:lnTo>
                <a:lnTo>
                  <a:pt x="78141" y="8455"/>
                </a:lnTo>
                <a:lnTo>
                  <a:pt x="85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19796" y="1423701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09" h="16509">
                <a:moveTo>
                  <a:pt x="88558" y="0"/>
                </a:moveTo>
                <a:lnTo>
                  <a:pt x="0" y="0"/>
                </a:lnTo>
                <a:lnTo>
                  <a:pt x="2703" y="6024"/>
                </a:lnTo>
                <a:lnTo>
                  <a:pt x="3303" y="16069"/>
                </a:lnTo>
                <a:lnTo>
                  <a:pt x="88558" y="16069"/>
                </a:lnTo>
                <a:lnTo>
                  <a:pt x="92155" y="12462"/>
                </a:lnTo>
                <a:lnTo>
                  <a:pt x="92155" y="3592"/>
                </a:lnTo>
                <a:lnTo>
                  <a:pt x="88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5060" y="1423699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682" y="0"/>
                </a:moveTo>
                <a:lnTo>
                  <a:pt x="0" y="0"/>
                </a:lnTo>
                <a:lnTo>
                  <a:pt x="3437" y="16069"/>
                </a:lnTo>
                <a:lnTo>
                  <a:pt x="81404" y="16069"/>
                </a:lnTo>
                <a:lnTo>
                  <a:pt x="81685" y="7332"/>
                </a:lnTo>
                <a:lnTo>
                  <a:pt x="84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7347" y="139844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621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91046" y="1390411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09" h="16509">
                <a:moveTo>
                  <a:pt x="101572" y="0"/>
                </a:moveTo>
                <a:lnTo>
                  <a:pt x="0" y="0"/>
                </a:lnTo>
                <a:lnTo>
                  <a:pt x="10455" y="4301"/>
                </a:lnTo>
                <a:lnTo>
                  <a:pt x="19434" y="16069"/>
                </a:lnTo>
                <a:lnTo>
                  <a:pt x="101572" y="16069"/>
                </a:lnTo>
                <a:lnTo>
                  <a:pt x="105168" y="12462"/>
                </a:lnTo>
                <a:lnTo>
                  <a:pt x="105168" y="3592"/>
                </a:lnTo>
                <a:lnTo>
                  <a:pt x="101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10183" y="1390408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334" y="0"/>
                </a:moveTo>
                <a:lnTo>
                  <a:pt x="0" y="0"/>
                </a:lnTo>
                <a:lnTo>
                  <a:pt x="4702" y="7599"/>
                </a:lnTo>
                <a:lnTo>
                  <a:pt x="8272" y="16069"/>
                </a:lnTo>
                <a:lnTo>
                  <a:pt x="108873" y="16069"/>
                </a:lnTo>
                <a:lnTo>
                  <a:pt x="117331" y="4594"/>
                </a:lnTo>
                <a:lnTo>
                  <a:pt x="128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98235" y="1365154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37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7145" y="1331868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557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66644" y="129857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99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56389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28430" y="1129800"/>
            <a:ext cx="105410" cy="136525"/>
          </a:xfrm>
          <a:custGeom>
            <a:avLst/>
            <a:gdLst/>
            <a:ahLst/>
            <a:cxnLst/>
            <a:rect l="l" t="t" r="r" b="b"/>
            <a:pathLst>
              <a:path w="105409" h="136525">
                <a:moveTo>
                  <a:pt x="101657" y="0"/>
                </a:moveTo>
                <a:lnTo>
                  <a:pt x="55412" y="16991"/>
                </a:lnTo>
                <a:lnTo>
                  <a:pt x="25874" y="44977"/>
                </a:lnTo>
                <a:lnTo>
                  <a:pt x="6247" y="81586"/>
                </a:lnTo>
                <a:lnTo>
                  <a:pt x="0" y="119216"/>
                </a:lnTo>
                <a:lnTo>
                  <a:pt x="282" y="125871"/>
                </a:lnTo>
                <a:lnTo>
                  <a:pt x="512" y="128023"/>
                </a:lnTo>
                <a:lnTo>
                  <a:pt x="512" y="132457"/>
                </a:lnTo>
                <a:lnTo>
                  <a:pt x="4080" y="136037"/>
                </a:lnTo>
                <a:lnTo>
                  <a:pt x="12940" y="136051"/>
                </a:lnTo>
                <a:lnTo>
                  <a:pt x="16537" y="132457"/>
                </a:lnTo>
                <a:lnTo>
                  <a:pt x="16456" y="125707"/>
                </a:lnTo>
                <a:lnTo>
                  <a:pt x="16645" y="119747"/>
                </a:lnTo>
                <a:lnTo>
                  <a:pt x="25634" y="82362"/>
                </a:lnTo>
                <a:lnTo>
                  <a:pt x="45362" y="46399"/>
                </a:lnTo>
                <a:lnTo>
                  <a:pt x="85272" y="19694"/>
                </a:lnTo>
                <a:lnTo>
                  <a:pt x="97208" y="16069"/>
                </a:lnTo>
                <a:lnTo>
                  <a:pt x="101644" y="16069"/>
                </a:lnTo>
                <a:lnTo>
                  <a:pt x="105227" y="12490"/>
                </a:lnTo>
                <a:lnTo>
                  <a:pt x="105227" y="3606"/>
                </a:lnTo>
                <a:lnTo>
                  <a:pt x="101657" y="0"/>
                </a:lnTo>
                <a:close/>
              </a:path>
              <a:path w="105409" h="136525">
                <a:moveTo>
                  <a:pt x="101644" y="16069"/>
                </a:moveTo>
                <a:lnTo>
                  <a:pt x="97208" y="16069"/>
                </a:lnTo>
                <a:lnTo>
                  <a:pt x="101630" y="16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3569" y="1556553"/>
            <a:ext cx="175895" cy="205104"/>
          </a:xfrm>
          <a:custGeom>
            <a:avLst/>
            <a:gdLst/>
            <a:ahLst/>
            <a:cxnLst/>
            <a:rect l="l" t="t" r="r" b="b"/>
            <a:pathLst>
              <a:path w="175895" h="205105">
                <a:moveTo>
                  <a:pt x="0" y="20"/>
                </a:moveTo>
                <a:lnTo>
                  <a:pt x="5664" y="40143"/>
                </a:lnTo>
                <a:lnTo>
                  <a:pt x="16512" y="78342"/>
                </a:lnTo>
                <a:lnTo>
                  <a:pt x="32167" y="114242"/>
                </a:lnTo>
                <a:lnTo>
                  <a:pt x="52253" y="147467"/>
                </a:lnTo>
                <a:lnTo>
                  <a:pt x="76394" y="177639"/>
                </a:lnTo>
                <a:lnTo>
                  <a:pt x="104213" y="204383"/>
                </a:lnTo>
                <a:lnTo>
                  <a:pt x="105534" y="204568"/>
                </a:lnTo>
                <a:lnTo>
                  <a:pt x="106628" y="202829"/>
                </a:lnTo>
                <a:lnTo>
                  <a:pt x="107587" y="199286"/>
                </a:lnTo>
                <a:lnTo>
                  <a:pt x="108502" y="194056"/>
                </a:lnTo>
                <a:lnTo>
                  <a:pt x="109507" y="186953"/>
                </a:lnTo>
                <a:lnTo>
                  <a:pt x="110571" y="179020"/>
                </a:lnTo>
                <a:lnTo>
                  <a:pt x="111909" y="169452"/>
                </a:lnTo>
                <a:lnTo>
                  <a:pt x="121434" y="120301"/>
                </a:lnTo>
                <a:lnTo>
                  <a:pt x="135539" y="75362"/>
                </a:lnTo>
                <a:lnTo>
                  <a:pt x="135907" y="74465"/>
                </a:lnTo>
                <a:lnTo>
                  <a:pt x="67036" y="74465"/>
                </a:lnTo>
                <a:lnTo>
                  <a:pt x="72783" y="26291"/>
                </a:lnTo>
                <a:lnTo>
                  <a:pt x="83080" y="157"/>
                </a:lnTo>
                <a:lnTo>
                  <a:pt x="0" y="20"/>
                </a:lnTo>
                <a:close/>
              </a:path>
              <a:path w="175895" h="205105">
                <a:moveTo>
                  <a:pt x="147954" y="0"/>
                </a:moveTo>
                <a:lnTo>
                  <a:pt x="106097" y="30704"/>
                </a:lnTo>
                <a:lnTo>
                  <a:pt x="76428" y="62466"/>
                </a:lnTo>
                <a:lnTo>
                  <a:pt x="67036" y="74465"/>
                </a:lnTo>
                <a:lnTo>
                  <a:pt x="135907" y="74465"/>
                </a:lnTo>
                <a:lnTo>
                  <a:pt x="142058" y="59481"/>
                </a:lnTo>
                <a:lnTo>
                  <a:pt x="149640" y="43349"/>
                </a:lnTo>
                <a:lnTo>
                  <a:pt x="158450" y="26963"/>
                </a:lnTo>
                <a:lnTo>
                  <a:pt x="168357" y="10809"/>
                </a:lnTo>
                <a:lnTo>
                  <a:pt x="175743" y="20"/>
                </a:lnTo>
                <a:lnTo>
                  <a:pt x="147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18413" y="1556575"/>
            <a:ext cx="412115" cy="268605"/>
          </a:xfrm>
          <a:custGeom>
            <a:avLst/>
            <a:gdLst/>
            <a:ahLst/>
            <a:cxnLst/>
            <a:rect l="l" t="t" r="r" b="b"/>
            <a:pathLst>
              <a:path w="412115" h="268605">
                <a:moveTo>
                  <a:pt x="55835" y="30"/>
                </a:moveTo>
                <a:lnTo>
                  <a:pt x="37005" y="38870"/>
                </a:lnTo>
                <a:lnTo>
                  <a:pt x="22850" y="76301"/>
                </a:lnTo>
                <a:lnTo>
                  <a:pt x="8932" y="128765"/>
                </a:lnTo>
                <a:lnTo>
                  <a:pt x="2093" y="173821"/>
                </a:lnTo>
                <a:lnTo>
                  <a:pt x="0" y="210369"/>
                </a:lnTo>
                <a:lnTo>
                  <a:pt x="100" y="224099"/>
                </a:lnTo>
                <a:lnTo>
                  <a:pt x="25386" y="258329"/>
                </a:lnTo>
                <a:lnTo>
                  <a:pt x="67869" y="268481"/>
                </a:lnTo>
                <a:lnTo>
                  <a:pt x="73077" y="268481"/>
                </a:lnTo>
                <a:lnTo>
                  <a:pt x="109488" y="250362"/>
                </a:lnTo>
                <a:lnTo>
                  <a:pt x="118901" y="222623"/>
                </a:lnTo>
                <a:lnTo>
                  <a:pt x="283453" y="222623"/>
                </a:lnTo>
                <a:lnTo>
                  <a:pt x="325164" y="188350"/>
                </a:lnTo>
                <a:lnTo>
                  <a:pt x="361443" y="144793"/>
                </a:lnTo>
                <a:lnTo>
                  <a:pt x="372866" y="126526"/>
                </a:lnTo>
                <a:lnTo>
                  <a:pt x="78552" y="126526"/>
                </a:lnTo>
                <a:lnTo>
                  <a:pt x="78043" y="125817"/>
                </a:lnTo>
                <a:lnTo>
                  <a:pt x="78744" y="121633"/>
                </a:lnTo>
                <a:lnTo>
                  <a:pt x="80393" y="114385"/>
                </a:lnTo>
                <a:lnTo>
                  <a:pt x="82708" y="104577"/>
                </a:lnTo>
                <a:lnTo>
                  <a:pt x="85437" y="92575"/>
                </a:lnTo>
                <a:lnTo>
                  <a:pt x="93406" y="47901"/>
                </a:lnTo>
                <a:lnTo>
                  <a:pt x="95865" y="15244"/>
                </a:lnTo>
                <a:lnTo>
                  <a:pt x="87682" y="5818"/>
                </a:lnTo>
                <a:lnTo>
                  <a:pt x="70813" y="1351"/>
                </a:lnTo>
                <a:lnTo>
                  <a:pt x="55835" y="30"/>
                </a:lnTo>
                <a:close/>
              </a:path>
              <a:path w="412115" h="268605">
                <a:moveTo>
                  <a:pt x="283453" y="222623"/>
                </a:moveTo>
                <a:lnTo>
                  <a:pt x="118901" y="222623"/>
                </a:lnTo>
                <a:lnTo>
                  <a:pt x="121144" y="236844"/>
                </a:lnTo>
                <a:lnTo>
                  <a:pt x="149119" y="265771"/>
                </a:lnTo>
                <a:lnTo>
                  <a:pt x="169894" y="268481"/>
                </a:lnTo>
                <a:lnTo>
                  <a:pt x="175382" y="267920"/>
                </a:lnTo>
                <a:lnTo>
                  <a:pt x="212942" y="257896"/>
                </a:lnTo>
                <a:lnTo>
                  <a:pt x="248354" y="243200"/>
                </a:lnTo>
                <a:lnTo>
                  <a:pt x="281388" y="224099"/>
                </a:lnTo>
                <a:lnTo>
                  <a:pt x="283453" y="222623"/>
                </a:lnTo>
                <a:close/>
              </a:path>
              <a:path w="412115" h="268605">
                <a:moveTo>
                  <a:pt x="204075" y="0"/>
                </a:moveTo>
                <a:lnTo>
                  <a:pt x="136258" y="0"/>
                </a:lnTo>
                <a:lnTo>
                  <a:pt x="135800" y="2027"/>
                </a:lnTo>
                <a:lnTo>
                  <a:pt x="134420" y="7717"/>
                </a:lnTo>
                <a:lnTo>
                  <a:pt x="119434" y="55315"/>
                </a:lnTo>
                <a:lnTo>
                  <a:pt x="97939" y="100604"/>
                </a:lnTo>
                <a:lnTo>
                  <a:pt x="78552" y="126526"/>
                </a:lnTo>
                <a:lnTo>
                  <a:pt x="372866" y="126526"/>
                </a:lnTo>
                <a:lnTo>
                  <a:pt x="395899" y="76776"/>
                </a:lnTo>
                <a:lnTo>
                  <a:pt x="406367" y="39306"/>
                </a:lnTo>
                <a:lnTo>
                  <a:pt x="411158" y="6598"/>
                </a:lnTo>
                <a:lnTo>
                  <a:pt x="208831" y="6598"/>
                </a:lnTo>
                <a:lnTo>
                  <a:pt x="204075" y="0"/>
                </a:lnTo>
                <a:close/>
              </a:path>
              <a:path w="412115" h="268605">
                <a:moveTo>
                  <a:pt x="411856" y="0"/>
                </a:moveTo>
                <a:lnTo>
                  <a:pt x="209511" y="0"/>
                </a:lnTo>
                <a:lnTo>
                  <a:pt x="208831" y="6598"/>
                </a:lnTo>
                <a:lnTo>
                  <a:pt x="411158" y="6598"/>
                </a:lnTo>
                <a:lnTo>
                  <a:pt x="411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31616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825948" y="1900554"/>
            <a:ext cx="142240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5405">
              <a:lnSpc>
                <a:spcPct val="1030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53000" y="3886200"/>
            <a:ext cx="373380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u="sng" dirty="0" smtClean="0">
                <a:solidFill>
                  <a:srgbClr val="1AADF7"/>
                </a:solidFill>
                <a:latin typeface="Arial"/>
                <a:cs typeface="Arial"/>
              </a:rPr>
              <a:t>SA</a:t>
            </a:r>
            <a:r>
              <a:rPr sz="2000" b="1" u="sng" spc="-15" dirty="0" smtClean="0">
                <a:solidFill>
                  <a:srgbClr val="1AADF7"/>
                </a:solidFill>
                <a:latin typeface="Arial"/>
                <a:cs typeface="Arial"/>
              </a:rPr>
              <a:t>F</a:t>
            </a:r>
            <a:r>
              <a:rPr sz="2000" b="1" u="sng" spc="-15" dirty="0">
                <a:solidFill>
                  <a:srgbClr val="1AADF7"/>
                </a:solidFill>
                <a:latin typeface="Arial"/>
                <a:cs typeface="Arial"/>
              </a:rPr>
              <a:t>-</a:t>
            </a:r>
            <a:r>
              <a:rPr sz="2000" b="1" u="sng" spc="-10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2000" b="1" u="sng" spc="-10" dirty="0" smtClean="0">
                <a:solidFill>
                  <a:srgbClr val="1AADF7"/>
                </a:solidFill>
                <a:latin typeface="Arial"/>
                <a:cs typeface="Arial"/>
              </a:rPr>
              <a:t>Sc</a:t>
            </a:r>
            <a:r>
              <a:rPr sz="2000" b="1" u="sng" spc="-15" dirty="0" smtClean="0">
                <a:solidFill>
                  <a:srgbClr val="1AADF7"/>
                </a:solidFill>
                <a:latin typeface="Arial"/>
                <a:cs typeface="Arial"/>
              </a:rPr>
              <a:t>hool</a:t>
            </a:r>
            <a:r>
              <a:rPr sz="2000" b="1" u="sng" spc="-8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1AADF7"/>
                </a:solidFill>
                <a:latin typeface="Arial"/>
                <a:cs typeface="Arial"/>
              </a:rPr>
              <a:t>A</a:t>
            </a:r>
            <a:r>
              <a:rPr sz="2000" b="1" u="sng" spc="-15" dirty="0">
                <a:solidFill>
                  <a:srgbClr val="1AADF7"/>
                </a:solidFill>
                <a:latin typeface="Arial"/>
                <a:cs typeface="Arial"/>
              </a:rPr>
              <a:t>d</a:t>
            </a:r>
            <a:r>
              <a:rPr sz="2000" b="1" u="sng" dirty="0">
                <a:solidFill>
                  <a:srgbClr val="1AADF7"/>
                </a:solidFill>
                <a:latin typeface="Arial"/>
                <a:cs typeface="Arial"/>
              </a:rPr>
              <a:t>v</a:t>
            </a:r>
            <a:r>
              <a:rPr sz="2000" b="1" u="sng" spc="-10" dirty="0">
                <a:solidFill>
                  <a:srgbClr val="1AADF7"/>
                </a:solidFill>
                <a:latin typeface="Arial"/>
                <a:cs typeface="Arial"/>
              </a:rPr>
              <a:t>i</a:t>
            </a:r>
            <a:r>
              <a:rPr sz="2000" b="1" u="sng" dirty="0">
                <a:solidFill>
                  <a:srgbClr val="1AADF7"/>
                </a:solidFill>
                <a:latin typeface="Arial"/>
                <a:cs typeface="Arial"/>
              </a:rPr>
              <a:t>s</a:t>
            </a:r>
            <a:r>
              <a:rPr sz="2000" b="1" u="sng" spc="-15" dirty="0">
                <a:solidFill>
                  <a:srgbClr val="1AADF7"/>
                </a:solidFill>
                <a:latin typeface="Arial"/>
                <a:cs typeface="Arial"/>
              </a:rPr>
              <a:t>o</a:t>
            </a:r>
            <a:r>
              <a:rPr sz="2000" b="1" u="sng" dirty="0">
                <a:solidFill>
                  <a:srgbClr val="1AADF7"/>
                </a:solidFill>
                <a:latin typeface="Arial"/>
                <a:cs typeface="Arial"/>
              </a:rPr>
              <a:t>ry</a:t>
            </a:r>
            <a:r>
              <a:rPr sz="2000" b="1" u="sng" spc="-10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2000" b="1" u="sng" spc="-10" dirty="0" smtClean="0">
                <a:solidFill>
                  <a:srgbClr val="1AADF7"/>
                </a:solidFill>
                <a:latin typeface="Arial"/>
                <a:cs typeface="Arial"/>
              </a:rPr>
              <a:t>Fo</a:t>
            </a:r>
            <a:r>
              <a:rPr sz="2000" b="1" u="sng" dirty="0" smtClean="0">
                <a:solidFill>
                  <a:srgbClr val="1AADF7"/>
                </a:solidFill>
                <a:latin typeface="Arial"/>
                <a:cs typeface="Arial"/>
              </a:rPr>
              <a:t>r</a:t>
            </a:r>
            <a:r>
              <a:rPr sz="2000" b="1" u="sng" spc="-15" dirty="0" smtClean="0">
                <a:solidFill>
                  <a:srgbClr val="1AADF7"/>
                </a:solidFill>
                <a:latin typeface="Arial"/>
                <a:cs typeface="Arial"/>
              </a:rPr>
              <a:t>u</a:t>
            </a:r>
            <a:r>
              <a:rPr sz="2000" b="1" u="sng" dirty="0" smtClean="0">
                <a:solidFill>
                  <a:srgbClr val="1AADF7"/>
                </a:solidFill>
                <a:latin typeface="Arial"/>
                <a:cs typeface="Arial"/>
              </a:rPr>
              <a:t>m</a:t>
            </a:r>
            <a:endParaRPr lang="en-US" sz="2000" b="1" u="sng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dirty="0" smtClean="0">
                <a:solidFill>
                  <a:srgbClr val="1AADF7"/>
                </a:solidFill>
                <a:latin typeface="Arial"/>
                <a:cs typeface="Arial"/>
              </a:rPr>
              <a:t>Manda</a:t>
            </a:r>
            <a:r>
              <a:rPr sz="1600" spc="-5" dirty="0" smtClean="0">
                <a:solidFill>
                  <a:srgbClr val="1AADF7"/>
                </a:solidFill>
                <a:latin typeface="Arial"/>
                <a:cs typeface="Arial"/>
              </a:rPr>
              <a:t>t</a:t>
            </a:r>
            <a:r>
              <a:rPr sz="1600" dirty="0" smtClean="0">
                <a:solidFill>
                  <a:srgbClr val="1AADF7"/>
                </a:solidFill>
                <a:latin typeface="Arial"/>
                <a:cs typeface="Arial"/>
              </a:rPr>
              <a:t>ed</a:t>
            </a:r>
            <a:r>
              <a:rPr sz="1600"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by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School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Board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1AADF7"/>
                </a:solidFill>
                <a:latin typeface="Arial"/>
                <a:cs typeface="Arial"/>
              </a:rPr>
              <a:t>Policy</a:t>
            </a:r>
            <a:endParaRPr lang="en-US" sz="1600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dirty="0" smtClean="0">
                <a:solidFill>
                  <a:srgbClr val="1AADF7"/>
                </a:solidFill>
                <a:latin typeface="Arial"/>
                <a:cs typeface="Arial"/>
              </a:rPr>
              <a:t>Main</a:t>
            </a:r>
            <a:r>
              <a:rPr sz="1600"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purpose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is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communica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ion be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ween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AADF7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akeholde</a:t>
            </a:r>
            <a:r>
              <a:rPr sz="1600" spc="-10" dirty="0">
                <a:solidFill>
                  <a:srgbClr val="1AADF7"/>
                </a:solidFill>
                <a:latin typeface="Arial"/>
                <a:cs typeface="Arial"/>
              </a:rPr>
              <a:t>rs,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school</a:t>
            </a:r>
            <a:r>
              <a:rPr sz="1600" spc="-5" dirty="0" smtClean="0">
                <a:solidFill>
                  <a:srgbClr val="1AADF7"/>
                </a:solidFill>
                <a:latin typeface="Arial"/>
                <a:cs typeface="Arial"/>
              </a:rPr>
              <a:t>,</a:t>
            </a:r>
            <a:endParaRPr lang="en-US" sz="1600" spc="-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dirty="0" smtClean="0">
                <a:solidFill>
                  <a:srgbClr val="1AADF7"/>
                </a:solidFill>
                <a:latin typeface="Arial"/>
                <a:cs typeface="Arial"/>
              </a:rPr>
              <a:t>and</a:t>
            </a:r>
            <a:r>
              <a:rPr sz="1600"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he</a:t>
            </a:r>
            <a:r>
              <a:rPr sz="1600" spc="-90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Area</a:t>
            </a:r>
            <a:r>
              <a:rPr sz="1600" spc="-90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Advisory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1AADF7"/>
                </a:solidFill>
                <a:latin typeface="Arial"/>
                <a:cs typeface="Arial"/>
              </a:rPr>
              <a:t>Council</a:t>
            </a:r>
            <a:r>
              <a:rPr lang="en-US" sz="1600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1AADF7"/>
                </a:solidFill>
                <a:latin typeface="Arial"/>
                <a:cs typeface="Arial"/>
              </a:rPr>
              <a:t>Chair</a:t>
            </a:r>
            <a:r>
              <a:rPr sz="1600"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endParaRPr lang="en-US" sz="1600" spc="-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600" spc="-5" dirty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dirty="0" smtClean="0">
                <a:solidFill>
                  <a:srgbClr val="1AADF7"/>
                </a:solidFill>
                <a:latin typeface="Arial"/>
                <a:cs typeface="Arial"/>
              </a:rPr>
              <a:t>MU</a:t>
            </a:r>
            <a:r>
              <a:rPr sz="1600" spc="-15" dirty="0" smtClean="0">
                <a:solidFill>
                  <a:srgbClr val="1AADF7"/>
                </a:solidFill>
                <a:latin typeface="Arial"/>
                <a:cs typeface="Arial"/>
              </a:rPr>
              <a:t>ST</a:t>
            </a:r>
            <a:r>
              <a:rPr sz="1600" spc="-30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be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 smtClean="0">
                <a:solidFill>
                  <a:srgbClr val="1AADF7"/>
                </a:solidFill>
                <a:latin typeface="Arial"/>
                <a:cs typeface="Arial"/>
              </a:rPr>
              <a:t>paren</a:t>
            </a:r>
            <a:r>
              <a:rPr sz="1600" spc="-5" dirty="0" smtClean="0">
                <a:solidFill>
                  <a:srgbClr val="1AADF7"/>
                </a:solidFill>
                <a:latin typeface="Arial"/>
                <a:cs typeface="Arial"/>
              </a:rPr>
              <a:t>t</a:t>
            </a:r>
            <a:endParaRPr lang="en-US" sz="1600" spc="-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600" spc="-5" dirty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-15" dirty="0" smtClean="0">
                <a:solidFill>
                  <a:srgbClr val="1AADF7"/>
                </a:solidFill>
                <a:latin typeface="Arial"/>
                <a:cs typeface="Arial"/>
              </a:rPr>
              <a:t>SAF</a:t>
            </a:r>
            <a:r>
              <a:rPr sz="1600"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Chair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is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member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1AADF7"/>
                </a:solidFill>
                <a:latin typeface="Arial"/>
                <a:cs typeface="Arial"/>
              </a:rPr>
              <a:t>f </a:t>
            </a:r>
            <a:r>
              <a:rPr sz="1600" dirty="0">
                <a:solidFill>
                  <a:srgbClr val="1AADF7"/>
                </a:solidFill>
                <a:latin typeface="Arial"/>
                <a:cs typeface="Arial"/>
              </a:rPr>
              <a:t>SAC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9600" y="2514600"/>
            <a:ext cx="457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AADF7"/>
                </a:solidFill>
              </a:rPr>
              <a:t>*</a:t>
            </a:r>
            <a:r>
              <a:rPr lang="en-US" sz="3600" b="1" dirty="0" smtClean="0">
                <a:solidFill>
                  <a:schemeClr val="accent3"/>
                </a:solidFill>
              </a:rPr>
              <a:t>*</a:t>
            </a:r>
            <a:r>
              <a:rPr lang="en-US" sz="3600" b="1" dirty="0" smtClean="0">
                <a:solidFill>
                  <a:srgbClr val="1AADF7"/>
                </a:solidFill>
              </a:rPr>
              <a:t>*</a:t>
            </a:r>
            <a:r>
              <a:rPr lang="en-US" sz="3600" b="1" dirty="0" smtClean="0">
                <a:solidFill>
                  <a:schemeClr val="accent3"/>
                </a:solidFill>
              </a:rPr>
              <a:t>*</a:t>
            </a:r>
            <a:r>
              <a:rPr lang="en-US" sz="3600" b="1" dirty="0" smtClean="0">
                <a:solidFill>
                  <a:srgbClr val="1AADF7"/>
                </a:solidFill>
              </a:rPr>
              <a:t>*</a:t>
            </a:r>
            <a:r>
              <a:rPr lang="en-US" sz="3600" b="1" dirty="0" smtClean="0">
                <a:solidFill>
                  <a:schemeClr val="accent3"/>
                </a:solidFill>
              </a:rPr>
              <a:t>*</a:t>
            </a:r>
            <a:r>
              <a:rPr lang="en-US" sz="3600" b="1" dirty="0" smtClean="0">
                <a:solidFill>
                  <a:srgbClr val="1AADF7"/>
                </a:solidFill>
              </a:rPr>
              <a:t>*</a:t>
            </a:r>
            <a:r>
              <a:rPr lang="en-US" sz="3600" b="1" dirty="0" smtClean="0">
                <a:solidFill>
                  <a:schemeClr val="accent3"/>
                </a:solidFill>
              </a:rPr>
              <a:t>*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90600"/>
            <a:ext cx="5715000" cy="1468120"/>
          </a:xfrm>
          <a:custGeom>
            <a:avLst/>
            <a:gdLst/>
            <a:ahLst/>
            <a:cxnLst/>
            <a:rect l="l" t="t" r="r" b="b"/>
            <a:pathLst>
              <a:path w="5895340" h="1468120">
                <a:moveTo>
                  <a:pt x="5895048" y="0"/>
                </a:moveTo>
                <a:lnTo>
                  <a:pt x="0" y="0"/>
                </a:lnTo>
                <a:lnTo>
                  <a:pt x="0" y="1467979"/>
                </a:lnTo>
                <a:lnTo>
                  <a:pt x="5895048" y="1467979"/>
                </a:lnTo>
                <a:lnTo>
                  <a:pt x="5895048" y="0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6800" y="914400"/>
            <a:ext cx="548640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6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SIP</a:t>
            </a:r>
          </a:p>
          <a:p>
            <a:pPr marL="12700" algn="ctr">
              <a:lnSpc>
                <a:spcPct val="100000"/>
              </a:lnSpc>
            </a:pPr>
            <a:r>
              <a:rPr lang="en-US" sz="32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SCHOOL IMPROVEMENT PLAN</a:t>
            </a:r>
          </a:p>
        </p:txBody>
      </p:sp>
      <p:sp>
        <p:nvSpPr>
          <p:cNvPr id="7" name="object 7"/>
          <p:cNvSpPr/>
          <p:nvPr/>
        </p:nvSpPr>
        <p:spPr>
          <a:xfrm>
            <a:off x="7361221" y="1125918"/>
            <a:ext cx="166370" cy="80645"/>
          </a:xfrm>
          <a:custGeom>
            <a:avLst/>
            <a:gdLst/>
            <a:ahLst/>
            <a:cxnLst/>
            <a:rect l="l" t="t" r="r" b="b"/>
            <a:pathLst>
              <a:path w="166370" h="80644">
                <a:moveTo>
                  <a:pt x="27474" y="0"/>
                </a:moveTo>
                <a:lnTo>
                  <a:pt x="0" y="1746"/>
                </a:lnTo>
                <a:lnTo>
                  <a:pt x="8661" y="18905"/>
                </a:lnTo>
                <a:lnTo>
                  <a:pt x="42314" y="55493"/>
                </a:lnTo>
                <a:lnTo>
                  <a:pt x="81953" y="74060"/>
                </a:lnTo>
                <a:lnTo>
                  <a:pt x="120482" y="80156"/>
                </a:lnTo>
                <a:lnTo>
                  <a:pt x="131852" y="80376"/>
                </a:lnTo>
                <a:lnTo>
                  <a:pt x="142048" y="80032"/>
                </a:lnTo>
                <a:lnTo>
                  <a:pt x="150806" y="79330"/>
                </a:lnTo>
                <a:lnTo>
                  <a:pt x="157865" y="78476"/>
                </a:lnTo>
                <a:lnTo>
                  <a:pt x="162962" y="77675"/>
                </a:lnTo>
                <a:lnTo>
                  <a:pt x="165833" y="77133"/>
                </a:lnTo>
                <a:lnTo>
                  <a:pt x="155419" y="60474"/>
                </a:lnTo>
                <a:lnTo>
                  <a:pt x="117888" y="24899"/>
                </a:lnTo>
                <a:lnTo>
                  <a:pt x="76462" y="6688"/>
                </a:lnTo>
                <a:lnTo>
                  <a:pt x="38261" y="392"/>
                </a:lnTo>
                <a:lnTo>
                  <a:pt x="27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0413" y="1523243"/>
            <a:ext cx="104775" cy="16510"/>
          </a:xfrm>
          <a:custGeom>
            <a:avLst/>
            <a:gdLst/>
            <a:ahLst/>
            <a:cxnLst/>
            <a:rect l="l" t="t" r="r" b="b"/>
            <a:pathLst>
              <a:path w="104775" h="16509">
                <a:moveTo>
                  <a:pt x="104175" y="0"/>
                </a:moveTo>
                <a:lnTo>
                  <a:pt x="3633" y="0"/>
                </a:lnTo>
                <a:lnTo>
                  <a:pt x="0" y="3658"/>
                </a:lnTo>
                <a:lnTo>
                  <a:pt x="0" y="12658"/>
                </a:lnTo>
                <a:lnTo>
                  <a:pt x="3633" y="16304"/>
                </a:lnTo>
                <a:lnTo>
                  <a:pt x="94016" y="16304"/>
                </a:lnTo>
                <a:lnTo>
                  <a:pt x="98960" y="6992"/>
                </a:lnTo>
                <a:lnTo>
                  <a:pt x="104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5832" y="153139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240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9347" y="1523243"/>
            <a:ext cx="50800" cy="16510"/>
          </a:xfrm>
          <a:custGeom>
            <a:avLst/>
            <a:gdLst/>
            <a:ahLst/>
            <a:cxnLst/>
            <a:rect l="l" t="t" r="r" b="b"/>
            <a:pathLst>
              <a:path w="50800" h="16509">
                <a:moveTo>
                  <a:pt x="31623" y="0"/>
                </a:moveTo>
                <a:lnTo>
                  <a:pt x="580" y="0"/>
                </a:lnTo>
                <a:lnTo>
                  <a:pt x="999" y="6695"/>
                </a:lnTo>
                <a:lnTo>
                  <a:pt x="0" y="16304"/>
                </a:lnTo>
                <a:lnTo>
                  <a:pt x="50803" y="16304"/>
                </a:lnTo>
                <a:lnTo>
                  <a:pt x="40916" y="6112"/>
                </a:lnTo>
                <a:lnTo>
                  <a:pt x="31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2296" y="1523243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09">
                <a:moveTo>
                  <a:pt x="23234" y="0"/>
                </a:moveTo>
                <a:lnTo>
                  <a:pt x="13495" y="0"/>
                </a:lnTo>
                <a:lnTo>
                  <a:pt x="5821" y="8022"/>
                </a:lnTo>
                <a:lnTo>
                  <a:pt x="0" y="16304"/>
                </a:lnTo>
                <a:lnTo>
                  <a:pt x="30043" y="16304"/>
                </a:lnTo>
                <a:lnTo>
                  <a:pt x="26719" y="4499"/>
                </a:lnTo>
                <a:lnTo>
                  <a:pt x="23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2719" y="1489467"/>
            <a:ext cx="131445" cy="16510"/>
          </a:xfrm>
          <a:custGeom>
            <a:avLst/>
            <a:gdLst/>
            <a:ahLst/>
            <a:cxnLst/>
            <a:rect l="l" t="t" r="r" b="b"/>
            <a:pathLst>
              <a:path w="131445" h="16509">
                <a:moveTo>
                  <a:pt x="131339" y="0"/>
                </a:moveTo>
                <a:lnTo>
                  <a:pt x="3647" y="0"/>
                </a:lnTo>
                <a:lnTo>
                  <a:pt x="0" y="3658"/>
                </a:lnTo>
                <a:lnTo>
                  <a:pt x="0" y="12658"/>
                </a:lnTo>
                <a:lnTo>
                  <a:pt x="3647" y="16302"/>
                </a:lnTo>
                <a:lnTo>
                  <a:pt x="115373" y="16302"/>
                </a:lnTo>
                <a:lnTo>
                  <a:pt x="122762" y="6992"/>
                </a:lnTo>
                <a:lnTo>
                  <a:pt x="131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95644" y="1497618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113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9133" y="1455691"/>
            <a:ext cx="77470" cy="16510"/>
          </a:xfrm>
          <a:custGeom>
            <a:avLst/>
            <a:gdLst/>
            <a:ahLst/>
            <a:cxnLst/>
            <a:rect l="l" t="t" r="r" b="b"/>
            <a:pathLst>
              <a:path w="77470" h="16509">
                <a:moveTo>
                  <a:pt x="77171" y="0"/>
                </a:moveTo>
                <a:lnTo>
                  <a:pt x="3619" y="0"/>
                </a:lnTo>
                <a:lnTo>
                  <a:pt x="0" y="3658"/>
                </a:lnTo>
                <a:lnTo>
                  <a:pt x="0" y="12658"/>
                </a:lnTo>
                <a:lnTo>
                  <a:pt x="3619" y="16304"/>
                </a:lnTo>
                <a:lnTo>
                  <a:pt x="73254" y="16304"/>
                </a:lnTo>
                <a:lnTo>
                  <a:pt x="74281" y="7860"/>
                </a:lnTo>
                <a:lnTo>
                  <a:pt x="77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1384" y="1455693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7802" y="0"/>
                </a:moveTo>
                <a:lnTo>
                  <a:pt x="21761" y="0"/>
                </a:lnTo>
                <a:lnTo>
                  <a:pt x="15803" y="3183"/>
                </a:lnTo>
                <a:lnTo>
                  <a:pt x="2173" y="14041"/>
                </a:lnTo>
                <a:lnTo>
                  <a:pt x="0" y="16302"/>
                </a:lnTo>
                <a:lnTo>
                  <a:pt x="66893" y="16302"/>
                </a:lnTo>
                <a:lnTo>
                  <a:pt x="71213" y="13874"/>
                </a:lnTo>
                <a:lnTo>
                  <a:pt x="83383" y="8699"/>
                </a:lnTo>
                <a:lnTo>
                  <a:pt x="102220" y="3945"/>
                </a:lnTo>
                <a:lnTo>
                  <a:pt x="87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10252" y="1455693"/>
            <a:ext cx="108585" cy="16510"/>
          </a:xfrm>
          <a:custGeom>
            <a:avLst/>
            <a:gdLst/>
            <a:ahLst/>
            <a:cxnLst/>
            <a:rect l="l" t="t" r="r" b="b"/>
            <a:pathLst>
              <a:path w="108584" h="16509">
                <a:moveTo>
                  <a:pt x="104471" y="0"/>
                </a:moveTo>
                <a:lnTo>
                  <a:pt x="5957" y="0"/>
                </a:lnTo>
                <a:lnTo>
                  <a:pt x="4376" y="8863"/>
                </a:lnTo>
                <a:lnTo>
                  <a:pt x="0" y="16302"/>
                </a:lnTo>
                <a:lnTo>
                  <a:pt x="104471" y="16302"/>
                </a:lnTo>
                <a:lnTo>
                  <a:pt x="108120" y="12644"/>
                </a:lnTo>
                <a:lnTo>
                  <a:pt x="108120" y="3644"/>
                </a:lnTo>
                <a:lnTo>
                  <a:pt x="104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7619" y="1455691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52951" y="0"/>
                </a:moveTo>
                <a:lnTo>
                  <a:pt x="0" y="0"/>
                </a:lnTo>
                <a:lnTo>
                  <a:pt x="2933" y="962"/>
                </a:lnTo>
                <a:lnTo>
                  <a:pt x="14104" y="5876"/>
                </a:lnTo>
                <a:lnTo>
                  <a:pt x="31170" y="16335"/>
                </a:lnTo>
                <a:lnTo>
                  <a:pt x="58922" y="16304"/>
                </a:lnTo>
                <a:lnTo>
                  <a:pt x="54964" y="9458"/>
                </a:lnTo>
                <a:lnTo>
                  <a:pt x="52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48484" y="1421916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727" y="0"/>
                </a:moveTo>
                <a:lnTo>
                  <a:pt x="0" y="0"/>
                </a:lnTo>
                <a:lnTo>
                  <a:pt x="6012" y="7480"/>
                </a:lnTo>
                <a:lnTo>
                  <a:pt x="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9848" y="1421916"/>
            <a:ext cx="86995" cy="16510"/>
          </a:xfrm>
          <a:custGeom>
            <a:avLst/>
            <a:gdLst/>
            <a:ahLst/>
            <a:cxnLst/>
            <a:rect l="l" t="t" r="r" b="b"/>
            <a:pathLst>
              <a:path w="86995" h="16509">
                <a:moveTo>
                  <a:pt x="86640" y="0"/>
                </a:moveTo>
                <a:lnTo>
                  <a:pt x="3647" y="0"/>
                </a:lnTo>
                <a:lnTo>
                  <a:pt x="0" y="3658"/>
                </a:lnTo>
                <a:lnTo>
                  <a:pt x="0" y="12658"/>
                </a:lnTo>
                <a:lnTo>
                  <a:pt x="3647" y="16302"/>
                </a:lnTo>
                <a:lnTo>
                  <a:pt x="74726" y="16302"/>
                </a:lnTo>
                <a:lnTo>
                  <a:pt x="79237" y="8578"/>
                </a:lnTo>
                <a:lnTo>
                  <a:pt x="86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14184" y="1421918"/>
            <a:ext cx="93980" cy="16510"/>
          </a:xfrm>
          <a:custGeom>
            <a:avLst/>
            <a:gdLst/>
            <a:ahLst/>
            <a:cxnLst/>
            <a:rect l="l" t="t" r="r" b="b"/>
            <a:pathLst>
              <a:path w="93979" h="16509">
                <a:moveTo>
                  <a:pt x="89802" y="0"/>
                </a:moveTo>
                <a:lnTo>
                  <a:pt x="0" y="0"/>
                </a:lnTo>
                <a:lnTo>
                  <a:pt x="2743" y="6112"/>
                </a:lnTo>
                <a:lnTo>
                  <a:pt x="3350" y="16302"/>
                </a:lnTo>
                <a:lnTo>
                  <a:pt x="89802" y="16302"/>
                </a:lnTo>
                <a:lnTo>
                  <a:pt x="93450" y="12644"/>
                </a:lnTo>
                <a:lnTo>
                  <a:pt x="93450" y="3644"/>
                </a:lnTo>
                <a:lnTo>
                  <a:pt x="89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16713" y="1421916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5871" y="0"/>
                </a:moveTo>
                <a:lnTo>
                  <a:pt x="0" y="0"/>
                </a:lnTo>
                <a:lnTo>
                  <a:pt x="3484" y="16302"/>
                </a:lnTo>
                <a:lnTo>
                  <a:pt x="82548" y="16302"/>
                </a:lnTo>
                <a:lnTo>
                  <a:pt x="82831" y="7439"/>
                </a:lnTo>
                <a:lnTo>
                  <a:pt x="8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65518" y="139629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40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5030" y="1388142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2999" y="0"/>
                </a:moveTo>
                <a:lnTo>
                  <a:pt x="0" y="0"/>
                </a:lnTo>
                <a:lnTo>
                  <a:pt x="6387" y="3646"/>
                </a:lnTo>
                <a:lnTo>
                  <a:pt x="19517" y="16054"/>
                </a:lnTo>
                <a:lnTo>
                  <a:pt x="19709" y="16304"/>
                </a:lnTo>
                <a:lnTo>
                  <a:pt x="102999" y="16304"/>
                </a:lnTo>
                <a:lnTo>
                  <a:pt x="106646" y="12644"/>
                </a:lnTo>
                <a:lnTo>
                  <a:pt x="106621" y="3620"/>
                </a:lnTo>
                <a:lnTo>
                  <a:pt x="102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1625" y="1388140"/>
            <a:ext cx="130175" cy="16510"/>
          </a:xfrm>
          <a:custGeom>
            <a:avLst/>
            <a:gdLst/>
            <a:ahLst/>
            <a:cxnLst/>
            <a:rect l="l" t="t" r="r" b="b"/>
            <a:pathLst>
              <a:path w="130175" h="16509">
                <a:moveTo>
                  <a:pt x="130138" y="0"/>
                </a:moveTo>
                <a:lnTo>
                  <a:pt x="0" y="0"/>
                </a:lnTo>
                <a:lnTo>
                  <a:pt x="4768" y="7711"/>
                </a:lnTo>
                <a:lnTo>
                  <a:pt x="8388" y="16304"/>
                </a:lnTo>
                <a:lnTo>
                  <a:pt x="110402" y="16304"/>
                </a:lnTo>
                <a:lnTo>
                  <a:pt x="123396" y="3847"/>
                </a:lnTo>
                <a:lnTo>
                  <a:pt x="130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86700" y="1362518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4079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6013" y="13287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455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069" y="129496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769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8481" y="1253040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09">
                <a:moveTo>
                  <a:pt x="83413" y="0"/>
                </a:moveTo>
                <a:lnTo>
                  <a:pt x="3633" y="0"/>
                </a:lnTo>
                <a:lnTo>
                  <a:pt x="0" y="3646"/>
                </a:lnTo>
                <a:lnTo>
                  <a:pt x="0" y="12644"/>
                </a:lnTo>
                <a:lnTo>
                  <a:pt x="3633" y="16304"/>
                </a:lnTo>
                <a:lnTo>
                  <a:pt x="83413" y="16304"/>
                </a:lnTo>
                <a:lnTo>
                  <a:pt x="87061" y="12644"/>
                </a:lnTo>
                <a:lnTo>
                  <a:pt x="87061" y="3646"/>
                </a:lnTo>
                <a:lnTo>
                  <a:pt x="83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0130" y="1123736"/>
            <a:ext cx="107314" cy="138430"/>
          </a:xfrm>
          <a:custGeom>
            <a:avLst/>
            <a:gdLst/>
            <a:ahLst/>
            <a:cxnLst/>
            <a:rect l="l" t="t" r="r" b="b"/>
            <a:pathLst>
              <a:path w="107315" h="138430">
                <a:moveTo>
                  <a:pt x="103085" y="0"/>
                </a:moveTo>
                <a:lnTo>
                  <a:pt x="55777" y="17519"/>
                </a:lnTo>
                <a:lnTo>
                  <a:pt x="26236" y="45632"/>
                </a:lnTo>
                <a:lnTo>
                  <a:pt x="5960" y="83907"/>
                </a:lnTo>
                <a:lnTo>
                  <a:pt x="0" y="121193"/>
                </a:lnTo>
                <a:lnTo>
                  <a:pt x="272" y="127602"/>
                </a:lnTo>
                <a:lnTo>
                  <a:pt x="517" y="129887"/>
                </a:lnTo>
                <a:lnTo>
                  <a:pt x="517" y="134387"/>
                </a:lnTo>
                <a:lnTo>
                  <a:pt x="4137" y="138019"/>
                </a:lnTo>
                <a:lnTo>
                  <a:pt x="13121" y="138033"/>
                </a:lnTo>
                <a:lnTo>
                  <a:pt x="16767" y="134387"/>
                </a:lnTo>
                <a:lnTo>
                  <a:pt x="16680" y="126909"/>
                </a:lnTo>
                <a:lnTo>
                  <a:pt x="16996" y="120278"/>
                </a:lnTo>
                <a:lnTo>
                  <a:pt x="26725" y="82230"/>
                </a:lnTo>
                <a:lnTo>
                  <a:pt x="46937" y="46043"/>
                </a:lnTo>
                <a:lnTo>
                  <a:pt x="86772" y="19868"/>
                </a:lnTo>
                <a:lnTo>
                  <a:pt x="98573" y="16304"/>
                </a:lnTo>
                <a:lnTo>
                  <a:pt x="103071" y="16304"/>
                </a:lnTo>
                <a:lnTo>
                  <a:pt x="106705" y="12672"/>
                </a:lnTo>
                <a:lnTo>
                  <a:pt x="106705" y="3660"/>
                </a:lnTo>
                <a:lnTo>
                  <a:pt x="103085" y="0"/>
                </a:lnTo>
                <a:close/>
              </a:path>
              <a:path w="107315" h="138430">
                <a:moveTo>
                  <a:pt x="103071" y="16304"/>
                </a:moveTo>
                <a:lnTo>
                  <a:pt x="98573" y="16304"/>
                </a:lnTo>
                <a:lnTo>
                  <a:pt x="103057" y="16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31265" y="1556706"/>
            <a:ext cx="178435" cy="213995"/>
          </a:xfrm>
          <a:custGeom>
            <a:avLst/>
            <a:gdLst/>
            <a:ahLst/>
            <a:cxnLst/>
            <a:rect l="l" t="t" r="r" b="b"/>
            <a:pathLst>
              <a:path w="178434" h="213994">
                <a:moveTo>
                  <a:pt x="0" y="20"/>
                </a:moveTo>
                <a:lnTo>
                  <a:pt x="5624" y="40160"/>
                </a:lnTo>
                <a:lnTo>
                  <a:pt x="16362" y="78410"/>
                </a:lnTo>
                <a:lnTo>
                  <a:pt x="31847" y="114403"/>
                </a:lnTo>
                <a:lnTo>
                  <a:pt x="51713" y="147774"/>
                </a:lnTo>
                <a:lnTo>
                  <a:pt x="75596" y="178157"/>
                </a:lnTo>
                <a:lnTo>
                  <a:pt x="103129" y="205186"/>
                </a:lnTo>
                <a:lnTo>
                  <a:pt x="113056" y="213388"/>
                </a:lnTo>
                <a:lnTo>
                  <a:pt x="113275" y="212622"/>
                </a:lnTo>
                <a:lnTo>
                  <a:pt x="113623" y="199234"/>
                </a:lnTo>
                <a:lnTo>
                  <a:pt x="113943" y="191484"/>
                </a:lnTo>
                <a:lnTo>
                  <a:pt x="118699" y="147337"/>
                </a:lnTo>
                <a:lnTo>
                  <a:pt x="128501" y="103868"/>
                </a:lnTo>
                <a:lnTo>
                  <a:pt x="138166" y="75146"/>
                </a:lnTo>
                <a:lnTo>
                  <a:pt x="68276" y="75146"/>
                </a:lnTo>
                <a:lnTo>
                  <a:pt x="73742" y="26972"/>
                </a:lnTo>
                <a:lnTo>
                  <a:pt x="84198" y="259"/>
                </a:lnTo>
                <a:lnTo>
                  <a:pt x="0" y="20"/>
                </a:lnTo>
                <a:close/>
              </a:path>
              <a:path w="178434" h="213994">
                <a:moveTo>
                  <a:pt x="150287" y="0"/>
                </a:moveTo>
                <a:lnTo>
                  <a:pt x="108253" y="30601"/>
                </a:lnTo>
                <a:lnTo>
                  <a:pt x="78194" y="62547"/>
                </a:lnTo>
                <a:lnTo>
                  <a:pt x="68276" y="75146"/>
                </a:lnTo>
                <a:lnTo>
                  <a:pt x="138166" y="75146"/>
                </a:lnTo>
                <a:lnTo>
                  <a:pt x="139387" y="71804"/>
                </a:lnTo>
                <a:lnTo>
                  <a:pt x="146412" y="55217"/>
                </a:lnTo>
                <a:lnTo>
                  <a:pt x="154615" y="38423"/>
                </a:lnTo>
                <a:lnTo>
                  <a:pt x="164088" y="21545"/>
                </a:lnTo>
                <a:lnTo>
                  <a:pt x="174923" y="4708"/>
                </a:lnTo>
                <a:lnTo>
                  <a:pt x="178212" y="20"/>
                </a:lnTo>
                <a:lnTo>
                  <a:pt x="150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08510" y="1556690"/>
            <a:ext cx="417830" cy="273050"/>
          </a:xfrm>
          <a:custGeom>
            <a:avLst/>
            <a:gdLst/>
            <a:ahLst/>
            <a:cxnLst/>
            <a:rect l="l" t="t" r="r" b="b"/>
            <a:pathLst>
              <a:path w="417829" h="273050">
                <a:moveTo>
                  <a:pt x="55380" y="0"/>
                </a:moveTo>
                <a:lnTo>
                  <a:pt x="36636" y="39424"/>
                </a:lnTo>
                <a:lnTo>
                  <a:pt x="22564" y="77415"/>
                </a:lnTo>
                <a:lnTo>
                  <a:pt x="8822" y="130311"/>
                </a:lnTo>
                <a:lnTo>
                  <a:pt x="2016" y="176382"/>
                </a:lnTo>
                <a:lnTo>
                  <a:pt x="0" y="213469"/>
                </a:lnTo>
                <a:lnTo>
                  <a:pt x="6" y="216317"/>
                </a:lnTo>
                <a:lnTo>
                  <a:pt x="13549" y="257724"/>
                </a:lnTo>
                <a:lnTo>
                  <a:pt x="49948" y="269081"/>
                </a:lnTo>
                <a:lnTo>
                  <a:pt x="68878" y="272430"/>
                </a:lnTo>
                <a:lnTo>
                  <a:pt x="74160" y="272430"/>
                </a:lnTo>
                <a:lnTo>
                  <a:pt x="110720" y="254517"/>
                </a:lnTo>
                <a:lnTo>
                  <a:pt x="120628" y="225904"/>
                </a:lnTo>
                <a:lnTo>
                  <a:pt x="287494" y="225904"/>
                </a:lnTo>
                <a:lnTo>
                  <a:pt x="329790" y="191132"/>
                </a:lnTo>
                <a:lnTo>
                  <a:pt x="355249" y="162466"/>
                </a:lnTo>
                <a:lnTo>
                  <a:pt x="376916" y="130679"/>
                </a:lnTo>
                <a:lnTo>
                  <a:pt x="379149" y="126609"/>
                </a:lnTo>
                <a:lnTo>
                  <a:pt x="81405" y="126609"/>
                </a:lnTo>
                <a:lnTo>
                  <a:pt x="80473" y="126399"/>
                </a:lnTo>
                <a:lnTo>
                  <a:pt x="80779" y="122777"/>
                </a:lnTo>
                <a:lnTo>
                  <a:pt x="82066" y="116152"/>
                </a:lnTo>
                <a:lnTo>
                  <a:pt x="86568" y="95545"/>
                </a:lnTo>
                <a:lnTo>
                  <a:pt x="89272" y="82385"/>
                </a:lnTo>
                <a:lnTo>
                  <a:pt x="91937" y="67869"/>
                </a:lnTo>
                <a:lnTo>
                  <a:pt x="94310" y="52409"/>
                </a:lnTo>
                <a:lnTo>
                  <a:pt x="96136" y="36416"/>
                </a:lnTo>
                <a:lnTo>
                  <a:pt x="97158" y="20302"/>
                </a:lnTo>
                <a:lnTo>
                  <a:pt x="97122" y="4479"/>
                </a:lnTo>
                <a:lnTo>
                  <a:pt x="88269" y="1628"/>
                </a:lnTo>
                <a:lnTo>
                  <a:pt x="70279" y="319"/>
                </a:lnTo>
                <a:lnTo>
                  <a:pt x="55380" y="0"/>
                </a:lnTo>
                <a:close/>
              </a:path>
              <a:path w="417829" h="273050">
                <a:moveTo>
                  <a:pt x="287494" y="225904"/>
                </a:moveTo>
                <a:lnTo>
                  <a:pt x="120628" y="225904"/>
                </a:lnTo>
                <a:lnTo>
                  <a:pt x="122841" y="240139"/>
                </a:lnTo>
                <a:lnTo>
                  <a:pt x="150517" y="269401"/>
                </a:lnTo>
                <a:lnTo>
                  <a:pt x="172337" y="272430"/>
                </a:lnTo>
                <a:lnTo>
                  <a:pt x="177902" y="271861"/>
                </a:lnTo>
                <a:lnTo>
                  <a:pt x="215991" y="261691"/>
                </a:lnTo>
                <a:lnTo>
                  <a:pt x="251900" y="246782"/>
                </a:lnTo>
                <a:lnTo>
                  <a:pt x="285273" y="227492"/>
                </a:lnTo>
                <a:lnTo>
                  <a:pt x="287494" y="225904"/>
                </a:lnTo>
                <a:close/>
              </a:path>
              <a:path w="417829" h="273050">
                <a:moveTo>
                  <a:pt x="206999" y="38"/>
                </a:moveTo>
                <a:lnTo>
                  <a:pt x="138229" y="38"/>
                </a:lnTo>
                <a:lnTo>
                  <a:pt x="137778" y="2038"/>
                </a:lnTo>
                <a:lnTo>
                  <a:pt x="136417" y="7657"/>
                </a:lnTo>
                <a:lnTo>
                  <a:pt x="121657" y="54869"/>
                </a:lnTo>
                <a:lnTo>
                  <a:pt x="100491" y="100223"/>
                </a:lnTo>
                <a:lnTo>
                  <a:pt x="81405" y="126609"/>
                </a:lnTo>
                <a:lnTo>
                  <a:pt x="379149" y="126609"/>
                </a:lnTo>
                <a:lnTo>
                  <a:pt x="401520" y="77933"/>
                </a:lnTo>
                <a:lnTo>
                  <a:pt x="412134" y="39917"/>
                </a:lnTo>
                <a:lnTo>
                  <a:pt x="416993" y="6732"/>
                </a:lnTo>
                <a:lnTo>
                  <a:pt x="211822" y="6732"/>
                </a:lnTo>
                <a:lnTo>
                  <a:pt x="206999" y="38"/>
                </a:lnTo>
                <a:close/>
              </a:path>
              <a:path w="417829" h="273050">
                <a:moveTo>
                  <a:pt x="417700" y="38"/>
                </a:moveTo>
                <a:lnTo>
                  <a:pt x="212510" y="38"/>
                </a:lnTo>
                <a:lnTo>
                  <a:pt x="211822" y="6732"/>
                </a:lnTo>
                <a:lnTo>
                  <a:pt x="416993" y="6732"/>
                </a:lnTo>
                <a:lnTo>
                  <a:pt x="417700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1953" y="1253040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09">
                <a:moveTo>
                  <a:pt x="83413" y="0"/>
                </a:moveTo>
                <a:lnTo>
                  <a:pt x="3634" y="0"/>
                </a:lnTo>
                <a:lnTo>
                  <a:pt x="0" y="3646"/>
                </a:lnTo>
                <a:lnTo>
                  <a:pt x="0" y="12644"/>
                </a:lnTo>
                <a:lnTo>
                  <a:pt x="3634" y="16304"/>
                </a:lnTo>
                <a:lnTo>
                  <a:pt x="83413" y="16304"/>
                </a:lnTo>
                <a:lnTo>
                  <a:pt x="87061" y="12644"/>
                </a:lnTo>
                <a:lnTo>
                  <a:pt x="87061" y="3646"/>
                </a:lnTo>
                <a:lnTo>
                  <a:pt x="83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07953" y="1905903"/>
            <a:ext cx="1442085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5080" indent="-66040">
              <a:lnSpc>
                <a:spcPct val="100699"/>
              </a:lnSpc>
            </a:pPr>
            <a:r>
              <a:rPr sz="135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5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5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0601" y="2667000"/>
            <a:ext cx="2895600" cy="504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0400"/>
              </a:lnSpc>
            </a:pPr>
            <a:endParaRPr lang="en-US" sz="2000" dirty="0">
              <a:cs typeface="Calibri"/>
            </a:endParaRPr>
          </a:p>
          <a:p>
            <a:pPr marL="12700" marR="5080" algn="ctr">
              <a:lnSpc>
                <a:spcPct val="80400"/>
              </a:lnSpc>
            </a:pPr>
            <a:r>
              <a:rPr lang="en-US" sz="2000" dirty="0" smtClean="0">
                <a:cs typeface="Calibri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1" y="259080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>
                <a:solidFill>
                  <a:srgbClr val="DFAE31"/>
                </a:solidFill>
                <a:cs typeface="Arial Narrow"/>
              </a:rPr>
              <a:t>F.S.C</a:t>
            </a:r>
            <a:r>
              <a:rPr lang="en-US" altLang="en-US" sz="3600" b="1" dirty="0">
                <a:solidFill>
                  <a:srgbClr val="DFAE31"/>
                </a:solidFill>
                <a:cs typeface="Arial Narrow"/>
              </a:rPr>
              <a:t>. 1001.42 </a:t>
            </a:r>
          </a:p>
          <a:p>
            <a:r>
              <a:rPr lang="en-US" altLang="en-US" sz="3600" b="1" dirty="0">
                <a:solidFill>
                  <a:srgbClr val="DFAE31"/>
                </a:solidFill>
                <a:cs typeface="Arial Narrow"/>
              </a:rPr>
              <a:t>&amp; SBBC </a:t>
            </a:r>
          </a:p>
          <a:p>
            <a:r>
              <a:rPr lang="en-US" altLang="en-US" sz="3600" b="1" dirty="0">
                <a:solidFill>
                  <a:srgbClr val="DFAE31"/>
                </a:solidFill>
                <a:cs typeface="Arial Narrow"/>
              </a:rPr>
              <a:t>POLICY 1403</a:t>
            </a:r>
            <a:br>
              <a:rPr lang="en-US" altLang="en-US" sz="3600" b="1" dirty="0">
                <a:solidFill>
                  <a:srgbClr val="DFAE31"/>
                </a:solidFill>
                <a:cs typeface="Arial Narrow"/>
              </a:rPr>
            </a:br>
            <a:r>
              <a:rPr lang="en-US" altLang="en-US" sz="3600" b="1" dirty="0">
                <a:solidFill>
                  <a:srgbClr val="DFAE31"/>
                </a:solidFill>
                <a:cs typeface="Arial Narrow"/>
              </a:rPr>
              <a:t>REQUIRE </a:t>
            </a:r>
            <a:r>
              <a:rPr lang="en-US" altLang="en-US" sz="3600" b="1" dirty="0" smtClean="0">
                <a:solidFill>
                  <a:srgbClr val="DFAE31"/>
                </a:solidFill>
                <a:cs typeface="Arial Narrow"/>
              </a:rPr>
              <a:t>THAT ALL SIPs </a:t>
            </a:r>
            <a:endParaRPr lang="en-US" altLang="en-US" sz="3600" b="1" dirty="0">
              <a:solidFill>
                <a:srgbClr val="DFAE31"/>
              </a:solidFill>
              <a:cs typeface="Arial Narrow"/>
            </a:endParaRPr>
          </a:p>
          <a:p>
            <a:r>
              <a:rPr lang="en-US" altLang="en-US" sz="3600" b="1" dirty="0" smtClean="0">
                <a:solidFill>
                  <a:srgbClr val="DFAE31"/>
                </a:solidFill>
                <a:cs typeface="Arial Narrow"/>
              </a:rPr>
              <a:t>INCLUDE</a:t>
            </a:r>
            <a:r>
              <a:rPr lang="en-US" altLang="en-US" sz="3600" b="1" dirty="0">
                <a:solidFill>
                  <a:srgbClr val="DFAE31"/>
                </a:solidFill>
                <a:cs typeface="Arial Narrow"/>
              </a:rPr>
              <a:t>: </a:t>
            </a:r>
            <a:endParaRPr lang="en-US" sz="3600" b="1" dirty="0">
              <a:solidFill>
                <a:srgbClr val="DFAE31"/>
              </a:solidFill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43400" y="27432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•  School mission 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•  Baseline data to identify needs 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•  Expected student learning outcomes 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•  Strategies &amp; timeframes for improvement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•  Action steps for: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	- instructional strategies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	- budget 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	- training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	- instructional materials &amp; technology 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	- student support services and </a:t>
            </a:r>
            <a:r>
              <a:rPr lang="en-US" b="1" dirty="0" smtClean="0">
                <a:solidFill>
                  <a:schemeClr val="accent3"/>
                </a:solidFill>
                <a:latin typeface="Arial Narrow"/>
                <a:cs typeface="Arial Narrow"/>
              </a:rPr>
              <a:t>other</a:t>
            </a: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Arial Narrow"/>
                <a:cs typeface="Arial Narrow"/>
              </a:rPr>
              <a:t>          resources  </a:t>
            </a:r>
            <a:endParaRPr lang="en-US" b="1" dirty="0">
              <a:solidFill>
                <a:schemeClr val="accent3"/>
              </a:solidFill>
              <a:latin typeface="Arial Narrow"/>
              <a:cs typeface="Arial Narrow"/>
            </a:endParaRPr>
          </a:p>
          <a:p>
            <a:r>
              <a:rPr lang="en-US" b="1" dirty="0">
                <a:solidFill>
                  <a:schemeClr val="accent3"/>
                </a:solidFill>
                <a:latin typeface="Arial Narrow"/>
                <a:cs typeface="Arial Narrow"/>
              </a:rPr>
              <a:t>•  Necessary training &amp; technical assistance  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2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8" y="1222513"/>
            <a:ext cx="5770259" cy="1082788"/>
          </a:xfrm>
        </p:spPr>
        <p:txBody>
          <a:bodyPr/>
          <a:lstStyle/>
          <a:p>
            <a:r>
              <a:rPr lang="en-US" sz="2800" dirty="0"/>
              <a:t>SBBC SCHOOL IMPROVEMENT PLAN</a:t>
            </a:r>
            <a:br>
              <a:rPr lang="en-US" sz="2800" dirty="0"/>
            </a:br>
            <a:r>
              <a:rPr lang="en-US" sz="2800" dirty="0"/>
              <a:t>IMPORTANT CLARIFICATION POINTS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667000"/>
            <a:ext cx="7696200" cy="3733800"/>
          </a:xfrm>
        </p:spPr>
        <p:txBody>
          <a:bodyPr>
            <a:noAutofit/>
          </a:bodyPr>
          <a:lstStyle/>
          <a:p>
            <a:pPr algn="l"/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•  </a:t>
            </a:r>
            <a:r>
              <a:rPr lang="en-US" sz="2000" u="sng" dirty="0" smtClean="0">
                <a:solidFill>
                  <a:srgbClr val="1AADF7"/>
                </a:solidFill>
                <a:latin typeface="Arial"/>
                <a:cs typeface="Arial"/>
              </a:rPr>
              <a:t>All schools</a:t>
            </a:r>
            <a:r>
              <a:rPr lang="en-US" sz="2000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must complete the SBBC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School Improvement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Plan </a:t>
            </a:r>
          </a:p>
          <a:p>
            <a:pPr algn="l"/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   which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is aligned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with the District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Strategic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Plan.</a:t>
            </a:r>
          </a:p>
          <a:p>
            <a:pPr algn="l"/>
            <a:endParaRPr lang="en-US" sz="1200" b="0" dirty="0">
              <a:solidFill>
                <a:srgbClr val="1AADF7"/>
              </a:solidFill>
              <a:latin typeface="Arial"/>
              <a:cs typeface="Arial"/>
            </a:endParaRPr>
          </a:p>
          <a:p>
            <a:pPr algn="l"/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•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 The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FLDOE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SIP  (</a:t>
            </a:r>
            <a:r>
              <a:rPr lang="en-US" sz="2000" i="1" dirty="0" smtClean="0">
                <a:solidFill>
                  <a:srgbClr val="1AADF7"/>
                </a:solidFill>
                <a:latin typeface="Arial"/>
                <a:cs typeface="Arial"/>
              </a:rPr>
              <a:t>Required for all DA Schools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)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is a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component</a:t>
            </a:r>
          </a:p>
          <a:p>
            <a:pPr algn="l"/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  of the SBBC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SIP in Best Practice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4.</a:t>
            </a:r>
            <a:endParaRPr lang="en-US" sz="2000" b="0" dirty="0">
              <a:solidFill>
                <a:srgbClr val="1AADF7"/>
              </a:solidFill>
              <a:latin typeface="Arial"/>
              <a:cs typeface="Arial"/>
            </a:endParaRPr>
          </a:p>
          <a:p>
            <a:pPr algn="l"/>
            <a:endParaRPr lang="en-US" sz="1200" b="0" dirty="0">
              <a:solidFill>
                <a:srgbClr val="1AADF7"/>
              </a:solidFill>
              <a:latin typeface="Arial"/>
              <a:cs typeface="Arial"/>
            </a:endParaRPr>
          </a:p>
          <a:p>
            <a:pPr algn="l"/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•  The SAC Composition Report needs to be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updated and uploaded </a:t>
            </a:r>
          </a:p>
          <a:p>
            <a:pPr algn="l"/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   as a PDF periodically to SAC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U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pload section to reflect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the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actual, </a:t>
            </a:r>
          </a:p>
          <a:p>
            <a:pPr algn="l"/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   current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membership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en-US" sz="1200" b="0" dirty="0">
              <a:solidFill>
                <a:srgbClr val="1AADF7"/>
              </a:solidFill>
              <a:latin typeface="Arial"/>
              <a:cs typeface="Arial"/>
            </a:endParaRPr>
          </a:p>
          <a:p>
            <a:pPr algn="l"/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•  Entire ASSIST Self-Assessment needs to be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placed in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the </a:t>
            </a:r>
            <a:endParaRPr lang="en-US" sz="2000" b="0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algn="l"/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   Accreditation </a:t>
            </a:r>
            <a:r>
              <a:rPr lang="en-US" sz="2000" b="0" dirty="0">
                <a:solidFill>
                  <a:srgbClr val="1AADF7"/>
                </a:solidFill>
                <a:latin typeface="Arial"/>
                <a:cs typeface="Arial"/>
              </a:rPr>
              <a:t>Artifact Upload </a:t>
            </a:r>
            <a:r>
              <a:rPr lang="en-US" sz="2000" b="0" dirty="0" smtClean="0">
                <a:solidFill>
                  <a:srgbClr val="1AADF7"/>
                </a:solidFill>
                <a:latin typeface="Arial"/>
                <a:cs typeface="Arial"/>
              </a:rPr>
              <a:t>section each year.</a:t>
            </a:r>
            <a:endParaRPr lang="en-US" sz="2000" b="0" dirty="0">
              <a:solidFill>
                <a:srgbClr val="1AADF7"/>
              </a:solidFill>
              <a:latin typeface="Arial"/>
              <a:cs typeface="Arial"/>
            </a:endParaRPr>
          </a:p>
          <a:p>
            <a:pPr algn="l"/>
            <a:r>
              <a:rPr lang="en-US" b="0" dirty="0" smtClean="0">
                <a:solidFill>
                  <a:srgbClr val="1AADF7"/>
                </a:solidFill>
                <a:latin typeface="Arial"/>
                <a:cs typeface="Arial"/>
              </a:rPr>
              <a:t>   </a:t>
            </a:r>
            <a:endParaRPr lang="en-US" b="0" dirty="0">
              <a:solidFill>
                <a:srgbClr val="1AADF7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9" name="Content Placeholder 8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490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990116"/>
            <a:ext cx="5715000" cy="1448283"/>
          </a:xfrm>
          <a:prstGeom prst="rect">
            <a:avLst/>
          </a:prstGeom>
          <a:solidFill>
            <a:srgbClr val="35B8EB"/>
          </a:solidFill>
        </p:spPr>
        <p:txBody>
          <a:bodyPr vert="horz" wrap="square" lIns="0" tIns="0" rIns="0" bIns="0" rtlCol="0">
            <a:spAutoFit/>
          </a:bodyPr>
          <a:lstStyle/>
          <a:p>
            <a:pPr marR="22225" algn="ctr">
              <a:lnSpc>
                <a:spcPts val="7909"/>
              </a:lnSpc>
            </a:pPr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590800"/>
            <a:ext cx="8915400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•  All schools that qualify for A+ </a:t>
            </a:r>
            <a:r>
              <a:rPr lang="en-US" sz="1400" b="1" dirty="0" smtClean="0">
                <a:solidFill>
                  <a:schemeClr val="accent3"/>
                </a:solidFill>
              </a:rPr>
              <a:t>Funds </a:t>
            </a:r>
            <a:r>
              <a:rPr lang="en-US" sz="1400" b="1" i="1" dirty="0" smtClean="0">
                <a:solidFill>
                  <a:schemeClr val="accent3"/>
                </a:solidFill>
              </a:rPr>
              <a:t>Must </a:t>
            </a:r>
            <a:r>
              <a:rPr lang="en-US" sz="1400" b="1" i="1" dirty="0">
                <a:solidFill>
                  <a:schemeClr val="accent3"/>
                </a:solidFill>
              </a:rPr>
              <a:t>complete the process by February 1, 2016, as required by Florida Statute </a:t>
            </a:r>
            <a:r>
              <a:rPr lang="en-US" sz="1400" b="1" i="1" dirty="0" smtClean="0">
                <a:solidFill>
                  <a:schemeClr val="accent3"/>
                </a:solidFill>
              </a:rPr>
              <a:t>1008.36:</a:t>
            </a:r>
            <a:endParaRPr lang="en-US" sz="1400" b="1" i="1" dirty="0">
              <a:solidFill>
                <a:schemeClr val="accent3"/>
              </a:solidFill>
            </a:endParaRPr>
          </a:p>
          <a:p>
            <a:pPr lvl="0"/>
            <a:r>
              <a:rPr lang="en-US" sz="1400" dirty="0">
                <a:solidFill>
                  <a:schemeClr val="accent3"/>
                </a:solidFill>
              </a:rPr>
              <a:t>Schools that sustain high performance by receiving a school grade of "A;” or</a:t>
            </a:r>
          </a:p>
          <a:p>
            <a:pPr lvl="0"/>
            <a:r>
              <a:rPr lang="en-US" sz="1400" dirty="0">
                <a:solidFill>
                  <a:schemeClr val="accent3"/>
                </a:solidFill>
              </a:rPr>
              <a:t>Schools that demonstrate exemplary improvement due to innovation and effort by improving at least one letter grade; or</a:t>
            </a:r>
          </a:p>
          <a:p>
            <a:pPr lvl="0"/>
            <a:r>
              <a:rPr lang="en-US" sz="1400" dirty="0">
                <a:solidFill>
                  <a:schemeClr val="accent3"/>
                </a:solidFill>
              </a:rPr>
              <a:t>Schools that improve more than one letter grade and sustain the improvement the following school year; or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Schools designated as Alternative Schools that receive a school improvement rating of “Improving” or improve at least one level</a:t>
            </a:r>
            <a:r>
              <a:rPr lang="en-US" sz="1400" dirty="0" smtClean="0">
                <a:solidFill>
                  <a:schemeClr val="accent3"/>
                </a:solidFill>
              </a:rPr>
              <a:t>.</a:t>
            </a:r>
          </a:p>
          <a:p>
            <a:endParaRPr lang="en-US" sz="800" b="1" dirty="0">
              <a:solidFill>
                <a:schemeClr val="accent3"/>
              </a:solidFill>
            </a:endParaRPr>
          </a:p>
          <a:p>
            <a:r>
              <a:rPr lang="en-US" sz="1400" b="1" dirty="0">
                <a:solidFill>
                  <a:schemeClr val="accent3"/>
                </a:solidFill>
              </a:rPr>
              <a:t>•  Information about the A+ Fund Process may be found </a:t>
            </a:r>
            <a:r>
              <a:rPr lang="en-US" sz="1400" b="1" dirty="0" smtClean="0">
                <a:solidFill>
                  <a:schemeClr val="accent3"/>
                </a:solidFill>
              </a:rPr>
              <a:t>at:</a:t>
            </a:r>
          </a:p>
          <a:p>
            <a:r>
              <a:rPr lang="en-US" sz="1400" b="1" dirty="0" smtClean="0">
                <a:solidFill>
                  <a:schemeClr val="accent3"/>
                </a:solidFill>
              </a:rPr>
              <a:t>				</a:t>
            </a:r>
            <a:r>
              <a:rPr lang="en-US" sz="1400" dirty="0" smtClean="0">
                <a:solidFill>
                  <a:schemeClr val="accent3"/>
                </a:solidFill>
                <a:hlinkClick r:id="rId3"/>
              </a:rPr>
              <a:t>http</a:t>
            </a:r>
            <a:r>
              <a:rPr lang="en-US" sz="1400" dirty="0">
                <a:solidFill>
                  <a:schemeClr val="accent3"/>
                </a:solidFill>
                <a:hlinkClick r:id="rId3"/>
              </a:rPr>
              <a:t>://www.broward.k12.fl.us/ospa/initiatives.asp?initiative_id=6</a:t>
            </a:r>
            <a:endParaRPr lang="en-US" sz="1400" dirty="0">
              <a:solidFill>
                <a:schemeClr val="accent3"/>
              </a:solidFill>
            </a:endParaRPr>
          </a:p>
          <a:p>
            <a:endParaRPr lang="en-US" sz="800" dirty="0">
              <a:solidFill>
                <a:schemeClr val="accent3"/>
              </a:solidFill>
            </a:endParaRPr>
          </a:p>
          <a:p>
            <a:r>
              <a:rPr lang="en-US" sz="1400" b="1" dirty="0">
                <a:solidFill>
                  <a:schemeClr val="accent3"/>
                </a:solidFill>
              </a:rPr>
              <a:t>•  Schools must place A+ documentation in the SAC Upload Center: 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	SAC </a:t>
            </a:r>
            <a:r>
              <a:rPr lang="en-US" sz="1400" dirty="0">
                <a:solidFill>
                  <a:schemeClr val="accent3"/>
                </a:solidFill>
              </a:rPr>
              <a:t>Minutes, attendance and voting results for each A+ Recognition Funds Meetings</a:t>
            </a:r>
          </a:p>
          <a:p>
            <a:endParaRPr lang="en-US" sz="800" b="1" dirty="0">
              <a:solidFill>
                <a:schemeClr val="accent3"/>
              </a:solidFill>
            </a:endParaRPr>
          </a:p>
          <a:p>
            <a:r>
              <a:rPr lang="en-US" sz="1400" b="1" dirty="0">
                <a:solidFill>
                  <a:schemeClr val="accent3"/>
                </a:solidFill>
              </a:rPr>
              <a:t>•   Information about Accountability Rules and School Grade </a:t>
            </a:r>
            <a:r>
              <a:rPr lang="en-US" sz="1400" b="1" dirty="0" smtClean="0">
                <a:solidFill>
                  <a:schemeClr val="accent3"/>
                </a:solidFill>
              </a:rPr>
              <a:t>Calculations</a:t>
            </a:r>
          </a:p>
          <a:p>
            <a:r>
              <a:rPr lang="en-US" sz="1400" dirty="0" smtClean="0">
                <a:solidFill>
                  <a:schemeClr val="accent3"/>
                </a:solidFill>
              </a:rPr>
              <a:t>	</a:t>
            </a:r>
            <a:r>
              <a:rPr lang="en-US" sz="1400" dirty="0" smtClean="0">
                <a:solidFill>
                  <a:schemeClr val="accent3"/>
                </a:solidFill>
              </a:rPr>
              <a:t>			</a:t>
            </a:r>
            <a:r>
              <a:rPr lang="en-US" sz="1400" dirty="0" smtClean="0">
                <a:solidFill>
                  <a:schemeClr val="accent3"/>
                </a:solidFill>
                <a:hlinkClick r:id="rId4"/>
              </a:rPr>
              <a:t>http</a:t>
            </a:r>
            <a:r>
              <a:rPr lang="en-US" sz="1400" dirty="0">
                <a:solidFill>
                  <a:schemeClr val="accent3"/>
                </a:solidFill>
                <a:hlinkClick r:id="rId4"/>
              </a:rPr>
              <a:t>://www.fldoe.org/accountability/accountability-reporting/accountability-rules.stml </a:t>
            </a:r>
            <a:endParaRPr lang="en-US" sz="1400" dirty="0">
              <a:solidFill>
                <a:schemeClr val="accent3"/>
              </a:solidFill>
            </a:endParaRPr>
          </a:p>
          <a:p>
            <a:endParaRPr lang="en-US" sz="800" dirty="0">
              <a:solidFill>
                <a:schemeClr val="accent3"/>
              </a:solidFill>
            </a:endParaRPr>
          </a:p>
          <a:p>
            <a:r>
              <a:rPr lang="en-US" sz="1400" b="1" i="1" u="sng" dirty="0">
                <a:solidFill>
                  <a:schemeClr val="accent3"/>
                </a:solidFill>
              </a:rPr>
              <a:t>Important Note</a:t>
            </a:r>
            <a:r>
              <a:rPr lang="en-US" sz="1400" b="1" i="1" dirty="0">
                <a:solidFill>
                  <a:schemeClr val="accent3"/>
                </a:solidFill>
              </a:rPr>
              <a:t> - </a:t>
            </a:r>
            <a:r>
              <a:rPr lang="en-US" sz="1400" b="1" dirty="0">
                <a:solidFill>
                  <a:schemeClr val="accent3"/>
                </a:solidFill>
              </a:rPr>
              <a:t> Florida Statute 1008.36 states</a:t>
            </a:r>
            <a:r>
              <a:rPr lang="en-US" sz="1400" b="1" dirty="0" smtClean="0">
                <a:solidFill>
                  <a:schemeClr val="accent3"/>
                </a:solidFill>
              </a:rPr>
              <a:t>:</a:t>
            </a:r>
            <a:endParaRPr lang="en-US" sz="1400" b="1" dirty="0">
              <a:solidFill>
                <a:schemeClr val="accent3"/>
              </a:solidFill>
            </a:endParaRPr>
          </a:p>
          <a:p>
            <a:r>
              <a:rPr lang="en-US" sz="1400" dirty="0" smtClean="0">
                <a:solidFill>
                  <a:schemeClr val="accent3"/>
                </a:solidFill>
              </a:rPr>
              <a:t>	“If </a:t>
            </a:r>
            <a:r>
              <a:rPr lang="en-US" sz="1400" dirty="0">
                <a:solidFill>
                  <a:schemeClr val="accent3"/>
                </a:solidFill>
              </a:rPr>
              <a:t>school staff and the School Advisory Council cannot reach agreement by </a:t>
            </a:r>
            <a:r>
              <a:rPr lang="en-US" sz="1400" dirty="0" smtClean="0">
                <a:solidFill>
                  <a:schemeClr val="accent3"/>
                </a:solidFill>
              </a:rPr>
              <a:t>February </a:t>
            </a:r>
            <a:r>
              <a:rPr lang="en-US" sz="1400" dirty="0">
                <a:solidFill>
                  <a:schemeClr val="accent3"/>
                </a:solidFill>
              </a:rPr>
              <a:t>1</a:t>
            </a:r>
            <a:r>
              <a:rPr lang="en-US" sz="1400" dirty="0" smtClean="0">
                <a:solidFill>
                  <a:schemeClr val="accent3"/>
                </a:solidFill>
              </a:rPr>
              <a:t>, the </a:t>
            </a:r>
            <a:r>
              <a:rPr lang="en-US" sz="1400" dirty="0">
                <a:solidFill>
                  <a:schemeClr val="accent3"/>
                </a:solidFill>
              </a:rPr>
              <a:t>award must be equally distributed to all classroom teachers </a:t>
            </a:r>
            <a:r>
              <a:rPr lang="en-US" sz="1400" dirty="0" smtClean="0">
                <a:solidFill>
                  <a:schemeClr val="accent3"/>
                </a:solidFill>
              </a:rPr>
              <a:t>currently teaching </a:t>
            </a:r>
            <a:r>
              <a:rPr lang="en-US" sz="1400" dirty="0">
                <a:solidFill>
                  <a:schemeClr val="accent3"/>
                </a:solidFill>
              </a:rPr>
              <a:t>in the school."</a:t>
            </a:r>
          </a:p>
          <a:p>
            <a:endParaRPr lang="en-US" sz="1400" dirty="0">
              <a:solidFill>
                <a:schemeClr val="accent3"/>
              </a:solidFill>
            </a:endParaRPr>
          </a:p>
          <a:p>
            <a:pPr algn="ctr"/>
            <a:endParaRPr lang="en-US" sz="1200" dirty="0"/>
          </a:p>
          <a:p>
            <a:pPr marL="12700">
              <a:lnSpc>
                <a:spcPct val="100000"/>
              </a:lnSpc>
              <a:tabLst>
                <a:tab pos="229235" algn="l"/>
              </a:tabLst>
            </a:pPr>
            <a:r>
              <a:rPr lang="en-US" sz="1200" dirty="0" smtClean="0">
                <a:latin typeface="Arial"/>
                <a:cs typeface="Arial"/>
              </a:rPr>
              <a:t>-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1726" y="1131940"/>
            <a:ext cx="164465" cy="79375"/>
          </a:xfrm>
          <a:custGeom>
            <a:avLst/>
            <a:gdLst/>
            <a:ahLst/>
            <a:cxnLst/>
            <a:rect l="l" t="t" r="r" b="b"/>
            <a:pathLst>
              <a:path w="164465" h="79375">
                <a:moveTo>
                  <a:pt x="25676" y="0"/>
                </a:moveTo>
                <a:lnTo>
                  <a:pt x="0" y="1732"/>
                </a:lnTo>
                <a:lnTo>
                  <a:pt x="8674" y="18867"/>
                </a:lnTo>
                <a:lnTo>
                  <a:pt x="42438" y="55203"/>
                </a:lnTo>
                <a:lnTo>
                  <a:pt x="82137" y="73374"/>
                </a:lnTo>
                <a:lnTo>
                  <a:pt x="120471" y="79088"/>
                </a:lnTo>
                <a:lnTo>
                  <a:pt x="131684" y="79211"/>
                </a:lnTo>
                <a:lnTo>
                  <a:pt x="141663" y="78795"/>
                </a:lnTo>
                <a:lnTo>
                  <a:pt x="150140" y="78051"/>
                </a:lnTo>
                <a:lnTo>
                  <a:pt x="156842" y="77192"/>
                </a:lnTo>
                <a:lnTo>
                  <a:pt x="161500" y="76428"/>
                </a:lnTo>
                <a:lnTo>
                  <a:pt x="163844" y="75971"/>
                </a:lnTo>
                <a:lnTo>
                  <a:pt x="153376" y="59364"/>
                </a:lnTo>
                <a:lnTo>
                  <a:pt x="115680" y="24080"/>
                </a:lnTo>
                <a:lnTo>
                  <a:pt x="74219" y="6255"/>
                </a:lnTo>
                <a:lnTo>
                  <a:pt x="36280" y="308"/>
                </a:lnTo>
                <a:lnTo>
                  <a:pt x="2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2730" y="1523570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09">
                <a:moveTo>
                  <a:pt x="102731" y="0"/>
                </a:moveTo>
                <a:lnTo>
                  <a:pt x="3582" y="0"/>
                </a:lnTo>
                <a:lnTo>
                  <a:pt x="0" y="3606"/>
                </a:lnTo>
                <a:lnTo>
                  <a:pt x="0" y="12476"/>
                </a:lnTo>
                <a:lnTo>
                  <a:pt x="3582" y="16069"/>
                </a:lnTo>
                <a:lnTo>
                  <a:pt x="92713" y="16069"/>
                </a:lnTo>
                <a:lnTo>
                  <a:pt x="97589" y="6892"/>
                </a:lnTo>
                <a:lnTo>
                  <a:pt x="102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2806" y="1531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13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242" y="1523570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1184" y="0"/>
                </a:moveTo>
                <a:lnTo>
                  <a:pt x="572" y="0"/>
                </a:lnTo>
                <a:lnTo>
                  <a:pt x="986" y="6598"/>
                </a:lnTo>
                <a:lnTo>
                  <a:pt x="0" y="16069"/>
                </a:lnTo>
                <a:lnTo>
                  <a:pt x="50100" y="16069"/>
                </a:lnTo>
                <a:lnTo>
                  <a:pt x="40350" y="6024"/>
                </a:lnTo>
                <a:lnTo>
                  <a:pt x="31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1260" y="1523570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912" y="0"/>
                </a:moveTo>
                <a:lnTo>
                  <a:pt x="13308" y="0"/>
                </a:lnTo>
                <a:lnTo>
                  <a:pt x="5741" y="7908"/>
                </a:lnTo>
                <a:lnTo>
                  <a:pt x="0" y="16069"/>
                </a:lnTo>
                <a:lnTo>
                  <a:pt x="29626" y="16069"/>
                </a:lnTo>
                <a:lnTo>
                  <a:pt x="26348" y="4434"/>
                </a:lnTo>
                <a:lnTo>
                  <a:pt x="22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5003" y="1490280"/>
            <a:ext cx="129539" cy="16510"/>
          </a:xfrm>
          <a:custGeom>
            <a:avLst/>
            <a:gdLst/>
            <a:ahLst/>
            <a:cxnLst/>
            <a:rect l="l" t="t" r="r" b="b"/>
            <a:pathLst>
              <a:path w="129540" h="16509">
                <a:moveTo>
                  <a:pt x="129519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113774" y="16069"/>
                </a:lnTo>
                <a:lnTo>
                  <a:pt x="121061" y="6892"/>
                </a:lnTo>
                <a:lnTo>
                  <a:pt x="129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2897" y="149831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936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1329" y="1456989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6102" y="0"/>
                </a:moveTo>
                <a:lnTo>
                  <a:pt x="3568" y="0"/>
                </a:lnTo>
                <a:lnTo>
                  <a:pt x="0" y="3606"/>
                </a:lnTo>
                <a:lnTo>
                  <a:pt x="0" y="12476"/>
                </a:lnTo>
                <a:lnTo>
                  <a:pt x="3568" y="16069"/>
                </a:lnTo>
                <a:lnTo>
                  <a:pt x="72238" y="16069"/>
                </a:lnTo>
                <a:lnTo>
                  <a:pt x="73251" y="7747"/>
                </a:lnTo>
                <a:lnTo>
                  <a:pt x="76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2440" y="1456991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6586" y="0"/>
                </a:moveTo>
                <a:lnTo>
                  <a:pt x="21459" y="0"/>
                </a:lnTo>
                <a:lnTo>
                  <a:pt x="15430" y="3232"/>
                </a:lnTo>
                <a:lnTo>
                  <a:pt x="1711" y="14275"/>
                </a:lnTo>
                <a:lnTo>
                  <a:pt x="0" y="16069"/>
                </a:lnTo>
                <a:lnTo>
                  <a:pt x="65965" y="16069"/>
                </a:lnTo>
                <a:lnTo>
                  <a:pt x="70343" y="13614"/>
                </a:lnTo>
                <a:lnTo>
                  <a:pt x="82665" y="8422"/>
                </a:lnTo>
                <a:lnTo>
                  <a:pt x="101715" y="3747"/>
                </a:lnTo>
                <a:lnTo>
                  <a:pt x="86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918" y="1456991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3024" y="0"/>
                </a:moveTo>
                <a:lnTo>
                  <a:pt x="5875" y="0"/>
                </a:lnTo>
                <a:lnTo>
                  <a:pt x="4315" y="8736"/>
                </a:lnTo>
                <a:lnTo>
                  <a:pt x="0" y="16069"/>
                </a:lnTo>
                <a:lnTo>
                  <a:pt x="103024" y="16069"/>
                </a:lnTo>
                <a:lnTo>
                  <a:pt x="106621" y="12462"/>
                </a:lnTo>
                <a:lnTo>
                  <a:pt x="106621" y="3592"/>
                </a:lnTo>
                <a:lnTo>
                  <a:pt x="103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5539" y="1456989"/>
            <a:ext cx="58419" cy="16510"/>
          </a:xfrm>
          <a:custGeom>
            <a:avLst/>
            <a:gdLst/>
            <a:ahLst/>
            <a:cxnLst/>
            <a:rect l="l" t="t" r="r" b="b"/>
            <a:pathLst>
              <a:path w="58420" h="16509">
                <a:moveTo>
                  <a:pt x="52218" y="0"/>
                </a:moveTo>
                <a:lnTo>
                  <a:pt x="0" y="0"/>
                </a:lnTo>
                <a:lnTo>
                  <a:pt x="2604" y="847"/>
                </a:lnTo>
                <a:lnTo>
                  <a:pt x="13565" y="5645"/>
                </a:lnTo>
                <a:lnTo>
                  <a:pt x="30512" y="16097"/>
                </a:lnTo>
                <a:lnTo>
                  <a:pt x="58105" y="16069"/>
                </a:lnTo>
                <a:lnTo>
                  <a:pt x="54202" y="9324"/>
                </a:lnTo>
                <a:lnTo>
                  <a:pt x="5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7778" y="142369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606" y="0"/>
                </a:moveTo>
                <a:lnTo>
                  <a:pt x="0" y="0"/>
                </a:lnTo>
                <a:lnTo>
                  <a:pt x="5928" y="7373"/>
                </a:lnTo>
                <a:lnTo>
                  <a:pt x="8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1893" y="1423699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5440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73691" y="16069"/>
                </a:lnTo>
                <a:lnTo>
                  <a:pt x="78141" y="8455"/>
                </a:lnTo>
                <a:lnTo>
                  <a:pt x="85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796" y="1423701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09" h="16509">
                <a:moveTo>
                  <a:pt x="88558" y="0"/>
                </a:moveTo>
                <a:lnTo>
                  <a:pt x="0" y="0"/>
                </a:lnTo>
                <a:lnTo>
                  <a:pt x="2703" y="6024"/>
                </a:lnTo>
                <a:lnTo>
                  <a:pt x="3303" y="16069"/>
                </a:lnTo>
                <a:lnTo>
                  <a:pt x="88558" y="16069"/>
                </a:lnTo>
                <a:lnTo>
                  <a:pt x="92155" y="12462"/>
                </a:lnTo>
                <a:lnTo>
                  <a:pt x="92155" y="3592"/>
                </a:lnTo>
                <a:lnTo>
                  <a:pt x="88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5060" y="1423699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682" y="0"/>
                </a:moveTo>
                <a:lnTo>
                  <a:pt x="0" y="0"/>
                </a:lnTo>
                <a:lnTo>
                  <a:pt x="3437" y="16069"/>
                </a:lnTo>
                <a:lnTo>
                  <a:pt x="81404" y="16069"/>
                </a:lnTo>
                <a:lnTo>
                  <a:pt x="81685" y="7332"/>
                </a:lnTo>
                <a:lnTo>
                  <a:pt x="84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7347" y="139844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621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1046" y="1390411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09" h="16509">
                <a:moveTo>
                  <a:pt x="101572" y="0"/>
                </a:moveTo>
                <a:lnTo>
                  <a:pt x="0" y="0"/>
                </a:lnTo>
                <a:lnTo>
                  <a:pt x="10455" y="4301"/>
                </a:lnTo>
                <a:lnTo>
                  <a:pt x="19434" y="16069"/>
                </a:lnTo>
                <a:lnTo>
                  <a:pt x="101572" y="16069"/>
                </a:lnTo>
                <a:lnTo>
                  <a:pt x="105168" y="12462"/>
                </a:lnTo>
                <a:lnTo>
                  <a:pt x="105168" y="3592"/>
                </a:lnTo>
                <a:lnTo>
                  <a:pt x="101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0183" y="1390408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334" y="0"/>
                </a:moveTo>
                <a:lnTo>
                  <a:pt x="0" y="0"/>
                </a:lnTo>
                <a:lnTo>
                  <a:pt x="4702" y="7599"/>
                </a:lnTo>
                <a:lnTo>
                  <a:pt x="8272" y="16069"/>
                </a:lnTo>
                <a:lnTo>
                  <a:pt x="108873" y="16069"/>
                </a:lnTo>
                <a:lnTo>
                  <a:pt x="117331" y="4594"/>
                </a:lnTo>
                <a:lnTo>
                  <a:pt x="128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8235" y="1365154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37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7145" y="1331868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557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6644" y="129857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99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56389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8430" y="1129800"/>
            <a:ext cx="105410" cy="136525"/>
          </a:xfrm>
          <a:custGeom>
            <a:avLst/>
            <a:gdLst/>
            <a:ahLst/>
            <a:cxnLst/>
            <a:rect l="l" t="t" r="r" b="b"/>
            <a:pathLst>
              <a:path w="105409" h="136525">
                <a:moveTo>
                  <a:pt x="101657" y="0"/>
                </a:moveTo>
                <a:lnTo>
                  <a:pt x="55412" y="16991"/>
                </a:lnTo>
                <a:lnTo>
                  <a:pt x="25874" y="44977"/>
                </a:lnTo>
                <a:lnTo>
                  <a:pt x="6247" y="81586"/>
                </a:lnTo>
                <a:lnTo>
                  <a:pt x="0" y="119216"/>
                </a:lnTo>
                <a:lnTo>
                  <a:pt x="282" y="125871"/>
                </a:lnTo>
                <a:lnTo>
                  <a:pt x="512" y="128023"/>
                </a:lnTo>
                <a:lnTo>
                  <a:pt x="512" y="132457"/>
                </a:lnTo>
                <a:lnTo>
                  <a:pt x="4080" y="136037"/>
                </a:lnTo>
                <a:lnTo>
                  <a:pt x="12940" y="136051"/>
                </a:lnTo>
                <a:lnTo>
                  <a:pt x="16537" y="132457"/>
                </a:lnTo>
                <a:lnTo>
                  <a:pt x="16456" y="125707"/>
                </a:lnTo>
                <a:lnTo>
                  <a:pt x="16645" y="119747"/>
                </a:lnTo>
                <a:lnTo>
                  <a:pt x="25634" y="82362"/>
                </a:lnTo>
                <a:lnTo>
                  <a:pt x="45362" y="46399"/>
                </a:lnTo>
                <a:lnTo>
                  <a:pt x="85272" y="19694"/>
                </a:lnTo>
                <a:lnTo>
                  <a:pt x="97208" y="16069"/>
                </a:lnTo>
                <a:lnTo>
                  <a:pt x="101644" y="16069"/>
                </a:lnTo>
                <a:lnTo>
                  <a:pt x="105227" y="12490"/>
                </a:lnTo>
                <a:lnTo>
                  <a:pt x="105227" y="3606"/>
                </a:lnTo>
                <a:lnTo>
                  <a:pt x="101657" y="0"/>
                </a:lnTo>
                <a:close/>
              </a:path>
              <a:path w="105409" h="136525">
                <a:moveTo>
                  <a:pt x="101644" y="16069"/>
                </a:moveTo>
                <a:lnTo>
                  <a:pt x="97208" y="16069"/>
                </a:lnTo>
                <a:lnTo>
                  <a:pt x="101630" y="16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3569" y="1556553"/>
            <a:ext cx="175895" cy="205104"/>
          </a:xfrm>
          <a:custGeom>
            <a:avLst/>
            <a:gdLst/>
            <a:ahLst/>
            <a:cxnLst/>
            <a:rect l="l" t="t" r="r" b="b"/>
            <a:pathLst>
              <a:path w="175895" h="205105">
                <a:moveTo>
                  <a:pt x="0" y="20"/>
                </a:moveTo>
                <a:lnTo>
                  <a:pt x="5664" y="40143"/>
                </a:lnTo>
                <a:lnTo>
                  <a:pt x="16512" y="78342"/>
                </a:lnTo>
                <a:lnTo>
                  <a:pt x="32167" y="114242"/>
                </a:lnTo>
                <a:lnTo>
                  <a:pt x="52253" y="147467"/>
                </a:lnTo>
                <a:lnTo>
                  <a:pt x="76394" y="177639"/>
                </a:lnTo>
                <a:lnTo>
                  <a:pt x="104213" y="204383"/>
                </a:lnTo>
                <a:lnTo>
                  <a:pt x="105534" y="204568"/>
                </a:lnTo>
                <a:lnTo>
                  <a:pt x="106628" y="202829"/>
                </a:lnTo>
                <a:lnTo>
                  <a:pt x="107587" y="199286"/>
                </a:lnTo>
                <a:lnTo>
                  <a:pt x="108502" y="194056"/>
                </a:lnTo>
                <a:lnTo>
                  <a:pt x="109507" y="186953"/>
                </a:lnTo>
                <a:lnTo>
                  <a:pt x="110571" y="179020"/>
                </a:lnTo>
                <a:lnTo>
                  <a:pt x="111909" y="169452"/>
                </a:lnTo>
                <a:lnTo>
                  <a:pt x="121434" y="120301"/>
                </a:lnTo>
                <a:lnTo>
                  <a:pt x="135539" y="75362"/>
                </a:lnTo>
                <a:lnTo>
                  <a:pt x="135907" y="74465"/>
                </a:lnTo>
                <a:lnTo>
                  <a:pt x="67036" y="74465"/>
                </a:lnTo>
                <a:lnTo>
                  <a:pt x="72783" y="26291"/>
                </a:lnTo>
                <a:lnTo>
                  <a:pt x="83080" y="157"/>
                </a:lnTo>
                <a:lnTo>
                  <a:pt x="0" y="20"/>
                </a:lnTo>
                <a:close/>
              </a:path>
              <a:path w="175895" h="205105">
                <a:moveTo>
                  <a:pt x="147954" y="0"/>
                </a:moveTo>
                <a:lnTo>
                  <a:pt x="106097" y="30704"/>
                </a:lnTo>
                <a:lnTo>
                  <a:pt x="76428" y="62466"/>
                </a:lnTo>
                <a:lnTo>
                  <a:pt x="67036" y="74465"/>
                </a:lnTo>
                <a:lnTo>
                  <a:pt x="135907" y="74465"/>
                </a:lnTo>
                <a:lnTo>
                  <a:pt x="142058" y="59481"/>
                </a:lnTo>
                <a:lnTo>
                  <a:pt x="149640" y="43349"/>
                </a:lnTo>
                <a:lnTo>
                  <a:pt x="158450" y="26963"/>
                </a:lnTo>
                <a:lnTo>
                  <a:pt x="168357" y="10809"/>
                </a:lnTo>
                <a:lnTo>
                  <a:pt x="175743" y="20"/>
                </a:lnTo>
                <a:lnTo>
                  <a:pt x="147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18413" y="1556575"/>
            <a:ext cx="412115" cy="268605"/>
          </a:xfrm>
          <a:custGeom>
            <a:avLst/>
            <a:gdLst/>
            <a:ahLst/>
            <a:cxnLst/>
            <a:rect l="l" t="t" r="r" b="b"/>
            <a:pathLst>
              <a:path w="412115" h="268605">
                <a:moveTo>
                  <a:pt x="55835" y="30"/>
                </a:moveTo>
                <a:lnTo>
                  <a:pt x="37005" y="38870"/>
                </a:lnTo>
                <a:lnTo>
                  <a:pt x="22850" y="76301"/>
                </a:lnTo>
                <a:lnTo>
                  <a:pt x="8932" y="128765"/>
                </a:lnTo>
                <a:lnTo>
                  <a:pt x="2093" y="173821"/>
                </a:lnTo>
                <a:lnTo>
                  <a:pt x="0" y="210369"/>
                </a:lnTo>
                <a:lnTo>
                  <a:pt x="100" y="224099"/>
                </a:lnTo>
                <a:lnTo>
                  <a:pt x="25386" y="258329"/>
                </a:lnTo>
                <a:lnTo>
                  <a:pt x="67869" y="268481"/>
                </a:lnTo>
                <a:lnTo>
                  <a:pt x="73077" y="268481"/>
                </a:lnTo>
                <a:lnTo>
                  <a:pt x="109488" y="250362"/>
                </a:lnTo>
                <a:lnTo>
                  <a:pt x="118901" y="222623"/>
                </a:lnTo>
                <a:lnTo>
                  <a:pt x="283453" y="222623"/>
                </a:lnTo>
                <a:lnTo>
                  <a:pt x="325164" y="188350"/>
                </a:lnTo>
                <a:lnTo>
                  <a:pt x="361443" y="144793"/>
                </a:lnTo>
                <a:lnTo>
                  <a:pt x="372866" y="126526"/>
                </a:lnTo>
                <a:lnTo>
                  <a:pt x="78552" y="126526"/>
                </a:lnTo>
                <a:lnTo>
                  <a:pt x="78043" y="125817"/>
                </a:lnTo>
                <a:lnTo>
                  <a:pt x="78744" y="121633"/>
                </a:lnTo>
                <a:lnTo>
                  <a:pt x="80393" y="114385"/>
                </a:lnTo>
                <a:lnTo>
                  <a:pt x="82708" y="104577"/>
                </a:lnTo>
                <a:lnTo>
                  <a:pt x="85437" y="92575"/>
                </a:lnTo>
                <a:lnTo>
                  <a:pt x="93406" y="47901"/>
                </a:lnTo>
                <a:lnTo>
                  <a:pt x="95865" y="15244"/>
                </a:lnTo>
                <a:lnTo>
                  <a:pt x="87682" y="5818"/>
                </a:lnTo>
                <a:lnTo>
                  <a:pt x="70813" y="1351"/>
                </a:lnTo>
                <a:lnTo>
                  <a:pt x="55835" y="30"/>
                </a:lnTo>
                <a:close/>
              </a:path>
              <a:path w="412115" h="268605">
                <a:moveTo>
                  <a:pt x="283453" y="222623"/>
                </a:moveTo>
                <a:lnTo>
                  <a:pt x="118901" y="222623"/>
                </a:lnTo>
                <a:lnTo>
                  <a:pt x="121144" y="236844"/>
                </a:lnTo>
                <a:lnTo>
                  <a:pt x="149119" y="265771"/>
                </a:lnTo>
                <a:lnTo>
                  <a:pt x="169894" y="268481"/>
                </a:lnTo>
                <a:lnTo>
                  <a:pt x="175382" y="267920"/>
                </a:lnTo>
                <a:lnTo>
                  <a:pt x="212942" y="257896"/>
                </a:lnTo>
                <a:lnTo>
                  <a:pt x="248354" y="243200"/>
                </a:lnTo>
                <a:lnTo>
                  <a:pt x="281388" y="224099"/>
                </a:lnTo>
                <a:lnTo>
                  <a:pt x="283453" y="222623"/>
                </a:lnTo>
                <a:close/>
              </a:path>
              <a:path w="412115" h="268605">
                <a:moveTo>
                  <a:pt x="204075" y="0"/>
                </a:moveTo>
                <a:lnTo>
                  <a:pt x="136258" y="0"/>
                </a:lnTo>
                <a:lnTo>
                  <a:pt x="135800" y="2027"/>
                </a:lnTo>
                <a:lnTo>
                  <a:pt x="134420" y="7717"/>
                </a:lnTo>
                <a:lnTo>
                  <a:pt x="119434" y="55315"/>
                </a:lnTo>
                <a:lnTo>
                  <a:pt x="97939" y="100604"/>
                </a:lnTo>
                <a:lnTo>
                  <a:pt x="78552" y="126526"/>
                </a:lnTo>
                <a:lnTo>
                  <a:pt x="372866" y="126526"/>
                </a:lnTo>
                <a:lnTo>
                  <a:pt x="395899" y="76776"/>
                </a:lnTo>
                <a:lnTo>
                  <a:pt x="406367" y="39306"/>
                </a:lnTo>
                <a:lnTo>
                  <a:pt x="411158" y="6598"/>
                </a:lnTo>
                <a:lnTo>
                  <a:pt x="208831" y="6598"/>
                </a:lnTo>
                <a:lnTo>
                  <a:pt x="204075" y="0"/>
                </a:lnTo>
                <a:close/>
              </a:path>
              <a:path w="412115" h="268605">
                <a:moveTo>
                  <a:pt x="411856" y="0"/>
                </a:moveTo>
                <a:lnTo>
                  <a:pt x="209511" y="0"/>
                </a:lnTo>
                <a:lnTo>
                  <a:pt x="208831" y="6598"/>
                </a:lnTo>
                <a:lnTo>
                  <a:pt x="411158" y="6598"/>
                </a:lnTo>
                <a:lnTo>
                  <a:pt x="411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1616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25948" y="1900554"/>
            <a:ext cx="142240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5405">
              <a:lnSpc>
                <a:spcPct val="1030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1066800"/>
            <a:ext cx="5791200" cy="105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225" algn="ctr">
              <a:lnSpc>
                <a:spcPts val="7909"/>
              </a:lnSpc>
            </a:pPr>
            <a:r>
              <a:rPr lang="en-US" sz="4400" b="1" spc="-45" dirty="0">
                <a:solidFill>
                  <a:srgbClr val="FFFFFF"/>
                </a:solidFill>
                <a:cs typeface="Calibri"/>
              </a:rPr>
              <a:t>A+ </a:t>
            </a:r>
            <a:r>
              <a:rPr lang="en-US" sz="4400" b="1" spc="-45" dirty="0" smtClean="0">
                <a:solidFill>
                  <a:srgbClr val="FFFFFF"/>
                </a:solidFill>
                <a:cs typeface="Calibri"/>
              </a:rPr>
              <a:t>RECOGNITION FUND</a:t>
            </a:r>
            <a:endParaRPr lang="en-US" sz="4400" dirty="0">
              <a:cs typeface="Calibri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1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1066799"/>
            <a:ext cx="5868815" cy="1446550"/>
          </a:xfrm>
        </p:spPr>
        <p:txBody>
          <a:bodyPr/>
          <a:lstStyle/>
          <a:p>
            <a:pPr algn="ctr"/>
            <a:r>
              <a:rPr lang="en-US" dirty="0" smtClean="0"/>
              <a:t>NEW &amp; CONTINUATION </a:t>
            </a:r>
            <a:r>
              <a:rPr lang="en-US" sz="5400" dirty="0" smtClean="0"/>
              <a:t>WAIVERS</a:t>
            </a:r>
            <a:endParaRPr lang="en-US" sz="5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62000" y="2743200"/>
            <a:ext cx="8193154" cy="4012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1AADF7"/>
                </a:solidFill>
              </a:rPr>
              <a:t>ALL WAIVER INFORMATION CAN BE FOUND AT: </a:t>
            </a:r>
          </a:p>
          <a:p>
            <a:pPr marL="0" indent="0" algn="ctr">
              <a:buNone/>
            </a:pPr>
            <a:endParaRPr lang="en-US" sz="2000" b="1" dirty="0" smtClean="0">
              <a:solidFill>
                <a:srgbClr val="1AADF7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/>
              <a:t>  </a:t>
            </a:r>
            <a:r>
              <a:rPr lang="en-US" sz="2000" b="1" dirty="0">
                <a:hlinkClick r:id="rId2"/>
              </a:rPr>
              <a:t>http://www.broward.k12.fl.us/ospa/initiatives.asp?initiative_id=</a:t>
            </a:r>
            <a:r>
              <a:rPr lang="en-US" sz="2000" b="1" dirty="0" smtClean="0">
                <a:hlinkClick r:id="rId2"/>
              </a:rPr>
              <a:t>5</a:t>
            </a:r>
            <a:endParaRPr lang="en-US" sz="2000" b="1" dirty="0" smtClean="0"/>
          </a:p>
          <a:p>
            <a:pPr marL="0" indent="0">
              <a:buNone/>
            </a:pPr>
            <a:endParaRPr lang="en-US" sz="1800" b="0" dirty="0">
              <a:solidFill>
                <a:srgbClr val="1AADF7"/>
              </a:solidFill>
            </a:endParaRPr>
          </a:p>
          <a:p>
            <a:r>
              <a:rPr lang="en-US" sz="1800" u="sng" dirty="0" smtClean="0">
                <a:solidFill>
                  <a:srgbClr val="1AADF7"/>
                </a:solidFill>
                <a:latin typeface="Arial"/>
                <a:cs typeface="Arial"/>
              </a:rPr>
              <a:t>New Waiver Applications</a:t>
            </a:r>
            <a:r>
              <a:rPr lang="en-US" sz="1800" b="0" dirty="0" smtClean="0">
                <a:solidFill>
                  <a:srgbClr val="1AADF7"/>
                </a:solidFill>
                <a:latin typeface="Arial"/>
                <a:cs typeface="Arial"/>
              </a:rPr>
              <a:t>:  Must be completed by </a:t>
            </a:r>
            <a:r>
              <a:rPr lang="en-US" sz="1800" b="0" u="sng" dirty="0" smtClean="0">
                <a:solidFill>
                  <a:srgbClr val="1AADF7"/>
                </a:solidFill>
                <a:latin typeface="Arial"/>
                <a:cs typeface="Arial"/>
              </a:rPr>
              <a:t>February </a:t>
            </a:r>
            <a:r>
              <a:rPr lang="en-US" sz="1800" b="0" u="sng" dirty="0">
                <a:solidFill>
                  <a:srgbClr val="1AADF7"/>
                </a:solidFill>
                <a:latin typeface="Arial"/>
                <a:cs typeface="Arial"/>
              </a:rPr>
              <a:t>9</a:t>
            </a:r>
            <a:r>
              <a:rPr lang="en-US" sz="1800" b="0" u="sng" dirty="0" smtClean="0">
                <a:solidFill>
                  <a:srgbClr val="1AADF7"/>
                </a:solidFill>
                <a:latin typeface="Arial"/>
                <a:cs typeface="Arial"/>
              </a:rPr>
              <a:t>, 2017</a:t>
            </a:r>
          </a:p>
          <a:p>
            <a:pPr marL="0" indent="0">
              <a:buNone/>
            </a:pPr>
            <a:r>
              <a:rPr lang="en-US" sz="1800" b="0" dirty="0" smtClean="0">
                <a:solidFill>
                  <a:srgbClr val="1AADF7"/>
                </a:solidFill>
                <a:latin typeface="Arial"/>
                <a:cs typeface="Arial"/>
              </a:rPr>
              <a:t>	Only schools that have completed an </a:t>
            </a:r>
            <a:r>
              <a:rPr lang="en-US" sz="1800" i="1" dirty="0" smtClean="0">
                <a:solidFill>
                  <a:srgbClr val="1AADF7"/>
                </a:solidFill>
                <a:latin typeface="Arial"/>
                <a:cs typeface="Arial"/>
              </a:rPr>
              <a:t>Intent to Apply </a:t>
            </a:r>
            <a:r>
              <a:rPr lang="en-US" sz="1800" b="0" dirty="0" smtClean="0">
                <a:solidFill>
                  <a:srgbClr val="1AADF7"/>
                </a:solidFill>
                <a:latin typeface="Arial"/>
                <a:cs typeface="Arial"/>
              </a:rPr>
              <a:t>form and </a:t>
            </a:r>
          </a:p>
          <a:p>
            <a:pPr marL="0" indent="0">
              <a:buNone/>
            </a:pPr>
            <a:r>
              <a:rPr lang="en-US" sz="1800" b="0" dirty="0" smtClean="0">
                <a:solidFill>
                  <a:srgbClr val="1AADF7"/>
                </a:solidFill>
                <a:latin typeface="Arial"/>
                <a:cs typeface="Arial"/>
              </a:rPr>
              <a:t>               have been given permission to proceed may submit an application.</a:t>
            </a:r>
          </a:p>
          <a:p>
            <a:pPr marL="0" indent="0">
              <a:buNone/>
            </a:pPr>
            <a:endParaRPr lang="en-US" sz="1800" b="0" dirty="0">
              <a:solidFill>
                <a:srgbClr val="1AADF7"/>
              </a:solidFill>
              <a:latin typeface="Arial"/>
              <a:cs typeface="Arial"/>
            </a:endParaRPr>
          </a:p>
          <a:p>
            <a:r>
              <a:rPr lang="en-US" sz="1800" u="sng" dirty="0" smtClean="0">
                <a:solidFill>
                  <a:srgbClr val="1AADF7"/>
                </a:solidFill>
                <a:latin typeface="Arial"/>
                <a:cs typeface="Arial"/>
              </a:rPr>
              <a:t>Continuation Waivers:</a:t>
            </a:r>
            <a:r>
              <a:rPr lang="en-US" sz="1800" dirty="0" smtClean="0">
                <a:solidFill>
                  <a:srgbClr val="1AADF7"/>
                </a:solidFill>
                <a:latin typeface="Arial"/>
                <a:cs typeface="Arial"/>
              </a:rPr>
              <a:t>  </a:t>
            </a:r>
            <a:r>
              <a:rPr lang="en-US" sz="1800" b="0" dirty="0" smtClean="0">
                <a:solidFill>
                  <a:srgbClr val="1AADF7"/>
                </a:solidFill>
                <a:latin typeface="Arial"/>
                <a:cs typeface="Arial"/>
              </a:rPr>
              <a:t>All documentation must be completed by </a:t>
            </a:r>
          </a:p>
          <a:p>
            <a:pPr marL="0" indent="0">
              <a:buNone/>
            </a:pPr>
            <a:r>
              <a:rPr lang="en-US" sz="1800" b="0" dirty="0" smtClean="0">
                <a:solidFill>
                  <a:srgbClr val="1AADF7"/>
                </a:solidFill>
                <a:latin typeface="Arial"/>
                <a:cs typeface="Arial"/>
              </a:rPr>
              <a:t>	April 27, 2016.  Remember:  The faculty must vote to continue 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800" b="0" dirty="0" smtClean="0">
                <a:solidFill>
                  <a:srgbClr val="1AADF7"/>
                </a:solidFill>
                <a:latin typeface="Arial"/>
                <a:cs typeface="Arial"/>
              </a:rPr>
              <a:t>the waiver </a:t>
            </a:r>
            <a:r>
              <a:rPr lang="en-US" sz="1800" b="0" dirty="0" smtClean="0">
                <a:solidFill>
                  <a:srgbClr val="1AADF7"/>
                </a:solidFill>
              </a:rPr>
              <a:t>each year.</a:t>
            </a:r>
            <a:endParaRPr lang="en-US" sz="1800" b="0" dirty="0">
              <a:solidFill>
                <a:srgbClr val="1AADF7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1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8" y="990600"/>
            <a:ext cx="5770259" cy="1493797"/>
          </a:xfrm>
        </p:spPr>
        <p:txBody>
          <a:bodyPr/>
          <a:lstStyle/>
          <a:p>
            <a:pPr algn="ctr"/>
            <a:r>
              <a:rPr lang="en-US" altLang="en-US" sz="5400" dirty="0">
                <a:ea typeface="ＭＳ Ｐゴシック" pitchFamily="34" charset="-128"/>
              </a:rPr>
              <a:t>SBBC SIP </a:t>
            </a:r>
            <a:br>
              <a:rPr lang="en-US" altLang="en-US" sz="5400" dirty="0">
                <a:ea typeface="ＭＳ Ｐゴシック" pitchFamily="34" charset="-128"/>
              </a:rPr>
            </a:br>
            <a:r>
              <a:rPr lang="en-US" altLang="en-US" sz="2800" dirty="0">
                <a:ea typeface="ＭＳ Ｐゴシック" pitchFamily="34" charset="-128"/>
              </a:rPr>
              <a:t> For  ALL  </a:t>
            </a:r>
            <a:r>
              <a:rPr lang="en-US" altLang="en-US" sz="2800" dirty="0" smtClean="0">
                <a:ea typeface="ＭＳ Ｐゴシック" pitchFamily="34" charset="-128"/>
              </a:rPr>
              <a:t>Schools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7772400" cy="3505200"/>
          </a:xfrm>
        </p:spPr>
        <p:txBody>
          <a:bodyPr>
            <a:noAutofit/>
          </a:bodyPr>
          <a:lstStyle/>
          <a:p>
            <a:pPr marL="12700" algn="ctr"/>
            <a:r>
              <a:rPr lang="en-US" sz="2400" dirty="0">
                <a:solidFill>
                  <a:srgbClr val="1AADF7"/>
                </a:solidFill>
                <a:latin typeface="Arial"/>
                <a:cs typeface="Arial"/>
              </a:rPr>
              <a:t>The SBBC SIP can be found by logging onto:</a:t>
            </a:r>
          </a:p>
          <a:p>
            <a:pPr marL="12700" marR="5080" algn="ctr">
              <a:lnSpc>
                <a:spcPct val="80400"/>
              </a:lnSpc>
            </a:pPr>
            <a:endParaRPr lang="en-US" sz="2400" dirty="0">
              <a:solidFill>
                <a:srgbClr val="1AADF7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80400"/>
              </a:lnSpc>
            </a:pPr>
            <a:r>
              <a:rPr lang="en-US" sz="2400" dirty="0">
                <a:solidFill>
                  <a:srgbClr val="1AADF7"/>
                </a:solidFill>
                <a:hlinkClick r:id="rId3"/>
              </a:rPr>
              <a:t>http://www.broward.k12.fl.us/ospa/ospa-central2/</a:t>
            </a:r>
            <a:endParaRPr lang="en-US" sz="2400" dirty="0">
              <a:solidFill>
                <a:srgbClr val="1AADF7"/>
              </a:solidFill>
            </a:endParaRPr>
          </a:p>
          <a:p>
            <a:pPr marL="12700" marR="5080" algn="ctr">
              <a:lnSpc>
                <a:spcPct val="80400"/>
              </a:lnSpc>
            </a:pPr>
            <a:endParaRPr lang="en-US" sz="2400" dirty="0">
              <a:solidFill>
                <a:srgbClr val="1AADF7"/>
              </a:solidFill>
            </a:endParaRPr>
          </a:p>
          <a:p>
            <a:pPr marL="12700" marR="5080" algn="ctr">
              <a:lnSpc>
                <a:spcPct val="80400"/>
              </a:lnSpc>
            </a:pPr>
            <a:r>
              <a:rPr lang="en-US" sz="2400" dirty="0">
                <a:solidFill>
                  <a:srgbClr val="1AADF7"/>
                </a:solidFill>
              </a:rPr>
              <a:t>New SAC chairs will be given access.</a:t>
            </a:r>
          </a:p>
          <a:p>
            <a:pPr marL="12700" marR="5080" algn="ctr">
              <a:lnSpc>
                <a:spcPct val="80400"/>
              </a:lnSpc>
            </a:pPr>
            <a:endParaRPr lang="en-US" sz="2400" dirty="0">
              <a:solidFill>
                <a:srgbClr val="1AADF7"/>
              </a:solidFill>
            </a:endParaRPr>
          </a:p>
          <a:p>
            <a:pPr marL="12700" marR="5080" algn="ctr">
              <a:lnSpc>
                <a:spcPct val="80400"/>
              </a:lnSpc>
            </a:pPr>
            <a:r>
              <a:rPr lang="en-US" sz="2400" dirty="0">
                <a:solidFill>
                  <a:srgbClr val="1AADF7"/>
                </a:solidFill>
              </a:rPr>
              <a:t>Username:  P-number</a:t>
            </a:r>
          </a:p>
          <a:p>
            <a:pPr marL="12700" marR="5080" algn="ctr">
              <a:lnSpc>
                <a:spcPct val="80400"/>
              </a:lnSpc>
            </a:pPr>
            <a:r>
              <a:rPr lang="en-US" sz="2400" dirty="0">
                <a:solidFill>
                  <a:srgbClr val="1AADF7"/>
                </a:solidFill>
              </a:rPr>
              <a:t>Password: password1  (for first time users)</a:t>
            </a:r>
          </a:p>
          <a:p>
            <a:pPr marL="12700" marR="5080" algn="ctr">
              <a:lnSpc>
                <a:spcPct val="80400"/>
              </a:lnSpc>
            </a:pPr>
            <a:endParaRPr lang="en-US" sz="2400" dirty="0">
              <a:solidFill>
                <a:srgbClr val="1AADF7"/>
              </a:solidFill>
            </a:endParaRPr>
          </a:p>
          <a:p>
            <a:pPr marL="12700" marR="5080" algn="ctr">
              <a:lnSpc>
                <a:spcPct val="80400"/>
              </a:lnSpc>
            </a:pPr>
            <a:r>
              <a:rPr lang="en-US" sz="2400" dirty="0">
                <a:solidFill>
                  <a:srgbClr val="1AADF7"/>
                </a:solidFill>
              </a:rPr>
              <a:t>If you need help logging on, your IF can assist you.</a:t>
            </a:r>
          </a:p>
          <a:p>
            <a:pPr algn="l"/>
            <a:endParaRPr lang="en-US" b="0" dirty="0">
              <a:solidFill>
                <a:srgbClr val="1AADF7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9" name="Content Placeholder 8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222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1532" y="990117"/>
            <a:ext cx="5924068" cy="1446550"/>
          </a:xfrm>
          <a:prstGeom prst="rect">
            <a:avLst/>
          </a:prstGeom>
          <a:solidFill>
            <a:srgbClr val="95BE3D"/>
          </a:solidFill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endParaRPr lang="en-US" sz="8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6600" b="1" dirty="0" smtClean="0">
                <a:solidFill>
                  <a:srgbClr val="FFFFFF"/>
                </a:solidFill>
                <a:latin typeface="Calibri"/>
                <a:cs typeface="Calibri"/>
              </a:rPr>
              <a:t>ACC</a:t>
            </a:r>
            <a:r>
              <a:rPr sz="66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RED</a:t>
            </a:r>
            <a:r>
              <a:rPr sz="66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600" b="1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6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600" b="1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600" b="1" spc="-4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lang="en-US" sz="6600" b="1" spc="-4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1221" y="1125918"/>
            <a:ext cx="166370" cy="80645"/>
          </a:xfrm>
          <a:custGeom>
            <a:avLst/>
            <a:gdLst/>
            <a:ahLst/>
            <a:cxnLst/>
            <a:rect l="l" t="t" r="r" b="b"/>
            <a:pathLst>
              <a:path w="166370" h="80644">
                <a:moveTo>
                  <a:pt x="27474" y="0"/>
                </a:moveTo>
                <a:lnTo>
                  <a:pt x="0" y="1746"/>
                </a:lnTo>
                <a:lnTo>
                  <a:pt x="8661" y="18905"/>
                </a:lnTo>
                <a:lnTo>
                  <a:pt x="42314" y="55493"/>
                </a:lnTo>
                <a:lnTo>
                  <a:pt x="81953" y="74060"/>
                </a:lnTo>
                <a:lnTo>
                  <a:pt x="120482" y="80156"/>
                </a:lnTo>
                <a:lnTo>
                  <a:pt x="131852" y="80376"/>
                </a:lnTo>
                <a:lnTo>
                  <a:pt x="142048" y="80032"/>
                </a:lnTo>
                <a:lnTo>
                  <a:pt x="150806" y="79330"/>
                </a:lnTo>
                <a:lnTo>
                  <a:pt x="157865" y="78476"/>
                </a:lnTo>
                <a:lnTo>
                  <a:pt x="162962" y="77675"/>
                </a:lnTo>
                <a:lnTo>
                  <a:pt x="165833" y="77133"/>
                </a:lnTo>
                <a:lnTo>
                  <a:pt x="155419" y="60474"/>
                </a:lnTo>
                <a:lnTo>
                  <a:pt x="117888" y="24899"/>
                </a:lnTo>
                <a:lnTo>
                  <a:pt x="76462" y="6688"/>
                </a:lnTo>
                <a:lnTo>
                  <a:pt x="38261" y="392"/>
                </a:lnTo>
                <a:lnTo>
                  <a:pt x="27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0413" y="1523243"/>
            <a:ext cx="104775" cy="16510"/>
          </a:xfrm>
          <a:custGeom>
            <a:avLst/>
            <a:gdLst/>
            <a:ahLst/>
            <a:cxnLst/>
            <a:rect l="l" t="t" r="r" b="b"/>
            <a:pathLst>
              <a:path w="104775" h="16509">
                <a:moveTo>
                  <a:pt x="104175" y="0"/>
                </a:moveTo>
                <a:lnTo>
                  <a:pt x="3633" y="0"/>
                </a:lnTo>
                <a:lnTo>
                  <a:pt x="0" y="3658"/>
                </a:lnTo>
                <a:lnTo>
                  <a:pt x="0" y="12658"/>
                </a:lnTo>
                <a:lnTo>
                  <a:pt x="3633" y="16304"/>
                </a:lnTo>
                <a:lnTo>
                  <a:pt x="94016" y="16304"/>
                </a:lnTo>
                <a:lnTo>
                  <a:pt x="98960" y="6992"/>
                </a:lnTo>
                <a:lnTo>
                  <a:pt x="104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5832" y="153139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240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9347" y="1523243"/>
            <a:ext cx="50800" cy="16510"/>
          </a:xfrm>
          <a:custGeom>
            <a:avLst/>
            <a:gdLst/>
            <a:ahLst/>
            <a:cxnLst/>
            <a:rect l="l" t="t" r="r" b="b"/>
            <a:pathLst>
              <a:path w="50800" h="16509">
                <a:moveTo>
                  <a:pt x="31623" y="0"/>
                </a:moveTo>
                <a:lnTo>
                  <a:pt x="580" y="0"/>
                </a:lnTo>
                <a:lnTo>
                  <a:pt x="999" y="6695"/>
                </a:lnTo>
                <a:lnTo>
                  <a:pt x="0" y="16304"/>
                </a:lnTo>
                <a:lnTo>
                  <a:pt x="50803" y="16304"/>
                </a:lnTo>
                <a:lnTo>
                  <a:pt x="40916" y="6112"/>
                </a:lnTo>
                <a:lnTo>
                  <a:pt x="31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72296" y="1523243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09">
                <a:moveTo>
                  <a:pt x="23234" y="0"/>
                </a:moveTo>
                <a:lnTo>
                  <a:pt x="13495" y="0"/>
                </a:lnTo>
                <a:lnTo>
                  <a:pt x="5821" y="8022"/>
                </a:lnTo>
                <a:lnTo>
                  <a:pt x="0" y="16304"/>
                </a:lnTo>
                <a:lnTo>
                  <a:pt x="30043" y="16304"/>
                </a:lnTo>
                <a:lnTo>
                  <a:pt x="26719" y="4499"/>
                </a:lnTo>
                <a:lnTo>
                  <a:pt x="23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2719" y="1489467"/>
            <a:ext cx="131445" cy="16510"/>
          </a:xfrm>
          <a:custGeom>
            <a:avLst/>
            <a:gdLst/>
            <a:ahLst/>
            <a:cxnLst/>
            <a:rect l="l" t="t" r="r" b="b"/>
            <a:pathLst>
              <a:path w="131445" h="16509">
                <a:moveTo>
                  <a:pt x="131339" y="0"/>
                </a:moveTo>
                <a:lnTo>
                  <a:pt x="3647" y="0"/>
                </a:lnTo>
                <a:lnTo>
                  <a:pt x="0" y="3658"/>
                </a:lnTo>
                <a:lnTo>
                  <a:pt x="0" y="12658"/>
                </a:lnTo>
                <a:lnTo>
                  <a:pt x="3647" y="16302"/>
                </a:lnTo>
                <a:lnTo>
                  <a:pt x="115373" y="16302"/>
                </a:lnTo>
                <a:lnTo>
                  <a:pt x="122762" y="6992"/>
                </a:lnTo>
                <a:lnTo>
                  <a:pt x="131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5644" y="1497618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113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9133" y="1455691"/>
            <a:ext cx="77470" cy="16510"/>
          </a:xfrm>
          <a:custGeom>
            <a:avLst/>
            <a:gdLst/>
            <a:ahLst/>
            <a:cxnLst/>
            <a:rect l="l" t="t" r="r" b="b"/>
            <a:pathLst>
              <a:path w="77470" h="16509">
                <a:moveTo>
                  <a:pt x="77171" y="0"/>
                </a:moveTo>
                <a:lnTo>
                  <a:pt x="3619" y="0"/>
                </a:lnTo>
                <a:lnTo>
                  <a:pt x="0" y="3658"/>
                </a:lnTo>
                <a:lnTo>
                  <a:pt x="0" y="12658"/>
                </a:lnTo>
                <a:lnTo>
                  <a:pt x="3619" y="16304"/>
                </a:lnTo>
                <a:lnTo>
                  <a:pt x="73254" y="16304"/>
                </a:lnTo>
                <a:lnTo>
                  <a:pt x="74281" y="7860"/>
                </a:lnTo>
                <a:lnTo>
                  <a:pt x="77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21384" y="1455693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7802" y="0"/>
                </a:moveTo>
                <a:lnTo>
                  <a:pt x="21761" y="0"/>
                </a:lnTo>
                <a:lnTo>
                  <a:pt x="15803" y="3183"/>
                </a:lnTo>
                <a:lnTo>
                  <a:pt x="2173" y="14041"/>
                </a:lnTo>
                <a:lnTo>
                  <a:pt x="0" y="16302"/>
                </a:lnTo>
                <a:lnTo>
                  <a:pt x="66893" y="16302"/>
                </a:lnTo>
                <a:lnTo>
                  <a:pt x="71213" y="13874"/>
                </a:lnTo>
                <a:lnTo>
                  <a:pt x="83383" y="8699"/>
                </a:lnTo>
                <a:lnTo>
                  <a:pt x="102220" y="3945"/>
                </a:lnTo>
                <a:lnTo>
                  <a:pt x="87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0252" y="1455693"/>
            <a:ext cx="108585" cy="16510"/>
          </a:xfrm>
          <a:custGeom>
            <a:avLst/>
            <a:gdLst/>
            <a:ahLst/>
            <a:cxnLst/>
            <a:rect l="l" t="t" r="r" b="b"/>
            <a:pathLst>
              <a:path w="108584" h="16509">
                <a:moveTo>
                  <a:pt x="104471" y="0"/>
                </a:moveTo>
                <a:lnTo>
                  <a:pt x="5957" y="0"/>
                </a:lnTo>
                <a:lnTo>
                  <a:pt x="4376" y="8863"/>
                </a:lnTo>
                <a:lnTo>
                  <a:pt x="0" y="16302"/>
                </a:lnTo>
                <a:lnTo>
                  <a:pt x="104471" y="16302"/>
                </a:lnTo>
                <a:lnTo>
                  <a:pt x="108120" y="12644"/>
                </a:lnTo>
                <a:lnTo>
                  <a:pt x="108120" y="3644"/>
                </a:lnTo>
                <a:lnTo>
                  <a:pt x="104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7619" y="1455691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52951" y="0"/>
                </a:moveTo>
                <a:lnTo>
                  <a:pt x="0" y="0"/>
                </a:lnTo>
                <a:lnTo>
                  <a:pt x="2933" y="962"/>
                </a:lnTo>
                <a:lnTo>
                  <a:pt x="14104" y="5876"/>
                </a:lnTo>
                <a:lnTo>
                  <a:pt x="31170" y="16335"/>
                </a:lnTo>
                <a:lnTo>
                  <a:pt x="58922" y="16304"/>
                </a:lnTo>
                <a:lnTo>
                  <a:pt x="54964" y="9458"/>
                </a:lnTo>
                <a:lnTo>
                  <a:pt x="52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48484" y="1421916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727" y="0"/>
                </a:moveTo>
                <a:lnTo>
                  <a:pt x="0" y="0"/>
                </a:lnTo>
                <a:lnTo>
                  <a:pt x="6012" y="7480"/>
                </a:lnTo>
                <a:lnTo>
                  <a:pt x="8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9848" y="1421916"/>
            <a:ext cx="86995" cy="16510"/>
          </a:xfrm>
          <a:custGeom>
            <a:avLst/>
            <a:gdLst/>
            <a:ahLst/>
            <a:cxnLst/>
            <a:rect l="l" t="t" r="r" b="b"/>
            <a:pathLst>
              <a:path w="86995" h="16509">
                <a:moveTo>
                  <a:pt x="86640" y="0"/>
                </a:moveTo>
                <a:lnTo>
                  <a:pt x="3647" y="0"/>
                </a:lnTo>
                <a:lnTo>
                  <a:pt x="0" y="3658"/>
                </a:lnTo>
                <a:lnTo>
                  <a:pt x="0" y="12658"/>
                </a:lnTo>
                <a:lnTo>
                  <a:pt x="3647" y="16302"/>
                </a:lnTo>
                <a:lnTo>
                  <a:pt x="74726" y="16302"/>
                </a:lnTo>
                <a:lnTo>
                  <a:pt x="79237" y="8578"/>
                </a:lnTo>
                <a:lnTo>
                  <a:pt x="86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4184" y="1421918"/>
            <a:ext cx="93980" cy="16510"/>
          </a:xfrm>
          <a:custGeom>
            <a:avLst/>
            <a:gdLst/>
            <a:ahLst/>
            <a:cxnLst/>
            <a:rect l="l" t="t" r="r" b="b"/>
            <a:pathLst>
              <a:path w="93979" h="16509">
                <a:moveTo>
                  <a:pt x="89802" y="0"/>
                </a:moveTo>
                <a:lnTo>
                  <a:pt x="0" y="0"/>
                </a:lnTo>
                <a:lnTo>
                  <a:pt x="2743" y="6112"/>
                </a:lnTo>
                <a:lnTo>
                  <a:pt x="3350" y="16302"/>
                </a:lnTo>
                <a:lnTo>
                  <a:pt x="89802" y="16302"/>
                </a:lnTo>
                <a:lnTo>
                  <a:pt x="93450" y="12644"/>
                </a:lnTo>
                <a:lnTo>
                  <a:pt x="93450" y="3644"/>
                </a:lnTo>
                <a:lnTo>
                  <a:pt x="89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16713" y="1421916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5871" y="0"/>
                </a:moveTo>
                <a:lnTo>
                  <a:pt x="0" y="0"/>
                </a:lnTo>
                <a:lnTo>
                  <a:pt x="3484" y="16302"/>
                </a:lnTo>
                <a:lnTo>
                  <a:pt x="82548" y="16302"/>
                </a:lnTo>
                <a:lnTo>
                  <a:pt x="82831" y="7439"/>
                </a:lnTo>
                <a:lnTo>
                  <a:pt x="8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65518" y="139629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40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85030" y="1388142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2999" y="0"/>
                </a:moveTo>
                <a:lnTo>
                  <a:pt x="0" y="0"/>
                </a:lnTo>
                <a:lnTo>
                  <a:pt x="6387" y="3646"/>
                </a:lnTo>
                <a:lnTo>
                  <a:pt x="19517" y="16054"/>
                </a:lnTo>
                <a:lnTo>
                  <a:pt x="19709" y="16304"/>
                </a:lnTo>
                <a:lnTo>
                  <a:pt x="102999" y="16304"/>
                </a:lnTo>
                <a:lnTo>
                  <a:pt x="106646" y="12644"/>
                </a:lnTo>
                <a:lnTo>
                  <a:pt x="106621" y="3620"/>
                </a:lnTo>
                <a:lnTo>
                  <a:pt x="102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01625" y="1388140"/>
            <a:ext cx="130175" cy="16510"/>
          </a:xfrm>
          <a:custGeom>
            <a:avLst/>
            <a:gdLst/>
            <a:ahLst/>
            <a:cxnLst/>
            <a:rect l="l" t="t" r="r" b="b"/>
            <a:pathLst>
              <a:path w="130175" h="16509">
                <a:moveTo>
                  <a:pt x="130138" y="0"/>
                </a:moveTo>
                <a:lnTo>
                  <a:pt x="0" y="0"/>
                </a:lnTo>
                <a:lnTo>
                  <a:pt x="4768" y="7711"/>
                </a:lnTo>
                <a:lnTo>
                  <a:pt x="8388" y="16304"/>
                </a:lnTo>
                <a:lnTo>
                  <a:pt x="110402" y="16304"/>
                </a:lnTo>
                <a:lnTo>
                  <a:pt x="123396" y="3847"/>
                </a:lnTo>
                <a:lnTo>
                  <a:pt x="130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86700" y="1362518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4079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6013" y="1328747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455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56069" y="129496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769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8481" y="1253040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09">
                <a:moveTo>
                  <a:pt x="83413" y="0"/>
                </a:moveTo>
                <a:lnTo>
                  <a:pt x="3633" y="0"/>
                </a:lnTo>
                <a:lnTo>
                  <a:pt x="0" y="3646"/>
                </a:lnTo>
                <a:lnTo>
                  <a:pt x="0" y="12644"/>
                </a:lnTo>
                <a:lnTo>
                  <a:pt x="3633" y="16304"/>
                </a:lnTo>
                <a:lnTo>
                  <a:pt x="83413" y="16304"/>
                </a:lnTo>
                <a:lnTo>
                  <a:pt x="87061" y="12644"/>
                </a:lnTo>
                <a:lnTo>
                  <a:pt x="87061" y="3646"/>
                </a:lnTo>
                <a:lnTo>
                  <a:pt x="83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20130" y="1123736"/>
            <a:ext cx="107314" cy="138430"/>
          </a:xfrm>
          <a:custGeom>
            <a:avLst/>
            <a:gdLst/>
            <a:ahLst/>
            <a:cxnLst/>
            <a:rect l="l" t="t" r="r" b="b"/>
            <a:pathLst>
              <a:path w="107315" h="138430">
                <a:moveTo>
                  <a:pt x="103085" y="0"/>
                </a:moveTo>
                <a:lnTo>
                  <a:pt x="55777" y="17519"/>
                </a:lnTo>
                <a:lnTo>
                  <a:pt x="26236" y="45632"/>
                </a:lnTo>
                <a:lnTo>
                  <a:pt x="5960" y="83907"/>
                </a:lnTo>
                <a:lnTo>
                  <a:pt x="0" y="121193"/>
                </a:lnTo>
                <a:lnTo>
                  <a:pt x="272" y="127602"/>
                </a:lnTo>
                <a:lnTo>
                  <a:pt x="517" y="129887"/>
                </a:lnTo>
                <a:lnTo>
                  <a:pt x="517" y="134387"/>
                </a:lnTo>
                <a:lnTo>
                  <a:pt x="4137" y="138019"/>
                </a:lnTo>
                <a:lnTo>
                  <a:pt x="13121" y="138033"/>
                </a:lnTo>
                <a:lnTo>
                  <a:pt x="16767" y="134387"/>
                </a:lnTo>
                <a:lnTo>
                  <a:pt x="16680" y="126909"/>
                </a:lnTo>
                <a:lnTo>
                  <a:pt x="16996" y="120278"/>
                </a:lnTo>
                <a:lnTo>
                  <a:pt x="26725" y="82230"/>
                </a:lnTo>
                <a:lnTo>
                  <a:pt x="46937" y="46043"/>
                </a:lnTo>
                <a:lnTo>
                  <a:pt x="86772" y="19868"/>
                </a:lnTo>
                <a:lnTo>
                  <a:pt x="98573" y="16304"/>
                </a:lnTo>
                <a:lnTo>
                  <a:pt x="103071" y="16304"/>
                </a:lnTo>
                <a:lnTo>
                  <a:pt x="106705" y="12672"/>
                </a:lnTo>
                <a:lnTo>
                  <a:pt x="106705" y="3660"/>
                </a:lnTo>
                <a:lnTo>
                  <a:pt x="103085" y="0"/>
                </a:lnTo>
                <a:close/>
              </a:path>
              <a:path w="107315" h="138430">
                <a:moveTo>
                  <a:pt x="103071" y="16304"/>
                </a:moveTo>
                <a:lnTo>
                  <a:pt x="98573" y="16304"/>
                </a:lnTo>
                <a:lnTo>
                  <a:pt x="103057" y="16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31265" y="1556706"/>
            <a:ext cx="178435" cy="213995"/>
          </a:xfrm>
          <a:custGeom>
            <a:avLst/>
            <a:gdLst/>
            <a:ahLst/>
            <a:cxnLst/>
            <a:rect l="l" t="t" r="r" b="b"/>
            <a:pathLst>
              <a:path w="178434" h="213994">
                <a:moveTo>
                  <a:pt x="0" y="20"/>
                </a:moveTo>
                <a:lnTo>
                  <a:pt x="5624" y="40160"/>
                </a:lnTo>
                <a:lnTo>
                  <a:pt x="16362" y="78410"/>
                </a:lnTo>
                <a:lnTo>
                  <a:pt x="31847" y="114403"/>
                </a:lnTo>
                <a:lnTo>
                  <a:pt x="51713" y="147774"/>
                </a:lnTo>
                <a:lnTo>
                  <a:pt x="75596" y="178157"/>
                </a:lnTo>
                <a:lnTo>
                  <a:pt x="103129" y="205186"/>
                </a:lnTo>
                <a:lnTo>
                  <a:pt x="113056" y="213388"/>
                </a:lnTo>
                <a:lnTo>
                  <a:pt x="113275" y="212622"/>
                </a:lnTo>
                <a:lnTo>
                  <a:pt x="113623" y="199234"/>
                </a:lnTo>
                <a:lnTo>
                  <a:pt x="113943" y="191484"/>
                </a:lnTo>
                <a:lnTo>
                  <a:pt x="118699" y="147337"/>
                </a:lnTo>
                <a:lnTo>
                  <a:pt x="128501" y="103868"/>
                </a:lnTo>
                <a:lnTo>
                  <a:pt x="138166" y="75146"/>
                </a:lnTo>
                <a:lnTo>
                  <a:pt x="68276" y="75146"/>
                </a:lnTo>
                <a:lnTo>
                  <a:pt x="73742" y="26972"/>
                </a:lnTo>
                <a:lnTo>
                  <a:pt x="84198" y="259"/>
                </a:lnTo>
                <a:lnTo>
                  <a:pt x="0" y="20"/>
                </a:lnTo>
                <a:close/>
              </a:path>
              <a:path w="178434" h="213994">
                <a:moveTo>
                  <a:pt x="150287" y="0"/>
                </a:moveTo>
                <a:lnTo>
                  <a:pt x="108253" y="30601"/>
                </a:lnTo>
                <a:lnTo>
                  <a:pt x="78194" y="62547"/>
                </a:lnTo>
                <a:lnTo>
                  <a:pt x="68276" y="75146"/>
                </a:lnTo>
                <a:lnTo>
                  <a:pt x="138166" y="75146"/>
                </a:lnTo>
                <a:lnTo>
                  <a:pt x="139387" y="71804"/>
                </a:lnTo>
                <a:lnTo>
                  <a:pt x="146412" y="55217"/>
                </a:lnTo>
                <a:lnTo>
                  <a:pt x="154615" y="38423"/>
                </a:lnTo>
                <a:lnTo>
                  <a:pt x="164088" y="21545"/>
                </a:lnTo>
                <a:lnTo>
                  <a:pt x="174923" y="4708"/>
                </a:lnTo>
                <a:lnTo>
                  <a:pt x="178212" y="20"/>
                </a:lnTo>
                <a:lnTo>
                  <a:pt x="150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08510" y="1556690"/>
            <a:ext cx="417830" cy="273050"/>
          </a:xfrm>
          <a:custGeom>
            <a:avLst/>
            <a:gdLst/>
            <a:ahLst/>
            <a:cxnLst/>
            <a:rect l="l" t="t" r="r" b="b"/>
            <a:pathLst>
              <a:path w="417829" h="273050">
                <a:moveTo>
                  <a:pt x="55380" y="0"/>
                </a:moveTo>
                <a:lnTo>
                  <a:pt x="36636" y="39424"/>
                </a:lnTo>
                <a:lnTo>
                  <a:pt x="22564" y="77415"/>
                </a:lnTo>
                <a:lnTo>
                  <a:pt x="8822" y="130311"/>
                </a:lnTo>
                <a:lnTo>
                  <a:pt x="2016" y="176382"/>
                </a:lnTo>
                <a:lnTo>
                  <a:pt x="0" y="213469"/>
                </a:lnTo>
                <a:lnTo>
                  <a:pt x="6" y="216317"/>
                </a:lnTo>
                <a:lnTo>
                  <a:pt x="13549" y="257724"/>
                </a:lnTo>
                <a:lnTo>
                  <a:pt x="49948" y="269081"/>
                </a:lnTo>
                <a:lnTo>
                  <a:pt x="68878" y="272430"/>
                </a:lnTo>
                <a:lnTo>
                  <a:pt x="74160" y="272430"/>
                </a:lnTo>
                <a:lnTo>
                  <a:pt x="110720" y="254517"/>
                </a:lnTo>
                <a:lnTo>
                  <a:pt x="120628" y="225904"/>
                </a:lnTo>
                <a:lnTo>
                  <a:pt x="287494" y="225904"/>
                </a:lnTo>
                <a:lnTo>
                  <a:pt x="329790" y="191132"/>
                </a:lnTo>
                <a:lnTo>
                  <a:pt x="355249" y="162466"/>
                </a:lnTo>
                <a:lnTo>
                  <a:pt x="376916" y="130679"/>
                </a:lnTo>
                <a:lnTo>
                  <a:pt x="379149" y="126609"/>
                </a:lnTo>
                <a:lnTo>
                  <a:pt x="81405" y="126609"/>
                </a:lnTo>
                <a:lnTo>
                  <a:pt x="80473" y="126399"/>
                </a:lnTo>
                <a:lnTo>
                  <a:pt x="80779" y="122777"/>
                </a:lnTo>
                <a:lnTo>
                  <a:pt x="82066" y="116152"/>
                </a:lnTo>
                <a:lnTo>
                  <a:pt x="86568" y="95545"/>
                </a:lnTo>
                <a:lnTo>
                  <a:pt x="89272" y="82385"/>
                </a:lnTo>
                <a:lnTo>
                  <a:pt x="91937" y="67869"/>
                </a:lnTo>
                <a:lnTo>
                  <a:pt x="94310" y="52409"/>
                </a:lnTo>
                <a:lnTo>
                  <a:pt x="96136" y="36416"/>
                </a:lnTo>
                <a:lnTo>
                  <a:pt x="97158" y="20302"/>
                </a:lnTo>
                <a:lnTo>
                  <a:pt x="97122" y="4479"/>
                </a:lnTo>
                <a:lnTo>
                  <a:pt x="88269" y="1628"/>
                </a:lnTo>
                <a:lnTo>
                  <a:pt x="70279" y="319"/>
                </a:lnTo>
                <a:lnTo>
                  <a:pt x="55380" y="0"/>
                </a:lnTo>
                <a:close/>
              </a:path>
              <a:path w="417829" h="273050">
                <a:moveTo>
                  <a:pt x="287494" y="225904"/>
                </a:moveTo>
                <a:lnTo>
                  <a:pt x="120628" y="225904"/>
                </a:lnTo>
                <a:lnTo>
                  <a:pt x="122841" y="240139"/>
                </a:lnTo>
                <a:lnTo>
                  <a:pt x="150517" y="269401"/>
                </a:lnTo>
                <a:lnTo>
                  <a:pt x="172337" y="272430"/>
                </a:lnTo>
                <a:lnTo>
                  <a:pt x="177902" y="271861"/>
                </a:lnTo>
                <a:lnTo>
                  <a:pt x="215991" y="261691"/>
                </a:lnTo>
                <a:lnTo>
                  <a:pt x="251900" y="246782"/>
                </a:lnTo>
                <a:lnTo>
                  <a:pt x="285273" y="227492"/>
                </a:lnTo>
                <a:lnTo>
                  <a:pt x="287494" y="225904"/>
                </a:lnTo>
                <a:close/>
              </a:path>
              <a:path w="417829" h="273050">
                <a:moveTo>
                  <a:pt x="206999" y="38"/>
                </a:moveTo>
                <a:lnTo>
                  <a:pt x="138229" y="38"/>
                </a:lnTo>
                <a:lnTo>
                  <a:pt x="137778" y="2038"/>
                </a:lnTo>
                <a:lnTo>
                  <a:pt x="136417" y="7657"/>
                </a:lnTo>
                <a:lnTo>
                  <a:pt x="121657" y="54869"/>
                </a:lnTo>
                <a:lnTo>
                  <a:pt x="100491" y="100223"/>
                </a:lnTo>
                <a:lnTo>
                  <a:pt x="81405" y="126609"/>
                </a:lnTo>
                <a:lnTo>
                  <a:pt x="379149" y="126609"/>
                </a:lnTo>
                <a:lnTo>
                  <a:pt x="401520" y="77933"/>
                </a:lnTo>
                <a:lnTo>
                  <a:pt x="412134" y="39917"/>
                </a:lnTo>
                <a:lnTo>
                  <a:pt x="416993" y="6732"/>
                </a:lnTo>
                <a:lnTo>
                  <a:pt x="211822" y="6732"/>
                </a:lnTo>
                <a:lnTo>
                  <a:pt x="206999" y="38"/>
                </a:lnTo>
                <a:close/>
              </a:path>
              <a:path w="417829" h="273050">
                <a:moveTo>
                  <a:pt x="417700" y="38"/>
                </a:moveTo>
                <a:lnTo>
                  <a:pt x="212510" y="38"/>
                </a:lnTo>
                <a:lnTo>
                  <a:pt x="211822" y="6732"/>
                </a:lnTo>
                <a:lnTo>
                  <a:pt x="416993" y="6732"/>
                </a:lnTo>
                <a:lnTo>
                  <a:pt x="417700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1953" y="1253040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09">
                <a:moveTo>
                  <a:pt x="83413" y="0"/>
                </a:moveTo>
                <a:lnTo>
                  <a:pt x="3634" y="0"/>
                </a:lnTo>
                <a:lnTo>
                  <a:pt x="0" y="3646"/>
                </a:lnTo>
                <a:lnTo>
                  <a:pt x="0" y="12644"/>
                </a:lnTo>
                <a:lnTo>
                  <a:pt x="3634" y="16304"/>
                </a:lnTo>
                <a:lnTo>
                  <a:pt x="83413" y="16304"/>
                </a:lnTo>
                <a:lnTo>
                  <a:pt x="87061" y="12644"/>
                </a:lnTo>
                <a:lnTo>
                  <a:pt x="87061" y="3646"/>
                </a:lnTo>
                <a:lnTo>
                  <a:pt x="83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07953" y="1905903"/>
            <a:ext cx="1442085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5080" indent="-66040">
              <a:lnSpc>
                <a:spcPct val="100699"/>
              </a:lnSpc>
            </a:pPr>
            <a:r>
              <a:rPr sz="135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5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5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8200" y="2721094"/>
            <a:ext cx="7526655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29235" algn="l"/>
                <a:tab pos="5113655" algn="l"/>
              </a:tabLst>
            </a:pPr>
            <a:r>
              <a:rPr lang="en-US" sz="2400" b="1" dirty="0" smtClean="0">
                <a:solidFill>
                  <a:srgbClr val="DFAE31"/>
                </a:solidFill>
                <a:latin typeface="Arial"/>
                <a:cs typeface="Arial"/>
              </a:rPr>
              <a:t>•  AdvancED</a:t>
            </a:r>
            <a:r>
              <a:rPr lang="en-US" sz="2400" b="1" spc="-114" dirty="0" smtClean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DFAE31"/>
                </a:solidFill>
                <a:latin typeface="Arial"/>
                <a:cs typeface="Arial"/>
              </a:rPr>
              <a:t>Accredi</a:t>
            </a:r>
            <a:r>
              <a:rPr lang="en-US" sz="2400" b="1" spc="-10" dirty="0">
                <a:solidFill>
                  <a:srgbClr val="DFAE31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DFAE31"/>
                </a:solidFill>
                <a:latin typeface="Arial"/>
                <a:cs typeface="Arial"/>
              </a:rPr>
              <a:t>a</a:t>
            </a:r>
            <a:r>
              <a:rPr lang="en-US" sz="2400" b="1" spc="-10" dirty="0">
                <a:solidFill>
                  <a:srgbClr val="DFAE31"/>
                </a:solidFill>
                <a:latin typeface="Arial"/>
                <a:cs typeface="Arial"/>
              </a:rPr>
              <a:t>t</a:t>
            </a:r>
            <a:r>
              <a:rPr lang="en-US" sz="2400" b="1" dirty="0">
                <a:solidFill>
                  <a:srgbClr val="DFAE31"/>
                </a:solidFill>
                <a:latin typeface="Arial"/>
                <a:cs typeface="Arial"/>
              </a:rPr>
              <a:t>ion</a:t>
            </a:r>
            <a:r>
              <a:rPr lang="en-US" sz="2400" b="1" spc="-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DFAE31"/>
                </a:solidFill>
                <a:latin typeface="Arial"/>
                <a:cs typeface="Arial"/>
              </a:rPr>
              <a:t>Review</a:t>
            </a:r>
            <a:r>
              <a:rPr lang="en-US" sz="2400" b="1" spc="-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2400" b="1" spc="-15" dirty="0">
                <a:solidFill>
                  <a:srgbClr val="DFAE31"/>
                </a:solidFill>
                <a:latin typeface="Arial"/>
                <a:cs typeface="Arial"/>
              </a:rPr>
              <a:t>F</a:t>
            </a:r>
            <a:r>
              <a:rPr lang="en-US" sz="2400" b="1" dirty="0">
                <a:solidFill>
                  <a:srgbClr val="DFAE31"/>
                </a:solidFill>
                <a:latin typeface="Arial"/>
                <a:cs typeface="Arial"/>
              </a:rPr>
              <a:t>all</a:t>
            </a:r>
            <a:r>
              <a:rPr lang="en-US" sz="2400" b="1" spc="-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DFAE31"/>
                </a:solidFill>
                <a:latin typeface="Arial"/>
                <a:cs typeface="Arial"/>
              </a:rPr>
              <a:t>2016</a:t>
            </a:r>
          </a:p>
          <a:p>
            <a:pPr marL="12700">
              <a:tabLst>
                <a:tab pos="229235" algn="l"/>
                <a:tab pos="5113655" algn="l"/>
              </a:tabLst>
            </a:pPr>
            <a:endParaRPr lang="en-US" sz="2400" b="1" dirty="0" smtClean="0">
              <a:solidFill>
                <a:srgbClr val="DFAE31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DFAE31"/>
                </a:solidFill>
                <a:latin typeface="Arial"/>
                <a:cs typeface="Arial"/>
              </a:rPr>
              <a:t>• Broward County Schools, first accredited in 1962, must participate in an external review every five years in order to retain AdvancED School System Accreditation. </a:t>
            </a:r>
          </a:p>
          <a:p>
            <a:endParaRPr lang="en-US" sz="2400" b="1" dirty="0">
              <a:solidFill>
                <a:srgbClr val="DFAE31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DFAE31"/>
                </a:solidFill>
                <a:latin typeface="Arial"/>
                <a:cs typeface="Arial"/>
              </a:rPr>
              <a:t>• The team will review the system and its schools to evaluate the system’s adherence to the AdvancED Accreditation Standards.  </a:t>
            </a:r>
          </a:p>
          <a:p>
            <a:pPr marL="12700">
              <a:tabLst>
                <a:tab pos="229235" algn="l"/>
                <a:tab pos="5113655" algn="l"/>
              </a:tabLst>
            </a:pPr>
            <a:r>
              <a:rPr sz="2800" b="1" dirty="0">
                <a:solidFill>
                  <a:srgbClr val="DFAE31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772400" cy="487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 Black"/>
                <a:cs typeface="Arial Black"/>
              </a:rPr>
              <a:t>WELCOME</a:t>
            </a:r>
            <a:r>
              <a:rPr lang="en-US" sz="6000" dirty="0" smtClean="0">
                <a:solidFill>
                  <a:schemeClr val="bg1"/>
                </a:solidFill>
                <a:latin typeface="Arial Black"/>
                <a:cs typeface="Arial Black"/>
              </a:rPr>
              <a:t>                            	2016-2017 	    		SCHOOL  		    	   	IMPROVEMENT </a:t>
            </a:r>
          </a:p>
          <a:p>
            <a:r>
              <a:rPr lang="en-US" sz="6000" dirty="0" smtClean="0">
                <a:solidFill>
                  <a:schemeClr val="bg1"/>
                </a:solidFill>
                <a:latin typeface="Arial Black"/>
                <a:cs typeface="Arial Black"/>
              </a:rPr>
              <a:t>             </a:t>
            </a:r>
            <a:r>
              <a:rPr lang="en-US" sz="5400" dirty="0" smtClean="0">
                <a:solidFill>
                  <a:schemeClr val="bg1"/>
                </a:solidFill>
                <a:latin typeface="Arial Black"/>
                <a:cs typeface="Arial Black"/>
              </a:rPr>
              <a:t>TEAM!</a:t>
            </a:r>
            <a:endParaRPr lang="en-US" sz="54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3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990600"/>
            <a:ext cx="6019800" cy="1371600"/>
          </a:xfrm>
          <a:prstGeom prst="rect">
            <a:avLst/>
          </a:prstGeom>
          <a:solidFill>
            <a:srgbClr val="35B8EB"/>
          </a:solidFill>
        </p:spPr>
        <p:txBody>
          <a:bodyPr vert="horz" wrap="square" lIns="0" tIns="0" rIns="0" bIns="0" rtlCol="0">
            <a:spAutoFit/>
          </a:bodyPr>
          <a:lstStyle/>
          <a:p>
            <a:pPr marL="1529715" marR="1019175" indent="-468630">
              <a:lnSpc>
                <a:spcPct val="100400"/>
              </a:lnSpc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2286000"/>
            <a:ext cx="830580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US" sz="800" dirty="0">
              <a:solidFill>
                <a:schemeClr val="accent3"/>
              </a:solidFill>
            </a:endParaRPr>
          </a:p>
          <a:p>
            <a:r>
              <a:rPr lang="en-US" sz="1600" b="1" u="sng" dirty="0">
                <a:solidFill>
                  <a:schemeClr val="accent3"/>
                </a:solidFill>
              </a:rPr>
              <a:t>Standard 1: Purpose and Direction</a:t>
            </a:r>
            <a:endParaRPr lang="en-US" sz="1600" dirty="0">
              <a:solidFill>
                <a:schemeClr val="accent3"/>
              </a:solidFill>
            </a:endParaRPr>
          </a:p>
          <a:p>
            <a:r>
              <a:rPr lang="en-US" sz="1400" dirty="0">
                <a:solidFill>
                  <a:schemeClr val="accent3"/>
                </a:solidFill>
              </a:rPr>
              <a:t>The </a:t>
            </a:r>
            <a:r>
              <a:rPr lang="en-US" sz="1400" b="1" dirty="0" smtClean="0">
                <a:solidFill>
                  <a:schemeClr val="accent3"/>
                </a:solidFill>
              </a:rPr>
              <a:t>SBBC Strategic Plan </a:t>
            </a:r>
            <a:r>
              <a:rPr lang="en-US" sz="1400" dirty="0" smtClean="0">
                <a:solidFill>
                  <a:schemeClr val="accent3"/>
                </a:solidFill>
              </a:rPr>
              <a:t>maintains </a:t>
            </a:r>
            <a:r>
              <a:rPr lang="en-US" sz="1400" dirty="0">
                <a:solidFill>
                  <a:schemeClr val="accent3"/>
                </a:solidFill>
              </a:rPr>
              <a:t>and communicates at all levels of the organization a purpose and direction for continuous improvement that commits to high expectations for learning as well as shared values and </a:t>
            </a:r>
            <a:r>
              <a:rPr lang="en-US" sz="1400" dirty="0" smtClean="0">
                <a:solidFill>
                  <a:schemeClr val="accent3"/>
                </a:solidFill>
              </a:rPr>
              <a:t>beliefs</a:t>
            </a:r>
          </a:p>
          <a:p>
            <a:r>
              <a:rPr lang="en-US" sz="1400" dirty="0" smtClean="0">
                <a:solidFill>
                  <a:schemeClr val="accent3"/>
                </a:solidFill>
              </a:rPr>
              <a:t>about </a:t>
            </a:r>
            <a:r>
              <a:rPr lang="en-US" sz="1400" dirty="0">
                <a:solidFill>
                  <a:schemeClr val="accent3"/>
                </a:solidFill>
              </a:rPr>
              <a:t>teaching and learning</a:t>
            </a:r>
            <a:r>
              <a:rPr lang="en-US" sz="1400" dirty="0" smtClean="0">
                <a:solidFill>
                  <a:schemeClr val="accent3"/>
                </a:solidFill>
              </a:rPr>
              <a:t>.</a:t>
            </a:r>
          </a:p>
          <a:p>
            <a:endParaRPr lang="en-US" sz="800" dirty="0">
              <a:solidFill>
                <a:schemeClr val="accent3"/>
              </a:solidFill>
            </a:endParaRPr>
          </a:p>
          <a:p>
            <a:r>
              <a:rPr lang="en-US" sz="1600" b="1" u="sng" dirty="0">
                <a:solidFill>
                  <a:schemeClr val="accent3"/>
                </a:solidFill>
              </a:rPr>
              <a:t>Standard 2: Governance and Leadership</a:t>
            </a:r>
            <a:endParaRPr lang="en-US" sz="1600" dirty="0">
              <a:solidFill>
                <a:schemeClr val="accent3"/>
              </a:solidFill>
            </a:endParaRPr>
          </a:p>
          <a:p>
            <a:r>
              <a:rPr lang="en-US" sz="1400" dirty="0">
                <a:solidFill>
                  <a:schemeClr val="accent3"/>
                </a:solidFill>
              </a:rPr>
              <a:t>The </a:t>
            </a:r>
            <a:r>
              <a:rPr lang="en-US" sz="1400" b="1" dirty="0">
                <a:solidFill>
                  <a:schemeClr val="accent3"/>
                </a:solidFill>
              </a:rPr>
              <a:t>SBBC Strategic Plan </a:t>
            </a:r>
            <a:r>
              <a:rPr lang="en-US" sz="1400" dirty="0" smtClean="0">
                <a:solidFill>
                  <a:schemeClr val="accent3"/>
                </a:solidFill>
              </a:rPr>
              <a:t>is </a:t>
            </a:r>
            <a:r>
              <a:rPr lang="en-US" sz="1400" dirty="0">
                <a:solidFill>
                  <a:schemeClr val="accent3"/>
                </a:solidFill>
              </a:rPr>
              <a:t>a part of a system of governance and leadership that promotes and supports student performance and system effectiveness</a:t>
            </a:r>
            <a:r>
              <a:rPr lang="en-US" sz="1400" dirty="0" smtClean="0">
                <a:solidFill>
                  <a:schemeClr val="accent3"/>
                </a:solidFill>
              </a:rPr>
              <a:t>.</a:t>
            </a:r>
          </a:p>
          <a:p>
            <a:endParaRPr lang="en-US" sz="800" dirty="0">
              <a:solidFill>
                <a:schemeClr val="accent3"/>
              </a:solidFill>
            </a:endParaRPr>
          </a:p>
          <a:p>
            <a:r>
              <a:rPr lang="en-US" sz="1600" b="1" u="sng" dirty="0">
                <a:solidFill>
                  <a:schemeClr val="accent3"/>
                </a:solidFill>
              </a:rPr>
              <a:t>Standard 3: Teaching and Assessing for Learning</a:t>
            </a:r>
            <a:endParaRPr lang="en-US" sz="1600" dirty="0">
              <a:solidFill>
                <a:schemeClr val="accent3"/>
              </a:solidFill>
            </a:endParaRPr>
          </a:p>
          <a:p>
            <a:r>
              <a:rPr lang="en-US" sz="1400" dirty="0">
                <a:solidFill>
                  <a:schemeClr val="accent3"/>
                </a:solidFill>
              </a:rPr>
              <a:t>The </a:t>
            </a:r>
            <a:r>
              <a:rPr lang="en-US" sz="1400" b="1" dirty="0">
                <a:solidFill>
                  <a:schemeClr val="accent3"/>
                </a:solidFill>
              </a:rPr>
              <a:t>SBBC Strategic Plan </a:t>
            </a:r>
            <a:r>
              <a:rPr lang="en-US" sz="1400" dirty="0" smtClean="0">
                <a:solidFill>
                  <a:schemeClr val="accent3"/>
                </a:solidFill>
              </a:rPr>
              <a:t>supports </a:t>
            </a:r>
            <a:r>
              <a:rPr lang="en-US" sz="1400" dirty="0">
                <a:solidFill>
                  <a:schemeClr val="accent3"/>
                </a:solidFill>
              </a:rPr>
              <a:t>the district’s practices for curriculum, instructional design, and assessment</a:t>
            </a:r>
            <a:r>
              <a:rPr lang="en-US" sz="1400" dirty="0" smtClean="0">
                <a:solidFill>
                  <a:schemeClr val="accent3"/>
                </a:solidFill>
              </a:rPr>
              <a:t>,</a:t>
            </a:r>
          </a:p>
          <a:p>
            <a:r>
              <a:rPr lang="en-US" sz="1400" dirty="0" smtClean="0">
                <a:solidFill>
                  <a:schemeClr val="accent3"/>
                </a:solidFill>
              </a:rPr>
              <a:t>ensuring </a:t>
            </a:r>
            <a:r>
              <a:rPr lang="en-US" sz="1400" dirty="0">
                <a:solidFill>
                  <a:schemeClr val="accent3"/>
                </a:solidFill>
              </a:rPr>
              <a:t>teacher effectiveness and student learning across all grades and courses</a:t>
            </a:r>
            <a:r>
              <a:rPr lang="en-US" sz="1400" dirty="0" smtClean="0">
                <a:solidFill>
                  <a:schemeClr val="accent3"/>
                </a:solidFill>
              </a:rPr>
              <a:t>.</a:t>
            </a:r>
          </a:p>
          <a:p>
            <a:endParaRPr lang="en-US" sz="800" dirty="0">
              <a:solidFill>
                <a:schemeClr val="accent3"/>
              </a:solidFill>
            </a:endParaRPr>
          </a:p>
          <a:p>
            <a:r>
              <a:rPr lang="en-US" sz="1600" b="1" u="sng" dirty="0">
                <a:solidFill>
                  <a:schemeClr val="accent3"/>
                </a:solidFill>
              </a:rPr>
              <a:t>Standard 4: Resources and Support Systems</a:t>
            </a:r>
            <a:r>
              <a:rPr lang="en-US" sz="1600" b="1" dirty="0">
                <a:solidFill>
                  <a:schemeClr val="accent3"/>
                </a:solidFill>
              </a:rPr>
              <a:t>   </a:t>
            </a:r>
            <a:endParaRPr lang="en-US" sz="1600" dirty="0">
              <a:solidFill>
                <a:schemeClr val="accent3"/>
              </a:solidFill>
            </a:endParaRPr>
          </a:p>
          <a:p>
            <a:r>
              <a:rPr lang="en-US" sz="1400" dirty="0">
                <a:solidFill>
                  <a:schemeClr val="accent3"/>
                </a:solidFill>
              </a:rPr>
              <a:t>The </a:t>
            </a:r>
            <a:r>
              <a:rPr lang="en-US" sz="1400" b="1" dirty="0">
                <a:solidFill>
                  <a:schemeClr val="accent3"/>
                </a:solidFill>
              </a:rPr>
              <a:t>SBBC Strategic Plan </a:t>
            </a:r>
            <a:r>
              <a:rPr lang="en-US" sz="1400" dirty="0" smtClean="0">
                <a:solidFill>
                  <a:schemeClr val="accent3"/>
                </a:solidFill>
              </a:rPr>
              <a:t>leverages </a:t>
            </a:r>
            <a:r>
              <a:rPr lang="en-US" sz="1400" dirty="0">
                <a:solidFill>
                  <a:schemeClr val="accent3"/>
                </a:solidFill>
              </a:rPr>
              <a:t>BCPS resources and provides services in all schools to support its purpose and direction to ensure success for all students</a:t>
            </a:r>
            <a:r>
              <a:rPr lang="en-US" sz="1400" dirty="0" smtClean="0">
                <a:solidFill>
                  <a:schemeClr val="accent3"/>
                </a:solidFill>
              </a:rPr>
              <a:t>.</a:t>
            </a:r>
          </a:p>
          <a:p>
            <a:endParaRPr lang="en-US" sz="800" dirty="0">
              <a:solidFill>
                <a:schemeClr val="accent3"/>
              </a:solidFill>
            </a:endParaRPr>
          </a:p>
          <a:p>
            <a:r>
              <a:rPr lang="en-US" sz="1600" b="1" u="sng" dirty="0">
                <a:solidFill>
                  <a:schemeClr val="accent3"/>
                </a:solidFill>
              </a:rPr>
              <a:t>Standard 5: Using Results for Continuous </a:t>
            </a:r>
            <a:r>
              <a:rPr lang="en-US" sz="1600" b="1" u="sng" dirty="0" smtClean="0">
                <a:solidFill>
                  <a:schemeClr val="accent3"/>
                </a:solidFill>
              </a:rPr>
              <a:t>Improvement</a:t>
            </a:r>
          </a:p>
          <a:p>
            <a:r>
              <a:rPr lang="en-US" sz="1400" dirty="0" smtClean="0">
                <a:solidFill>
                  <a:schemeClr val="accent3"/>
                </a:solidFill>
              </a:rPr>
              <a:t>The </a:t>
            </a:r>
            <a:r>
              <a:rPr lang="en-US" sz="1400" b="1" dirty="0">
                <a:solidFill>
                  <a:schemeClr val="accent3"/>
                </a:solidFill>
              </a:rPr>
              <a:t>SBBC Strategic Plan </a:t>
            </a:r>
            <a:r>
              <a:rPr lang="en-US" sz="1400" dirty="0" smtClean="0">
                <a:solidFill>
                  <a:schemeClr val="accent3"/>
                </a:solidFill>
              </a:rPr>
              <a:t>supports </a:t>
            </a:r>
            <a:r>
              <a:rPr lang="en-US" sz="1400" dirty="0">
                <a:solidFill>
                  <a:schemeClr val="accent3"/>
                </a:solidFill>
              </a:rPr>
              <a:t>the district’s comprehensive assessment process that generates a wide range </a:t>
            </a:r>
            <a:r>
              <a:rPr lang="en-US" sz="1400" dirty="0" smtClean="0">
                <a:solidFill>
                  <a:schemeClr val="accent3"/>
                </a:solidFill>
              </a:rPr>
              <a:t>of</a:t>
            </a:r>
          </a:p>
          <a:p>
            <a:r>
              <a:rPr lang="en-US" sz="1400" dirty="0" smtClean="0">
                <a:solidFill>
                  <a:schemeClr val="accent3"/>
                </a:solidFill>
              </a:rPr>
              <a:t>data </a:t>
            </a:r>
            <a:r>
              <a:rPr lang="en-US" sz="1400" dirty="0">
                <a:solidFill>
                  <a:schemeClr val="accent3"/>
                </a:solidFill>
              </a:rPr>
              <a:t>about student learning and system effectiveness and uses the results to guide continuous improvement.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1198" y="1131824"/>
            <a:ext cx="163830" cy="79375"/>
          </a:xfrm>
          <a:custGeom>
            <a:avLst/>
            <a:gdLst/>
            <a:ahLst/>
            <a:cxnLst/>
            <a:rect l="l" t="t" r="r" b="b"/>
            <a:pathLst>
              <a:path w="163829" h="79375">
                <a:moveTo>
                  <a:pt x="25661" y="0"/>
                </a:moveTo>
                <a:lnTo>
                  <a:pt x="0" y="1732"/>
                </a:lnTo>
                <a:lnTo>
                  <a:pt x="8672" y="18872"/>
                </a:lnTo>
                <a:lnTo>
                  <a:pt x="42430" y="55219"/>
                </a:lnTo>
                <a:lnTo>
                  <a:pt x="82121" y="73394"/>
                </a:lnTo>
                <a:lnTo>
                  <a:pt x="120447" y="79109"/>
                </a:lnTo>
                <a:lnTo>
                  <a:pt x="131657" y="79231"/>
                </a:lnTo>
                <a:lnTo>
                  <a:pt x="141635" y="78815"/>
                </a:lnTo>
                <a:lnTo>
                  <a:pt x="150108" y="78071"/>
                </a:lnTo>
                <a:lnTo>
                  <a:pt x="156808" y="77211"/>
                </a:lnTo>
                <a:lnTo>
                  <a:pt x="161464" y="76447"/>
                </a:lnTo>
                <a:lnTo>
                  <a:pt x="163806" y="75990"/>
                </a:lnTo>
                <a:lnTo>
                  <a:pt x="153339" y="59378"/>
                </a:lnTo>
                <a:lnTo>
                  <a:pt x="115649" y="24083"/>
                </a:lnTo>
                <a:lnTo>
                  <a:pt x="74194" y="6255"/>
                </a:lnTo>
                <a:lnTo>
                  <a:pt x="36263" y="307"/>
                </a:lnTo>
                <a:lnTo>
                  <a:pt x="25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2233" y="1523558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09">
                <a:moveTo>
                  <a:pt x="102706" y="0"/>
                </a:moveTo>
                <a:lnTo>
                  <a:pt x="3582" y="0"/>
                </a:lnTo>
                <a:lnTo>
                  <a:pt x="0" y="3608"/>
                </a:lnTo>
                <a:lnTo>
                  <a:pt x="0" y="12479"/>
                </a:lnTo>
                <a:lnTo>
                  <a:pt x="3582" y="16074"/>
                </a:lnTo>
                <a:lnTo>
                  <a:pt x="92692" y="16074"/>
                </a:lnTo>
                <a:lnTo>
                  <a:pt x="97566" y="6894"/>
                </a:lnTo>
                <a:lnTo>
                  <a:pt x="102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2217" y="1531596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63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6670" y="1523558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1177" y="0"/>
                </a:moveTo>
                <a:lnTo>
                  <a:pt x="572" y="0"/>
                </a:lnTo>
                <a:lnTo>
                  <a:pt x="986" y="6600"/>
                </a:lnTo>
                <a:lnTo>
                  <a:pt x="0" y="16074"/>
                </a:lnTo>
                <a:lnTo>
                  <a:pt x="50088" y="16074"/>
                </a:lnTo>
                <a:lnTo>
                  <a:pt x="40340" y="6026"/>
                </a:lnTo>
                <a:lnTo>
                  <a:pt x="3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0706" y="1523558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905" y="0"/>
                </a:moveTo>
                <a:lnTo>
                  <a:pt x="13304" y="0"/>
                </a:lnTo>
                <a:lnTo>
                  <a:pt x="5739" y="7909"/>
                </a:lnTo>
                <a:lnTo>
                  <a:pt x="0" y="16074"/>
                </a:lnTo>
                <a:lnTo>
                  <a:pt x="29618" y="16074"/>
                </a:lnTo>
                <a:lnTo>
                  <a:pt x="26342" y="4436"/>
                </a:lnTo>
                <a:lnTo>
                  <a:pt x="22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4506" y="1490258"/>
            <a:ext cx="129539" cy="16510"/>
          </a:xfrm>
          <a:custGeom>
            <a:avLst/>
            <a:gdLst/>
            <a:ahLst/>
            <a:cxnLst/>
            <a:rect l="l" t="t" r="r" b="b"/>
            <a:pathLst>
              <a:path w="129540" h="16509">
                <a:moveTo>
                  <a:pt x="129487" y="0"/>
                </a:moveTo>
                <a:lnTo>
                  <a:pt x="3595" y="0"/>
                </a:lnTo>
                <a:lnTo>
                  <a:pt x="0" y="3608"/>
                </a:lnTo>
                <a:lnTo>
                  <a:pt x="0" y="12479"/>
                </a:lnTo>
                <a:lnTo>
                  <a:pt x="3595" y="16074"/>
                </a:lnTo>
                <a:lnTo>
                  <a:pt x="113746" y="16074"/>
                </a:lnTo>
                <a:lnTo>
                  <a:pt x="121031" y="6894"/>
                </a:lnTo>
                <a:lnTo>
                  <a:pt x="129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2314" y="149829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882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0830" y="1456959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6084" y="0"/>
                </a:moveTo>
                <a:lnTo>
                  <a:pt x="3568" y="0"/>
                </a:lnTo>
                <a:lnTo>
                  <a:pt x="0" y="3606"/>
                </a:lnTo>
                <a:lnTo>
                  <a:pt x="0" y="12479"/>
                </a:lnTo>
                <a:lnTo>
                  <a:pt x="3568" y="16073"/>
                </a:lnTo>
                <a:lnTo>
                  <a:pt x="72222" y="16073"/>
                </a:lnTo>
                <a:lnTo>
                  <a:pt x="73233" y="7749"/>
                </a:lnTo>
                <a:lnTo>
                  <a:pt x="76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1922" y="1456960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6564" y="0"/>
                </a:moveTo>
                <a:lnTo>
                  <a:pt x="21454" y="0"/>
                </a:lnTo>
                <a:lnTo>
                  <a:pt x="15426" y="3233"/>
                </a:lnTo>
                <a:lnTo>
                  <a:pt x="1709" y="14280"/>
                </a:lnTo>
                <a:lnTo>
                  <a:pt x="0" y="16073"/>
                </a:lnTo>
                <a:lnTo>
                  <a:pt x="65948" y="16073"/>
                </a:lnTo>
                <a:lnTo>
                  <a:pt x="70327" y="13617"/>
                </a:lnTo>
                <a:lnTo>
                  <a:pt x="82650" y="8423"/>
                </a:lnTo>
                <a:lnTo>
                  <a:pt x="101702" y="3746"/>
                </a:lnTo>
                <a:lnTo>
                  <a:pt x="86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307" y="1456960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2999" y="0"/>
                </a:moveTo>
                <a:lnTo>
                  <a:pt x="5873" y="0"/>
                </a:lnTo>
                <a:lnTo>
                  <a:pt x="4315" y="8737"/>
                </a:lnTo>
                <a:lnTo>
                  <a:pt x="0" y="16073"/>
                </a:lnTo>
                <a:lnTo>
                  <a:pt x="102999" y="16073"/>
                </a:lnTo>
                <a:lnTo>
                  <a:pt x="106594" y="12466"/>
                </a:lnTo>
                <a:lnTo>
                  <a:pt x="106594" y="3594"/>
                </a:lnTo>
                <a:lnTo>
                  <a:pt x="102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4966" y="1456959"/>
            <a:ext cx="58419" cy="16510"/>
          </a:xfrm>
          <a:custGeom>
            <a:avLst/>
            <a:gdLst/>
            <a:ahLst/>
            <a:cxnLst/>
            <a:rect l="l" t="t" r="r" b="b"/>
            <a:pathLst>
              <a:path w="58420" h="16509">
                <a:moveTo>
                  <a:pt x="52205" y="0"/>
                </a:moveTo>
                <a:lnTo>
                  <a:pt x="0" y="0"/>
                </a:lnTo>
                <a:lnTo>
                  <a:pt x="2600" y="846"/>
                </a:lnTo>
                <a:lnTo>
                  <a:pt x="13558" y="5645"/>
                </a:lnTo>
                <a:lnTo>
                  <a:pt x="30502" y="16101"/>
                </a:lnTo>
                <a:lnTo>
                  <a:pt x="58092" y="16073"/>
                </a:lnTo>
                <a:lnTo>
                  <a:pt x="54189" y="9325"/>
                </a:lnTo>
                <a:lnTo>
                  <a:pt x="5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7230" y="142365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604" y="0"/>
                </a:moveTo>
                <a:lnTo>
                  <a:pt x="0" y="0"/>
                </a:lnTo>
                <a:lnTo>
                  <a:pt x="5927" y="7374"/>
                </a:lnTo>
                <a:lnTo>
                  <a:pt x="8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1392" y="1423659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5421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9"/>
                </a:lnTo>
                <a:lnTo>
                  <a:pt x="3596" y="16073"/>
                </a:lnTo>
                <a:lnTo>
                  <a:pt x="73673" y="16073"/>
                </a:lnTo>
                <a:lnTo>
                  <a:pt x="78122" y="8456"/>
                </a:lnTo>
                <a:lnTo>
                  <a:pt x="854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184" y="1423662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09" h="16509">
                <a:moveTo>
                  <a:pt x="88536" y="0"/>
                </a:moveTo>
                <a:lnTo>
                  <a:pt x="0" y="0"/>
                </a:lnTo>
                <a:lnTo>
                  <a:pt x="2703" y="6026"/>
                </a:lnTo>
                <a:lnTo>
                  <a:pt x="3303" y="16074"/>
                </a:lnTo>
                <a:lnTo>
                  <a:pt x="88536" y="16074"/>
                </a:lnTo>
                <a:lnTo>
                  <a:pt x="92132" y="12466"/>
                </a:lnTo>
                <a:lnTo>
                  <a:pt x="92132" y="3594"/>
                </a:lnTo>
                <a:lnTo>
                  <a:pt x="88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4495" y="1423659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660" y="0"/>
                </a:moveTo>
                <a:lnTo>
                  <a:pt x="0" y="0"/>
                </a:lnTo>
                <a:lnTo>
                  <a:pt x="3436" y="16073"/>
                </a:lnTo>
                <a:lnTo>
                  <a:pt x="81385" y="16073"/>
                </a:lnTo>
                <a:lnTo>
                  <a:pt x="81664" y="7335"/>
                </a:lnTo>
                <a:lnTo>
                  <a:pt x="84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6843" y="1398401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0440" y="1390363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09" h="16509">
                <a:moveTo>
                  <a:pt x="101547" y="0"/>
                </a:moveTo>
                <a:lnTo>
                  <a:pt x="0" y="0"/>
                </a:lnTo>
                <a:lnTo>
                  <a:pt x="10454" y="4302"/>
                </a:lnTo>
                <a:lnTo>
                  <a:pt x="19430" y="16073"/>
                </a:lnTo>
                <a:lnTo>
                  <a:pt x="101547" y="16073"/>
                </a:lnTo>
                <a:lnTo>
                  <a:pt x="105144" y="12466"/>
                </a:lnTo>
                <a:lnTo>
                  <a:pt x="105144" y="3594"/>
                </a:lnTo>
                <a:lnTo>
                  <a:pt x="101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09621" y="1390360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303" y="0"/>
                </a:moveTo>
                <a:lnTo>
                  <a:pt x="0" y="0"/>
                </a:lnTo>
                <a:lnTo>
                  <a:pt x="4701" y="7602"/>
                </a:lnTo>
                <a:lnTo>
                  <a:pt x="8270" y="16073"/>
                </a:lnTo>
                <a:lnTo>
                  <a:pt x="108845" y="16073"/>
                </a:lnTo>
                <a:lnTo>
                  <a:pt x="117302" y="4596"/>
                </a:lnTo>
                <a:lnTo>
                  <a:pt x="128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7725" y="1365100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255" y="0"/>
                </a:lnTo>
              </a:path>
            </a:pathLst>
          </a:custGeom>
          <a:ln w="17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6627" y="1331805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456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6117" y="1298501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909" y="0"/>
                </a:lnTo>
              </a:path>
            </a:pathLst>
          </a:custGeom>
          <a:ln w="17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55817" y="1257165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37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6"/>
                </a:lnTo>
                <a:lnTo>
                  <a:pt x="3582" y="16073"/>
                </a:lnTo>
                <a:lnTo>
                  <a:pt x="82237" y="16073"/>
                </a:lnTo>
                <a:lnTo>
                  <a:pt x="85832" y="12466"/>
                </a:lnTo>
                <a:lnTo>
                  <a:pt x="85832" y="3594"/>
                </a:lnTo>
                <a:lnTo>
                  <a:pt x="822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7863" y="1129685"/>
            <a:ext cx="105410" cy="136525"/>
          </a:xfrm>
          <a:custGeom>
            <a:avLst/>
            <a:gdLst/>
            <a:ahLst/>
            <a:cxnLst/>
            <a:rect l="l" t="t" r="r" b="b"/>
            <a:pathLst>
              <a:path w="105409" h="136525">
                <a:moveTo>
                  <a:pt x="101633" y="0"/>
                </a:moveTo>
                <a:lnTo>
                  <a:pt x="55403" y="16993"/>
                </a:lnTo>
                <a:lnTo>
                  <a:pt x="25868" y="44987"/>
                </a:lnTo>
                <a:lnTo>
                  <a:pt x="6242" y="81620"/>
                </a:lnTo>
                <a:lnTo>
                  <a:pt x="0" y="119249"/>
                </a:lnTo>
                <a:lnTo>
                  <a:pt x="281" y="125900"/>
                </a:lnTo>
                <a:lnTo>
                  <a:pt x="511" y="128055"/>
                </a:lnTo>
                <a:lnTo>
                  <a:pt x="511" y="132491"/>
                </a:lnTo>
                <a:lnTo>
                  <a:pt x="4080" y="136072"/>
                </a:lnTo>
                <a:lnTo>
                  <a:pt x="12950" y="136072"/>
                </a:lnTo>
                <a:lnTo>
                  <a:pt x="16532" y="132491"/>
                </a:lnTo>
                <a:lnTo>
                  <a:pt x="16452" y="125739"/>
                </a:lnTo>
                <a:lnTo>
                  <a:pt x="16641" y="119774"/>
                </a:lnTo>
                <a:lnTo>
                  <a:pt x="25627" y="82382"/>
                </a:lnTo>
                <a:lnTo>
                  <a:pt x="45346" y="46417"/>
                </a:lnTo>
                <a:lnTo>
                  <a:pt x="85250" y="19699"/>
                </a:lnTo>
                <a:lnTo>
                  <a:pt x="97185" y="16073"/>
                </a:lnTo>
                <a:lnTo>
                  <a:pt x="101620" y="16073"/>
                </a:lnTo>
                <a:lnTo>
                  <a:pt x="105203" y="12492"/>
                </a:lnTo>
                <a:lnTo>
                  <a:pt x="105203" y="3606"/>
                </a:lnTo>
                <a:lnTo>
                  <a:pt x="101633" y="0"/>
                </a:lnTo>
                <a:close/>
              </a:path>
              <a:path w="105409" h="136525">
                <a:moveTo>
                  <a:pt x="101620" y="16073"/>
                </a:moveTo>
                <a:lnTo>
                  <a:pt x="97185" y="16073"/>
                </a:lnTo>
                <a:lnTo>
                  <a:pt x="101606" y="16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3072" y="1556550"/>
            <a:ext cx="175895" cy="205104"/>
          </a:xfrm>
          <a:custGeom>
            <a:avLst/>
            <a:gdLst/>
            <a:ahLst/>
            <a:cxnLst/>
            <a:rect l="l" t="t" r="r" b="b"/>
            <a:pathLst>
              <a:path w="175895" h="205105">
                <a:moveTo>
                  <a:pt x="0" y="20"/>
                </a:moveTo>
                <a:lnTo>
                  <a:pt x="5662" y="40147"/>
                </a:lnTo>
                <a:lnTo>
                  <a:pt x="16504" y="78351"/>
                </a:lnTo>
                <a:lnTo>
                  <a:pt x="32151" y="114257"/>
                </a:lnTo>
                <a:lnTo>
                  <a:pt x="52227" y="147486"/>
                </a:lnTo>
                <a:lnTo>
                  <a:pt x="76356" y="177664"/>
                </a:lnTo>
                <a:lnTo>
                  <a:pt x="104161" y="204414"/>
                </a:lnTo>
                <a:lnTo>
                  <a:pt x="105486" y="204603"/>
                </a:lnTo>
                <a:lnTo>
                  <a:pt x="106583" y="202868"/>
                </a:lnTo>
                <a:lnTo>
                  <a:pt x="107544" y="199328"/>
                </a:lnTo>
                <a:lnTo>
                  <a:pt x="108461" y="194104"/>
                </a:lnTo>
                <a:lnTo>
                  <a:pt x="109472" y="186980"/>
                </a:lnTo>
                <a:lnTo>
                  <a:pt x="110533" y="179076"/>
                </a:lnTo>
                <a:lnTo>
                  <a:pt x="111871" y="169513"/>
                </a:lnTo>
                <a:lnTo>
                  <a:pt x="121390" y="120380"/>
                </a:lnTo>
                <a:lnTo>
                  <a:pt x="135478" y="75450"/>
                </a:lnTo>
                <a:lnTo>
                  <a:pt x="135874" y="74485"/>
                </a:lnTo>
                <a:lnTo>
                  <a:pt x="67019" y="74485"/>
                </a:lnTo>
                <a:lnTo>
                  <a:pt x="72762" y="26307"/>
                </a:lnTo>
                <a:lnTo>
                  <a:pt x="83059" y="159"/>
                </a:lnTo>
                <a:lnTo>
                  <a:pt x="0" y="20"/>
                </a:lnTo>
                <a:close/>
              </a:path>
              <a:path w="175895" h="205105">
                <a:moveTo>
                  <a:pt x="147913" y="0"/>
                </a:moveTo>
                <a:lnTo>
                  <a:pt x="106069" y="30713"/>
                </a:lnTo>
                <a:lnTo>
                  <a:pt x="76407" y="62484"/>
                </a:lnTo>
                <a:lnTo>
                  <a:pt x="67019" y="74485"/>
                </a:lnTo>
                <a:lnTo>
                  <a:pt x="135874" y="74485"/>
                </a:lnTo>
                <a:lnTo>
                  <a:pt x="141990" y="59572"/>
                </a:lnTo>
                <a:lnTo>
                  <a:pt x="149561" y="43442"/>
                </a:lnTo>
                <a:lnTo>
                  <a:pt x="158286" y="27179"/>
                </a:lnTo>
                <a:lnTo>
                  <a:pt x="168256" y="10904"/>
                </a:lnTo>
                <a:lnTo>
                  <a:pt x="175700" y="20"/>
                </a:lnTo>
                <a:lnTo>
                  <a:pt x="147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17875" y="1556571"/>
            <a:ext cx="412115" cy="268605"/>
          </a:xfrm>
          <a:custGeom>
            <a:avLst/>
            <a:gdLst/>
            <a:ahLst/>
            <a:cxnLst/>
            <a:rect l="l" t="t" r="r" b="b"/>
            <a:pathLst>
              <a:path w="412115" h="268605">
                <a:moveTo>
                  <a:pt x="55830" y="30"/>
                </a:moveTo>
                <a:lnTo>
                  <a:pt x="37003" y="38881"/>
                </a:lnTo>
                <a:lnTo>
                  <a:pt x="22849" y="76320"/>
                </a:lnTo>
                <a:lnTo>
                  <a:pt x="8932" y="128799"/>
                </a:lnTo>
                <a:lnTo>
                  <a:pt x="2093" y="173866"/>
                </a:lnTo>
                <a:lnTo>
                  <a:pt x="0" y="210424"/>
                </a:lnTo>
                <a:lnTo>
                  <a:pt x="100" y="224158"/>
                </a:lnTo>
                <a:lnTo>
                  <a:pt x="25384" y="258398"/>
                </a:lnTo>
                <a:lnTo>
                  <a:pt x="67851" y="268551"/>
                </a:lnTo>
                <a:lnTo>
                  <a:pt x="73058" y="268551"/>
                </a:lnTo>
                <a:lnTo>
                  <a:pt x="109460" y="250428"/>
                </a:lnTo>
                <a:lnTo>
                  <a:pt x="118872" y="222681"/>
                </a:lnTo>
                <a:lnTo>
                  <a:pt x="283385" y="222681"/>
                </a:lnTo>
                <a:lnTo>
                  <a:pt x="325085" y="188400"/>
                </a:lnTo>
                <a:lnTo>
                  <a:pt x="361356" y="144831"/>
                </a:lnTo>
                <a:lnTo>
                  <a:pt x="372787" y="126539"/>
                </a:lnTo>
                <a:lnTo>
                  <a:pt x="78553" y="126539"/>
                </a:lnTo>
                <a:lnTo>
                  <a:pt x="78039" y="125836"/>
                </a:lnTo>
                <a:lnTo>
                  <a:pt x="78735" y="121658"/>
                </a:lnTo>
                <a:lnTo>
                  <a:pt x="80385" y="114393"/>
                </a:lnTo>
                <a:lnTo>
                  <a:pt x="82689" y="104617"/>
                </a:lnTo>
                <a:lnTo>
                  <a:pt x="85414" y="92623"/>
                </a:lnTo>
                <a:lnTo>
                  <a:pt x="93378" y="47966"/>
                </a:lnTo>
                <a:lnTo>
                  <a:pt x="95842" y="15314"/>
                </a:lnTo>
                <a:lnTo>
                  <a:pt x="87665" y="5847"/>
                </a:lnTo>
                <a:lnTo>
                  <a:pt x="70806" y="1359"/>
                </a:lnTo>
                <a:lnTo>
                  <a:pt x="55830" y="30"/>
                </a:lnTo>
                <a:close/>
              </a:path>
              <a:path w="412115" h="268605">
                <a:moveTo>
                  <a:pt x="283385" y="222681"/>
                </a:moveTo>
                <a:lnTo>
                  <a:pt x="118872" y="222681"/>
                </a:lnTo>
                <a:lnTo>
                  <a:pt x="121115" y="236906"/>
                </a:lnTo>
                <a:lnTo>
                  <a:pt x="149082" y="265841"/>
                </a:lnTo>
                <a:lnTo>
                  <a:pt x="169853" y="268551"/>
                </a:lnTo>
                <a:lnTo>
                  <a:pt x="175339" y="267991"/>
                </a:lnTo>
                <a:lnTo>
                  <a:pt x="212890" y="257965"/>
                </a:lnTo>
                <a:lnTo>
                  <a:pt x="248294" y="243265"/>
                </a:lnTo>
                <a:lnTo>
                  <a:pt x="281321" y="224158"/>
                </a:lnTo>
                <a:lnTo>
                  <a:pt x="283385" y="222681"/>
                </a:lnTo>
                <a:close/>
              </a:path>
              <a:path w="412115" h="268605">
                <a:moveTo>
                  <a:pt x="204026" y="0"/>
                </a:moveTo>
                <a:lnTo>
                  <a:pt x="136224" y="0"/>
                </a:lnTo>
                <a:lnTo>
                  <a:pt x="135767" y="2027"/>
                </a:lnTo>
                <a:lnTo>
                  <a:pt x="134387" y="7716"/>
                </a:lnTo>
                <a:lnTo>
                  <a:pt x="119410" y="55315"/>
                </a:lnTo>
                <a:lnTo>
                  <a:pt x="97928" y="100609"/>
                </a:lnTo>
                <a:lnTo>
                  <a:pt x="78553" y="126539"/>
                </a:lnTo>
                <a:lnTo>
                  <a:pt x="372787" y="126539"/>
                </a:lnTo>
                <a:lnTo>
                  <a:pt x="395804" y="76797"/>
                </a:lnTo>
                <a:lnTo>
                  <a:pt x="406269" y="39316"/>
                </a:lnTo>
                <a:lnTo>
                  <a:pt x="411059" y="6600"/>
                </a:lnTo>
                <a:lnTo>
                  <a:pt x="208780" y="6600"/>
                </a:lnTo>
                <a:lnTo>
                  <a:pt x="204026" y="0"/>
                </a:lnTo>
                <a:close/>
              </a:path>
              <a:path w="412115" h="268605">
                <a:moveTo>
                  <a:pt x="411756" y="0"/>
                </a:moveTo>
                <a:lnTo>
                  <a:pt x="209460" y="0"/>
                </a:lnTo>
                <a:lnTo>
                  <a:pt x="208780" y="6600"/>
                </a:lnTo>
                <a:lnTo>
                  <a:pt x="411059" y="6600"/>
                </a:lnTo>
                <a:lnTo>
                  <a:pt x="411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1073" y="1257165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36" y="0"/>
                </a:moveTo>
                <a:lnTo>
                  <a:pt x="3581" y="0"/>
                </a:lnTo>
                <a:lnTo>
                  <a:pt x="0" y="3594"/>
                </a:lnTo>
                <a:lnTo>
                  <a:pt x="0" y="12466"/>
                </a:lnTo>
                <a:lnTo>
                  <a:pt x="3581" y="16073"/>
                </a:lnTo>
                <a:lnTo>
                  <a:pt x="82236" y="16073"/>
                </a:lnTo>
                <a:lnTo>
                  <a:pt x="85832" y="12466"/>
                </a:lnTo>
                <a:lnTo>
                  <a:pt x="85832" y="3594"/>
                </a:lnTo>
                <a:lnTo>
                  <a:pt x="82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25548" y="1900643"/>
            <a:ext cx="142176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4769">
              <a:lnSpc>
                <a:spcPct val="103099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457200" y="1066800"/>
            <a:ext cx="8382000" cy="120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9715" marR="1019175" indent="-468630" algn="ctr">
              <a:lnSpc>
                <a:spcPct val="100400"/>
              </a:lnSpc>
            </a:pPr>
            <a:r>
              <a:rPr lang="en-US" sz="3600" b="1" dirty="0" smtClean="0">
                <a:solidFill>
                  <a:srgbClr val="FFFFFF"/>
                </a:solidFill>
                <a:cs typeface="Calibri"/>
              </a:rPr>
              <a:t>ACC</a:t>
            </a:r>
            <a:r>
              <a:rPr lang="en-US" sz="3600" b="1" spc="-25" dirty="0" smtClean="0">
                <a:solidFill>
                  <a:srgbClr val="FFFFFF"/>
                </a:solidFill>
                <a:cs typeface="Calibri"/>
              </a:rPr>
              <a:t>RED</a:t>
            </a:r>
            <a:r>
              <a:rPr lang="en-US" sz="3600" b="1" spc="-15" dirty="0" smtClean="0">
                <a:solidFill>
                  <a:srgbClr val="FFFFFF"/>
                </a:solidFill>
                <a:cs typeface="Calibri"/>
              </a:rPr>
              <a:t>ITATIO</a:t>
            </a:r>
            <a:r>
              <a:rPr lang="en-US" sz="3600" b="1" spc="-30" dirty="0" smtClean="0">
                <a:solidFill>
                  <a:srgbClr val="FFFFFF"/>
                </a:solidFill>
                <a:cs typeface="Calibri"/>
              </a:rPr>
              <a:t>N </a:t>
            </a:r>
            <a:r>
              <a:rPr lang="en-US" sz="3600" b="1" spc="-20" dirty="0" smtClean="0">
                <a:solidFill>
                  <a:srgbClr val="FFFFFF"/>
                </a:solidFill>
                <a:cs typeface="Calibri"/>
              </a:rPr>
              <a:t>ST</a:t>
            </a:r>
            <a:r>
              <a:rPr lang="en-US" sz="3600" b="1" spc="-30" dirty="0" smtClean="0">
                <a:solidFill>
                  <a:srgbClr val="FFFFFF"/>
                </a:solidFill>
                <a:cs typeface="Calibri"/>
              </a:rPr>
              <a:t>ANDARD</a:t>
            </a:r>
            <a:r>
              <a:rPr lang="en-US" sz="3600" b="1" spc="-25" dirty="0" smtClean="0">
                <a:solidFill>
                  <a:srgbClr val="FFFFFF"/>
                </a:solidFill>
                <a:cs typeface="Calibri"/>
              </a:rPr>
              <a:t>S</a:t>
            </a:r>
            <a:endParaRPr lang="en-US" sz="3600" b="1" spc="-25" dirty="0">
              <a:solidFill>
                <a:srgbClr val="FFFFFF"/>
              </a:solidFill>
              <a:cs typeface="Calibri"/>
            </a:endParaRPr>
          </a:p>
          <a:p>
            <a:pPr marL="1529715" marR="1019175" indent="-468630" algn="ctr">
              <a:lnSpc>
                <a:spcPct val="100400"/>
              </a:lnSpc>
            </a:pPr>
            <a:r>
              <a:rPr lang="en-US" sz="3600" b="1" spc="-25" dirty="0" smtClean="0">
                <a:solidFill>
                  <a:srgbClr val="FFFFFF"/>
                </a:solidFill>
                <a:cs typeface="Calibri"/>
              </a:rPr>
              <a:t>&amp; SBBC STRATEGIC PLAN</a:t>
            </a:r>
            <a:endParaRPr lang="en-US" sz="3600" dirty="0">
              <a:cs typeface="Calibri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990600"/>
            <a:ext cx="6019800" cy="1371600"/>
          </a:xfrm>
          <a:prstGeom prst="rect">
            <a:avLst/>
          </a:prstGeom>
          <a:solidFill>
            <a:srgbClr val="35B8EB"/>
          </a:solidFill>
        </p:spPr>
        <p:txBody>
          <a:bodyPr vert="horz" wrap="square" lIns="0" tIns="0" rIns="0" bIns="0" rtlCol="0">
            <a:spAutoFit/>
          </a:bodyPr>
          <a:lstStyle/>
          <a:p>
            <a:pPr marL="1529715" marR="1019175" indent="-468630">
              <a:lnSpc>
                <a:spcPct val="100400"/>
              </a:lnSpc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2319039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US" sz="800" dirty="0">
              <a:solidFill>
                <a:schemeClr val="accent3"/>
              </a:solidFill>
            </a:endParaRPr>
          </a:p>
          <a:p>
            <a:r>
              <a:rPr lang="en-US" sz="1400" dirty="0" smtClean="0">
                <a:solidFill>
                  <a:schemeClr val="accent3"/>
                </a:solidFill>
              </a:rPr>
              <a:t>.</a:t>
            </a:r>
            <a:endParaRPr lang="en-US" sz="1400" dirty="0">
              <a:solidFill>
                <a:schemeClr val="accent3"/>
              </a:solidFill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1198" y="1131824"/>
            <a:ext cx="163830" cy="79375"/>
          </a:xfrm>
          <a:custGeom>
            <a:avLst/>
            <a:gdLst/>
            <a:ahLst/>
            <a:cxnLst/>
            <a:rect l="l" t="t" r="r" b="b"/>
            <a:pathLst>
              <a:path w="163829" h="79375">
                <a:moveTo>
                  <a:pt x="25661" y="0"/>
                </a:moveTo>
                <a:lnTo>
                  <a:pt x="0" y="1732"/>
                </a:lnTo>
                <a:lnTo>
                  <a:pt x="8672" y="18872"/>
                </a:lnTo>
                <a:lnTo>
                  <a:pt x="42430" y="55219"/>
                </a:lnTo>
                <a:lnTo>
                  <a:pt x="82121" y="73394"/>
                </a:lnTo>
                <a:lnTo>
                  <a:pt x="120447" y="79109"/>
                </a:lnTo>
                <a:lnTo>
                  <a:pt x="131657" y="79231"/>
                </a:lnTo>
                <a:lnTo>
                  <a:pt x="141635" y="78815"/>
                </a:lnTo>
                <a:lnTo>
                  <a:pt x="150108" y="78071"/>
                </a:lnTo>
                <a:lnTo>
                  <a:pt x="156808" y="77211"/>
                </a:lnTo>
                <a:lnTo>
                  <a:pt x="161464" y="76447"/>
                </a:lnTo>
                <a:lnTo>
                  <a:pt x="163806" y="75990"/>
                </a:lnTo>
                <a:lnTo>
                  <a:pt x="153339" y="59378"/>
                </a:lnTo>
                <a:lnTo>
                  <a:pt x="115649" y="24083"/>
                </a:lnTo>
                <a:lnTo>
                  <a:pt x="74194" y="6255"/>
                </a:lnTo>
                <a:lnTo>
                  <a:pt x="36263" y="307"/>
                </a:lnTo>
                <a:lnTo>
                  <a:pt x="25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2233" y="1523558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09">
                <a:moveTo>
                  <a:pt x="102706" y="0"/>
                </a:moveTo>
                <a:lnTo>
                  <a:pt x="3582" y="0"/>
                </a:lnTo>
                <a:lnTo>
                  <a:pt x="0" y="3608"/>
                </a:lnTo>
                <a:lnTo>
                  <a:pt x="0" y="12479"/>
                </a:lnTo>
                <a:lnTo>
                  <a:pt x="3582" y="16074"/>
                </a:lnTo>
                <a:lnTo>
                  <a:pt x="92692" y="16074"/>
                </a:lnTo>
                <a:lnTo>
                  <a:pt x="97566" y="6894"/>
                </a:lnTo>
                <a:lnTo>
                  <a:pt x="102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2217" y="1531596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63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6670" y="1523558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1177" y="0"/>
                </a:moveTo>
                <a:lnTo>
                  <a:pt x="572" y="0"/>
                </a:lnTo>
                <a:lnTo>
                  <a:pt x="986" y="6600"/>
                </a:lnTo>
                <a:lnTo>
                  <a:pt x="0" y="16074"/>
                </a:lnTo>
                <a:lnTo>
                  <a:pt x="50088" y="16074"/>
                </a:lnTo>
                <a:lnTo>
                  <a:pt x="40340" y="6026"/>
                </a:lnTo>
                <a:lnTo>
                  <a:pt x="3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0706" y="1523558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905" y="0"/>
                </a:moveTo>
                <a:lnTo>
                  <a:pt x="13304" y="0"/>
                </a:lnTo>
                <a:lnTo>
                  <a:pt x="5739" y="7909"/>
                </a:lnTo>
                <a:lnTo>
                  <a:pt x="0" y="16074"/>
                </a:lnTo>
                <a:lnTo>
                  <a:pt x="29618" y="16074"/>
                </a:lnTo>
                <a:lnTo>
                  <a:pt x="26342" y="4436"/>
                </a:lnTo>
                <a:lnTo>
                  <a:pt x="22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4506" y="1490258"/>
            <a:ext cx="129539" cy="16510"/>
          </a:xfrm>
          <a:custGeom>
            <a:avLst/>
            <a:gdLst/>
            <a:ahLst/>
            <a:cxnLst/>
            <a:rect l="l" t="t" r="r" b="b"/>
            <a:pathLst>
              <a:path w="129540" h="16509">
                <a:moveTo>
                  <a:pt x="129487" y="0"/>
                </a:moveTo>
                <a:lnTo>
                  <a:pt x="3595" y="0"/>
                </a:lnTo>
                <a:lnTo>
                  <a:pt x="0" y="3608"/>
                </a:lnTo>
                <a:lnTo>
                  <a:pt x="0" y="12479"/>
                </a:lnTo>
                <a:lnTo>
                  <a:pt x="3595" y="16074"/>
                </a:lnTo>
                <a:lnTo>
                  <a:pt x="113746" y="16074"/>
                </a:lnTo>
                <a:lnTo>
                  <a:pt x="121031" y="6894"/>
                </a:lnTo>
                <a:lnTo>
                  <a:pt x="129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2314" y="149829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882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0830" y="1456959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6084" y="0"/>
                </a:moveTo>
                <a:lnTo>
                  <a:pt x="3568" y="0"/>
                </a:lnTo>
                <a:lnTo>
                  <a:pt x="0" y="3606"/>
                </a:lnTo>
                <a:lnTo>
                  <a:pt x="0" y="12479"/>
                </a:lnTo>
                <a:lnTo>
                  <a:pt x="3568" y="16073"/>
                </a:lnTo>
                <a:lnTo>
                  <a:pt x="72222" y="16073"/>
                </a:lnTo>
                <a:lnTo>
                  <a:pt x="73233" y="7749"/>
                </a:lnTo>
                <a:lnTo>
                  <a:pt x="76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1922" y="1456960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6564" y="0"/>
                </a:moveTo>
                <a:lnTo>
                  <a:pt x="21454" y="0"/>
                </a:lnTo>
                <a:lnTo>
                  <a:pt x="15426" y="3233"/>
                </a:lnTo>
                <a:lnTo>
                  <a:pt x="1709" y="14280"/>
                </a:lnTo>
                <a:lnTo>
                  <a:pt x="0" y="16073"/>
                </a:lnTo>
                <a:lnTo>
                  <a:pt x="65948" y="16073"/>
                </a:lnTo>
                <a:lnTo>
                  <a:pt x="70327" y="13617"/>
                </a:lnTo>
                <a:lnTo>
                  <a:pt x="82650" y="8423"/>
                </a:lnTo>
                <a:lnTo>
                  <a:pt x="101702" y="3746"/>
                </a:lnTo>
                <a:lnTo>
                  <a:pt x="86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307" y="1456960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2999" y="0"/>
                </a:moveTo>
                <a:lnTo>
                  <a:pt x="5873" y="0"/>
                </a:lnTo>
                <a:lnTo>
                  <a:pt x="4315" y="8737"/>
                </a:lnTo>
                <a:lnTo>
                  <a:pt x="0" y="16073"/>
                </a:lnTo>
                <a:lnTo>
                  <a:pt x="102999" y="16073"/>
                </a:lnTo>
                <a:lnTo>
                  <a:pt x="106594" y="12466"/>
                </a:lnTo>
                <a:lnTo>
                  <a:pt x="106594" y="3594"/>
                </a:lnTo>
                <a:lnTo>
                  <a:pt x="102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4966" y="1456959"/>
            <a:ext cx="58419" cy="16510"/>
          </a:xfrm>
          <a:custGeom>
            <a:avLst/>
            <a:gdLst/>
            <a:ahLst/>
            <a:cxnLst/>
            <a:rect l="l" t="t" r="r" b="b"/>
            <a:pathLst>
              <a:path w="58420" h="16509">
                <a:moveTo>
                  <a:pt x="52205" y="0"/>
                </a:moveTo>
                <a:lnTo>
                  <a:pt x="0" y="0"/>
                </a:lnTo>
                <a:lnTo>
                  <a:pt x="2600" y="846"/>
                </a:lnTo>
                <a:lnTo>
                  <a:pt x="13558" y="5645"/>
                </a:lnTo>
                <a:lnTo>
                  <a:pt x="30502" y="16101"/>
                </a:lnTo>
                <a:lnTo>
                  <a:pt x="58092" y="16073"/>
                </a:lnTo>
                <a:lnTo>
                  <a:pt x="54189" y="9325"/>
                </a:lnTo>
                <a:lnTo>
                  <a:pt x="522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7230" y="142365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604" y="0"/>
                </a:moveTo>
                <a:lnTo>
                  <a:pt x="0" y="0"/>
                </a:lnTo>
                <a:lnTo>
                  <a:pt x="5927" y="7374"/>
                </a:lnTo>
                <a:lnTo>
                  <a:pt x="8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1392" y="1423659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5421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9"/>
                </a:lnTo>
                <a:lnTo>
                  <a:pt x="3596" y="16073"/>
                </a:lnTo>
                <a:lnTo>
                  <a:pt x="73673" y="16073"/>
                </a:lnTo>
                <a:lnTo>
                  <a:pt x="78122" y="8456"/>
                </a:lnTo>
                <a:lnTo>
                  <a:pt x="854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184" y="1423662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09" h="16509">
                <a:moveTo>
                  <a:pt x="88536" y="0"/>
                </a:moveTo>
                <a:lnTo>
                  <a:pt x="0" y="0"/>
                </a:lnTo>
                <a:lnTo>
                  <a:pt x="2703" y="6026"/>
                </a:lnTo>
                <a:lnTo>
                  <a:pt x="3303" y="16074"/>
                </a:lnTo>
                <a:lnTo>
                  <a:pt x="88536" y="16074"/>
                </a:lnTo>
                <a:lnTo>
                  <a:pt x="92132" y="12466"/>
                </a:lnTo>
                <a:lnTo>
                  <a:pt x="92132" y="3594"/>
                </a:lnTo>
                <a:lnTo>
                  <a:pt x="88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4495" y="1423659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660" y="0"/>
                </a:moveTo>
                <a:lnTo>
                  <a:pt x="0" y="0"/>
                </a:lnTo>
                <a:lnTo>
                  <a:pt x="3436" y="16073"/>
                </a:lnTo>
                <a:lnTo>
                  <a:pt x="81385" y="16073"/>
                </a:lnTo>
                <a:lnTo>
                  <a:pt x="81664" y="7335"/>
                </a:lnTo>
                <a:lnTo>
                  <a:pt x="84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6843" y="1398401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73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0440" y="1390363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09" h="16509">
                <a:moveTo>
                  <a:pt x="101547" y="0"/>
                </a:moveTo>
                <a:lnTo>
                  <a:pt x="0" y="0"/>
                </a:lnTo>
                <a:lnTo>
                  <a:pt x="10454" y="4302"/>
                </a:lnTo>
                <a:lnTo>
                  <a:pt x="19430" y="16073"/>
                </a:lnTo>
                <a:lnTo>
                  <a:pt x="101547" y="16073"/>
                </a:lnTo>
                <a:lnTo>
                  <a:pt x="105144" y="12466"/>
                </a:lnTo>
                <a:lnTo>
                  <a:pt x="105144" y="3594"/>
                </a:lnTo>
                <a:lnTo>
                  <a:pt x="101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09621" y="1390360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303" y="0"/>
                </a:moveTo>
                <a:lnTo>
                  <a:pt x="0" y="0"/>
                </a:lnTo>
                <a:lnTo>
                  <a:pt x="4701" y="7602"/>
                </a:lnTo>
                <a:lnTo>
                  <a:pt x="8270" y="16073"/>
                </a:lnTo>
                <a:lnTo>
                  <a:pt x="108845" y="16073"/>
                </a:lnTo>
                <a:lnTo>
                  <a:pt x="117302" y="4596"/>
                </a:lnTo>
                <a:lnTo>
                  <a:pt x="128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7725" y="1365100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255" y="0"/>
                </a:lnTo>
              </a:path>
            </a:pathLst>
          </a:custGeom>
          <a:ln w="17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6627" y="1331805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456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6117" y="1298501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909" y="0"/>
                </a:lnTo>
              </a:path>
            </a:pathLst>
          </a:custGeom>
          <a:ln w="17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55817" y="1257165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37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6"/>
                </a:lnTo>
                <a:lnTo>
                  <a:pt x="3582" y="16073"/>
                </a:lnTo>
                <a:lnTo>
                  <a:pt x="82237" y="16073"/>
                </a:lnTo>
                <a:lnTo>
                  <a:pt x="85832" y="12466"/>
                </a:lnTo>
                <a:lnTo>
                  <a:pt x="85832" y="3594"/>
                </a:lnTo>
                <a:lnTo>
                  <a:pt x="822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7863" y="1129685"/>
            <a:ext cx="105410" cy="136525"/>
          </a:xfrm>
          <a:custGeom>
            <a:avLst/>
            <a:gdLst/>
            <a:ahLst/>
            <a:cxnLst/>
            <a:rect l="l" t="t" r="r" b="b"/>
            <a:pathLst>
              <a:path w="105409" h="136525">
                <a:moveTo>
                  <a:pt x="101633" y="0"/>
                </a:moveTo>
                <a:lnTo>
                  <a:pt x="55403" y="16993"/>
                </a:lnTo>
                <a:lnTo>
                  <a:pt x="25868" y="44987"/>
                </a:lnTo>
                <a:lnTo>
                  <a:pt x="6242" y="81620"/>
                </a:lnTo>
                <a:lnTo>
                  <a:pt x="0" y="119249"/>
                </a:lnTo>
                <a:lnTo>
                  <a:pt x="281" y="125900"/>
                </a:lnTo>
                <a:lnTo>
                  <a:pt x="511" y="128055"/>
                </a:lnTo>
                <a:lnTo>
                  <a:pt x="511" y="132491"/>
                </a:lnTo>
                <a:lnTo>
                  <a:pt x="4080" y="136072"/>
                </a:lnTo>
                <a:lnTo>
                  <a:pt x="12950" y="136072"/>
                </a:lnTo>
                <a:lnTo>
                  <a:pt x="16532" y="132491"/>
                </a:lnTo>
                <a:lnTo>
                  <a:pt x="16452" y="125739"/>
                </a:lnTo>
                <a:lnTo>
                  <a:pt x="16641" y="119774"/>
                </a:lnTo>
                <a:lnTo>
                  <a:pt x="25627" y="82382"/>
                </a:lnTo>
                <a:lnTo>
                  <a:pt x="45346" y="46417"/>
                </a:lnTo>
                <a:lnTo>
                  <a:pt x="85250" y="19699"/>
                </a:lnTo>
                <a:lnTo>
                  <a:pt x="97185" y="16073"/>
                </a:lnTo>
                <a:lnTo>
                  <a:pt x="101620" y="16073"/>
                </a:lnTo>
                <a:lnTo>
                  <a:pt x="105203" y="12492"/>
                </a:lnTo>
                <a:lnTo>
                  <a:pt x="105203" y="3606"/>
                </a:lnTo>
                <a:lnTo>
                  <a:pt x="101633" y="0"/>
                </a:lnTo>
                <a:close/>
              </a:path>
              <a:path w="105409" h="136525">
                <a:moveTo>
                  <a:pt x="101620" y="16073"/>
                </a:moveTo>
                <a:lnTo>
                  <a:pt x="97185" y="16073"/>
                </a:lnTo>
                <a:lnTo>
                  <a:pt x="101606" y="16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3072" y="1556550"/>
            <a:ext cx="175895" cy="205104"/>
          </a:xfrm>
          <a:custGeom>
            <a:avLst/>
            <a:gdLst/>
            <a:ahLst/>
            <a:cxnLst/>
            <a:rect l="l" t="t" r="r" b="b"/>
            <a:pathLst>
              <a:path w="175895" h="205105">
                <a:moveTo>
                  <a:pt x="0" y="20"/>
                </a:moveTo>
                <a:lnTo>
                  <a:pt x="5662" y="40147"/>
                </a:lnTo>
                <a:lnTo>
                  <a:pt x="16504" y="78351"/>
                </a:lnTo>
                <a:lnTo>
                  <a:pt x="32151" y="114257"/>
                </a:lnTo>
                <a:lnTo>
                  <a:pt x="52227" y="147486"/>
                </a:lnTo>
                <a:lnTo>
                  <a:pt x="76356" y="177664"/>
                </a:lnTo>
                <a:lnTo>
                  <a:pt x="104161" y="204414"/>
                </a:lnTo>
                <a:lnTo>
                  <a:pt x="105486" y="204603"/>
                </a:lnTo>
                <a:lnTo>
                  <a:pt x="106583" y="202868"/>
                </a:lnTo>
                <a:lnTo>
                  <a:pt x="107544" y="199328"/>
                </a:lnTo>
                <a:lnTo>
                  <a:pt x="108461" y="194104"/>
                </a:lnTo>
                <a:lnTo>
                  <a:pt x="109472" y="186980"/>
                </a:lnTo>
                <a:lnTo>
                  <a:pt x="110533" y="179076"/>
                </a:lnTo>
                <a:lnTo>
                  <a:pt x="111871" y="169513"/>
                </a:lnTo>
                <a:lnTo>
                  <a:pt x="121390" y="120380"/>
                </a:lnTo>
                <a:lnTo>
                  <a:pt x="135478" y="75450"/>
                </a:lnTo>
                <a:lnTo>
                  <a:pt x="135874" y="74485"/>
                </a:lnTo>
                <a:lnTo>
                  <a:pt x="67019" y="74485"/>
                </a:lnTo>
                <a:lnTo>
                  <a:pt x="72762" y="26307"/>
                </a:lnTo>
                <a:lnTo>
                  <a:pt x="83059" y="159"/>
                </a:lnTo>
                <a:lnTo>
                  <a:pt x="0" y="20"/>
                </a:lnTo>
                <a:close/>
              </a:path>
              <a:path w="175895" h="205105">
                <a:moveTo>
                  <a:pt x="147913" y="0"/>
                </a:moveTo>
                <a:lnTo>
                  <a:pt x="106069" y="30713"/>
                </a:lnTo>
                <a:lnTo>
                  <a:pt x="76407" y="62484"/>
                </a:lnTo>
                <a:lnTo>
                  <a:pt x="67019" y="74485"/>
                </a:lnTo>
                <a:lnTo>
                  <a:pt x="135874" y="74485"/>
                </a:lnTo>
                <a:lnTo>
                  <a:pt x="141990" y="59572"/>
                </a:lnTo>
                <a:lnTo>
                  <a:pt x="149561" y="43442"/>
                </a:lnTo>
                <a:lnTo>
                  <a:pt x="158286" y="27179"/>
                </a:lnTo>
                <a:lnTo>
                  <a:pt x="168256" y="10904"/>
                </a:lnTo>
                <a:lnTo>
                  <a:pt x="175700" y="20"/>
                </a:lnTo>
                <a:lnTo>
                  <a:pt x="147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17875" y="1556571"/>
            <a:ext cx="412115" cy="268605"/>
          </a:xfrm>
          <a:custGeom>
            <a:avLst/>
            <a:gdLst/>
            <a:ahLst/>
            <a:cxnLst/>
            <a:rect l="l" t="t" r="r" b="b"/>
            <a:pathLst>
              <a:path w="412115" h="268605">
                <a:moveTo>
                  <a:pt x="55830" y="30"/>
                </a:moveTo>
                <a:lnTo>
                  <a:pt x="37003" y="38881"/>
                </a:lnTo>
                <a:lnTo>
                  <a:pt x="22849" y="76320"/>
                </a:lnTo>
                <a:lnTo>
                  <a:pt x="8932" y="128799"/>
                </a:lnTo>
                <a:lnTo>
                  <a:pt x="2093" y="173866"/>
                </a:lnTo>
                <a:lnTo>
                  <a:pt x="0" y="210424"/>
                </a:lnTo>
                <a:lnTo>
                  <a:pt x="100" y="224158"/>
                </a:lnTo>
                <a:lnTo>
                  <a:pt x="25384" y="258398"/>
                </a:lnTo>
                <a:lnTo>
                  <a:pt x="67851" y="268551"/>
                </a:lnTo>
                <a:lnTo>
                  <a:pt x="73058" y="268551"/>
                </a:lnTo>
                <a:lnTo>
                  <a:pt x="109460" y="250428"/>
                </a:lnTo>
                <a:lnTo>
                  <a:pt x="118872" y="222681"/>
                </a:lnTo>
                <a:lnTo>
                  <a:pt x="283385" y="222681"/>
                </a:lnTo>
                <a:lnTo>
                  <a:pt x="325085" y="188400"/>
                </a:lnTo>
                <a:lnTo>
                  <a:pt x="361356" y="144831"/>
                </a:lnTo>
                <a:lnTo>
                  <a:pt x="372787" y="126539"/>
                </a:lnTo>
                <a:lnTo>
                  <a:pt x="78553" y="126539"/>
                </a:lnTo>
                <a:lnTo>
                  <a:pt x="78039" y="125836"/>
                </a:lnTo>
                <a:lnTo>
                  <a:pt x="78735" y="121658"/>
                </a:lnTo>
                <a:lnTo>
                  <a:pt x="80385" y="114393"/>
                </a:lnTo>
                <a:lnTo>
                  <a:pt x="82689" y="104617"/>
                </a:lnTo>
                <a:lnTo>
                  <a:pt x="85414" y="92623"/>
                </a:lnTo>
                <a:lnTo>
                  <a:pt x="93378" y="47966"/>
                </a:lnTo>
                <a:lnTo>
                  <a:pt x="95842" y="15314"/>
                </a:lnTo>
                <a:lnTo>
                  <a:pt x="87665" y="5847"/>
                </a:lnTo>
                <a:lnTo>
                  <a:pt x="70806" y="1359"/>
                </a:lnTo>
                <a:lnTo>
                  <a:pt x="55830" y="30"/>
                </a:lnTo>
                <a:close/>
              </a:path>
              <a:path w="412115" h="268605">
                <a:moveTo>
                  <a:pt x="283385" y="222681"/>
                </a:moveTo>
                <a:lnTo>
                  <a:pt x="118872" y="222681"/>
                </a:lnTo>
                <a:lnTo>
                  <a:pt x="121115" y="236906"/>
                </a:lnTo>
                <a:lnTo>
                  <a:pt x="149082" y="265841"/>
                </a:lnTo>
                <a:lnTo>
                  <a:pt x="169853" y="268551"/>
                </a:lnTo>
                <a:lnTo>
                  <a:pt x="175339" y="267991"/>
                </a:lnTo>
                <a:lnTo>
                  <a:pt x="212890" y="257965"/>
                </a:lnTo>
                <a:lnTo>
                  <a:pt x="248294" y="243265"/>
                </a:lnTo>
                <a:lnTo>
                  <a:pt x="281321" y="224158"/>
                </a:lnTo>
                <a:lnTo>
                  <a:pt x="283385" y="222681"/>
                </a:lnTo>
                <a:close/>
              </a:path>
              <a:path w="412115" h="268605">
                <a:moveTo>
                  <a:pt x="204026" y="0"/>
                </a:moveTo>
                <a:lnTo>
                  <a:pt x="136224" y="0"/>
                </a:lnTo>
                <a:lnTo>
                  <a:pt x="135767" y="2027"/>
                </a:lnTo>
                <a:lnTo>
                  <a:pt x="134387" y="7716"/>
                </a:lnTo>
                <a:lnTo>
                  <a:pt x="119410" y="55315"/>
                </a:lnTo>
                <a:lnTo>
                  <a:pt x="97928" y="100609"/>
                </a:lnTo>
                <a:lnTo>
                  <a:pt x="78553" y="126539"/>
                </a:lnTo>
                <a:lnTo>
                  <a:pt x="372787" y="126539"/>
                </a:lnTo>
                <a:lnTo>
                  <a:pt x="395804" y="76797"/>
                </a:lnTo>
                <a:lnTo>
                  <a:pt x="406269" y="39316"/>
                </a:lnTo>
                <a:lnTo>
                  <a:pt x="411059" y="6600"/>
                </a:lnTo>
                <a:lnTo>
                  <a:pt x="208780" y="6600"/>
                </a:lnTo>
                <a:lnTo>
                  <a:pt x="204026" y="0"/>
                </a:lnTo>
                <a:close/>
              </a:path>
              <a:path w="412115" h="268605">
                <a:moveTo>
                  <a:pt x="411756" y="0"/>
                </a:moveTo>
                <a:lnTo>
                  <a:pt x="209460" y="0"/>
                </a:lnTo>
                <a:lnTo>
                  <a:pt x="208780" y="6600"/>
                </a:lnTo>
                <a:lnTo>
                  <a:pt x="411059" y="6600"/>
                </a:lnTo>
                <a:lnTo>
                  <a:pt x="411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1073" y="1257165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36" y="0"/>
                </a:moveTo>
                <a:lnTo>
                  <a:pt x="3581" y="0"/>
                </a:lnTo>
                <a:lnTo>
                  <a:pt x="0" y="3594"/>
                </a:lnTo>
                <a:lnTo>
                  <a:pt x="0" y="12466"/>
                </a:lnTo>
                <a:lnTo>
                  <a:pt x="3581" y="16073"/>
                </a:lnTo>
                <a:lnTo>
                  <a:pt x="82236" y="16073"/>
                </a:lnTo>
                <a:lnTo>
                  <a:pt x="85832" y="12466"/>
                </a:lnTo>
                <a:lnTo>
                  <a:pt x="85832" y="3594"/>
                </a:lnTo>
                <a:lnTo>
                  <a:pt x="82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25548" y="1900643"/>
            <a:ext cx="142176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4769">
              <a:lnSpc>
                <a:spcPct val="103099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990600"/>
            <a:ext cx="7772400" cy="120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9715" marR="1019175" indent="-468630" algn="ctr">
              <a:lnSpc>
                <a:spcPct val="100400"/>
              </a:lnSpc>
            </a:pPr>
            <a:r>
              <a:rPr lang="en-US" sz="3600" b="1" dirty="0" smtClean="0">
                <a:solidFill>
                  <a:srgbClr val="FFFFFF"/>
                </a:solidFill>
                <a:cs typeface="Calibri"/>
              </a:rPr>
              <a:t>ACC</a:t>
            </a:r>
            <a:r>
              <a:rPr lang="en-US" sz="3600" b="1" spc="-25" dirty="0" smtClean="0">
                <a:solidFill>
                  <a:srgbClr val="FFFFFF"/>
                </a:solidFill>
                <a:cs typeface="Calibri"/>
              </a:rPr>
              <a:t>RED</a:t>
            </a:r>
            <a:r>
              <a:rPr lang="en-US" sz="3600" b="1" spc="-15" dirty="0" smtClean="0">
                <a:solidFill>
                  <a:srgbClr val="FFFFFF"/>
                </a:solidFill>
                <a:cs typeface="Calibri"/>
              </a:rPr>
              <a:t>ITATIO</a:t>
            </a:r>
            <a:r>
              <a:rPr lang="en-US" sz="3600" b="1" spc="-30" dirty="0" smtClean="0">
                <a:solidFill>
                  <a:srgbClr val="FFFFFF"/>
                </a:solidFill>
                <a:cs typeface="Calibri"/>
              </a:rPr>
              <a:t>N PORTFOLIO FOR SCHOOLS</a:t>
            </a:r>
            <a:endParaRPr lang="en-US" sz="3600" dirty="0">
              <a:cs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2590800"/>
            <a:ext cx="7772400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• Executive Summary</a:t>
            </a:r>
          </a:p>
          <a:p>
            <a:endParaRPr lang="en-US" sz="1000" b="1" dirty="0">
              <a:solidFill>
                <a:schemeClr val="accent3"/>
              </a:solidFill>
            </a:endParaRPr>
          </a:p>
          <a:p>
            <a:r>
              <a:rPr lang="en-US" sz="4000" b="1" dirty="0">
                <a:solidFill>
                  <a:schemeClr val="accent3"/>
                </a:solidFill>
              </a:rPr>
              <a:t>• Self Assessment</a:t>
            </a:r>
          </a:p>
          <a:p>
            <a:endParaRPr lang="en-US" sz="1000" b="1" dirty="0">
              <a:solidFill>
                <a:schemeClr val="accent3"/>
              </a:solidFill>
            </a:endParaRPr>
          </a:p>
          <a:p>
            <a:r>
              <a:rPr lang="en-US" sz="4000" b="1" dirty="0">
                <a:solidFill>
                  <a:schemeClr val="accent3"/>
                </a:solidFill>
              </a:rPr>
              <a:t>• Stakeholder Feedback Diagnostic</a:t>
            </a:r>
          </a:p>
          <a:p>
            <a:endParaRPr lang="en-US" sz="1000" b="1" dirty="0">
              <a:solidFill>
                <a:schemeClr val="accent3"/>
              </a:solidFill>
            </a:endParaRPr>
          </a:p>
          <a:p>
            <a:r>
              <a:rPr lang="en-US" sz="4000" b="1" dirty="0">
                <a:solidFill>
                  <a:schemeClr val="accent3"/>
                </a:solidFill>
              </a:rPr>
              <a:t>• Student Performance Diagnostic</a:t>
            </a:r>
          </a:p>
          <a:p>
            <a:endParaRPr lang="en-US" sz="1000" b="1" dirty="0">
              <a:solidFill>
                <a:schemeClr val="accent3"/>
              </a:solidFill>
            </a:endParaRPr>
          </a:p>
          <a:p>
            <a:r>
              <a:rPr lang="en-US" sz="4000" b="1" dirty="0">
                <a:solidFill>
                  <a:schemeClr val="accent3"/>
                </a:solidFill>
              </a:rPr>
              <a:t>• AdvancED Assurances</a:t>
            </a:r>
          </a:p>
          <a:p>
            <a:pPr marL="224154" indent="-211454">
              <a:lnSpc>
                <a:spcPct val="100000"/>
              </a:lnSpc>
              <a:buFont typeface="Arial"/>
              <a:buChar char="•"/>
              <a:tabLst>
                <a:tab pos="229235" algn="l"/>
              </a:tabLst>
            </a:pPr>
            <a:endParaRPr lang="en-US" sz="1050" dirty="0">
              <a:latin typeface="Arial"/>
              <a:cs typeface="Arial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48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532" y="990117"/>
            <a:ext cx="5895340" cy="1468120"/>
          </a:xfrm>
          <a:custGeom>
            <a:avLst/>
            <a:gdLst/>
            <a:ahLst/>
            <a:cxnLst/>
            <a:rect l="l" t="t" r="r" b="b"/>
            <a:pathLst>
              <a:path w="5895340" h="1468120">
                <a:moveTo>
                  <a:pt x="5895048" y="0"/>
                </a:moveTo>
                <a:lnTo>
                  <a:pt x="0" y="0"/>
                </a:lnTo>
                <a:lnTo>
                  <a:pt x="0" y="1467979"/>
                </a:lnTo>
                <a:lnTo>
                  <a:pt x="5895048" y="1467979"/>
                </a:lnTo>
                <a:lnTo>
                  <a:pt x="5895048" y="0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990600"/>
            <a:ext cx="5715000" cy="1442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ts val="57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Calibri"/>
                <a:cs typeface="Calibri"/>
              </a:rPr>
              <a:t>ACCREDITATION</a:t>
            </a:r>
          </a:p>
          <a:p>
            <a:pPr marL="12700" marR="5080" indent="3175" algn="ctr">
              <a:lnSpc>
                <a:spcPts val="57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Calibri"/>
                <a:cs typeface="Calibri"/>
              </a:rPr>
              <a:t>PORTFOLIO SUBMISSION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73541" y="1148362"/>
            <a:ext cx="163195" cy="78740"/>
          </a:xfrm>
          <a:custGeom>
            <a:avLst/>
            <a:gdLst/>
            <a:ahLst/>
            <a:cxnLst/>
            <a:rect l="l" t="t" r="r" b="b"/>
            <a:pathLst>
              <a:path w="163195" h="78740">
                <a:moveTo>
                  <a:pt x="24835" y="0"/>
                </a:moveTo>
                <a:lnTo>
                  <a:pt x="15821" y="211"/>
                </a:lnTo>
                <a:lnTo>
                  <a:pt x="8578" y="695"/>
                </a:lnTo>
                <a:lnTo>
                  <a:pt x="3381" y="1241"/>
                </a:lnTo>
                <a:lnTo>
                  <a:pt x="0" y="1722"/>
                </a:lnTo>
                <a:lnTo>
                  <a:pt x="8677" y="18853"/>
                </a:lnTo>
                <a:lnTo>
                  <a:pt x="42484" y="55086"/>
                </a:lnTo>
                <a:lnTo>
                  <a:pt x="82200" y="73082"/>
                </a:lnTo>
                <a:lnTo>
                  <a:pt x="120429" y="78622"/>
                </a:lnTo>
                <a:lnTo>
                  <a:pt x="131564" y="78701"/>
                </a:lnTo>
                <a:lnTo>
                  <a:pt x="141438" y="78253"/>
                </a:lnTo>
                <a:lnTo>
                  <a:pt x="149777" y="77492"/>
                </a:lnTo>
                <a:lnTo>
                  <a:pt x="156308" y="76633"/>
                </a:lnTo>
                <a:lnTo>
                  <a:pt x="160757" y="75889"/>
                </a:lnTo>
                <a:lnTo>
                  <a:pt x="162850" y="75475"/>
                </a:lnTo>
                <a:lnTo>
                  <a:pt x="152364" y="58881"/>
                </a:lnTo>
                <a:lnTo>
                  <a:pt x="114612" y="23710"/>
                </a:lnTo>
                <a:lnTo>
                  <a:pt x="73149" y="6057"/>
                </a:lnTo>
                <a:lnTo>
                  <a:pt x="35348" y="269"/>
                </a:lnTo>
                <a:lnTo>
                  <a:pt x="24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45407" y="1537538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102045" y="0"/>
                </a:moveTo>
                <a:lnTo>
                  <a:pt x="3559" y="0"/>
                </a:lnTo>
                <a:lnTo>
                  <a:pt x="0" y="3583"/>
                </a:lnTo>
                <a:lnTo>
                  <a:pt x="0" y="12397"/>
                </a:lnTo>
                <a:lnTo>
                  <a:pt x="3559" y="15968"/>
                </a:lnTo>
                <a:lnTo>
                  <a:pt x="92094" y="15968"/>
                </a:lnTo>
                <a:lnTo>
                  <a:pt x="96937" y="6849"/>
                </a:lnTo>
                <a:lnTo>
                  <a:pt x="102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2944" y="1545523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921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7818" y="1537538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0975" y="0"/>
                </a:moveTo>
                <a:lnTo>
                  <a:pt x="568" y="0"/>
                </a:lnTo>
                <a:lnTo>
                  <a:pt x="979" y="6557"/>
                </a:lnTo>
                <a:lnTo>
                  <a:pt x="0" y="15968"/>
                </a:lnTo>
                <a:lnTo>
                  <a:pt x="49764" y="15968"/>
                </a:lnTo>
                <a:lnTo>
                  <a:pt x="40079" y="5986"/>
                </a:lnTo>
                <a:lnTo>
                  <a:pt x="30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2343" y="1537538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759" y="0"/>
                </a:moveTo>
                <a:lnTo>
                  <a:pt x="13219" y="0"/>
                </a:lnTo>
                <a:lnTo>
                  <a:pt x="5703" y="7858"/>
                </a:lnTo>
                <a:lnTo>
                  <a:pt x="0" y="15968"/>
                </a:lnTo>
                <a:lnTo>
                  <a:pt x="29428" y="15968"/>
                </a:lnTo>
                <a:lnTo>
                  <a:pt x="26173" y="4406"/>
                </a:lnTo>
                <a:lnTo>
                  <a:pt x="22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47666" y="1504455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653" y="0"/>
                </a:moveTo>
                <a:lnTo>
                  <a:pt x="3572" y="0"/>
                </a:lnTo>
                <a:lnTo>
                  <a:pt x="0" y="3583"/>
                </a:lnTo>
                <a:lnTo>
                  <a:pt x="0" y="12397"/>
                </a:lnTo>
                <a:lnTo>
                  <a:pt x="3572" y="15968"/>
                </a:lnTo>
                <a:lnTo>
                  <a:pt x="113013" y="15968"/>
                </a:lnTo>
                <a:lnTo>
                  <a:pt x="120251" y="6850"/>
                </a:lnTo>
                <a:lnTo>
                  <a:pt x="128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3168" y="151244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4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53949" y="14713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5592" y="0"/>
                </a:moveTo>
                <a:lnTo>
                  <a:pt x="3545" y="0"/>
                </a:lnTo>
                <a:lnTo>
                  <a:pt x="0" y="3583"/>
                </a:lnTo>
                <a:lnTo>
                  <a:pt x="0" y="12397"/>
                </a:lnTo>
                <a:lnTo>
                  <a:pt x="3545" y="15967"/>
                </a:lnTo>
                <a:lnTo>
                  <a:pt x="71756" y="15967"/>
                </a:lnTo>
                <a:lnTo>
                  <a:pt x="72762" y="7698"/>
                </a:lnTo>
                <a:lnTo>
                  <a:pt x="75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34518" y="1471376"/>
            <a:ext cx="101600" cy="16510"/>
          </a:xfrm>
          <a:custGeom>
            <a:avLst/>
            <a:gdLst/>
            <a:ahLst/>
            <a:cxnLst/>
            <a:rect l="l" t="t" r="r" b="b"/>
            <a:pathLst>
              <a:path w="101600" h="16509">
                <a:moveTo>
                  <a:pt x="86006" y="0"/>
                </a:moveTo>
                <a:lnTo>
                  <a:pt x="21316" y="0"/>
                </a:lnTo>
                <a:lnTo>
                  <a:pt x="15256" y="3256"/>
                </a:lnTo>
                <a:lnTo>
                  <a:pt x="1499" y="14389"/>
                </a:lnTo>
                <a:lnTo>
                  <a:pt x="0" y="15967"/>
                </a:lnTo>
                <a:lnTo>
                  <a:pt x="65524" y="15967"/>
                </a:lnTo>
                <a:lnTo>
                  <a:pt x="69929" y="13499"/>
                </a:lnTo>
                <a:lnTo>
                  <a:pt x="82324" y="8296"/>
                </a:lnTo>
                <a:lnTo>
                  <a:pt x="101474" y="3658"/>
                </a:lnTo>
                <a:lnTo>
                  <a:pt x="86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15434" y="1471376"/>
            <a:ext cx="106045" cy="16510"/>
          </a:xfrm>
          <a:custGeom>
            <a:avLst/>
            <a:gdLst/>
            <a:ahLst/>
            <a:cxnLst/>
            <a:rect l="l" t="t" r="r" b="b"/>
            <a:pathLst>
              <a:path w="106045" h="16509">
                <a:moveTo>
                  <a:pt x="102335" y="0"/>
                </a:moveTo>
                <a:lnTo>
                  <a:pt x="5834" y="0"/>
                </a:lnTo>
                <a:lnTo>
                  <a:pt x="4287" y="8680"/>
                </a:lnTo>
                <a:lnTo>
                  <a:pt x="0" y="15967"/>
                </a:lnTo>
                <a:lnTo>
                  <a:pt x="102335" y="15967"/>
                </a:lnTo>
                <a:lnTo>
                  <a:pt x="105907" y="12383"/>
                </a:lnTo>
                <a:lnTo>
                  <a:pt x="105907" y="3569"/>
                </a:lnTo>
                <a:lnTo>
                  <a:pt x="102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6126" y="1471375"/>
            <a:ext cx="57785" cy="16510"/>
          </a:xfrm>
          <a:custGeom>
            <a:avLst/>
            <a:gdLst/>
            <a:ahLst/>
            <a:cxnLst/>
            <a:rect l="l" t="t" r="r" b="b"/>
            <a:pathLst>
              <a:path w="57784" h="16509">
                <a:moveTo>
                  <a:pt x="51868" y="0"/>
                </a:moveTo>
                <a:lnTo>
                  <a:pt x="0" y="0"/>
                </a:lnTo>
                <a:lnTo>
                  <a:pt x="2456" y="796"/>
                </a:lnTo>
                <a:lnTo>
                  <a:pt x="13316" y="5541"/>
                </a:lnTo>
                <a:lnTo>
                  <a:pt x="30207" y="15995"/>
                </a:lnTo>
                <a:lnTo>
                  <a:pt x="57717" y="15967"/>
                </a:lnTo>
                <a:lnTo>
                  <a:pt x="53840" y="9264"/>
                </a:lnTo>
                <a:lnTo>
                  <a:pt x="51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9019" y="1438292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547" y="0"/>
                </a:moveTo>
                <a:lnTo>
                  <a:pt x="0" y="0"/>
                </a:lnTo>
                <a:lnTo>
                  <a:pt x="5887" y="7326"/>
                </a:lnTo>
                <a:lnTo>
                  <a:pt x="8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4444" y="1438292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870" y="0"/>
                </a:moveTo>
                <a:lnTo>
                  <a:pt x="3573" y="0"/>
                </a:lnTo>
                <a:lnTo>
                  <a:pt x="0" y="3583"/>
                </a:lnTo>
                <a:lnTo>
                  <a:pt x="0" y="12397"/>
                </a:lnTo>
                <a:lnTo>
                  <a:pt x="3573" y="15968"/>
                </a:lnTo>
                <a:lnTo>
                  <a:pt x="73198" y="15968"/>
                </a:lnTo>
                <a:lnTo>
                  <a:pt x="77618" y="8402"/>
                </a:lnTo>
                <a:lnTo>
                  <a:pt x="84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19284" y="1438295"/>
            <a:ext cx="92075" cy="16510"/>
          </a:xfrm>
          <a:custGeom>
            <a:avLst/>
            <a:gdLst/>
            <a:ahLst/>
            <a:cxnLst/>
            <a:rect l="l" t="t" r="r" b="b"/>
            <a:pathLst>
              <a:path w="92075" h="16509">
                <a:moveTo>
                  <a:pt x="87965" y="0"/>
                </a:moveTo>
                <a:lnTo>
                  <a:pt x="0" y="0"/>
                </a:lnTo>
                <a:lnTo>
                  <a:pt x="2686" y="5986"/>
                </a:lnTo>
                <a:lnTo>
                  <a:pt x="3281" y="15968"/>
                </a:lnTo>
                <a:lnTo>
                  <a:pt x="87965" y="15968"/>
                </a:lnTo>
                <a:lnTo>
                  <a:pt x="91539" y="12385"/>
                </a:lnTo>
                <a:lnTo>
                  <a:pt x="91539" y="3569"/>
                </a:lnTo>
                <a:lnTo>
                  <a:pt x="87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5850" y="1438292"/>
            <a:ext cx="84455" cy="16510"/>
          </a:xfrm>
          <a:custGeom>
            <a:avLst/>
            <a:gdLst/>
            <a:ahLst/>
            <a:cxnLst/>
            <a:rect l="l" t="t" r="r" b="b"/>
            <a:pathLst>
              <a:path w="84454" h="16509">
                <a:moveTo>
                  <a:pt x="84115" y="0"/>
                </a:moveTo>
                <a:lnTo>
                  <a:pt x="0" y="0"/>
                </a:lnTo>
                <a:lnTo>
                  <a:pt x="3413" y="15968"/>
                </a:lnTo>
                <a:lnTo>
                  <a:pt x="80860" y="15968"/>
                </a:lnTo>
                <a:lnTo>
                  <a:pt x="81139" y="7287"/>
                </a:lnTo>
                <a:lnTo>
                  <a:pt x="8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9795" y="1413198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3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0727" y="1405213"/>
            <a:ext cx="104775" cy="16510"/>
          </a:xfrm>
          <a:custGeom>
            <a:avLst/>
            <a:gdLst/>
            <a:ahLst/>
            <a:cxnLst/>
            <a:rect l="l" t="t" r="r" b="b"/>
            <a:pathLst>
              <a:path w="104775" h="16509">
                <a:moveTo>
                  <a:pt x="100892" y="0"/>
                </a:moveTo>
                <a:lnTo>
                  <a:pt x="0" y="0"/>
                </a:lnTo>
                <a:lnTo>
                  <a:pt x="10387" y="4274"/>
                </a:lnTo>
                <a:lnTo>
                  <a:pt x="19305" y="15968"/>
                </a:lnTo>
                <a:lnTo>
                  <a:pt x="100892" y="15968"/>
                </a:lnTo>
                <a:lnTo>
                  <a:pt x="104465" y="12385"/>
                </a:lnTo>
                <a:lnTo>
                  <a:pt x="104465" y="3571"/>
                </a:lnTo>
                <a:lnTo>
                  <a:pt x="100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11071" y="1405210"/>
            <a:ext cx="127635" cy="16510"/>
          </a:xfrm>
          <a:custGeom>
            <a:avLst/>
            <a:gdLst/>
            <a:ahLst/>
            <a:cxnLst/>
            <a:rect l="l" t="t" r="r" b="b"/>
            <a:pathLst>
              <a:path w="127634" h="16509">
                <a:moveTo>
                  <a:pt x="127477" y="0"/>
                </a:moveTo>
                <a:lnTo>
                  <a:pt x="0" y="0"/>
                </a:lnTo>
                <a:lnTo>
                  <a:pt x="4671" y="7552"/>
                </a:lnTo>
                <a:lnTo>
                  <a:pt x="8218" y="15968"/>
                </a:lnTo>
                <a:lnTo>
                  <a:pt x="108145" y="15968"/>
                </a:lnTo>
                <a:lnTo>
                  <a:pt x="116547" y="4566"/>
                </a:lnTo>
                <a:lnTo>
                  <a:pt x="12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00542" y="1380115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4179" y="0"/>
                </a:lnTo>
              </a:path>
            </a:pathLst>
          </a:custGeom>
          <a:ln w="172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29257" y="1347038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53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68494" y="1313952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718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56971" y="1272886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9" y="0"/>
                </a:lnTo>
                <a:lnTo>
                  <a:pt x="0" y="3569"/>
                </a:lnTo>
                <a:lnTo>
                  <a:pt x="0" y="12385"/>
                </a:lnTo>
                <a:lnTo>
                  <a:pt x="3559" y="15967"/>
                </a:lnTo>
                <a:lnTo>
                  <a:pt x="81706" y="15967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9197" y="1146238"/>
            <a:ext cx="104775" cy="135255"/>
          </a:xfrm>
          <a:custGeom>
            <a:avLst/>
            <a:gdLst/>
            <a:ahLst/>
            <a:cxnLst/>
            <a:rect l="l" t="t" r="r" b="b"/>
            <a:pathLst>
              <a:path w="104775" h="135255">
                <a:moveTo>
                  <a:pt x="100978" y="0"/>
                </a:moveTo>
                <a:lnTo>
                  <a:pt x="55205" y="16779"/>
                </a:lnTo>
                <a:lnTo>
                  <a:pt x="25702" y="44693"/>
                </a:lnTo>
                <a:lnTo>
                  <a:pt x="6375" y="80576"/>
                </a:lnTo>
                <a:lnTo>
                  <a:pt x="0" y="118362"/>
                </a:lnTo>
                <a:lnTo>
                  <a:pt x="261" y="124889"/>
                </a:lnTo>
                <a:lnTo>
                  <a:pt x="509" y="127219"/>
                </a:lnTo>
                <a:lnTo>
                  <a:pt x="509" y="131626"/>
                </a:lnTo>
                <a:lnTo>
                  <a:pt x="4055" y="135183"/>
                </a:lnTo>
                <a:lnTo>
                  <a:pt x="12854" y="135197"/>
                </a:lnTo>
                <a:lnTo>
                  <a:pt x="16427" y="131626"/>
                </a:lnTo>
                <a:lnTo>
                  <a:pt x="16359" y="124889"/>
                </a:lnTo>
                <a:lnTo>
                  <a:pt x="16491" y="119529"/>
                </a:lnTo>
                <a:lnTo>
                  <a:pt x="33053" y="65300"/>
                </a:lnTo>
                <a:lnTo>
                  <a:pt x="58406" y="33909"/>
                </a:lnTo>
                <a:lnTo>
                  <a:pt x="93345" y="16756"/>
                </a:lnTo>
                <a:lnTo>
                  <a:pt x="96559" y="15968"/>
                </a:lnTo>
                <a:lnTo>
                  <a:pt x="100966" y="15968"/>
                </a:lnTo>
                <a:lnTo>
                  <a:pt x="104524" y="12411"/>
                </a:lnTo>
                <a:lnTo>
                  <a:pt x="104524" y="3583"/>
                </a:lnTo>
                <a:lnTo>
                  <a:pt x="100978" y="0"/>
                </a:lnTo>
                <a:close/>
              </a:path>
              <a:path w="104775" h="135255">
                <a:moveTo>
                  <a:pt x="100966" y="15968"/>
                </a:moveTo>
                <a:lnTo>
                  <a:pt x="96559" y="15968"/>
                </a:lnTo>
                <a:lnTo>
                  <a:pt x="100952" y="15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46240" y="1570314"/>
            <a:ext cx="174625" cy="204470"/>
          </a:xfrm>
          <a:custGeom>
            <a:avLst/>
            <a:gdLst/>
            <a:ahLst/>
            <a:cxnLst/>
            <a:rect l="l" t="t" r="r" b="b"/>
            <a:pathLst>
              <a:path w="174625" h="204469">
                <a:moveTo>
                  <a:pt x="0" y="20"/>
                </a:moveTo>
                <a:lnTo>
                  <a:pt x="5680" y="40141"/>
                </a:lnTo>
                <a:lnTo>
                  <a:pt x="16572" y="78323"/>
                </a:lnTo>
                <a:lnTo>
                  <a:pt x="32296" y="114186"/>
                </a:lnTo>
                <a:lnTo>
                  <a:pt x="52471" y="147349"/>
                </a:lnTo>
                <a:lnTo>
                  <a:pt x="76826" y="177546"/>
                </a:lnTo>
                <a:lnTo>
                  <a:pt x="104647" y="204049"/>
                </a:lnTo>
                <a:lnTo>
                  <a:pt x="105800" y="204077"/>
                </a:lnTo>
                <a:lnTo>
                  <a:pt x="106741" y="202164"/>
                </a:lnTo>
                <a:lnTo>
                  <a:pt x="107565" y="198433"/>
                </a:lnTo>
                <a:lnTo>
                  <a:pt x="108364" y="193004"/>
                </a:lnTo>
                <a:lnTo>
                  <a:pt x="110281" y="177430"/>
                </a:lnTo>
                <a:lnTo>
                  <a:pt x="111556" y="167760"/>
                </a:lnTo>
                <a:lnTo>
                  <a:pt x="121164" y="117758"/>
                </a:lnTo>
                <a:lnTo>
                  <a:pt x="134978" y="74163"/>
                </a:lnTo>
                <a:lnTo>
                  <a:pt x="66467" y="74163"/>
                </a:lnTo>
                <a:lnTo>
                  <a:pt x="72345" y="25942"/>
                </a:lnTo>
                <a:lnTo>
                  <a:pt x="82543" y="121"/>
                </a:lnTo>
                <a:lnTo>
                  <a:pt x="0" y="20"/>
                </a:lnTo>
                <a:close/>
              </a:path>
              <a:path w="174625" h="204469">
                <a:moveTo>
                  <a:pt x="146850" y="0"/>
                </a:moveTo>
                <a:lnTo>
                  <a:pt x="105089" y="30762"/>
                </a:lnTo>
                <a:lnTo>
                  <a:pt x="75610" y="62445"/>
                </a:lnTo>
                <a:lnTo>
                  <a:pt x="66467" y="74163"/>
                </a:lnTo>
                <a:lnTo>
                  <a:pt x="134978" y="74163"/>
                </a:lnTo>
                <a:lnTo>
                  <a:pt x="135666" y="72275"/>
                </a:lnTo>
                <a:lnTo>
                  <a:pt x="142390" y="56245"/>
                </a:lnTo>
                <a:lnTo>
                  <a:pt x="150215" y="39984"/>
                </a:lnTo>
                <a:lnTo>
                  <a:pt x="159235" y="23615"/>
                </a:lnTo>
                <a:lnTo>
                  <a:pt x="169544" y="7260"/>
                </a:lnTo>
                <a:lnTo>
                  <a:pt x="174569" y="20"/>
                </a:lnTo>
                <a:lnTo>
                  <a:pt x="14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0005" y="1570335"/>
            <a:ext cx="409575" cy="267335"/>
          </a:xfrm>
          <a:custGeom>
            <a:avLst/>
            <a:gdLst/>
            <a:ahLst/>
            <a:cxnLst/>
            <a:rect l="l" t="t" r="r" b="b"/>
            <a:pathLst>
              <a:path w="409575" h="267335">
                <a:moveTo>
                  <a:pt x="54742" y="1"/>
                </a:moveTo>
                <a:lnTo>
                  <a:pt x="36209" y="38606"/>
                </a:lnTo>
                <a:lnTo>
                  <a:pt x="22286" y="75807"/>
                </a:lnTo>
                <a:lnTo>
                  <a:pt x="8610" y="127957"/>
                </a:lnTo>
                <a:lnTo>
                  <a:pt x="1911" y="172726"/>
                </a:lnTo>
                <a:lnTo>
                  <a:pt x="0" y="222781"/>
                </a:lnTo>
                <a:lnTo>
                  <a:pt x="120" y="227331"/>
                </a:lnTo>
                <a:lnTo>
                  <a:pt x="25288" y="256761"/>
                </a:lnTo>
                <a:lnTo>
                  <a:pt x="67327" y="266797"/>
                </a:lnTo>
                <a:lnTo>
                  <a:pt x="72568" y="266787"/>
                </a:lnTo>
                <a:lnTo>
                  <a:pt x="108830" y="248577"/>
                </a:lnTo>
                <a:lnTo>
                  <a:pt x="118019" y="221226"/>
                </a:lnTo>
                <a:lnTo>
                  <a:pt x="281471" y="221226"/>
                </a:lnTo>
                <a:lnTo>
                  <a:pt x="322903" y="187168"/>
                </a:lnTo>
                <a:lnTo>
                  <a:pt x="358940" y="143884"/>
                </a:lnTo>
                <a:lnTo>
                  <a:pt x="369862" y="126504"/>
                </a:lnTo>
                <a:lnTo>
                  <a:pt x="77188" y="126504"/>
                </a:lnTo>
                <a:lnTo>
                  <a:pt x="76874" y="125571"/>
                </a:lnTo>
                <a:lnTo>
                  <a:pt x="77755" y="121135"/>
                </a:lnTo>
                <a:lnTo>
                  <a:pt x="82015" y="103535"/>
                </a:lnTo>
                <a:lnTo>
                  <a:pt x="84848" y="91264"/>
                </a:lnTo>
                <a:lnTo>
                  <a:pt x="92894" y="45919"/>
                </a:lnTo>
                <a:lnTo>
                  <a:pt x="95155" y="13038"/>
                </a:lnTo>
                <a:lnTo>
                  <a:pt x="86716" y="4854"/>
                </a:lnTo>
                <a:lnTo>
                  <a:pt x="69518" y="1055"/>
                </a:lnTo>
                <a:lnTo>
                  <a:pt x="54742" y="1"/>
                </a:lnTo>
                <a:close/>
              </a:path>
              <a:path w="409575" h="267335">
                <a:moveTo>
                  <a:pt x="281471" y="221226"/>
                </a:moveTo>
                <a:lnTo>
                  <a:pt x="118019" y="221226"/>
                </a:lnTo>
                <a:lnTo>
                  <a:pt x="120275" y="235445"/>
                </a:lnTo>
                <a:lnTo>
                  <a:pt x="126566" y="247833"/>
                </a:lnTo>
                <a:lnTo>
                  <a:pt x="136172" y="257668"/>
                </a:lnTo>
                <a:lnTo>
                  <a:pt x="148376" y="264227"/>
                </a:lnTo>
                <a:lnTo>
                  <a:pt x="162461" y="266787"/>
                </a:lnTo>
                <a:lnTo>
                  <a:pt x="168775" y="266787"/>
                </a:lnTo>
                <a:lnTo>
                  <a:pt x="211431" y="256277"/>
                </a:lnTo>
                <a:lnTo>
                  <a:pt x="263284" y="232742"/>
                </a:lnTo>
                <a:lnTo>
                  <a:pt x="281471" y="221226"/>
                </a:lnTo>
                <a:close/>
              </a:path>
              <a:path w="409575" h="267335">
                <a:moveTo>
                  <a:pt x="202623" y="0"/>
                </a:moveTo>
                <a:lnTo>
                  <a:pt x="135260" y="1"/>
                </a:lnTo>
                <a:lnTo>
                  <a:pt x="134800" y="2039"/>
                </a:lnTo>
                <a:lnTo>
                  <a:pt x="133410" y="7761"/>
                </a:lnTo>
                <a:lnTo>
                  <a:pt x="118332" y="55537"/>
                </a:lnTo>
                <a:lnTo>
                  <a:pt x="96700" y="100794"/>
                </a:lnTo>
                <a:lnTo>
                  <a:pt x="77188" y="126504"/>
                </a:lnTo>
                <a:lnTo>
                  <a:pt x="369862" y="126504"/>
                </a:lnTo>
                <a:lnTo>
                  <a:pt x="393166" y="76294"/>
                </a:lnTo>
                <a:lnTo>
                  <a:pt x="403563" y="39059"/>
                </a:lnTo>
                <a:lnTo>
                  <a:pt x="408322" y="6557"/>
                </a:lnTo>
                <a:lnTo>
                  <a:pt x="207348" y="6557"/>
                </a:lnTo>
                <a:lnTo>
                  <a:pt x="202623" y="0"/>
                </a:lnTo>
                <a:close/>
              </a:path>
              <a:path w="409575" h="267335">
                <a:moveTo>
                  <a:pt x="409015" y="0"/>
                </a:moveTo>
                <a:lnTo>
                  <a:pt x="208022" y="0"/>
                </a:lnTo>
                <a:lnTo>
                  <a:pt x="207348" y="6557"/>
                </a:lnTo>
                <a:lnTo>
                  <a:pt x="408322" y="6557"/>
                </a:lnTo>
                <a:lnTo>
                  <a:pt x="409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3031" y="1272886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8" y="0"/>
                </a:lnTo>
                <a:lnTo>
                  <a:pt x="0" y="3569"/>
                </a:lnTo>
                <a:lnTo>
                  <a:pt x="0" y="12385"/>
                </a:lnTo>
                <a:lnTo>
                  <a:pt x="3558" y="15967"/>
                </a:lnTo>
                <a:lnTo>
                  <a:pt x="81706" y="15967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31325" y="1912076"/>
            <a:ext cx="14128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marR="5080" indent="-64769">
              <a:lnSpc>
                <a:spcPct val="1024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2743200"/>
            <a:ext cx="5181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AADF7"/>
                </a:solidFill>
                <a:latin typeface="Arial"/>
                <a:cs typeface="Arial"/>
              </a:rPr>
              <a:t>The principal, after reviewing the portfolio, </a:t>
            </a:r>
            <a:r>
              <a:rPr lang="en-US" sz="2400" dirty="0" smtClean="0">
                <a:solidFill>
                  <a:srgbClr val="1AADF7"/>
                </a:solidFill>
                <a:latin typeface="Arial"/>
                <a:cs typeface="Arial"/>
              </a:rPr>
              <a:t>is responsible </a:t>
            </a:r>
            <a:r>
              <a:rPr lang="en-US" sz="2400" dirty="0">
                <a:solidFill>
                  <a:srgbClr val="1AADF7"/>
                </a:solidFill>
                <a:latin typeface="Arial"/>
                <a:cs typeface="Arial"/>
              </a:rPr>
              <a:t>for authorizing submission of the portfolio by September 26, 2016.</a:t>
            </a:r>
          </a:p>
          <a:p>
            <a:endParaRPr lang="en-US" sz="1400" dirty="0">
              <a:solidFill>
                <a:srgbClr val="1AADF7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1AADF7"/>
                </a:solidFill>
                <a:latin typeface="Arial"/>
                <a:cs typeface="Arial"/>
              </a:rPr>
              <a:t>Once </a:t>
            </a:r>
            <a:r>
              <a:rPr lang="en-US" sz="2400" dirty="0" smtClean="0">
                <a:solidFill>
                  <a:srgbClr val="1AADF7"/>
                </a:solidFill>
                <a:latin typeface="Arial"/>
                <a:cs typeface="Arial"/>
              </a:rPr>
              <a:t>submitted</a:t>
            </a:r>
            <a:r>
              <a:rPr lang="en-US" sz="2400" dirty="0">
                <a:solidFill>
                  <a:srgbClr val="1AADF7"/>
                </a:solidFill>
                <a:latin typeface="Arial"/>
                <a:cs typeface="Arial"/>
              </a:rPr>
              <a:t>, all information is FINAL and the PORTFOLIO CANNOT BE REOPENED.</a:t>
            </a:r>
          </a:p>
          <a:p>
            <a:endParaRPr lang="en-US" sz="1400" dirty="0">
              <a:solidFill>
                <a:srgbClr val="1AADF7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1AADF7"/>
                </a:solidFill>
                <a:latin typeface="Arial"/>
                <a:cs typeface="Arial"/>
              </a:rPr>
              <a:t>OSPA IFs </a:t>
            </a:r>
            <a:r>
              <a:rPr lang="en-US" sz="2400" dirty="0" smtClean="0">
                <a:solidFill>
                  <a:srgbClr val="1AADF7"/>
                </a:solidFill>
                <a:latin typeface="Arial"/>
                <a:cs typeface="Arial"/>
              </a:rPr>
              <a:t>can assist </a:t>
            </a:r>
            <a:r>
              <a:rPr lang="en-US" sz="2400" dirty="0">
                <a:solidFill>
                  <a:srgbClr val="1AADF7"/>
                </a:solidFill>
                <a:latin typeface="Arial"/>
                <a:cs typeface="Arial"/>
              </a:rPr>
              <a:t>principals in the portfolio review process.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" name="Picture 35" descr="Screen Shot 2016-04-22 at 4.52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895600"/>
            <a:ext cx="2819401" cy="3505200"/>
          </a:xfrm>
          <a:prstGeom prst="rect">
            <a:avLst/>
          </a:prstGeom>
          <a:ln w="28575" cmpd="sng">
            <a:solidFill>
              <a:srgbClr val="1AADF7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38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44437" y="982663"/>
            <a:ext cx="5955505" cy="1463675"/>
          </a:xfrm>
        </p:spPr>
        <p:txBody>
          <a:bodyPr/>
          <a:lstStyle/>
          <a:p>
            <a:pPr algn="ctr"/>
            <a:r>
              <a:rPr lang="en-US" altLang="en-US" sz="3600" dirty="0" smtClean="0">
                <a:ea typeface="ＭＳ Ｐゴシック" pitchFamily="34" charset="-128"/>
              </a:rPr>
              <a:t>Step #1: Update AdvancED ASSIST SCHOOL PROFILE</a:t>
            </a: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569276" y="3273664"/>
            <a:ext cx="8117524" cy="3632907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Logon</a:t>
            </a:r>
            <a:r>
              <a:rPr lang="en-US" i="1" dirty="0"/>
              <a:t>:  Principal’s email       Password:  broward</a:t>
            </a: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Click on “Update Demographics”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Click                                        to add, update and review all institution information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232610" y="6514484"/>
            <a:ext cx="454189" cy="206991"/>
          </a:xfrm>
        </p:spPr>
        <p:txBody>
          <a:bodyPr/>
          <a:lstStyle/>
          <a:p>
            <a:fld id="{3BFA1368-8184-48F2-A2DB-BB93239E07F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 descr="Screen Shot 2016-04-29 at 12.20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6400800" cy="2115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436" y="2561999"/>
            <a:ext cx="7696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LOG ON TO ASSIST AND CLICK ON “Profile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>
                <a:solidFill>
                  <a:srgbClr val="489AD4"/>
                </a:solidFill>
              </a:rPr>
              <a:t>Logon:  Principal’s email       Password:  </a:t>
            </a:r>
            <a:r>
              <a:rPr lang="en-US" b="1" i="1" dirty="0" smtClean="0">
                <a:solidFill>
                  <a:srgbClr val="489AD4"/>
                </a:solidFill>
              </a:rPr>
              <a:t>broward06</a:t>
            </a:r>
            <a:endParaRPr lang="en-US" b="1" i="1" dirty="0">
              <a:solidFill>
                <a:srgbClr val="489AD4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430345">
            <a:off x="2932080" y="5137712"/>
            <a:ext cx="1021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6-04-29 at 12.41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43601"/>
            <a:ext cx="176579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86" y="1008063"/>
            <a:ext cx="5879762" cy="1433607"/>
          </a:xfrm>
        </p:spPr>
        <p:txBody>
          <a:bodyPr/>
          <a:lstStyle/>
          <a:p>
            <a:pPr algn="ctr"/>
            <a:r>
              <a:rPr lang="en-US" sz="3600" dirty="0" smtClean="0"/>
              <a:t>STEP #2: Open AdvancED ASSIST </a:t>
            </a:r>
            <a:r>
              <a:rPr lang="en-US" sz="3600" i="1" dirty="0" smtClean="0"/>
              <a:t>SCHOOL PORTFOLIO</a:t>
            </a:r>
            <a:endParaRPr lang="en-US" sz="3600" i="1" dirty="0"/>
          </a:p>
        </p:txBody>
      </p:sp>
      <p:pic>
        <p:nvPicPr>
          <p:cNvPr id="8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6" name="Picture 5" descr="Screen Shot 2016-04-14 at 2.54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1" y="2430721"/>
            <a:ext cx="8506301" cy="3226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7086627" flipV="1">
            <a:off x="5015662" y="4879685"/>
            <a:ext cx="470205" cy="58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591" y="5769972"/>
            <a:ext cx="82982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LOG ON TO ASSIST AND CLICK ON ACCREDITATION REPORT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489AD4"/>
                </a:solidFill>
              </a:rPr>
              <a:t>Logon:  Principal’s email       Password:  broward06</a:t>
            </a:r>
            <a:endParaRPr lang="en-US" b="1" i="1" dirty="0">
              <a:solidFill>
                <a:srgbClr val="489A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5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D700C-A97B-4A7F-A635-A5B6C122041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6" y="613128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30667" y="2529154"/>
            <a:ext cx="106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67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EXECUTIVE SUMMARY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6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1532" y="990116"/>
            <a:ext cx="5924068" cy="1372083"/>
          </a:xfrm>
          <a:prstGeom prst="rect">
            <a:avLst/>
          </a:prstGeom>
          <a:solidFill>
            <a:srgbClr val="35B8EB"/>
          </a:solidFill>
        </p:spPr>
        <p:txBody>
          <a:bodyPr vert="horz" wrap="square" lIns="0" tIns="0" rIns="0" bIns="0" rtlCol="0">
            <a:spAutoFit/>
          </a:bodyPr>
          <a:lstStyle/>
          <a:p>
            <a:pPr marR="22225" algn="ctr">
              <a:lnSpc>
                <a:spcPts val="7909"/>
              </a:lnSpc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590800"/>
            <a:ext cx="8388153" cy="421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•  Click this: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•  Then check the box and click on </a:t>
            </a:r>
            <a:r>
              <a:rPr lang="en-US" dirty="0">
                <a:solidFill>
                  <a:srgbClr val="1AADF7"/>
                </a:solidFill>
                <a:latin typeface="Arial"/>
                <a:cs typeface="Arial"/>
              </a:rPr>
              <a:t>Executive Summary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open: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•  Copy and paste the final draft of your school’s Executive Summary into the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   template.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•  When the template is finished click the </a:t>
            </a:r>
            <a:r>
              <a:rPr lang="en-US" dirty="0">
                <a:latin typeface="Arial"/>
                <a:cs typeface="Arial"/>
              </a:rPr>
              <a:t>Complete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button:</a:t>
            </a:r>
          </a:p>
          <a:p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Important Note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The Executive summary can be reopened at any time for editing before submitting the diagnostic portfolio.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4154" indent="-211454">
              <a:lnSpc>
                <a:spcPct val="100000"/>
              </a:lnSpc>
              <a:buFont typeface="Arial"/>
              <a:buChar char="•"/>
              <a:tabLst>
                <a:tab pos="229235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1726" y="1131940"/>
            <a:ext cx="164465" cy="79375"/>
          </a:xfrm>
          <a:custGeom>
            <a:avLst/>
            <a:gdLst/>
            <a:ahLst/>
            <a:cxnLst/>
            <a:rect l="l" t="t" r="r" b="b"/>
            <a:pathLst>
              <a:path w="164465" h="79375">
                <a:moveTo>
                  <a:pt x="25676" y="0"/>
                </a:moveTo>
                <a:lnTo>
                  <a:pt x="0" y="1732"/>
                </a:lnTo>
                <a:lnTo>
                  <a:pt x="8674" y="18867"/>
                </a:lnTo>
                <a:lnTo>
                  <a:pt x="42438" y="55203"/>
                </a:lnTo>
                <a:lnTo>
                  <a:pt x="82137" y="73374"/>
                </a:lnTo>
                <a:lnTo>
                  <a:pt x="120471" y="79088"/>
                </a:lnTo>
                <a:lnTo>
                  <a:pt x="131684" y="79211"/>
                </a:lnTo>
                <a:lnTo>
                  <a:pt x="141663" y="78795"/>
                </a:lnTo>
                <a:lnTo>
                  <a:pt x="150140" y="78051"/>
                </a:lnTo>
                <a:lnTo>
                  <a:pt x="156842" y="77192"/>
                </a:lnTo>
                <a:lnTo>
                  <a:pt x="161500" y="76428"/>
                </a:lnTo>
                <a:lnTo>
                  <a:pt x="163844" y="75971"/>
                </a:lnTo>
                <a:lnTo>
                  <a:pt x="153376" y="59364"/>
                </a:lnTo>
                <a:lnTo>
                  <a:pt x="115680" y="24080"/>
                </a:lnTo>
                <a:lnTo>
                  <a:pt x="74219" y="6255"/>
                </a:lnTo>
                <a:lnTo>
                  <a:pt x="36280" y="308"/>
                </a:lnTo>
                <a:lnTo>
                  <a:pt x="2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2730" y="1523570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09">
                <a:moveTo>
                  <a:pt x="102731" y="0"/>
                </a:moveTo>
                <a:lnTo>
                  <a:pt x="3582" y="0"/>
                </a:lnTo>
                <a:lnTo>
                  <a:pt x="0" y="3606"/>
                </a:lnTo>
                <a:lnTo>
                  <a:pt x="0" y="12476"/>
                </a:lnTo>
                <a:lnTo>
                  <a:pt x="3582" y="16069"/>
                </a:lnTo>
                <a:lnTo>
                  <a:pt x="92713" y="16069"/>
                </a:lnTo>
                <a:lnTo>
                  <a:pt x="97589" y="6892"/>
                </a:lnTo>
                <a:lnTo>
                  <a:pt x="102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2806" y="1531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13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242" y="1523570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1184" y="0"/>
                </a:moveTo>
                <a:lnTo>
                  <a:pt x="572" y="0"/>
                </a:lnTo>
                <a:lnTo>
                  <a:pt x="986" y="6598"/>
                </a:lnTo>
                <a:lnTo>
                  <a:pt x="0" y="16069"/>
                </a:lnTo>
                <a:lnTo>
                  <a:pt x="50100" y="16069"/>
                </a:lnTo>
                <a:lnTo>
                  <a:pt x="40350" y="6024"/>
                </a:lnTo>
                <a:lnTo>
                  <a:pt x="31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1260" y="1523570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912" y="0"/>
                </a:moveTo>
                <a:lnTo>
                  <a:pt x="13308" y="0"/>
                </a:lnTo>
                <a:lnTo>
                  <a:pt x="5741" y="7908"/>
                </a:lnTo>
                <a:lnTo>
                  <a:pt x="0" y="16069"/>
                </a:lnTo>
                <a:lnTo>
                  <a:pt x="29626" y="16069"/>
                </a:lnTo>
                <a:lnTo>
                  <a:pt x="26348" y="4434"/>
                </a:lnTo>
                <a:lnTo>
                  <a:pt x="22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5003" y="1490280"/>
            <a:ext cx="129539" cy="16510"/>
          </a:xfrm>
          <a:custGeom>
            <a:avLst/>
            <a:gdLst/>
            <a:ahLst/>
            <a:cxnLst/>
            <a:rect l="l" t="t" r="r" b="b"/>
            <a:pathLst>
              <a:path w="129540" h="16509">
                <a:moveTo>
                  <a:pt x="129519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113774" y="16069"/>
                </a:lnTo>
                <a:lnTo>
                  <a:pt x="121061" y="6892"/>
                </a:lnTo>
                <a:lnTo>
                  <a:pt x="129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2897" y="149831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936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1329" y="1456989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6102" y="0"/>
                </a:moveTo>
                <a:lnTo>
                  <a:pt x="3568" y="0"/>
                </a:lnTo>
                <a:lnTo>
                  <a:pt x="0" y="3606"/>
                </a:lnTo>
                <a:lnTo>
                  <a:pt x="0" y="12476"/>
                </a:lnTo>
                <a:lnTo>
                  <a:pt x="3568" y="16069"/>
                </a:lnTo>
                <a:lnTo>
                  <a:pt x="72238" y="16069"/>
                </a:lnTo>
                <a:lnTo>
                  <a:pt x="73251" y="7747"/>
                </a:lnTo>
                <a:lnTo>
                  <a:pt x="76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2440" y="1456991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6586" y="0"/>
                </a:moveTo>
                <a:lnTo>
                  <a:pt x="21459" y="0"/>
                </a:lnTo>
                <a:lnTo>
                  <a:pt x="15430" y="3232"/>
                </a:lnTo>
                <a:lnTo>
                  <a:pt x="1711" y="14275"/>
                </a:lnTo>
                <a:lnTo>
                  <a:pt x="0" y="16069"/>
                </a:lnTo>
                <a:lnTo>
                  <a:pt x="65965" y="16069"/>
                </a:lnTo>
                <a:lnTo>
                  <a:pt x="70343" y="13614"/>
                </a:lnTo>
                <a:lnTo>
                  <a:pt x="82665" y="8422"/>
                </a:lnTo>
                <a:lnTo>
                  <a:pt x="101715" y="3747"/>
                </a:lnTo>
                <a:lnTo>
                  <a:pt x="86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918" y="1456991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3024" y="0"/>
                </a:moveTo>
                <a:lnTo>
                  <a:pt x="5875" y="0"/>
                </a:lnTo>
                <a:lnTo>
                  <a:pt x="4315" y="8736"/>
                </a:lnTo>
                <a:lnTo>
                  <a:pt x="0" y="16069"/>
                </a:lnTo>
                <a:lnTo>
                  <a:pt x="103024" y="16069"/>
                </a:lnTo>
                <a:lnTo>
                  <a:pt x="106621" y="12462"/>
                </a:lnTo>
                <a:lnTo>
                  <a:pt x="106621" y="3592"/>
                </a:lnTo>
                <a:lnTo>
                  <a:pt x="103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5539" y="1456989"/>
            <a:ext cx="58419" cy="16510"/>
          </a:xfrm>
          <a:custGeom>
            <a:avLst/>
            <a:gdLst/>
            <a:ahLst/>
            <a:cxnLst/>
            <a:rect l="l" t="t" r="r" b="b"/>
            <a:pathLst>
              <a:path w="58420" h="16509">
                <a:moveTo>
                  <a:pt x="52218" y="0"/>
                </a:moveTo>
                <a:lnTo>
                  <a:pt x="0" y="0"/>
                </a:lnTo>
                <a:lnTo>
                  <a:pt x="2604" y="847"/>
                </a:lnTo>
                <a:lnTo>
                  <a:pt x="13565" y="5645"/>
                </a:lnTo>
                <a:lnTo>
                  <a:pt x="30512" y="16097"/>
                </a:lnTo>
                <a:lnTo>
                  <a:pt x="58105" y="16069"/>
                </a:lnTo>
                <a:lnTo>
                  <a:pt x="54202" y="9324"/>
                </a:lnTo>
                <a:lnTo>
                  <a:pt x="5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7778" y="142369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606" y="0"/>
                </a:moveTo>
                <a:lnTo>
                  <a:pt x="0" y="0"/>
                </a:lnTo>
                <a:lnTo>
                  <a:pt x="5928" y="7373"/>
                </a:lnTo>
                <a:lnTo>
                  <a:pt x="8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1893" y="1423699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5440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73691" y="16069"/>
                </a:lnTo>
                <a:lnTo>
                  <a:pt x="78141" y="8455"/>
                </a:lnTo>
                <a:lnTo>
                  <a:pt x="85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796" y="1423701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09" h="16509">
                <a:moveTo>
                  <a:pt x="88558" y="0"/>
                </a:moveTo>
                <a:lnTo>
                  <a:pt x="0" y="0"/>
                </a:lnTo>
                <a:lnTo>
                  <a:pt x="2703" y="6024"/>
                </a:lnTo>
                <a:lnTo>
                  <a:pt x="3303" y="16069"/>
                </a:lnTo>
                <a:lnTo>
                  <a:pt x="88558" y="16069"/>
                </a:lnTo>
                <a:lnTo>
                  <a:pt x="92155" y="12462"/>
                </a:lnTo>
                <a:lnTo>
                  <a:pt x="92155" y="3592"/>
                </a:lnTo>
                <a:lnTo>
                  <a:pt x="88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5060" y="1423699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682" y="0"/>
                </a:moveTo>
                <a:lnTo>
                  <a:pt x="0" y="0"/>
                </a:lnTo>
                <a:lnTo>
                  <a:pt x="3437" y="16069"/>
                </a:lnTo>
                <a:lnTo>
                  <a:pt x="81404" y="16069"/>
                </a:lnTo>
                <a:lnTo>
                  <a:pt x="81685" y="7332"/>
                </a:lnTo>
                <a:lnTo>
                  <a:pt x="84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7347" y="139844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621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1046" y="1390411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09" h="16509">
                <a:moveTo>
                  <a:pt x="101572" y="0"/>
                </a:moveTo>
                <a:lnTo>
                  <a:pt x="0" y="0"/>
                </a:lnTo>
                <a:lnTo>
                  <a:pt x="10455" y="4301"/>
                </a:lnTo>
                <a:lnTo>
                  <a:pt x="19434" y="16069"/>
                </a:lnTo>
                <a:lnTo>
                  <a:pt x="101572" y="16069"/>
                </a:lnTo>
                <a:lnTo>
                  <a:pt x="105168" y="12462"/>
                </a:lnTo>
                <a:lnTo>
                  <a:pt x="105168" y="3592"/>
                </a:lnTo>
                <a:lnTo>
                  <a:pt x="101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0183" y="1390408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334" y="0"/>
                </a:moveTo>
                <a:lnTo>
                  <a:pt x="0" y="0"/>
                </a:lnTo>
                <a:lnTo>
                  <a:pt x="4702" y="7599"/>
                </a:lnTo>
                <a:lnTo>
                  <a:pt x="8272" y="16069"/>
                </a:lnTo>
                <a:lnTo>
                  <a:pt x="108873" y="16069"/>
                </a:lnTo>
                <a:lnTo>
                  <a:pt x="117331" y="4594"/>
                </a:lnTo>
                <a:lnTo>
                  <a:pt x="128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8235" y="1365154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37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7145" y="1331868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557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6644" y="129857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99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56389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8430" y="1129800"/>
            <a:ext cx="105410" cy="136525"/>
          </a:xfrm>
          <a:custGeom>
            <a:avLst/>
            <a:gdLst/>
            <a:ahLst/>
            <a:cxnLst/>
            <a:rect l="l" t="t" r="r" b="b"/>
            <a:pathLst>
              <a:path w="105409" h="136525">
                <a:moveTo>
                  <a:pt x="101657" y="0"/>
                </a:moveTo>
                <a:lnTo>
                  <a:pt x="55412" y="16991"/>
                </a:lnTo>
                <a:lnTo>
                  <a:pt x="25874" y="44977"/>
                </a:lnTo>
                <a:lnTo>
                  <a:pt x="6247" y="81586"/>
                </a:lnTo>
                <a:lnTo>
                  <a:pt x="0" y="119216"/>
                </a:lnTo>
                <a:lnTo>
                  <a:pt x="282" y="125871"/>
                </a:lnTo>
                <a:lnTo>
                  <a:pt x="512" y="128023"/>
                </a:lnTo>
                <a:lnTo>
                  <a:pt x="512" y="132457"/>
                </a:lnTo>
                <a:lnTo>
                  <a:pt x="4080" y="136037"/>
                </a:lnTo>
                <a:lnTo>
                  <a:pt x="12940" y="136051"/>
                </a:lnTo>
                <a:lnTo>
                  <a:pt x="16537" y="132457"/>
                </a:lnTo>
                <a:lnTo>
                  <a:pt x="16456" y="125707"/>
                </a:lnTo>
                <a:lnTo>
                  <a:pt x="16645" y="119747"/>
                </a:lnTo>
                <a:lnTo>
                  <a:pt x="25634" y="82362"/>
                </a:lnTo>
                <a:lnTo>
                  <a:pt x="45362" y="46399"/>
                </a:lnTo>
                <a:lnTo>
                  <a:pt x="85272" y="19694"/>
                </a:lnTo>
                <a:lnTo>
                  <a:pt x="97208" y="16069"/>
                </a:lnTo>
                <a:lnTo>
                  <a:pt x="101644" y="16069"/>
                </a:lnTo>
                <a:lnTo>
                  <a:pt x="105227" y="12490"/>
                </a:lnTo>
                <a:lnTo>
                  <a:pt x="105227" y="3606"/>
                </a:lnTo>
                <a:lnTo>
                  <a:pt x="101657" y="0"/>
                </a:lnTo>
                <a:close/>
              </a:path>
              <a:path w="105409" h="136525">
                <a:moveTo>
                  <a:pt x="101644" y="16069"/>
                </a:moveTo>
                <a:lnTo>
                  <a:pt x="97208" y="16069"/>
                </a:lnTo>
                <a:lnTo>
                  <a:pt x="101630" y="16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3569" y="1556553"/>
            <a:ext cx="175895" cy="205104"/>
          </a:xfrm>
          <a:custGeom>
            <a:avLst/>
            <a:gdLst/>
            <a:ahLst/>
            <a:cxnLst/>
            <a:rect l="l" t="t" r="r" b="b"/>
            <a:pathLst>
              <a:path w="175895" h="205105">
                <a:moveTo>
                  <a:pt x="0" y="20"/>
                </a:moveTo>
                <a:lnTo>
                  <a:pt x="5664" y="40143"/>
                </a:lnTo>
                <a:lnTo>
                  <a:pt x="16512" y="78342"/>
                </a:lnTo>
                <a:lnTo>
                  <a:pt x="32167" y="114242"/>
                </a:lnTo>
                <a:lnTo>
                  <a:pt x="52253" y="147467"/>
                </a:lnTo>
                <a:lnTo>
                  <a:pt x="76394" y="177639"/>
                </a:lnTo>
                <a:lnTo>
                  <a:pt x="104213" y="204383"/>
                </a:lnTo>
                <a:lnTo>
                  <a:pt x="105534" y="204568"/>
                </a:lnTo>
                <a:lnTo>
                  <a:pt x="106628" y="202829"/>
                </a:lnTo>
                <a:lnTo>
                  <a:pt x="107587" y="199286"/>
                </a:lnTo>
                <a:lnTo>
                  <a:pt x="108502" y="194056"/>
                </a:lnTo>
                <a:lnTo>
                  <a:pt x="109507" y="186953"/>
                </a:lnTo>
                <a:lnTo>
                  <a:pt x="110571" y="179020"/>
                </a:lnTo>
                <a:lnTo>
                  <a:pt x="111909" y="169452"/>
                </a:lnTo>
                <a:lnTo>
                  <a:pt x="121434" y="120301"/>
                </a:lnTo>
                <a:lnTo>
                  <a:pt x="135539" y="75362"/>
                </a:lnTo>
                <a:lnTo>
                  <a:pt x="135907" y="74465"/>
                </a:lnTo>
                <a:lnTo>
                  <a:pt x="67036" y="74465"/>
                </a:lnTo>
                <a:lnTo>
                  <a:pt x="72783" y="26291"/>
                </a:lnTo>
                <a:lnTo>
                  <a:pt x="83080" y="157"/>
                </a:lnTo>
                <a:lnTo>
                  <a:pt x="0" y="20"/>
                </a:lnTo>
                <a:close/>
              </a:path>
              <a:path w="175895" h="205105">
                <a:moveTo>
                  <a:pt x="147954" y="0"/>
                </a:moveTo>
                <a:lnTo>
                  <a:pt x="106097" y="30704"/>
                </a:lnTo>
                <a:lnTo>
                  <a:pt x="76428" y="62466"/>
                </a:lnTo>
                <a:lnTo>
                  <a:pt x="67036" y="74465"/>
                </a:lnTo>
                <a:lnTo>
                  <a:pt x="135907" y="74465"/>
                </a:lnTo>
                <a:lnTo>
                  <a:pt x="142058" y="59481"/>
                </a:lnTo>
                <a:lnTo>
                  <a:pt x="149640" y="43349"/>
                </a:lnTo>
                <a:lnTo>
                  <a:pt x="158450" y="26963"/>
                </a:lnTo>
                <a:lnTo>
                  <a:pt x="168357" y="10809"/>
                </a:lnTo>
                <a:lnTo>
                  <a:pt x="175743" y="20"/>
                </a:lnTo>
                <a:lnTo>
                  <a:pt x="147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18413" y="1556575"/>
            <a:ext cx="412115" cy="268605"/>
          </a:xfrm>
          <a:custGeom>
            <a:avLst/>
            <a:gdLst/>
            <a:ahLst/>
            <a:cxnLst/>
            <a:rect l="l" t="t" r="r" b="b"/>
            <a:pathLst>
              <a:path w="412115" h="268605">
                <a:moveTo>
                  <a:pt x="55835" y="30"/>
                </a:moveTo>
                <a:lnTo>
                  <a:pt x="37005" y="38870"/>
                </a:lnTo>
                <a:lnTo>
                  <a:pt x="22850" y="76301"/>
                </a:lnTo>
                <a:lnTo>
                  <a:pt x="8932" y="128765"/>
                </a:lnTo>
                <a:lnTo>
                  <a:pt x="2093" y="173821"/>
                </a:lnTo>
                <a:lnTo>
                  <a:pt x="0" y="210369"/>
                </a:lnTo>
                <a:lnTo>
                  <a:pt x="100" y="224099"/>
                </a:lnTo>
                <a:lnTo>
                  <a:pt x="25386" y="258329"/>
                </a:lnTo>
                <a:lnTo>
                  <a:pt x="67869" y="268481"/>
                </a:lnTo>
                <a:lnTo>
                  <a:pt x="73077" y="268481"/>
                </a:lnTo>
                <a:lnTo>
                  <a:pt x="109488" y="250362"/>
                </a:lnTo>
                <a:lnTo>
                  <a:pt x="118901" y="222623"/>
                </a:lnTo>
                <a:lnTo>
                  <a:pt x="283453" y="222623"/>
                </a:lnTo>
                <a:lnTo>
                  <a:pt x="325164" y="188350"/>
                </a:lnTo>
                <a:lnTo>
                  <a:pt x="361443" y="144793"/>
                </a:lnTo>
                <a:lnTo>
                  <a:pt x="372866" y="126526"/>
                </a:lnTo>
                <a:lnTo>
                  <a:pt x="78552" y="126526"/>
                </a:lnTo>
                <a:lnTo>
                  <a:pt x="78043" y="125817"/>
                </a:lnTo>
                <a:lnTo>
                  <a:pt x="78744" y="121633"/>
                </a:lnTo>
                <a:lnTo>
                  <a:pt x="80393" y="114385"/>
                </a:lnTo>
                <a:lnTo>
                  <a:pt x="82708" y="104577"/>
                </a:lnTo>
                <a:lnTo>
                  <a:pt x="85437" y="92575"/>
                </a:lnTo>
                <a:lnTo>
                  <a:pt x="93406" y="47901"/>
                </a:lnTo>
                <a:lnTo>
                  <a:pt x="95865" y="15244"/>
                </a:lnTo>
                <a:lnTo>
                  <a:pt x="87682" y="5818"/>
                </a:lnTo>
                <a:lnTo>
                  <a:pt x="70813" y="1351"/>
                </a:lnTo>
                <a:lnTo>
                  <a:pt x="55835" y="30"/>
                </a:lnTo>
                <a:close/>
              </a:path>
              <a:path w="412115" h="268605">
                <a:moveTo>
                  <a:pt x="283453" y="222623"/>
                </a:moveTo>
                <a:lnTo>
                  <a:pt x="118901" y="222623"/>
                </a:lnTo>
                <a:lnTo>
                  <a:pt x="121144" y="236844"/>
                </a:lnTo>
                <a:lnTo>
                  <a:pt x="149119" y="265771"/>
                </a:lnTo>
                <a:lnTo>
                  <a:pt x="169894" y="268481"/>
                </a:lnTo>
                <a:lnTo>
                  <a:pt x="175382" y="267920"/>
                </a:lnTo>
                <a:lnTo>
                  <a:pt x="212942" y="257896"/>
                </a:lnTo>
                <a:lnTo>
                  <a:pt x="248354" y="243200"/>
                </a:lnTo>
                <a:lnTo>
                  <a:pt x="281388" y="224099"/>
                </a:lnTo>
                <a:lnTo>
                  <a:pt x="283453" y="222623"/>
                </a:lnTo>
                <a:close/>
              </a:path>
              <a:path w="412115" h="268605">
                <a:moveTo>
                  <a:pt x="204075" y="0"/>
                </a:moveTo>
                <a:lnTo>
                  <a:pt x="136258" y="0"/>
                </a:lnTo>
                <a:lnTo>
                  <a:pt x="135800" y="2027"/>
                </a:lnTo>
                <a:lnTo>
                  <a:pt x="134420" y="7717"/>
                </a:lnTo>
                <a:lnTo>
                  <a:pt x="119434" y="55315"/>
                </a:lnTo>
                <a:lnTo>
                  <a:pt x="97939" y="100604"/>
                </a:lnTo>
                <a:lnTo>
                  <a:pt x="78552" y="126526"/>
                </a:lnTo>
                <a:lnTo>
                  <a:pt x="372866" y="126526"/>
                </a:lnTo>
                <a:lnTo>
                  <a:pt x="395899" y="76776"/>
                </a:lnTo>
                <a:lnTo>
                  <a:pt x="406367" y="39306"/>
                </a:lnTo>
                <a:lnTo>
                  <a:pt x="411158" y="6598"/>
                </a:lnTo>
                <a:lnTo>
                  <a:pt x="208831" y="6598"/>
                </a:lnTo>
                <a:lnTo>
                  <a:pt x="204075" y="0"/>
                </a:lnTo>
                <a:close/>
              </a:path>
              <a:path w="412115" h="268605">
                <a:moveTo>
                  <a:pt x="411856" y="0"/>
                </a:moveTo>
                <a:lnTo>
                  <a:pt x="209511" y="0"/>
                </a:lnTo>
                <a:lnTo>
                  <a:pt x="208831" y="6598"/>
                </a:lnTo>
                <a:lnTo>
                  <a:pt x="411158" y="6598"/>
                </a:lnTo>
                <a:lnTo>
                  <a:pt x="411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1616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25948" y="1900554"/>
            <a:ext cx="142240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5405">
              <a:lnSpc>
                <a:spcPct val="1030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3" name="Picture 32" descr="Screen Shot 2016-04-22 at 11.36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3200"/>
            <a:ext cx="2452928" cy="4572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flipH="1">
            <a:off x="762000" y="914400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 #3: Review and </a:t>
            </a:r>
            <a:r>
              <a:rPr lang="en-US" sz="2400" b="1" dirty="0" smtClean="0">
                <a:solidFill>
                  <a:schemeClr val="bg1"/>
                </a:solidFill>
              </a:rPr>
              <a:t>Finalize the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EXECUTIVE SUMMARY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A Completing the Executive Summary tutorial is available at: </a:t>
            </a:r>
            <a:r>
              <a:rPr lang="en-US" sz="1200" dirty="0">
                <a:latin typeface="Arial"/>
                <a:cs typeface="Arial"/>
              </a:rPr>
              <a:t/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http://www.screencast.com/t/h6SOaSO9V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/>
          </a:p>
        </p:txBody>
      </p:sp>
      <p:pic>
        <p:nvPicPr>
          <p:cNvPr id="35" name="Picture 34" descr="Screen Shot 2016-04-22 at 11.36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200400"/>
            <a:ext cx="1828800" cy="625373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D700C-A97B-4A7F-A635-A5B6C122041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" y="613128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08772" y="2802874"/>
            <a:ext cx="142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2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SELF ASSESSMENT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5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777281" y="914400"/>
            <a:ext cx="5852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Step #4:  Review and Save the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SELF ASSESSMENT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3" name="Picture 2" descr="Screen Shot 2016-04-22 at 12.24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4" y="3007971"/>
            <a:ext cx="4242018" cy="3375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743200"/>
            <a:ext cx="3429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Check box for </a:t>
            </a:r>
            <a:r>
              <a:rPr lang="en-US" dirty="0" smtClean="0">
                <a:solidFill>
                  <a:srgbClr val="489AD4"/>
                </a:solidFill>
              </a:rPr>
              <a:t>2015-2016</a:t>
            </a:r>
          </a:p>
          <a:p>
            <a:endParaRPr lang="en-US" sz="800" dirty="0"/>
          </a:p>
          <a:p>
            <a:r>
              <a:rPr lang="en-US" dirty="0" smtClean="0"/>
              <a:t>• Then click on </a:t>
            </a:r>
            <a:r>
              <a:rPr lang="en-US" dirty="0" smtClean="0">
                <a:solidFill>
                  <a:srgbClr val="489AD4"/>
                </a:solidFill>
              </a:rPr>
              <a:t>Save Selection</a:t>
            </a:r>
          </a:p>
          <a:p>
            <a:endParaRPr lang="en-US" sz="800" dirty="0">
              <a:solidFill>
                <a:srgbClr val="489AD4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•  A green check will appear on your Portfolio next to Self Assessment</a:t>
            </a:r>
            <a:endParaRPr lang="en-US" dirty="0" smtClean="0">
              <a:solidFill>
                <a:srgbClr val="489AD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984" y="2649588"/>
            <a:ext cx="39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what will appear:</a:t>
            </a:r>
            <a:endParaRPr lang="en-US" dirty="0"/>
          </a:p>
        </p:txBody>
      </p:sp>
      <p:pic>
        <p:nvPicPr>
          <p:cNvPr id="9" name="Picture 8" descr="Screen Shot 2016-04-22 at 12.32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42" y="4663689"/>
            <a:ext cx="3983234" cy="5925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1" y="1676400"/>
            <a:ext cx="5562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 Completing the Self </a:t>
            </a:r>
            <a:r>
              <a:rPr lang="en-US" sz="1400" b="1" dirty="0">
                <a:solidFill>
                  <a:schemeClr val="bg1"/>
                </a:solidFill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</a:rPr>
              <a:t>ssessment tutorial is </a:t>
            </a:r>
            <a:r>
              <a:rPr lang="en-US" sz="1400" b="1" dirty="0">
                <a:solidFill>
                  <a:schemeClr val="bg1"/>
                </a:solidFill>
              </a:rPr>
              <a:t>available at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/>
              <a:t> </a:t>
            </a:r>
            <a:r>
              <a:rPr lang="en-US" sz="1400" dirty="0">
                <a:hlinkClick r:id="rId6"/>
              </a:rPr>
              <a:t>http://www.screencast.com/t/</a:t>
            </a:r>
            <a:r>
              <a:rPr lang="en-US" sz="1400" dirty="0" smtClean="0">
                <a:hlinkClick r:id="rId6"/>
              </a:rPr>
              <a:t>536Y8xgzY7lg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619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D700C-A97B-4A7F-A635-A5B6C122041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" y="613128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08772" y="3043749"/>
            <a:ext cx="142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2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STAKEHOLDER FEEDBACK DIAGNOSTIC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1066800"/>
            <a:ext cx="5715000" cy="1323439"/>
          </a:xfrm>
          <a:prstGeom prst="rect">
            <a:avLst/>
          </a:prstGeom>
          <a:solidFill>
            <a:srgbClr val="35B8EB"/>
          </a:solidFill>
        </p:spPr>
        <p:txBody>
          <a:bodyPr vert="horz" wrap="square" lIns="0" tIns="0" rIns="0" bIns="0" rtlCol="0">
            <a:spAutoFit/>
          </a:bodyPr>
          <a:lstStyle/>
          <a:p>
            <a:pPr marL="922655">
              <a:lnSpc>
                <a:spcPct val="100000"/>
              </a:lnSpc>
            </a:pPr>
            <a:endParaRPr lang="en-US" sz="2000" b="1" spc="-30" dirty="0" smtClean="0">
              <a:solidFill>
                <a:srgbClr val="FFFFFF"/>
              </a:solidFill>
              <a:cs typeface="Calibri"/>
            </a:endParaRPr>
          </a:p>
          <a:p>
            <a:pPr marL="922655">
              <a:lnSpc>
                <a:spcPct val="100000"/>
              </a:lnSpc>
            </a:pPr>
            <a:r>
              <a:rPr lang="en-US" sz="6600" b="1" spc="-30" dirty="0" smtClean="0">
                <a:solidFill>
                  <a:srgbClr val="FFFFFF"/>
                </a:solidFill>
                <a:cs typeface="Calibri"/>
              </a:rPr>
              <a:t>   AGENDA</a:t>
            </a:r>
          </a:p>
        </p:txBody>
      </p:sp>
      <p:sp>
        <p:nvSpPr>
          <p:cNvPr id="6" name="object 6"/>
          <p:cNvSpPr/>
          <p:nvPr/>
        </p:nvSpPr>
        <p:spPr>
          <a:xfrm>
            <a:off x="7371726" y="1131940"/>
            <a:ext cx="164465" cy="79375"/>
          </a:xfrm>
          <a:custGeom>
            <a:avLst/>
            <a:gdLst/>
            <a:ahLst/>
            <a:cxnLst/>
            <a:rect l="l" t="t" r="r" b="b"/>
            <a:pathLst>
              <a:path w="164465" h="79375">
                <a:moveTo>
                  <a:pt x="25676" y="0"/>
                </a:moveTo>
                <a:lnTo>
                  <a:pt x="0" y="1732"/>
                </a:lnTo>
                <a:lnTo>
                  <a:pt x="8674" y="18867"/>
                </a:lnTo>
                <a:lnTo>
                  <a:pt x="42438" y="55203"/>
                </a:lnTo>
                <a:lnTo>
                  <a:pt x="82137" y="73374"/>
                </a:lnTo>
                <a:lnTo>
                  <a:pt x="120471" y="79088"/>
                </a:lnTo>
                <a:lnTo>
                  <a:pt x="131684" y="79211"/>
                </a:lnTo>
                <a:lnTo>
                  <a:pt x="141663" y="78795"/>
                </a:lnTo>
                <a:lnTo>
                  <a:pt x="150140" y="78051"/>
                </a:lnTo>
                <a:lnTo>
                  <a:pt x="156842" y="77192"/>
                </a:lnTo>
                <a:lnTo>
                  <a:pt x="161500" y="76428"/>
                </a:lnTo>
                <a:lnTo>
                  <a:pt x="163844" y="75971"/>
                </a:lnTo>
                <a:lnTo>
                  <a:pt x="153376" y="59364"/>
                </a:lnTo>
                <a:lnTo>
                  <a:pt x="115680" y="24080"/>
                </a:lnTo>
                <a:lnTo>
                  <a:pt x="74219" y="6255"/>
                </a:lnTo>
                <a:lnTo>
                  <a:pt x="36280" y="308"/>
                </a:lnTo>
                <a:lnTo>
                  <a:pt x="2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2730" y="1523570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09">
                <a:moveTo>
                  <a:pt x="102731" y="0"/>
                </a:moveTo>
                <a:lnTo>
                  <a:pt x="3582" y="0"/>
                </a:lnTo>
                <a:lnTo>
                  <a:pt x="0" y="3606"/>
                </a:lnTo>
                <a:lnTo>
                  <a:pt x="0" y="12476"/>
                </a:lnTo>
                <a:lnTo>
                  <a:pt x="3582" y="16069"/>
                </a:lnTo>
                <a:lnTo>
                  <a:pt x="92713" y="16069"/>
                </a:lnTo>
                <a:lnTo>
                  <a:pt x="97589" y="6892"/>
                </a:lnTo>
                <a:lnTo>
                  <a:pt x="102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2806" y="1531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13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242" y="1523570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1184" y="0"/>
                </a:moveTo>
                <a:lnTo>
                  <a:pt x="572" y="0"/>
                </a:lnTo>
                <a:lnTo>
                  <a:pt x="986" y="6598"/>
                </a:lnTo>
                <a:lnTo>
                  <a:pt x="0" y="16069"/>
                </a:lnTo>
                <a:lnTo>
                  <a:pt x="50100" y="16069"/>
                </a:lnTo>
                <a:lnTo>
                  <a:pt x="40350" y="6024"/>
                </a:lnTo>
                <a:lnTo>
                  <a:pt x="31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1260" y="1523570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912" y="0"/>
                </a:moveTo>
                <a:lnTo>
                  <a:pt x="13308" y="0"/>
                </a:lnTo>
                <a:lnTo>
                  <a:pt x="5741" y="7908"/>
                </a:lnTo>
                <a:lnTo>
                  <a:pt x="0" y="16069"/>
                </a:lnTo>
                <a:lnTo>
                  <a:pt x="29626" y="16069"/>
                </a:lnTo>
                <a:lnTo>
                  <a:pt x="26348" y="4434"/>
                </a:lnTo>
                <a:lnTo>
                  <a:pt x="22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5003" y="1490280"/>
            <a:ext cx="129539" cy="16510"/>
          </a:xfrm>
          <a:custGeom>
            <a:avLst/>
            <a:gdLst/>
            <a:ahLst/>
            <a:cxnLst/>
            <a:rect l="l" t="t" r="r" b="b"/>
            <a:pathLst>
              <a:path w="129540" h="16509">
                <a:moveTo>
                  <a:pt x="129519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113774" y="16069"/>
                </a:lnTo>
                <a:lnTo>
                  <a:pt x="121061" y="6892"/>
                </a:lnTo>
                <a:lnTo>
                  <a:pt x="129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2897" y="149831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936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1329" y="1456989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6102" y="0"/>
                </a:moveTo>
                <a:lnTo>
                  <a:pt x="3568" y="0"/>
                </a:lnTo>
                <a:lnTo>
                  <a:pt x="0" y="3606"/>
                </a:lnTo>
                <a:lnTo>
                  <a:pt x="0" y="12476"/>
                </a:lnTo>
                <a:lnTo>
                  <a:pt x="3568" y="16069"/>
                </a:lnTo>
                <a:lnTo>
                  <a:pt x="72238" y="16069"/>
                </a:lnTo>
                <a:lnTo>
                  <a:pt x="73251" y="7747"/>
                </a:lnTo>
                <a:lnTo>
                  <a:pt x="76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2440" y="1456991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6586" y="0"/>
                </a:moveTo>
                <a:lnTo>
                  <a:pt x="21459" y="0"/>
                </a:lnTo>
                <a:lnTo>
                  <a:pt x="15430" y="3232"/>
                </a:lnTo>
                <a:lnTo>
                  <a:pt x="1711" y="14275"/>
                </a:lnTo>
                <a:lnTo>
                  <a:pt x="0" y="16069"/>
                </a:lnTo>
                <a:lnTo>
                  <a:pt x="65965" y="16069"/>
                </a:lnTo>
                <a:lnTo>
                  <a:pt x="70343" y="13614"/>
                </a:lnTo>
                <a:lnTo>
                  <a:pt x="82665" y="8422"/>
                </a:lnTo>
                <a:lnTo>
                  <a:pt x="101715" y="3747"/>
                </a:lnTo>
                <a:lnTo>
                  <a:pt x="86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918" y="1456991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3024" y="0"/>
                </a:moveTo>
                <a:lnTo>
                  <a:pt x="5875" y="0"/>
                </a:lnTo>
                <a:lnTo>
                  <a:pt x="4315" y="8736"/>
                </a:lnTo>
                <a:lnTo>
                  <a:pt x="0" y="16069"/>
                </a:lnTo>
                <a:lnTo>
                  <a:pt x="103024" y="16069"/>
                </a:lnTo>
                <a:lnTo>
                  <a:pt x="106621" y="12462"/>
                </a:lnTo>
                <a:lnTo>
                  <a:pt x="106621" y="3592"/>
                </a:lnTo>
                <a:lnTo>
                  <a:pt x="103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5539" y="1456989"/>
            <a:ext cx="58419" cy="16510"/>
          </a:xfrm>
          <a:custGeom>
            <a:avLst/>
            <a:gdLst/>
            <a:ahLst/>
            <a:cxnLst/>
            <a:rect l="l" t="t" r="r" b="b"/>
            <a:pathLst>
              <a:path w="58420" h="16509">
                <a:moveTo>
                  <a:pt x="52218" y="0"/>
                </a:moveTo>
                <a:lnTo>
                  <a:pt x="0" y="0"/>
                </a:lnTo>
                <a:lnTo>
                  <a:pt x="2604" y="847"/>
                </a:lnTo>
                <a:lnTo>
                  <a:pt x="13565" y="5645"/>
                </a:lnTo>
                <a:lnTo>
                  <a:pt x="30512" y="16097"/>
                </a:lnTo>
                <a:lnTo>
                  <a:pt x="58105" y="16069"/>
                </a:lnTo>
                <a:lnTo>
                  <a:pt x="54202" y="9324"/>
                </a:lnTo>
                <a:lnTo>
                  <a:pt x="5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7778" y="142369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606" y="0"/>
                </a:moveTo>
                <a:lnTo>
                  <a:pt x="0" y="0"/>
                </a:lnTo>
                <a:lnTo>
                  <a:pt x="5928" y="7373"/>
                </a:lnTo>
                <a:lnTo>
                  <a:pt x="8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1893" y="1423699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5440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73691" y="16069"/>
                </a:lnTo>
                <a:lnTo>
                  <a:pt x="78141" y="8455"/>
                </a:lnTo>
                <a:lnTo>
                  <a:pt x="85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796" y="1423701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09" h="16509">
                <a:moveTo>
                  <a:pt x="88558" y="0"/>
                </a:moveTo>
                <a:lnTo>
                  <a:pt x="0" y="0"/>
                </a:lnTo>
                <a:lnTo>
                  <a:pt x="2703" y="6024"/>
                </a:lnTo>
                <a:lnTo>
                  <a:pt x="3303" y="16069"/>
                </a:lnTo>
                <a:lnTo>
                  <a:pt x="88558" y="16069"/>
                </a:lnTo>
                <a:lnTo>
                  <a:pt x="92155" y="12462"/>
                </a:lnTo>
                <a:lnTo>
                  <a:pt x="92155" y="3592"/>
                </a:lnTo>
                <a:lnTo>
                  <a:pt x="88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5060" y="1423699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682" y="0"/>
                </a:moveTo>
                <a:lnTo>
                  <a:pt x="0" y="0"/>
                </a:lnTo>
                <a:lnTo>
                  <a:pt x="3437" y="16069"/>
                </a:lnTo>
                <a:lnTo>
                  <a:pt x="81404" y="16069"/>
                </a:lnTo>
                <a:lnTo>
                  <a:pt x="81685" y="7332"/>
                </a:lnTo>
                <a:lnTo>
                  <a:pt x="84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7347" y="139844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621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1046" y="1390411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09" h="16509">
                <a:moveTo>
                  <a:pt x="101572" y="0"/>
                </a:moveTo>
                <a:lnTo>
                  <a:pt x="0" y="0"/>
                </a:lnTo>
                <a:lnTo>
                  <a:pt x="10455" y="4301"/>
                </a:lnTo>
                <a:lnTo>
                  <a:pt x="19434" y="16069"/>
                </a:lnTo>
                <a:lnTo>
                  <a:pt x="101572" y="16069"/>
                </a:lnTo>
                <a:lnTo>
                  <a:pt x="105168" y="12462"/>
                </a:lnTo>
                <a:lnTo>
                  <a:pt x="105168" y="3592"/>
                </a:lnTo>
                <a:lnTo>
                  <a:pt x="101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0183" y="1390408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334" y="0"/>
                </a:moveTo>
                <a:lnTo>
                  <a:pt x="0" y="0"/>
                </a:lnTo>
                <a:lnTo>
                  <a:pt x="4702" y="7599"/>
                </a:lnTo>
                <a:lnTo>
                  <a:pt x="8272" y="16069"/>
                </a:lnTo>
                <a:lnTo>
                  <a:pt x="108873" y="16069"/>
                </a:lnTo>
                <a:lnTo>
                  <a:pt x="117331" y="4594"/>
                </a:lnTo>
                <a:lnTo>
                  <a:pt x="128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8235" y="1365154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37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7145" y="1331868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557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6644" y="129857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99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56389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8430" y="1129800"/>
            <a:ext cx="105410" cy="136525"/>
          </a:xfrm>
          <a:custGeom>
            <a:avLst/>
            <a:gdLst/>
            <a:ahLst/>
            <a:cxnLst/>
            <a:rect l="l" t="t" r="r" b="b"/>
            <a:pathLst>
              <a:path w="105409" h="136525">
                <a:moveTo>
                  <a:pt x="101657" y="0"/>
                </a:moveTo>
                <a:lnTo>
                  <a:pt x="55412" y="16991"/>
                </a:lnTo>
                <a:lnTo>
                  <a:pt x="25874" y="44977"/>
                </a:lnTo>
                <a:lnTo>
                  <a:pt x="6247" y="81586"/>
                </a:lnTo>
                <a:lnTo>
                  <a:pt x="0" y="119216"/>
                </a:lnTo>
                <a:lnTo>
                  <a:pt x="282" y="125871"/>
                </a:lnTo>
                <a:lnTo>
                  <a:pt x="512" y="128023"/>
                </a:lnTo>
                <a:lnTo>
                  <a:pt x="512" y="132457"/>
                </a:lnTo>
                <a:lnTo>
                  <a:pt x="4080" y="136037"/>
                </a:lnTo>
                <a:lnTo>
                  <a:pt x="12940" y="136051"/>
                </a:lnTo>
                <a:lnTo>
                  <a:pt x="16537" y="132457"/>
                </a:lnTo>
                <a:lnTo>
                  <a:pt x="16456" y="125707"/>
                </a:lnTo>
                <a:lnTo>
                  <a:pt x="16645" y="119747"/>
                </a:lnTo>
                <a:lnTo>
                  <a:pt x="25634" y="82362"/>
                </a:lnTo>
                <a:lnTo>
                  <a:pt x="45362" y="46399"/>
                </a:lnTo>
                <a:lnTo>
                  <a:pt x="85272" y="19694"/>
                </a:lnTo>
                <a:lnTo>
                  <a:pt x="97208" y="16069"/>
                </a:lnTo>
                <a:lnTo>
                  <a:pt x="101644" y="16069"/>
                </a:lnTo>
                <a:lnTo>
                  <a:pt x="105227" y="12490"/>
                </a:lnTo>
                <a:lnTo>
                  <a:pt x="105227" y="3606"/>
                </a:lnTo>
                <a:lnTo>
                  <a:pt x="101657" y="0"/>
                </a:lnTo>
                <a:close/>
              </a:path>
              <a:path w="105409" h="136525">
                <a:moveTo>
                  <a:pt x="101644" y="16069"/>
                </a:moveTo>
                <a:lnTo>
                  <a:pt x="97208" y="16069"/>
                </a:lnTo>
                <a:lnTo>
                  <a:pt x="101630" y="16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3569" y="1556553"/>
            <a:ext cx="175895" cy="205104"/>
          </a:xfrm>
          <a:custGeom>
            <a:avLst/>
            <a:gdLst/>
            <a:ahLst/>
            <a:cxnLst/>
            <a:rect l="l" t="t" r="r" b="b"/>
            <a:pathLst>
              <a:path w="175895" h="205105">
                <a:moveTo>
                  <a:pt x="0" y="20"/>
                </a:moveTo>
                <a:lnTo>
                  <a:pt x="5664" y="40143"/>
                </a:lnTo>
                <a:lnTo>
                  <a:pt x="16512" y="78342"/>
                </a:lnTo>
                <a:lnTo>
                  <a:pt x="32167" y="114242"/>
                </a:lnTo>
                <a:lnTo>
                  <a:pt x="52253" y="147467"/>
                </a:lnTo>
                <a:lnTo>
                  <a:pt x="76394" y="177639"/>
                </a:lnTo>
                <a:lnTo>
                  <a:pt x="104213" y="204383"/>
                </a:lnTo>
                <a:lnTo>
                  <a:pt x="105534" y="204568"/>
                </a:lnTo>
                <a:lnTo>
                  <a:pt x="106628" y="202829"/>
                </a:lnTo>
                <a:lnTo>
                  <a:pt x="107587" y="199286"/>
                </a:lnTo>
                <a:lnTo>
                  <a:pt x="108502" y="194056"/>
                </a:lnTo>
                <a:lnTo>
                  <a:pt x="109507" y="186953"/>
                </a:lnTo>
                <a:lnTo>
                  <a:pt x="110571" y="179020"/>
                </a:lnTo>
                <a:lnTo>
                  <a:pt x="111909" y="169452"/>
                </a:lnTo>
                <a:lnTo>
                  <a:pt x="121434" y="120301"/>
                </a:lnTo>
                <a:lnTo>
                  <a:pt x="135539" y="75362"/>
                </a:lnTo>
                <a:lnTo>
                  <a:pt x="135907" y="74465"/>
                </a:lnTo>
                <a:lnTo>
                  <a:pt x="67036" y="74465"/>
                </a:lnTo>
                <a:lnTo>
                  <a:pt x="72783" y="26291"/>
                </a:lnTo>
                <a:lnTo>
                  <a:pt x="83080" y="157"/>
                </a:lnTo>
                <a:lnTo>
                  <a:pt x="0" y="20"/>
                </a:lnTo>
                <a:close/>
              </a:path>
              <a:path w="175895" h="205105">
                <a:moveTo>
                  <a:pt x="147954" y="0"/>
                </a:moveTo>
                <a:lnTo>
                  <a:pt x="106097" y="30704"/>
                </a:lnTo>
                <a:lnTo>
                  <a:pt x="76428" y="62466"/>
                </a:lnTo>
                <a:lnTo>
                  <a:pt x="67036" y="74465"/>
                </a:lnTo>
                <a:lnTo>
                  <a:pt x="135907" y="74465"/>
                </a:lnTo>
                <a:lnTo>
                  <a:pt x="142058" y="59481"/>
                </a:lnTo>
                <a:lnTo>
                  <a:pt x="149640" y="43349"/>
                </a:lnTo>
                <a:lnTo>
                  <a:pt x="158450" y="26963"/>
                </a:lnTo>
                <a:lnTo>
                  <a:pt x="168357" y="10809"/>
                </a:lnTo>
                <a:lnTo>
                  <a:pt x="175743" y="20"/>
                </a:lnTo>
                <a:lnTo>
                  <a:pt x="147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91400" y="1524000"/>
            <a:ext cx="412115" cy="268605"/>
          </a:xfrm>
          <a:custGeom>
            <a:avLst/>
            <a:gdLst/>
            <a:ahLst/>
            <a:cxnLst/>
            <a:rect l="l" t="t" r="r" b="b"/>
            <a:pathLst>
              <a:path w="412115" h="268605">
                <a:moveTo>
                  <a:pt x="55835" y="30"/>
                </a:moveTo>
                <a:lnTo>
                  <a:pt x="37005" y="38870"/>
                </a:lnTo>
                <a:lnTo>
                  <a:pt x="22850" y="76301"/>
                </a:lnTo>
                <a:lnTo>
                  <a:pt x="8932" y="128765"/>
                </a:lnTo>
                <a:lnTo>
                  <a:pt x="2093" y="173821"/>
                </a:lnTo>
                <a:lnTo>
                  <a:pt x="0" y="210369"/>
                </a:lnTo>
                <a:lnTo>
                  <a:pt x="100" y="224099"/>
                </a:lnTo>
                <a:lnTo>
                  <a:pt x="25386" y="258329"/>
                </a:lnTo>
                <a:lnTo>
                  <a:pt x="67869" y="268481"/>
                </a:lnTo>
                <a:lnTo>
                  <a:pt x="73077" y="268481"/>
                </a:lnTo>
                <a:lnTo>
                  <a:pt x="109488" y="250362"/>
                </a:lnTo>
                <a:lnTo>
                  <a:pt x="118901" y="222623"/>
                </a:lnTo>
                <a:lnTo>
                  <a:pt x="283453" y="222623"/>
                </a:lnTo>
                <a:lnTo>
                  <a:pt x="325164" y="188350"/>
                </a:lnTo>
                <a:lnTo>
                  <a:pt x="361443" y="144793"/>
                </a:lnTo>
                <a:lnTo>
                  <a:pt x="372866" y="126526"/>
                </a:lnTo>
                <a:lnTo>
                  <a:pt x="78552" y="126526"/>
                </a:lnTo>
                <a:lnTo>
                  <a:pt x="78043" y="125817"/>
                </a:lnTo>
                <a:lnTo>
                  <a:pt x="78744" y="121633"/>
                </a:lnTo>
                <a:lnTo>
                  <a:pt x="80393" y="114385"/>
                </a:lnTo>
                <a:lnTo>
                  <a:pt x="82708" y="104577"/>
                </a:lnTo>
                <a:lnTo>
                  <a:pt x="85437" y="92575"/>
                </a:lnTo>
                <a:lnTo>
                  <a:pt x="93406" y="47901"/>
                </a:lnTo>
                <a:lnTo>
                  <a:pt x="95865" y="15244"/>
                </a:lnTo>
                <a:lnTo>
                  <a:pt x="87682" y="5818"/>
                </a:lnTo>
                <a:lnTo>
                  <a:pt x="70813" y="1351"/>
                </a:lnTo>
                <a:lnTo>
                  <a:pt x="55835" y="30"/>
                </a:lnTo>
                <a:close/>
              </a:path>
              <a:path w="412115" h="268605">
                <a:moveTo>
                  <a:pt x="283453" y="222623"/>
                </a:moveTo>
                <a:lnTo>
                  <a:pt x="118901" y="222623"/>
                </a:lnTo>
                <a:lnTo>
                  <a:pt x="121144" y="236844"/>
                </a:lnTo>
                <a:lnTo>
                  <a:pt x="149119" y="265771"/>
                </a:lnTo>
                <a:lnTo>
                  <a:pt x="169894" y="268481"/>
                </a:lnTo>
                <a:lnTo>
                  <a:pt x="175382" y="267920"/>
                </a:lnTo>
                <a:lnTo>
                  <a:pt x="212942" y="257896"/>
                </a:lnTo>
                <a:lnTo>
                  <a:pt x="248354" y="243200"/>
                </a:lnTo>
                <a:lnTo>
                  <a:pt x="281388" y="224099"/>
                </a:lnTo>
                <a:lnTo>
                  <a:pt x="283453" y="222623"/>
                </a:lnTo>
                <a:close/>
              </a:path>
              <a:path w="412115" h="268605">
                <a:moveTo>
                  <a:pt x="204075" y="0"/>
                </a:moveTo>
                <a:lnTo>
                  <a:pt x="136258" y="0"/>
                </a:lnTo>
                <a:lnTo>
                  <a:pt x="135800" y="2027"/>
                </a:lnTo>
                <a:lnTo>
                  <a:pt x="134420" y="7717"/>
                </a:lnTo>
                <a:lnTo>
                  <a:pt x="119434" y="55315"/>
                </a:lnTo>
                <a:lnTo>
                  <a:pt x="97939" y="100604"/>
                </a:lnTo>
                <a:lnTo>
                  <a:pt x="78552" y="126526"/>
                </a:lnTo>
                <a:lnTo>
                  <a:pt x="372866" y="126526"/>
                </a:lnTo>
                <a:lnTo>
                  <a:pt x="395899" y="76776"/>
                </a:lnTo>
                <a:lnTo>
                  <a:pt x="406367" y="39306"/>
                </a:lnTo>
                <a:lnTo>
                  <a:pt x="411158" y="6598"/>
                </a:lnTo>
                <a:lnTo>
                  <a:pt x="208831" y="6598"/>
                </a:lnTo>
                <a:lnTo>
                  <a:pt x="204075" y="0"/>
                </a:lnTo>
                <a:close/>
              </a:path>
              <a:path w="412115" h="268605">
                <a:moveTo>
                  <a:pt x="411856" y="0"/>
                </a:moveTo>
                <a:lnTo>
                  <a:pt x="209511" y="0"/>
                </a:lnTo>
                <a:lnTo>
                  <a:pt x="208831" y="6598"/>
                </a:lnTo>
                <a:lnTo>
                  <a:pt x="411158" y="6598"/>
                </a:lnTo>
                <a:lnTo>
                  <a:pt x="411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1616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25948" y="1900554"/>
            <a:ext cx="1479852" cy="411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5405">
              <a:lnSpc>
                <a:spcPct val="1030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6800" y="3048000"/>
            <a:ext cx="7620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20" dirty="0">
                <a:solidFill>
                  <a:srgbClr val="9BBB59"/>
                </a:solidFill>
                <a:latin typeface="Arial Black"/>
                <a:cs typeface="Arial Black"/>
              </a:rPr>
              <a:t>• S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c</a:t>
            </a:r>
            <a:r>
              <a:rPr lang="en-US" sz="3200" b="1" spc="-20" dirty="0">
                <a:solidFill>
                  <a:srgbClr val="9BBB59"/>
                </a:solidFill>
                <a:latin typeface="Arial Black"/>
                <a:cs typeface="Arial Black"/>
              </a:rPr>
              <a:t>hool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 </a:t>
            </a:r>
            <a:r>
              <a:rPr lang="en-US" sz="3200" b="1" spc="-25" dirty="0">
                <a:solidFill>
                  <a:srgbClr val="9BBB59"/>
                </a:solidFill>
                <a:latin typeface="Arial Black"/>
                <a:cs typeface="Arial Black"/>
              </a:rPr>
              <a:t>Ad</a:t>
            </a:r>
            <a:r>
              <a:rPr lang="en-US" sz="3200" b="1" spc="-5" dirty="0">
                <a:solidFill>
                  <a:srgbClr val="9BBB59"/>
                </a:solidFill>
                <a:latin typeface="Arial Black"/>
                <a:cs typeface="Arial Black"/>
              </a:rPr>
              <a:t>v</a:t>
            </a:r>
            <a:r>
              <a:rPr lang="en-US" sz="3200" b="1" spc="-10" dirty="0">
                <a:solidFill>
                  <a:srgbClr val="9BBB59"/>
                </a:solidFill>
                <a:latin typeface="Arial Black"/>
                <a:cs typeface="Arial Black"/>
              </a:rPr>
              <a:t>i</a:t>
            </a:r>
            <a:r>
              <a:rPr lang="en-US" sz="3200" b="1" spc="-25" dirty="0">
                <a:solidFill>
                  <a:srgbClr val="9BBB59"/>
                </a:solidFill>
                <a:latin typeface="Arial Black"/>
                <a:cs typeface="Arial Black"/>
              </a:rPr>
              <a:t>so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r</a:t>
            </a:r>
            <a:r>
              <a:rPr lang="en-US" sz="3200" b="1" spc="-25" dirty="0">
                <a:solidFill>
                  <a:srgbClr val="9BBB59"/>
                </a:solidFill>
                <a:latin typeface="Arial Black"/>
                <a:cs typeface="Arial Black"/>
              </a:rPr>
              <a:t>y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 C</a:t>
            </a:r>
            <a:r>
              <a:rPr lang="en-US" sz="3200" b="1" spc="-25" dirty="0">
                <a:solidFill>
                  <a:srgbClr val="9BBB59"/>
                </a:solidFill>
                <a:latin typeface="Arial Black"/>
                <a:cs typeface="Arial Black"/>
              </a:rPr>
              <a:t>oun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c</a:t>
            </a:r>
            <a:r>
              <a:rPr lang="en-US" sz="3200" b="1" spc="-10" dirty="0">
                <a:solidFill>
                  <a:srgbClr val="9BBB59"/>
                </a:solidFill>
                <a:latin typeface="Arial Black"/>
                <a:cs typeface="Arial Black"/>
              </a:rPr>
              <a:t>il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 </a:t>
            </a:r>
            <a:r>
              <a:rPr lang="en-US" sz="3200" b="1" spc="-20" dirty="0">
                <a:solidFill>
                  <a:srgbClr val="9BBB59"/>
                </a:solidFill>
                <a:latin typeface="Arial Black"/>
                <a:cs typeface="Arial Black"/>
              </a:rPr>
              <a:t>(S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AC</a:t>
            </a:r>
            <a:r>
              <a:rPr lang="en-US" sz="3200" b="1" spc="-15" dirty="0">
                <a:solidFill>
                  <a:srgbClr val="9BBB59"/>
                </a:solidFill>
                <a:latin typeface="Arial Black"/>
                <a:cs typeface="Arial Black"/>
              </a:rPr>
              <a:t>)</a:t>
            </a:r>
          </a:p>
          <a:p>
            <a:endParaRPr lang="en-US" sz="2000" b="1" spc="-15" dirty="0">
              <a:solidFill>
                <a:srgbClr val="9BBB59"/>
              </a:solidFill>
              <a:latin typeface="Arial Black"/>
              <a:cs typeface="Arial Black"/>
            </a:endParaRPr>
          </a:p>
          <a:p>
            <a:r>
              <a:rPr lang="en-US" sz="3200" b="1" spc="-15" dirty="0">
                <a:solidFill>
                  <a:srgbClr val="9BBB59"/>
                </a:solidFill>
                <a:latin typeface="Arial Black"/>
                <a:cs typeface="Arial Black"/>
              </a:rPr>
              <a:t>• School Advisory Forum (SAF)</a:t>
            </a:r>
          </a:p>
          <a:p>
            <a:endParaRPr lang="en-US" sz="2000" b="1" spc="-15" dirty="0">
              <a:solidFill>
                <a:srgbClr val="9BBB59"/>
              </a:solidFill>
              <a:latin typeface="Arial Black"/>
              <a:cs typeface="Arial Black"/>
            </a:endParaRPr>
          </a:p>
          <a:p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• </a:t>
            </a:r>
            <a:r>
              <a:rPr lang="en-US" sz="3200" b="1" spc="-20" dirty="0">
                <a:solidFill>
                  <a:srgbClr val="9BBB59"/>
                </a:solidFill>
                <a:latin typeface="Arial Black"/>
                <a:cs typeface="Arial Black"/>
              </a:rPr>
              <a:t>S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c</a:t>
            </a:r>
            <a:r>
              <a:rPr lang="en-US" sz="3200" b="1" spc="-20" dirty="0">
                <a:solidFill>
                  <a:srgbClr val="9BBB59"/>
                </a:solidFill>
                <a:latin typeface="Arial Black"/>
                <a:cs typeface="Arial Black"/>
              </a:rPr>
              <a:t>hool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 </a:t>
            </a:r>
            <a:r>
              <a:rPr lang="en-US" sz="3200" b="1" spc="-15" dirty="0">
                <a:solidFill>
                  <a:srgbClr val="9BBB59"/>
                </a:solidFill>
                <a:latin typeface="Arial Black"/>
                <a:cs typeface="Arial Black"/>
              </a:rPr>
              <a:t>I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m</a:t>
            </a:r>
            <a:r>
              <a:rPr lang="en-US" sz="3200" b="1" spc="-25" dirty="0">
                <a:solidFill>
                  <a:srgbClr val="9BBB59"/>
                </a:solidFill>
                <a:latin typeface="Arial Black"/>
                <a:cs typeface="Arial Black"/>
              </a:rPr>
              <a:t>p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r</a:t>
            </a:r>
            <a:r>
              <a:rPr lang="en-US" sz="3200" b="1" spc="-25" dirty="0">
                <a:solidFill>
                  <a:srgbClr val="9BBB59"/>
                </a:solidFill>
                <a:latin typeface="Arial Black"/>
                <a:cs typeface="Arial Black"/>
              </a:rPr>
              <a:t>o</a:t>
            </a:r>
            <a:r>
              <a:rPr lang="en-US" sz="3200" b="1" spc="-5" dirty="0">
                <a:solidFill>
                  <a:srgbClr val="9BBB59"/>
                </a:solidFill>
                <a:latin typeface="Arial Black"/>
                <a:cs typeface="Arial Black"/>
              </a:rPr>
              <a:t>v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eme</a:t>
            </a:r>
            <a:r>
              <a:rPr lang="en-US" sz="3200" b="1" spc="-20" dirty="0">
                <a:solidFill>
                  <a:srgbClr val="9BBB59"/>
                </a:solidFill>
                <a:latin typeface="Arial Black"/>
                <a:cs typeface="Arial Black"/>
              </a:rPr>
              <a:t>nt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 </a:t>
            </a:r>
            <a:r>
              <a:rPr lang="en-US" sz="3200" b="1" spc="-5" dirty="0">
                <a:solidFill>
                  <a:srgbClr val="9BBB59"/>
                </a:solidFill>
                <a:latin typeface="Arial Black"/>
                <a:cs typeface="Arial Black"/>
              </a:rPr>
              <a:t>P</a:t>
            </a:r>
            <a:r>
              <a:rPr lang="en-US" sz="3200" b="1" spc="-20" dirty="0">
                <a:solidFill>
                  <a:srgbClr val="9BBB59"/>
                </a:solidFill>
                <a:latin typeface="Arial Black"/>
                <a:cs typeface="Arial Black"/>
              </a:rPr>
              <a:t>lan</a:t>
            </a:r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 </a:t>
            </a:r>
            <a:r>
              <a:rPr lang="en-US" sz="3200" b="1" spc="-15" dirty="0">
                <a:solidFill>
                  <a:srgbClr val="9BBB59"/>
                </a:solidFill>
                <a:latin typeface="Arial Black"/>
                <a:cs typeface="Arial Black"/>
              </a:rPr>
              <a:t>(SI</a:t>
            </a:r>
            <a:r>
              <a:rPr lang="en-US" sz="3200" b="1" spc="-5" dirty="0">
                <a:solidFill>
                  <a:srgbClr val="9BBB59"/>
                </a:solidFill>
                <a:latin typeface="Arial Black"/>
                <a:cs typeface="Arial Black"/>
              </a:rPr>
              <a:t>P</a:t>
            </a:r>
            <a:r>
              <a:rPr lang="en-US" sz="3200" b="1" spc="-15" dirty="0">
                <a:solidFill>
                  <a:srgbClr val="9BBB59"/>
                </a:solidFill>
                <a:latin typeface="Arial Black"/>
                <a:cs typeface="Arial Black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2000" b="1" spc="-15" dirty="0">
              <a:solidFill>
                <a:srgbClr val="9BBB59"/>
              </a:solidFill>
              <a:latin typeface="Arial Black"/>
              <a:cs typeface="Arial Black"/>
            </a:endParaRPr>
          </a:p>
          <a:p>
            <a:r>
              <a:rPr lang="en-US" sz="3200" b="1" dirty="0">
                <a:solidFill>
                  <a:srgbClr val="9BBB59"/>
                </a:solidFill>
                <a:latin typeface="Arial Black"/>
                <a:cs typeface="Arial Black"/>
              </a:rPr>
              <a:t>• Accreditation School </a:t>
            </a:r>
            <a:r>
              <a:rPr lang="en-US" sz="3200" b="1" dirty="0" smtClean="0">
                <a:solidFill>
                  <a:srgbClr val="9BBB59"/>
                </a:solidFill>
                <a:latin typeface="Arial Black"/>
                <a:cs typeface="Arial Black"/>
              </a:rPr>
              <a:t>Portfolio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21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5791200" cy="1877437"/>
          </a:xfrm>
        </p:spPr>
        <p:txBody>
          <a:bodyPr/>
          <a:lstStyle/>
          <a:p>
            <a:pPr algn="ctr"/>
            <a:r>
              <a:rPr lang="en-US" sz="2400" dirty="0" smtClean="0"/>
              <a:t>Step #5: Complete &amp; upload </a:t>
            </a:r>
            <a:r>
              <a:rPr lang="en-US" sz="2400" dirty="0"/>
              <a:t>t</a:t>
            </a:r>
            <a:r>
              <a:rPr lang="en-US" sz="2400" dirty="0" smtClean="0"/>
              <a:t>emplate for </a:t>
            </a:r>
            <a:r>
              <a:rPr lang="en-US" sz="2800" dirty="0" smtClean="0"/>
              <a:t>STAKEHOLDER FEEDBACK DIAGNOSTIC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b="0" dirty="0" smtClean="0"/>
              <a:t>A Completing Stakeholder Feedback Diagnostic tutorial </a:t>
            </a:r>
            <a:r>
              <a:rPr lang="en-US" sz="1400" b="0" dirty="0"/>
              <a:t>is available at: </a:t>
            </a: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u="sng" dirty="0">
                <a:solidFill>
                  <a:srgbClr val="0000FF"/>
                </a:solidFill>
                <a:hlinkClick r:id="rId3"/>
              </a:rPr>
              <a:t>http://www.screencast.com/t</a:t>
            </a:r>
            <a:r>
              <a:rPr lang="en-US" sz="1400" b="0" u="sng" dirty="0" smtClean="0">
                <a:solidFill>
                  <a:srgbClr val="0000FF"/>
                </a:solidFill>
                <a:hlinkClick r:id="rId3"/>
              </a:rPr>
              <a:t>/</a:t>
            </a:r>
            <a:r>
              <a:rPr lang="en-US" sz="1400" b="0" u="sng" dirty="0" smtClean="0">
                <a:solidFill>
                  <a:srgbClr val="0000FF"/>
                </a:solidFill>
              </a:rPr>
              <a:t>vcogeN6LnZC</a:t>
            </a:r>
            <a:r>
              <a:rPr lang="en-US" sz="1400" b="0" u="sng" dirty="0">
                <a:solidFill>
                  <a:srgbClr val="0000FF"/>
                </a:solidFill>
              </a:rPr>
              <a:t/>
            </a:r>
            <a:br>
              <a:rPr lang="en-US" sz="1400" b="0" u="sng" dirty="0">
                <a:solidFill>
                  <a:srgbClr val="0000FF"/>
                </a:solidFill>
              </a:rPr>
            </a:b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/>
            </a:r>
            <a:br>
              <a:rPr lang="en-US" sz="1400" b="0" dirty="0" smtClean="0"/>
            </a:br>
            <a:endParaRPr lang="en-US" altLang="en-US" sz="1400" b="0" dirty="0" smtClean="0">
              <a:ea typeface="ＭＳ Ｐゴシック" pitchFamily="34" charset="-128"/>
            </a:endParaRP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49300" y="2514600"/>
            <a:ext cx="8382000" cy="4114800"/>
          </a:xfrm>
        </p:spPr>
        <p:txBody>
          <a:bodyPr>
            <a:norm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Click this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Then check the box and click on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this box and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open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Go to Survey Scoring Summary and view your schools survey results: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	- </a:t>
            </a:r>
            <a:r>
              <a:rPr lang="en-US" sz="1400" b="0" dirty="0">
                <a:solidFill>
                  <a:schemeClr val="tx1"/>
                </a:solidFill>
              </a:rPr>
              <a:t>Log on to </a:t>
            </a:r>
            <a:r>
              <a:rPr lang="en-US" sz="1400" b="0" dirty="0" smtClean="0">
                <a:solidFill>
                  <a:schemeClr val="tx1"/>
                </a:solidFill>
              </a:rPr>
              <a:t>AdvancED: </a:t>
            </a:r>
            <a:r>
              <a:rPr lang="en-US" sz="1400" b="0" u="sng" dirty="0">
                <a:solidFill>
                  <a:schemeClr val="tx1"/>
                </a:solidFill>
                <a:hlinkClick r:id="rId5"/>
              </a:rPr>
              <a:t>http://www.advanc-ed.org/login</a:t>
            </a: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1400" b="0" dirty="0" smtClean="0">
                <a:solidFill>
                  <a:schemeClr val="tx1"/>
                </a:solidFill>
              </a:rPr>
              <a:t>	- </a:t>
            </a:r>
            <a:r>
              <a:rPr lang="en-US" sz="1400" b="0" dirty="0">
                <a:solidFill>
                  <a:schemeClr val="tx1"/>
                </a:solidFill>
              </a:rPr>
              <a:t>Click on </a:t>
            </a:r>
            <a:r>
              <a:rPr lang="en-US" sz="1400" b="0" dirty="0" smtClean="0">
                <a:solidFill>
                  <a:schemeClr val="tx1"/>
                </a:solidFill>
              </a:rPr>
              <a:t>”Diagnostics &amp; Surveys" </a:t>
            </a:r>
            <a:r>
              <a:rPr lang="en-US" sz="1400" b="0" dirty="0">
                <a:solidFill>
                  <a:schemeClr val="tx1"/>
                </a:solidFill>
              </a:rPr>
              <a:t>tab.  Then Click on the "Survey" tab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	- </a:t>
            </a:r>
            <a:r>
              <a:rPr lang="en-US" sz="1400" b="0" dirty="0">
                <a:solidFill>
                  <a:schemeClr val="tx1"/>
                </a:solidFill>
              </a:rPr>
              <a:t>Choose Parent Survey, Student Survey, or Staff Survey  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	-</a:t>
            </a:r>
            <a:r>
              <a:rPr lang="en-US" sz="1400" b="0" dirty="0">
                <a:solidFill>
                  <a:schemeClr val="tx1"/>
                </a:solidFill>
              </a:rPr>
              <a:t> Click on "Survey Scoring </a:t>
            </a:r>
            <a:r>
              <a:rPr lang="en-US" sz="1400" b="0" dirty="0" smtClean="0">
                <a:solidFill>
                  <a:schemeClr val="tx1"/>
                </a:solidFill>
              </a:rPr>
              <a:t>Summary, </a:t>
            </a:r>
            <a:r>
              <a:rPr lang="en-US" sz="1400" b="0" dirty="0">
                <a:solidFill>
                  <a:schemeClr val="tx1"/>
                </a:solidFill>
              </a:rPr>
              <a:t>click on “Average Score Data</a:t>
            </a:r>
            <a:r>
              <a:rPr lang="en-US" sz="1400" b="0" dirty="0" smtClean="0">
                <a:solidFill>
                  <a:schemeClr val="tx1"/>
                </a:solidFill>
              </a:rPr>
              <a:t>”, record </a:t>
            </a:r>
            <a:r>
              <a:rPr lang="en-US" sz="1400" b="0" dirty="0">
                <a:solidFill>
                  <a:schemeClr val="tx1"/>
                </a:solidFill>
              </a:rPr>
              <a:t>results for each standard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	- </a:t>
            </a:r>
            <a:r>
              <a:rPr lang="en-US" sz="1400" b="0" dirty="0">
                <a:solidFill>
                  <a:schemeClr val="tx1"/>
                </a:solidFill>
              </a:rPr>
              <a:t>Click on Overall Score to </a:t>
            </a:r>
            <a:r>
              <a:rPr lang="en-US" sz="1400" b="0">
                <a:solidFill>
                  <a:schemeClr val="tx1"/>
                </a:solidFill>
              </a:rPr>
              <a:t>get </a:t>
            </a:r>
            <a:r>
              <a:rPr lang="en-US" sz="1400" b="0" smtClean="0">
                <a:solidFill>
                  <a:schemeClr val="tx1"/>
                </a:solidFill>
              </a:rPr>
              <a:t>an average </a:t>
            </a:r>
            <a:r>
              <a:rPr lang="en-US" sz="1400" b="0" dirty="0">
                <a:solidFill>
                  <a:schemeClr val="tx1"/>
                </a:solidFill>
              </a:rPr>
              <a:t>score for each </a:t>
            </a:r>
            <a:r>
              <a:rPr lang="en-US" sz="1400" b="0" dirty="0" smtClean="0">
                <a:solidFill>
                  <a:schemeClr val="tx1"/>
                </a:solidFill>
              </a:rPr>
              <a:t>Standard</a:t>
            </a: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1200" b="0" dirty="0" smtClean="0">
                <a:solidFill>
                  <a:schemeClr val="tx1"/>
                </a:solidFill>
              </a:rPr>
              <a:t>	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  (Use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1200" b="0" dirty="0" smtClean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lang="en-US" sz="1200" b="0" u="sng" dirty="0" smtClean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Stakeholder </a:t>
            </a:r>
            <a:r>
              <a:rPr lang="en-US" sz="1200" b="0" u="sng" dirty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Feedback </a:t>
            </a:r>
            <a:r>
              <a:rPr lang="en-US" sz="1200" b="0" u="sng" dirty="0" smtClean="0">
                <a:solidFill>
                  <a:schemeClr val="tx1"/>
                </a:solidFill>
                <a:latin typeface="Arial"/>
                <a:cs typeface="Arial"/>
                <a:hlinkClick r:id="rId6"/>
              </a:rPr>
              <a:t>Worksheet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if you need assistance converting the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any surveys </a:t>
            </a:r>
          </a:p>
          <a:p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	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  from a 3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-point to a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5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Arial"/>
              </a:rPr>
              <a:t>-point scale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Arial"/>
              </a:rPr>
              <a:t>.)</a:t>
            </a:r>
            <a:endParaRPr lang="en-US" sz="1200" b="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Based on your survey results, answer all questions in the Stakeholder Feedback section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For answer to question #1 click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YES,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then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upload the </a:t>
            </a:r>
            <a:r>
              <a:rPr lang="en-US" sz="1400" b="0" dirty="0">
                <a:solidFill>
                  <a:srgbClr val="3366FF"/>
                </a:solidFill>
                <a:latin typeface="Arial"/>
                <a:cs typeface="Arial"/>
              </a:rPr>
              <a:t>*</a:t>
            </a:r>
            <a:r>
              <a:rPr lang="en-US" sz="1400" b="0" dirty="0" smtClean="0">
                <a:solidFill>
                  <a:srgbClr val="0000FF"/>
                </a:solidFill>
                <a:latin typeface="Arial"/>
                <a:cs typeface="Arial"/>
              </a:rPr>
              <a:t>BCPS Stakeholder Feedback Data document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When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all sections are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finished click the </a:t>
            </a:r>
            <a:r>
              <a:rPr lang="en-US" sz="1400" b="0" dirty="0">
                <a:latin typeface="Arial"/>
                <a:cs typeface="Arial"/>
              </a:rPr>
              <a:t>Complete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button</a:t>
            </a: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FF"/>
                </a:solidFill>
                <a:latin typeface="Arial"/>
                <a:cs typeface="Arial"/>
              </a:rPr>
              <a:t>* Stakeholder Feedback Worksheet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400" b="0" dirty="0" smtClean="0">
                <a:solidFill>
                  <a:srgbClr val="0000FF"/>
                </a:solidFill>
                <a:latin typeface="Arial"/>
                <a:cs typeface="Arial"/>
              </a:rPr>
              <a:t>BCPS Stakeholder Feedback Data Document </a:t>
            </a:r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/>
              </a:rPr>
              <a:t>will be emailed  </a:t>
            </a:r>
          </a:p>
          <a:p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/>
              </a:rPr>
              <a:t>  to you by your Instructional Facilitator  </a:t>
            </a:r>
            <a:endParaRPr lang="en-US" sz="14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3" name="Picture 2" descr="Screen Shot 2016-04-22 at 1.18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3251443" cy="301788"/>
          </a:xfrm>
          <a:prstGeom prst="rect">
            <a:avLst/>
          </a:prstGeom>
        </p:spPr>
      </p:pic>
      <p:pic>
        <p:nvPicPr>
          <p:cNvPr id="4" name="Picture 3" descr="Screen Shot 2016-04-22 at 1.18.3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77" y="2819401"/>
            <a:ext cx="2447966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3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D700C-A97B-4A7F-A635-A5B6C1220415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" y="613128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0244" y="3319286"/>
            <a:ext cx="142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2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STUDENT PERFORMANCE DIAGNOSTIC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8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990600"/>
            <a:ext cx="5867400" cy="1447800"/>
          </a:xfrm>
          <a:prstGeom prst="rect">
            <a:avLst/>
          </a:prstGeom>
          <a:solidFill>
            <a:srgbClr val="35B8EB"/>
          </a:solidFill>
        </p:spPr>
        <p:txBody>
          <a:bodyPr vert="horz" wrap="square" lIns="0" tIns="0" rIns="0" bIns="0" rtlCol="0">
            <a:spAutoFit/>
          </a:bodyPr>
          <a:lstStyle/>
          <a:p>
            <a:pPr marL="727075" marR="76835" indent="-623570">
              <a:lnSpc>
                <a:spcPts val="4300"/>
              </a:lnSpc>
            </a:pP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71202" y="1131824"/>
            <a:ext cx="163830" cy="79375"/>
          </a:xfrm>
          <a:custGeom>
            <a:avLst/>
            <a:gdLst/>
            <a:ahLst/>
            <a:cxnLst/>
            <a:rect l="l" t="t" r="r" b="b"/>
            <a:pathLst>
              <a:path w="163829" h="79375">
                <a:moveTo>
                  <a:pt x="25659" y="0"/>
                </a:moveTo>
                <a:lnTo>
                  <a:pt x="0" y="1732"/>
                </a:lnTo>
                <a:lnTo>
                  <a:pt x="8672" y="18873"/>
                </a:lnTo>
                <a:lnTo>
                  <a:pt x="42430" y="55219"/>
                </a:lnTo>
                <a:lnTo>
                  <a:pt x="82121" y="73395"/>
                </a:lnTo>
                <a:lnTo>
                  <a:pt x="120446" y="79109"/>
                </a:lnTo>
                <a:lnTo>
                  <a:pt x="131656" y="79231"/>
                </a:lnTo>
                <a:lnTo>
                  <a:pt x="141633" y="78815"/>
                </a:lnTo>
                <a:lnTo>
                  <a:pt x="150106" y="78071"/>
                </a:lnTo>
                <a:lnTo>
                  <a:pt x="156806" y="77211"/>
                </a:lnTo>
                <a:lnTo>
                  <a:pt x="161461" y="76447"/>
                </a:lnTo>
                <a:lnTo>
                  <a:pt x="163802" y="75990"/>
                </a:lnTo>
                <a:lnTo>
                  <a:pt x="153335" y="59378"/>
                </a:lnTo>
                <a:lnTo>
                  <a:pt x="115646" y="24083"/>
                </a:lnTo>
                <a:lnTo>
                  <a:pt x="74191" y="6254"/>
                </a:lnTo>
                <a:lnTo>
                  <a:pt x="36260" y="307"/>
                </a:lnTo>
                <a:lnTo>
                  <a:pt x="25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2240" y="1523558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09">
                <a:moveTo>
                  <a:pt x="102703" y="0"/>
                </a:moveTo>
                <a:lnTo>
                  <a:pt x="3582" y="0"/>
                </a:lnTo>
                <a:lnTo>
                  <a:pt x="0" y="3608"/>
                </a:lnTo>
                <a:lnTo>
                  <a:pt x="0" y="12479"/>
                </a:lnTo>
                <a:lnTo>
                  <a:pt x="3582" y="16074"/>
                </a:lnTo>
                <a:lnTo>
                  <a:pt x="92689" y="16074"/>
                </a:lnTo>
                <a:lnTo>
                  <a:pt x="97563" y="6894"/>
                </a:lnTo>
                <a:lnTo>
                  <a:pt x="102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2216" y="1531596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58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6670" y="1523558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1175" y="0"/>
                </a:moveTo>
                <a:lnTo>
                  <a:pt x="572" y="0"/>
                </a:lnTo>
                <a:lnTo>
                  <a:pt x="985" y="6600"/>
                </a:lnTo>
                <a:lnTo>
                  <a:pt x="0" y="16074"/>
                </a:lnTo>
                <a:lnTo>
                  <a:pt x="50086" y="16074"/>
                </a:lnTo>
                <a:lnTo>
                  <a:pt x="40337" y="6026"/>
                </a:lnTo>
                <a:lnTo>
                  <a:pt x="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80707" y="1523558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905" y="0"/>
                </a:moveTo>
                <a:lnTo>
                  <a:pt x="13304" y="0"/>
                </a:lnTo>
                <a:lnTo>
                  <a:pt x="5739" y="7909"/>
                </a:lnTo>
                <a:lnTo>
                  <a:pt x="0" y="16074"/>
                </a:lnTo>
                <a:lnTo>
                  <a:pt x="29617" y="16074"/>
                </a:lnTo>
                <a:lnTo>
                  <a:pt x="26342" y="4436"/>
                </a:lnTo>
                <a:lnTo>
                  <a:pt x="22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44512" y="1490258"/>
            <a:ext cx="129539" cy="16510"/>
          </a:xfrm>
          <a:custGeom>
            <a:avLst/>
            <a:gdLst/>
            <a:ahLst/>
            <a:cxnLst/>
            <a:rect l="l" t="t" r="r" b="b"/>
            <a:pathLst>
              <a:path w="129540" h="16509">
                <a:moveTo>
                  <a:pt x="129485" y="0"/>
                </a:moveTo>
                <a:lnTo>
                  <a:pt x="3595" y="0"/>
                </a:lnTo>
                <a:lnTo>
                  <a:pt x="0" y="3608"/>
                </a:lnTo>
                <a:lnTo>
                  <a:pt x="0" y="12479"/>
                </a:lnTo>
                <a:lnTo>
                  <a:pt x="3595" y="16074"/>
                </a:lnTo>
                <a:lnTo>
                  <a:pt x="113745" y="16074"/>
                </a:lnTo>
                <a:lnTo>
                  <a:pt x="121028" y="6894"/>
                </a:lnTo>
                <a:lnTo>
                  <a:pt x="129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2314" y="149829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877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0834" y="1456959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6083" y="0"/>
                </a:moveTo>
                <a:lnTo>
                  <a:pt x="3569" y="0"/>
                </a:lnTo>
                <a:lnTo>
                  <a:pt x="0" y="3606"/>
                </a:lnTo>
                <a:lnTo>
                  <a:pt x="0" y="12479"/>
                </a:lnTo>
                <a:lnTo>
                  <a:pt x="3569" y="16073"/>
                </a:lnTo>
                <a:lnTo>
                  <a:pt x="72222" y="16073"/>
                </a:lnTo>
                <a:lnTo>
                  <a:pt x="73233" y="7749"/>
                </a:lnTo>
                <a:lnTo>
                  <a:pt x="76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31926" y="1456960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6564" y="0"/>
                </a:moveTo>
                <a:lnTo>
                  <a:pt x="21454" y="0"/>
                </a:lnTo>
                <a:lnTo>
                  <a:pt x="15426" y="3233"/>
                </a:lnTo>
                <a:lnTo>
                  <a:pt x="1709" y="14280"/>
                </a:lnTo>
                <a:lnTo>
                  <a:pt x="0" y="16073"/>
                </a:lnTo>
                <a:lnTo>
                  <a:pt x="65948" y="16073"/>
                </a:lnTo>
                <a:lnTo>
                  <a:pt x="70327" y="13617"/>
                </a:lnTo>
                <a:lnTo>
                  <a:pt x="82651" y="8422"/>
                </a:lnTo>
                <a:lnTo>
                  <a:pt x="101703" y="3746"/>
                </a:lnTo>
                <a:lnTo>
                  <a:pt x="86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5304" y="1456960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2997" y="0"/>
                </a:moveTo>
                <a:lnTo>
                  <a:pt x="5872" y="0"/>
                </a:lnTo>
                <a:lnTo>
                  <a:pt x="4315" y="8737"/>
                </a:lnTo>
                <a:lnTo>
                  <a:pt x="0" y="16073"/>
                </a:lnTo>
                <a:lnTo>
                  <a:pt x="102997" y="16073"/>
                </a:lnTo>
                <a:lnTo>
                  <a:pt x="106592" y="12466"/>
                </a:lnTo>
                <a:lnTo>
                  <a:pt x="106592" y="3594"/>
                </a:lnTo>
                <a:lnTo>
                  <a:pt x="102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4966" y="1456959"/>
            <a:ext cx="58419" cy="16510"/>
          </a:xfrm>
          <a:custGeom>
            <a:avLst/>
            <a:gdLst/>
            <a:ahLst/>
            <a:cxnLst/>
            <a:rect l="l" t="t" r="r" b="b"/>
            <a:pathLst>
              <a:path w="58420" h="16509">
                <a:moveTo>
                  <a:pt x="52204" y="0"/>
                </a:moveTo>
                <a:lnTo>
                  <a:pt x="0" y="0"/>
                </a:lnTo>
                <a:lnTo>
                  <a:pt x="2600" y="846"/>
                </a:lnTo>
                <a:lnTo>
                  <a:pt x="13557" y="5645"/>
                </a:lnTo>
                <a:lnTo>
                  <a:pt x="30501" y="16101"/>
                </a:lnTo>
                <a:lnTo>
                  <a:pt x="58091" y="16073"/>
                </a:lnTo>
                <a:lnTo>
                  <a:pt x="54188" y="9325"/>
                </a:lnTo>
                <a:lnTo>
                  <a:pt x="52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57233" y="142365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602" y="0"/>
                </a:moveTo>
                <a:lnTo>
                  <a:pt x="0" y="0"/>
                </a:lnTo>
                <a:lnTo>
                  <a:pt x="5925" y="7374"/>
                </a:lnTo>
                <a:lnTo>
                  <a:pt x="8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61398" y="1423659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5418" y="0"/>
                </a:moveTo>
                <a:lnTo>
                  <a:pt x="3595" y="0"/>
                </a:lnTo>
                <a:lnTo>
                  <a:pt x="0" y="3606"/>
                </a:lnTo>
                <a:lnTo>
                  <a:pt x="0" y="12479"/>
                </a:lnTo>
                <a:lnTo>
                  <a:pt x="3595" y="16073"/>
                </a:lnTo>
                <a:lnTo>
                  <a:pt x="73672" y="16073"/>
                </a:lnTo>
                <a:lnTo>
                  <a:pt x="78120" y="8456"/>
                </a:lnTo>
                <a:lnTo>
                  <a:pt x="85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9180" y="1423662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09" h="16509">
                <a:moveTo>
                  <a:pt x="88535" y="0"/>
                </a:moveTo>
                <a:lnTo>
                  <a:pt x="0" y="0"/>
                </a:lnTo>
                <a:lnTo>
                  <a:pt x="2703" y="6026"/>
                </a:lnTo>
                <a:lnTo>
                  <a:pt x="3303" y="16074"/>
                </a:lnTo>
                <a:lnTo>
                  <a:pt x="88535" y="16074"/>
                </a:lnTo>
                <a:lnTo>
                  <a:pt x="92130" y="12466"/>
                </a:lnTo>
                <a:lnTo>
                  <a:pt x="92130" y="3594"/>
                </a:lnTo>
                <a:lnTo>
                  <a:pt x="885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4495" y="1423659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659" y="0"/>
                </a:moveTo>
                <a:lnTo>
                  <a:pt x="0" y="0"/>
                </a:lnTo>
                <a:lnTo>
                  <a:pt x="3436" y="16073"/>
                </a:lnTo>
                <a:lnTo>
                  <a:pt x="81384" y="16073"/>
                </a:lnTo>
                <a:lnTo>
                  <a:pt x="81663" y="7335"/>
                </a:lnTo>
                <a:lnTo>
                  <a:pt x="84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76848" y="1398401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69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0438" y="1390363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09" h="16509">
                <a:moveTo>
                  <a:pt x="101546" y="0"/>
                </a:moveTo>
                <a:lnTo>
                  <a:pt x="0" y="0"/>
                </a:lnTo>
                <a:lnTo>
                  <a:pt x="10453" y="4302"/>
                </a:lnTo>
                <a:lnTo>
                  <a:pt x="19429" y="16073"/>
                </a:lnTo>
                <a:lnTo>
                  <a:pt x="101546" y="16073"/>
                </a:lnTo>
                <a:lnTo>
                  <a:pt x="105140" y="12466"/>
                </a:lnTo>
                <a:lnTo>
                  <a:pt x="105140" y="3594"/>
                </a:lnTo>
                <a:lnTo>
                  <a:pt x="101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09621" y="1390360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301" y="0"/>
                </a:moveTo>
                <a:lnTo>
                  <a:pt x="0" y="0"/>
                </a:lnTo>
                <a:lnTo>
                  <a:pt x="4701" y="7602"/>
                </a:lnTo>
                <a:lnTo>
                  <a:pt x="8270" y="16073"/>
                </a:lnTo>
                <a:lnTo>
                  <a:pt x="108844" y="16073"/>
                </a:lnTo>
                <a:lnTo>
                  <a:pt x="117301" y="4596"/>
                </a:lnTo>
                <a:lnTo>
                  <a:pt x="128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7731" y="1365100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245" y="0"/>
                </a:lnTo>
              </a:path>
            </a:pathLst>
          </a:custGeom>
          <a:ln w="173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6632" y="1331805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447" y="0"/>
                </a:lnTo>
              </a:path>
            </a:pathLst>
          </a:custGeom>
          <a:ln w="17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66120" y="1298501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901" y="0"/>
                </a:lnTo>
              </a:path>
            </a:pathLst>
          </a:custGeom>
          <a:ln w="17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55817" y="1257165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35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6"/>
                </a:lnTo>
                <a:lnTo>
                  <a:pt x="3582" y="16073"/>
                </a:lnTo>
                <a:lnTo>
                  <a:pt x="82235" y="16073"/>
                </a:lnTo>
                <a:lnTo>
                  <a:pt x="85831" y="12466"/>
                </a:lnTo>
                <a:lnTo>
                  <a:pt x="85831" y="3594"/>
                </a:lnTo>
                <a:lnTo>
                  <a:pt x="82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27863" y="1129685"/>
            <a:ext cx="105410" cy="136525"/>
          </a:xfrm>
          <a:custGeom>
            <a:avLst/>
            <a:gdLst/>
            <a:ahLst/>
            <a:cxnLst/>
            <a:rect l="l" t="t" r="r" b="b"/>
            <a:pathLst>
              <a:path w="105409" h="136525">
                <a:moveTo>
                  <a:pt x="101631" y="0"/>
                </a:moveTo>
                <a:lnTo>
                  <a:pt x="55403" y="16992"/>
                </a:lnTo>
                <a:lnTo>
                  <a:pt x="25868" y="44987"/>
                </a:lnTo>
                <a:lnTo>
                  <a:pt x="6242" y="81620"/>
                </a:lnTo>
                <a:lnTo>
                  <a:pt x="0" y="119249"/>
                </a:lnTo>
                <a:lnTo>
                  <a:pt x="282" y="125901"/>
                </a:lnTo>
                <a:lnTo>
                  <a:pt x="511" y="128055"/>
                </a:lnTo>
                <a:lnTo>
                  <a:pt x="511" y="132491"/>
                </a:lnTo>
                <a:lnTo>
                  <a:pt x="4081" y="136072"/>
                </a:lnTo>
                <a:lnTo>
                  <a:pt x="12950" y="136072"/>
                </a:lnTo>
                <a:lnTo>
                  <a:pt x="16532" y="132491"/>
                </a:lnTo>
                <a:lnTo>
                  <a:pt x="16452" y="125739"/>
                </a:lnTo>
                <a:lnTo>
                  <a:pt x="16642" y="119775"/>
                </a:lnTo>
                <a:lnTo>
                  <a:pt x="25627" y="82384"/>
                </a:lnTo>
                <a:lnTo>
                  <a:pt x="45344" y="46418"/>
                </a:lnTo>
                <a:lnTo>
                  <a:pt x="85248" y="19699"/>
                </a:lnTo>
                <a:lnTo>
                  <a:pt x="97184" y="16073"/>
                </a:lnTo>
                <a:lnTo>
                  <a:pt x="101619" y="16073"/>
                </a:lnTo>
                <a:lnTo>
                  <a:pt x="105200" y="12492"/>
                </a:lnTo>
                <a:lnTo>
                  <a:pt x="105200" y="3606"/>
                </a:lnTo>
                <a:lnTo>
                  <a:pt x="101631" y="0"/>
                </a:lnTo>
                <a:close/>
              </a:path>
              <a:path w="105409" h="136525">
                <a:moveTo>
                  <a:pt x="101619" y="16073"/>
                </a:moveTo>
                <a:lnTo>
                  <a:pt x="97184" y="16073"/>
                </a:lnTo>
                <a:lnTo>
                  <a:pt x="101605" y="16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3078" y="1556550"/>
            <a:ext cx="175895" cy="205104"/>
          </a:xfrm>
          <a:custGeom>
            <a:avLst/>
            <a:gdLst/>
            <a:ahLst/>
            <a:cxnLst/>
            <a:rect l="l" t="t" r="r" b="b"/>
            <a:pathLst>
              <a:path w="175895" h="205105">
                <a:moveTo>
                  <a:pt x="0" y="20"/>
                </a:moveTo>
                <a:lnTo>
                  <a:pt x="5662" y="40147"/>
                </a:lnTo>
                <a:lnTo>
                  <a:pt x="16505" y="78352"/>
                </a:lnTo>
                <a:lnTo>
                  <a:pt x="32152" y="114257"/>
                </a:lnTo>
                <a:lnTo>
                  <a:pt x="52228" y="147487"/>
                </a:lnTo>
                <a:lnTo>
                  <a:pt x="76356" y="177665"/>
                </a:lnTo>
                <a:lnTo>
                  <a:pt x="104161" y="204414"/>
                </a:lnTo>
                <a:lnTo>
                  <a:pt x="105485" y="204603"/>
                </a:lnTo>
                <a:lnTo>
                  <a:pt x="106582" y="202868"/>
                </a:lnTo>
                <a:lnTo>
                  <a:pt x="107543" y="199328"/>
                </a:lnTo>
                <a:lnTo>
                  <a:pt x="108460" y="194104"/>
                </a:lnTo>
                <a:lnTo>
                  <a:pt x="109471" y="186981"/>
                </a:lnTo>
                <a:lnTo>
                  <a:pt x="110532" y="179076"/>
                </a:lnTo>
                <a:lnTo>
                  <a:pt x="111870" y="169513"/>
                </a:lnTo>
                <a:lnTo>
                  <a:pt x="121388" y="120379"/>
                </a:lnTo>
                <a:lnTo>
                  <a:pt x="135477" y="75449"/>
                </a:lnTo>
                <a:lnTo>
                  <a:pt x="135872" y="74486"/>
                </a:lnTo>
                <a:lnTo>
                  <a:pt x="67017" y="74486"/>
                </a:lnTo>
                <a:lnTo>
                  <a:pt x="72762" y="26307"/>
                </a:lnTo>
                <a:lnTo>
                  <a:pt x="83058" y="159"/>
                </a:lnTo>
                <a:lnTo>
                  <a:pt x="0" y="20"/>
                </a:lnTo>
                <a:close/>
              </a:path>
              <a:path w="175895" h="205105">
                <a:moveTo>
                  <a:pt x="147911" y="0"/>
                </a:moveTo>
                <a:lnTo>
                  <a:pt x="106067" y="30714"/>
                </a:lnTo>
                <a:lnTo>
                  <a:pt x="76406" y="62485"/>
                </a:lnTo>
                <a:lnTo>
                  <a:pt x="67017" y="74486"/>
                </a:lnTo>
                <a:lnTo>
                  <a:pt x="135872" y="74486"/>
                </a:lnTo>
                <a:lnTo>
                  <a:pt x="141988" y="59571"/>
                </a:lnTo>
                <a:lnTo>
                  <a:pt x="149560" y="43441"/>
                </a:lnTo>
                <a:lnTo>
                  <a:pt x="158285" y="27178"/>
                </a:lnTo>
                <a:lnTo>
                  <a:pt x="168254" y="10903"/>
                </a:lnTo>
                <a:lnTo>
                  <a:pt x="175698" y="20"/>
                </a:lnTo>
                <a:lnTo>
                  <a:pt x="14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17877" y="1556571"/>
            <a:ext cx="412115" cy="268605"/>
          </a:xfrm>
          <a:custGeom>
            <a:avLst/>
            <a:gdLst/>
            <a:ahLst/>
            <a:cxnLst/>
            <a:rect l="l" t="t" r="r" b="b"/>
            <a:pathLst>
              <a:path w="412115" h="268605">
                <a:moveTo>
                  <a:pt x="55828" y="30"/>
                </a:moveTo>
                <a:lnTo>
                  <a:pt x="37001" y="38881"/>
                </a:lnTo>
                <a:lnTo>
                  <a:pt x="22848" y="76320"/>
                </a:lnTo>
                <a:lnTo>
                  <a:pt x="8932" y="128799"/>
                </a:lnTo>
                <a:lnTo>
                  <a:pt x="2093" y="173866"/>
                </a:lnTo>
                <a:lnTo>
                  <a:pt x="0" y="210424"/>
                </a:lnTo>
                <a:lnTo>
                  <a:pt x="100" y="224157"/>
                </a:lnTo>
                <a:lnTo>
                  <a:pt x="25384" y="258398"/>
                </a:lnTo>
                <a:lnTo>
                  <a:pt x="67850" y="268551"/>
                </a:lnTo>
                <a:lnTo>
                  <a:pt x="73057" y="268551"/>
                </a:lnTo>
                <a:lnTo>
                  <a:pt x="109459" y="250427"/>
                </a:lnTo>
                <a:lnTo>
                  <a:pt x="118870" y="222681"/>
                </a:lnTo>
                <a:lnTo>
                  <a:pt x="283379" y="222681"/>
                </a:lnTo>
                <a:lnTo>
                  <a:pt x="325078" y="188400"/>
                </a:lnTo>
                <a:lnTo>
                  <a:pt x="361348" y="144831"/>
                </a:lnTo>
                <a:lnTo>
                  <a:pt x="372779" y="126540"/>
                </a:lnTo>
                <a:lnTo>
                  <a:pt x="78552" y="126540"/>
                </a:lnTo>
                <a:lnTo>
                  <a:pt x="78038" y="125837"/>
                </a:lnTo>
                <a:lnTo>
                  <a:pt x="78733" y="121658"/>
                </a:lnTo>
                <a:lnTo>
                  <a:pt x="80383" y="114394"/>
                </a:lnTo>
                <a:lnTo>
                  <a:pt x="82688" y="104617"/>
                </a:lnTo>
                <a:lnTo>
                  <a:pt x="85413" y="92623"/>
                </a:lnTo>
                <a:lnTo>
                  <a:pt x="93376" y="47965"/>
                </a:lnTo>
                <a:lnTo>
                  <a:pt x="95840" y="15313"/>
                </a:lnTo>
                <a:lnTo>
                  <a:pt x="87663" y="5846"/>
                </a:lnTo>
                <a:lnTo>
                  <a:pt x="70804" y="1359"/>
                </a:lnTo>
                <a:lnTo>
                  <a:pt x="55828" y="30"/>
                </a:lnTo>
                <a:close/>
              </a:path>
              <a:path w="412115" h="268605">
                <a:moveTo>
                  <a:pt x="283379" y="222681"/>
                </a:moveTo>
                <a:lnTo>
                  <a:pt x="118870" y="222681"/>
                </a:lnTo>
                <a:lnTo>
                  <a:pt x="121112" y="236906"/>
                </a:lnTo>
                <a:lnTo>
                  <a:pt x="149080" y="265841"/>
                </a:lnTo>
                <a:lnTo>
                  <a:pt x="169849" y="268551"/>
                </a:lnTo>
                <a:lnTo>
                  <a:pt x="175335" y="267991"/>
                </a:lnTo>
                <a:lnTo>
                  <a:pt x="212886" y="257965"/>
                </a:lnTo>
                <a:lnTo>
                  <a:pt x="248288" y="243265"/>
                </a:lnTo>
                <a:lnTo>
                  <a:pt x="281316" y="224157"/>
                </a:lnTo>
                <a:lnTo>
                  <a:pt x="283379" y="222681"/>
                </a:lnTo>
                <a:close/>
              </a:path>
              <a:path w="412115" h="268605">
                <a:moveTo>
                  <a:pt x="204021" y="0"/>
                </a:moveTo>
                <a:lnTo>
                  <a:pt x="136222" y="0"/>
                </a:lnTo>
                <a:lnTo>
                  <a:pt x="135764" y="2027"/>
                </a:lnTo>
                <a:lnTo>
                  <a:pt x="134384" y="7716"/>
                </a:lnTo>
                <a:lnTo>
                  <a:pt x="119408" y="55315"/>
                </a:lnTo>
                <a:lnTo>
                  <a:pt x="97926" y="100609"/>
                </a:lnTo>
                <a:lnTo>
                  <a:pt x="78552" y="126540"/>
                </a:lnTo>
                <a:lnTo>
                  <a:pt x="372779" y="126540"/>
                </a:lnTo>
                <a:lnTo>
                  <a:pt x="395795" y="76797"/>
                </a:lnTo>
                <a:lnTo>
                  <a:pt x="406260" y="39316"/>
                </a:lnTo>
                <a:lnTo>
                  <a:pt x="411050" y="6600"/>
                </a:lnTo>
                <a:lnTo>
                  <a:pt x="208776" y="6600"/>
                </a:lnTo>
                <a:lnTo>
                  <a:pt x="204021" y="0"/>
                </a:lnTo>
                <a:close/>
              </a:path>
              <a:path w="412115" h="268605">
                <a:moveTo>
                  <a:pt x="411747" y="0"/>
                </a:moveTo>
                <a:lnTo>
                  <a:pt x="209455" y="0"/>
                </a:lnTo>
                <a:lnTo>
                  <a:pt x="208776" y="6600"/>
                </a:lnTo>
                <a:lnTo>
                  <a:pt x="411050" y="6600"/>
                </a:lnTo>
                <a:lnTo>
                  <a:pt x="411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31075" y="1257165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35" y="0"/>
                </a:moveTo>
                <a:lnTo>
                  <a:pt x="3581" y="0"/>
                </a:lnTo>
                <a:lnTo>
                  <a:pt x="0" y="3594"/>
                </a:lnTo>
                <a:lnTo>
                  <a:pt x="0" y="12466"/>
                </a:lnTo>
                <a:lnTo>
                  <a:pt x="3581" y="16073"/>
                </a:lnTo>
                <a:lnTo>
                  <a:pt x="82235" y="16073"/>
                </a:lnTo>
                <a:lnTo>
                  <a:pt x="85830" y="12466"/>
                </a:lnTo>
                <a:lnTo>
                  <a:pt x="85830" y="3594"/>
                </a:lnTo>
                <a:lnTo>
                  <a:pt x="82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25563" y="1900643"/>
            <a:ext cx="142176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4769">
              <a:lnSpc>
                <a:spcPct val="103099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200" y="3124200"/>
            <a:ext cx="853440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•  Click this: </a:t>
            </a:r>
          </a:p>
          <a:p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•  Then check the box and click on this box and open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•  Go to Data Warehouse (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http://bcps.browardschools.com/VirtualCounselor/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) and download in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PDF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format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your school’s new </a:t>
            </a:r>
            <a:r>
              <a:rPr lang="en-US" sz="1400" i="1" dirty="0">
                <a:solidFill>
                  <a:srgbClr val="FF0000"/>
                </a:solidFill>
                <a:latin typeface="Arial"/>
                <a:cs typeface="Arial"/>
              </a:rPr>
              <a:t>FSA Demographic Report 2016. 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•  For the 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Student Performance Data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section, Question #1 , click “YES” and</a:t>
            </a:r>
            <a:r>
              <a:rPr lang="en-US" sz="1400" dirty="0">
                <a:latin typeface="Arial"/>
                <a:cs typeface="Arial"/>
              </a:rPr>
              <a:t> upload the </a:t>
            </a:r>
            <a:r>
              <a:rPr lang="en-US" sz="1400" i="1" dirty="0">
                <a:solidFill>
                  <a:srgbClr val="FF0000"/>
                </a:solidFill>
                <a:latin typeface="Arial"/>
                <a:cs typeface="Arial"/>
              </a:rPr>
              <a:t>FSA Demographic</a:t>
            </a:r>
          </a:p>
          <a:p>
            <a:r>
              <a:rPr lang="en-US" sz="1400" i="1" dirty="0">
                <a:solidFill>
                  <a:srgbClr val="FF0000"/>
                </a:solidFill>
                <a:latin typeface="Arial"/>
                <a:cs typeface="Arial"/>
              </a:rPr>
              <a:t>    Report 2016 </a:t>
            </a:r>
            <a:r>
              <a:rPr lang="en-US" sz="1400" dirty="0">
                <a:latin typeface="Arial"/>
                <a:cs typeface="Arial"/>
              </a:rPr>
              <a:t>from Data Warehouse. (Your login for the DWH Reports Folder is your 4-digit </a:t>
            </a:r>
            <a:r>
              <a:rPr lang="en-US" sz="1400" dirty="0" smtClean="0">
                <a:latin typeface="Arial"/>
                <a:cs typeface="Arial"/>
              </a:rPr>
              <a:t>school</a:t>
            </a:r>
          </a:p>
          <a:p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    number and </a:t>
            </a:r>
            <a:r>
              <a:rPr lang="en-US" sz="1400" dirty="0">
                <a:latin typeface="Arial"/>
                <a:cs typeface="Arial"/>
              </a:rPr>
              <a:t>your password is your schools SIP number.)</a:t>
            </a:r>
          </a:p>
          <a:p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•  Based on the FSA results and any other testing results available at your school, answer all questions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the Student Performance section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.  If you use other testing data reports, upload PDF copies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#1.</a:t>
            </a:r>
          </a:p>
          <a:p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•  Prior to clicking the </a:t>
            </a:r>
            <a:r>
              <a:rPr lang="en-US" sz="1400" dirty="0">
                <a:latin typeface="Arial"/>
                <a:cs typeface="Arial"/>
              </a:rPr>
              <a:t>Complete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upload any progress monitoring data your school uses.</a:t>
            </a:r>
          </a:p>
          <a:p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•  When the all sections are finished click the </a:t>
            </a:r>
            <a:r>
              <a:rPr lang="en-US" sz="1400" dirty="0">
                <a:latin typeface="Arial"/>
                <a:cs typeface="Arial"/>
              </a:rPr>
              <a:t>Complete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button.</a:t>
            </a:r>
          </a:p>
          <a:p>
            <a:pPr marL="276860" indent="-264160">
              <a:lnSpc>
                <a:spcPct val="100000"/>
              </a:lnSpc>
              <a:buFont typeface="Arial Narrow"/>
              <a:buChar char="•"/>
              <a:tabLst>
                <a:tab pos="277495" algn="l"/>
              </a:tabLst>
            </a:pPr>
            <a:endParaRPr sz="1600" dirty="0">
              <a:latin typeface="Arial Narrow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990601"/>
            <a:ext cx="601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Step #6:  Update information on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STUDENT PERFORMANCE </a:t>
            </a:r>
            <a:r>
              <a:rPr lang="en-US" sz="2800" b="1" dirty="0" smtClean="0">
                <a:solidFill>
                  <a:schemeClr val="bg1"/>
                </a:solidFill>
              </a:rPr>
              <a:t>DIAGNOSTIC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A Completing Student Performance Diagnostic tutorial is available at: </a:t>
            </a:r>
            <a:br>
              <a:rPr lang="en-US" sz="1400" dirty="0"/>
            </a:br>
            <a:r>
              <a:rPr lang="en-US" sz="1400" u="sng" dirty="0">
                <a:solidFill>
                  <a:srgbClr val="0000FF"/>
                </a:solidFill>
              </a:rPr>
              <a:t>http://www.screencast.com/t/zuaLab2ZztY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34" name="Picture 33" descr="Screen Shot 2016-04-25 at 5.09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0"/>
            <a:ext cx="2617096" cy="402200"/>
          </a:xfrm>
          <a:prstGeom prst="rect">
            <a:avLst/>
          </a:prstGeom>
        </p:spPr>
      </p:pic>
      <p:pic>
        <p:nvPicPr>
          <p:cNvPr id="35" name="Picture 34" descr="Screen Shot 2016-04-25 at 5.10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2584185" cy="3048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62000" y="2514600"/>
            <a:ext cx="754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This section needs to be updated with the new 2016 FSA data.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93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D700C-A97B-4A7F-A635-A5B6C122041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" y="592143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32139" y="3559244"/>
            <a:ext cx="142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2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AdvancED ASSURANCES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45910" y="937803"/>
            <a:ext cx="60321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Step #7: Review your school’s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ASSURANCES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 C</a:t>
            </a:r>
            <a:r>
              <a:rPr lang="en-US" sz="1400" b="1" dirty="0" smtClean="0">
                <a:solidFill>
                  <a:schemeClr val="bg1"/>
                </a:solidFill>
              </a:rPr>
              <a:t>ompleting </a:t>
            </a:r>
            <a:r>
              <a:rPr lang="en-US" sz="1400" b="1" dirty="0">
                <a:solidFill>
                  <a:schemeClr val="bg1"/>
                </a:solidFill>
              </a:rPr>
              <a:t>the Assurances </a:t>
            </a:r>
            <a:r>
              <a:rPr lang="en-US" sz="1400" b="1" dirty="0" smtClean="0">
                <a:solidFill>
                  <a:schemeClr val="bg1"/>
                </a:solidFill>
              </a:rPr>
              <a:t>tutorial is </a:t>
            </a:r>
            <a:r>
              <a:rPr lang="en-US" sz="1400" b="1" dirty="0">
                <a:solidFill>
                  <a:schemeClr val="bg1"/>
                </a:solidFill>
              </a:rPr>
              <a:t>available at: </a:t>
            </a:r>
            <a:r>
              <a:rPr lang="en-US" sz="1400" dirty="0">
                <a:hlinkClick r:id="rId4"/>
              </a:rPr>
              <a:t>http://www.screencast.com/t/BEGXhfGEAz</a:t>
            </a:r>
            <a:endParaRPr lang="en-US" sz="1400" dirty="0"/>
          </a:p>
          <a:p>
            <a:pPr algn="ctr"/>
            <a:endParaRPr lang="en-US" sz="1400" b="1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4338" y="2726229"/>
            <a:ext cx="75210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AADF7"/>
                </a:solidFill>
                <a:latin typeface="Arial"/>
                <a:cs typeface="Arial"/>
              </a:rPr>
              <a:t>•  Click this</a:t>
            </a:r>
            <a:r>
              <a:rPr lang="en-US" sz="2000" dirty="0">
                <a:solidFill>
                  <a:srgbClr val="1AADF7"/>
                </a:solidFill>
                <a:latin typeface="Arial"/>
                <a:cs typeface="Arial"/>
              </a:rPr>
              <a:t>: </a:t>
            </a:r>
            <a:endParaRPr lang="en-US" sz="1000" dirty="0">
              <a:solidFill>
                <a:srgbClr val="1AADF7"/>
              </a:solidFill>
              <a:latin typeface="Arial"/>
              <a:cs typeface="Arial"/>
            </a:endParaRPr>
          </a:p>
          <a:p>
            <a:endParaRPr lang="en-US" sz="1000" dirty="0">
              <a:solidFill>
                <a:srgbClr val="1AADF7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1AADF7"/>
                </a:solidFill>
                <a:latin typeface="Arial"/>
                <a:cs typeface="Arial"/>
              </a:rPr>
              <a:t>•  Then check the box and click on this box and open</a:t>
            </a:r>
            <a:r>
              <a:rPr lang="en-US" dirty="0" smtClean="0">
                <a:solidFill>
                  <a:srgbClr val="1AADF7"/>
                </a:solidFill>
                <a:latin typeface="Arial"/>
                <a:cs typeface="Arial"/>
              </a:rPr>
              <a:t>:</a:t>
            </a:r>
          </a:p>
          <a:p>
            <a:endParaRPr lang="en-US" sz="800" dirty="0">
              <a:solidFill>
                <a:srgbClr val="1AADF7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1AADF7"/>
                </a:solidFill>
                <a:latin typeface="Arial"/>
                <a:cs typeface="Arial"/>
              </a:rPr>
              <a:t>•  Answer “Yes” to all questions.  </a:t>
            </a:r>
          </a:p>
          <a:p>
            <a:endParaRPr lang="en-US" sz="800" dirty="0">
              <a:solidFill>
                <a:srgbClr val="1AADF7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1AADF7"/>
                </a:solidFill>
                <a:latin typeface="Arial"/>
                <a:cs typeface="Arial"/>
              </a:rPr>
              <a:t>•  For Question #5 you must upload a PDF of your SIP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Screen Shot 2016-04-22 at 3.38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29" y="2609964"/>
            <a:ext cx="3454400" cy="495300"/>
          </a:xfrm>
          <a:prstGeom prst="rect">
            <a:avLst/>
          </a:prstGeom>
        </p:spPr>
      </p:pic>
      <p:pic>
        <p:nvPicPr>
          <p:cNvPr id="11" name="Picture 10" descr="Screen Shot 2016-04-22 at 3.38.0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52426"/>
            <a:ext cx="2374900" cy="304800"/>
          </a:xfrm>
          <a:prstGeom prst="rect">
            <a:avLst/>
          </a:prstGeom>
        </p:spPr>
      </p:pic>
      <p:pic>
        <p:nvPicPr>
          <p:cNvPr id="12" name="Picture 11" descr="Screen Shot 2016-04-22 at 3.39.3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28" y="4357445"/>
            <a:ext cx="6472168" cy="6276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5181600"/>
            <a:ext cx="830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DFAE31"/>
                </a:solidFill>
                <a:latin typeface="Arial"/>
                <a:cs typeface="Arial"/>
              </a:rPr>
              <a:t>- Schools with a FLDOE SIP need to Upload a PDF copy of their SIP from FL CIMS</a:t>
            </a:r>
          </a:p>
          <a:p>
            <a:pPr marL="285750" indent="-285750">
              <a:buFontTx/>
              <a:buChar char="-"/>
            </a:pPr>
            <a:endParaRPr lang="en-US" sz="1200" b="1" dirty="0">
              <a:solidFill>
                <a:srgbClr val="DFAE31"/>
              </a:solidFill>
              <a:latin typeface="Arial"/>
              <a:cs typeface="Arial"/>
            </a:endParaRPr>
          </a:p>
          <a:p>
            <a:r>
              <a:rPr lang="en-US" sz="1600" b="1" dirty="0" smtClean="0">
                <a:solidFill>
                  <a:srgbClr val="DFAE31"/>
                </a:solidFill>
                <a:latin typeface="Arial"/>
                <a:cs typeface="Arial"/>
              </a:rPr>
              <a:t>- A</a:t>
            </a:r>
            <a:r>
              <a:rPr lang="en-US" sz="1600" b="1" dirty="0">
                <a:solidFill>
                  <a:srgbClr val="DFAE31"/>
                </a:solidFill>
                <a:latin typeface="Arial"/>
                <a:cs typeface="Arial"/>
              </a:rPr>
              <a:t>, B, and C schools need to upload a PDF copy of their SIP from OSPA Central 2.0</a:t>
            </a:r>
            <a:r>
              <a:rPr lang="en-US" sz="1600" b="1" dirty="0" smtClean="0">
                <a:solidFill>
                  <a:srgbClr val="DFAE31"/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1200" b="1" dirty="0">
              <a:solidFill>
                <a:srgbClr val="DFAE31"/>
              </a:solidFill>
              <a:latin typeface="Arial"/>
              <a:cs typeface="Arial"/>
            </a:endParaRPr>
          </a:p>
          <a:p>
            <a:r>
              <a:rPr lang="en-US" sz="1600" b="1" dirty="0" smtClean="0">
                <a:solidFill>
                  <a:srgbClr val="DFAE31"/>
                </a:solidFill>
                <a:latin typeface="Arial"/>
                <a:cs typeface="Arial"/>
              </a:rPr>
              <a:t>- Title I schools need to upload a PDF copy of their Title I Plan</a:t>
            </a:r>
          </a:p>
        </p:txBody>
      </p:sp>
    </p:spTree>
    <p:extLst>
      <p:ext uri="{BB962C8B-B14F-4D97-AF65-F5344CB8AC3E}">
        <p14:creationId xmlns:p14="http://schemas.microsoft.com/office/powerpoint/2010/main" val="34299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019799" cy="2708433"/>
          </a:xfrm>
        </p:spPr>
        <p:txBody>
          <a:bodyPr/>
          <a:lstStyle/>
          <a:p>
            <a:pPr algn="ctr"/>
            <a:r>
              <a:rPr lang="en-US" sz="2400" dirty="0" smtClean="0"/>
              <a:t>Step #8: Submitting the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COMPLETED SCHOOL PORTFOLIO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600" dirty="0">
                <a:latin typeface="Arial"/>
                <a:cs typeface="Arial"/>
              </a:rPr>
              <a:t>A Submitting the Report tutorial is available at: </a:t>
            </a:r>
            <a:r>
              <a:rPr lang="en-US" sz="1600" b="0" dirty="0">
                <a:hlinkClick r:id="rId2"/>
              </a:rPr>
              <a:t>http://www.screencast.com/t/lpTR9DoXt8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u="sng" dirty="0">
                <a:solidFill>
                  <a:srgbClr val="0000FF"/>
                </a:solidFill>
              </a:rPr>
              <a:t/>
            </a:r>
            <a:br>
              <a:rPr lang="en-US" sz="1600" b="0" u="sng" dirty="0">
                <a:solidFill>
                  <a:srgbClr val="0000FF"/>
                </a:solidFill>
              </a:rPr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altLang="en-US" sz="1600" b="0" dirty="0" smtClean="0">
              <a:ea typeface="ＭＳ Ｐゴシック" pitchFamily="34" charset="-128"/>
            </a:endParaRP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0" y="2802871"/>
            <a:ext cx="9272635" cy="367968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>
                <a:solidFill>
                  <a:srgbClr val="DFAE31"/>
                </a:solidFill>
                <a:latin typeface="Arial"/>
                <a:cs typeface="Arial"/>
              </a:rPr>
              <a:t>Once all sections of the Accreditation Portfolio are complete </a:t>
            </a:r>
            <a:endParaRPr lang="en-US" sz="2400" b="0" dirty="0" smtClean="0">
              <a:solidFill>
                <a:srgbClr val="DFAE31"/>
              </a:solidFill>
              <a:latin typeface="Arial"/>
              <a:cs typeface="Arial"/>
            </a:endParaRPr>
          </a:p>
          <a:p>
            <a:pPr algn="ctr"/>
            <a:r>
              <a:rPr lang="en-US" sz="2400" b="0" dirty="0">
                <a:solidFill>
                  <a:srgbClr val="DFAE31"/>
                </a:solidFill>
                <a:latin typeface="Arial"/>
                <a:cs typeface="Arial"/>
              </a:rPr>
              <a:t>a</a:t>
            </a:r>
            <a:r>
              <a:rPr lang="en-US" sz="2400" b="0" dirty="0" smtClean="0">
                <a:solidFill>
                  <a:srgbClr val="DFAE31"/>
                </a:solidFill>
                <a:latin typeface="Arial"/>
                <a:cs typeface="Arial"/>
              </a:rPr>
              <a:t>nd each </a:t>
            </a:r>
            <a:r>
              <a:rPr lang="en-US" sz="2400" b="0" dirty="0">
                <a:solidFill>
                  <a:srgbClr val="DFAE31"/>
                </a:solidFill>
                <a:latin typeface="Arial"/>
                <a:cs typeface="Arial"/>
              </a:rPr>
              <a:t>section has a green checkmark, </a:t>
            </a:r>
            <a:endParaRPr lang="en-US" sz="2400" b="0" dirty="0" smtClean="0">
              <a:solidFill>
                <a:srgbClr val="DFAE31"/>
              </a:solidFill>
              <a:latin typeface="Arial"/>
              <a:cs typeface="Arial"/>
            </a:endParaRPr>
          </a:p>
          <a:p>
            <a:pPr algn="ctr"/>
            <a:r>
              <a:rPr lang="en-US" sz="2400" b="0" dirty="0" smtClean="0">
                <a:solidFill>
                  <a:srgbClr val="DFAE31"/>
                </a:solidFill>
                <a:latin typeface="Arial"/>
                <a:cs typeface="Arial"/>
              </a:rPr>
              <a:t>the </a:t>
            </a:r>
            <a:r>
              <a:rPr lang="en-US" sz="2400" b="0" dirty="0">
                <a:solidFill>
                  <a:srgbClr val="DFAE31"/>
                </a:solidFill>
                <a:latin typeface="Arial"/>
                <a:cs typeface="Arial"/>
              </a:rPr>
              <a:t>portfolio is ready to be submitted</a:t>
            </a:r>
            <a:r>
              <a:rPr lang="en-US" sz="2400" b="0" dirty="0" smtClean="0">
                <a:solidFill>
                  <a:srgbClr val="DFAE31"/>
                </a:solidFill>
                <a:latin typeface="Arial"/>
                <a:cs typeface="Arial"/>
              </a:rPr>
              <a:t>.</a:t>
            </a:r>
          </a:p>
          <a:p>
            <a:pPr algn="ctr"/>
            <a:endParaRPr lang="en-US" sz="2000" dirty="0"/>
          </a:p>
          <a:p>
            <a:pPr algn="ctr"/>
            <a:r>
              <a:rPr lang="en-US" sz="2800" u="sng" dirty="0" smtClean="0">
                <a:solidFill>
                  <a:srgbClr val="0000FF"/>
                </a:solidFill>
              </a:rPr>
              <a:t>ONLY THE PRINCIPAL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CAN AUTHORIZE SUBMISSION OF THE PORTFOLIO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DFAE31"/>
                </a:solidFill>
              </a:rPr>
              <a:t>All portfolios must be submitted by </a:t>
            </a:r>
            <a:r>
              <a:rPr lang="en-US" sz="2800" dirty="0">
                <a:solidFill>
                  <a:srgbClr val="0000FF"/>
                </a:solidFill>
              </a:rPr>
              <a:t>September </a:t>
            </a:r>
            <a:r>
              <a:rPr lang="en-US" sz="2800" dirty="0" smtClean="0">
                <a:solidFill>
                  <a:srgbClr val="0000FF"/>
                </a:solidFill>
              </a:rPr>
              <a:t>26, </a:t>
            </a:r>
            <a:r>
              <a:rPr lang="en-US" sz="2800" dirty="0">
                <a:solidFill>
                  <a:srgbClr val="0000FF"/>
                </a:solidFill>
              </a:rPr>
              <a:t>2016.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lvl="1"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822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464" y="459180"/>
            <a:ext cx="7919720" cy="5939790"/>
          </a:xfrm>
          <a:custGeom>
            <a:avLst/>
            <a:gdLst/>
            <a:ahLst/>
            <a:cxnLst/>
            <a:rect l="l" t="t" r="r" b="b"/>
            <a:pathLst>
              <a:path w="7919720" h="5939790">
                <a:moveTo>
                  <a:pt x="0" y="5939624"/>
                </a:moveTo>
                <a:lnTo>
                  <a:pt x="7919464" y="5939624"/>
                </a:lnTo>
                <a:lnTo>
                  <a:pt x="7919464" y="0"/>
                </a:lnTo>
                <a:lnTo>
                  <a:pt x="0" y="0"/>
                </a:lnTo>
                <a:lnTo>
                  <a:pt x="0" y="5939624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838200"/>
            <a:ext cx="4267200" cy="891540"/>
          </a:xfrm>
          <a:custGeom>
            <a:avLst/>
            <a:gdLst/>
            <a:ahLst/>
            <a:cxnLst/>
            <a:rect l="l" t="t" r="r" b="b"/>
            <a:pathLst>
              <a:path w="4284980" h="815339">
                <a:moveTo>
                  <a:pt x="0" y="814984"/>
                </a:moveTo>
                <a:lnTo>
                  <a:pt x="4284649" y="814984"/>
                </a:lnTo>
                <a:lnTo>
                  <a:pt x="4284649" y="0"/>
                </a:lnTo>
                <a:lnTo>
                  <a:pt x="0" y="0"/>
                </a:lnTo>
                <a:lnTo>
                  <a:pt x="0" y="814984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3693" y="4596244"/>
            <a:ext cx="6110605" cy="608330"/>
          </a:xfrm>
          <a:custGeom>
            <a:avLst/>
            <a:gdLst/>
            <a:ahLst/>
            <a:cxnLst/>
            <a:rect l="l" t="t" r="r" b="b"/>
            <a:pathLst>
              <a:path w="6110605" h="608329">
                <a:moveTo>
                  <a:pt x="0" y="608075"/>
                </a:moveTo>
                <a:lnTo>
                  <a:pt x="6110262" y="608075"/>
                </a:lnTo>
                <a:lnTo>
                  <a:pt x="6110262" y="0"/>
                </a:lnTo>
                <a:lnTo>
                  <a:pt x="0" y="0"/>
                </a:lnTo>
                <a:lnTo>
                  <a:pt x="0" y="608075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3172" y="5657058"/>
            <a:ext cx="92710" cy="45085"/>
          </a:xfrm>
          <a:custGeom>
            <a:avLst/>
            <a:gdLst/>
            <a:ahLst/>
            <a:cxnLst/>
            <a:rect l="l" t="t" r="r" b="b"/>
            <a:pathLst>
              <a:path w="92710" h="45085">
                <a:moveTo>
                  <a:pt x="16630" y="0"/>
                </a:moveTo>
                <a:lnTo>
                  <a:pt x="7539" y="173"/>
                </a:lnTo>
                <a:lnTo>
                  <a:pt x="1727" y="704"/>
                </a:lnTo>
                <a:lnTo>
                  <a:pt x="0" y="952"/>
                </a:lnTo>
                <a:lnTo>
                  <a:pt x="9255" y="17029"/>
                </a:lnTo>
                <a:lnTo>
                  <a:pt x="47061" y="41491"/>
                </a:lnTo>
                <a:lnTo>
                  <a:pt x="72132" y="44617"/>
                </a:lnTo>
                <a:lnTo>
                  <a:pt x="82077" y="44213"/>
                </a:lnTo>
                <a:lnTo>
                  <a:pt x="89161" y="43381"/>
                </a:lnTo>
                <a:lnTo>
                  <a:pt x="92534" y="42783"/>
                </a:lnTo>
                <a:lnTo>
                  <a:pt x="81584" y="27194"/>
                </a:lnTo>
                <a:lnTo>
                  <a:pt x="41259" y="3320"/>
                </a:lnTo>
                <a:lnTo>
                  <a:pt x="16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0288" y="5877705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58038" y="0"/>
                </a:moveTo>
                <a:lnTo>
                  <a:pt x="2019" y="0"/>
                </a:lnTo>
                <a:lnTo>
                  <a:pt x="0" y="2019"/>
                </a:lnTo>
                <a:lnTo>
                  <a:pt x="0" y="7023"/>
                </a:lnTo>
                <a:lnTo>
                  <a:pt x="2019" y="9055"/>
                </a:lnTo>
                <a:lnTo>
                  <a:pt x="52374" y="9055"/>
                </a:lnTo>
                <a:lnTo>
                  <a:pt x="55130" y="3873"/>
                </a:lnTo>
                <a:lnTo>
                  <a:pt x="58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95036" y="5882231"/>
            <a:ext cx="118110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15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7990" y="5877705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17640" y="0"/>
                </a:moveTo>
                <a:lnTo>
                  <a:pt x="342" y="0"/>
                </a:lnTo>
                <a:lnTo>
                  <a:pt x="596" y="3721"/>
                </a:lnTo>
                <a:lnTo>
                  <a:pt x="0" y="9055"/>
                </a:lnTo>
                <a:lnTo>
                  <a:pt x="28307" y="9055"/>
                </a:lnTo>
                <a:lnTo>
                  <a:pt x="22809" y="3403"/>
                </a:lnTo>
                <a:lnTo>
                  <a:pt x="1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5058" y="5877705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12953" y="0"/>
                </a:moveTo>
                <a:lnTo>
                  <a:pt x="7531" y="0"/>
                </a:lnTo>
                <a:lnTo>
                  <a:pt x="3251" y="4444"/>
                </a:lnTo>
                <a:lnTo>
                  <a:pt x="0" y="9055"/>
                </a:lnTo>
                <a:lnTo>
                  <a:pt x="16738" y="9055"/>
                </a:lnTo>
                <a:lnTo>
                  <a:pt x="14883" y="2501"/>
                </a:lnTo>
                <a:lnTo>
                  <a:pt x="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1558" y="5858941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60" h="9525">
                <a:moveTo>
                  <a:pt x="73190" y="0"/>
                </a:moveTo>
                <a:lnTo>
                  <a:pt x="2031" y="0"/>
                </a:lnTo>
                <a:lnTo>
                  <a:pt x="0" y="2019"/>
                </a:lnTo>
                <a:lnTo>
                  <a:pt x="0" y="7035"/>
                </a:lnTo>
                <a:lnTo>
                  <a:pt x="2031" y="9067"/>
                </a:lnTo>
                <a:lnTo>
                  <a:pt x="64312" y="9067"/>
                </a:lnTo>
                <a:lnTo>
                  <a:pt x="68414" y="3886"/>
                </a:lnTo>
                <a:lnTo>
                  <a:pt x="73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3794" y="5863475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647" y="0"/>
                </a:lnTo>
              </a:path>
            </a:pathLst>
          </a:custGeom>
          <a:ln w="103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5130" y="5840175"/>
            <a:ext cx="43180" cy="9525"/>
          </a:xfrm>
          <a:custGeom>
            <a:avLst/>
            <a:gdLst/>
            <a:ahLst/>
            <a:cxnLst/>
            <a:rect l="l" t="t" r="r" b="b"/>
            <a:pathLst>
              <a:path w="43179" h="9525">
                <a:moveTo>
                  <a:pt x="43027" y="0"/>
                </a:moveTo>
                <a:lnTo>
                  <a:pt x="2018" y="0"/>
                </a:lnTo>
                <a:lnTo>
                  <a:pt x="0" y="2032"/>
                </a:lnTo>
                <a:lnTo>
                  <a:pt x="0" y="7035"/>
                </a:lnTo>
                <a:lnTo>
                  <a:pt x="2018" y="9067"/>
                </a:lnTo>
                <a:lnTo>
                  <a:pt x="40829" y="9067"/>
                </a:lnTo>
                <a:lnTo>
                  <a:pt x="41401" y="4368"/>
                </a:lnTo>
                <a:lnTo>
                  <a:pt x="430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0972" y="5840174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48920" y="0"/>
                </a:moveTo>
                <a:lnTo>
                  <a:pt x="12141" y="0"/>
                </a:lnTo>
                <a:lnTo>
                  <a:pt x="6134" y="2438"/>
                </a:lnTo>
                <a:lnTo>
                  <a:pt x="0" y="9067"/>
                </a:lnTo>
                <a:lnTo>
                  <a:pt x="37274" y="9067"/>
                </a:lnTo>
                <a:lnTo>
                  <a:pt x="45212" y="3898"/>
                </a:lnTo>
                <a:lnTo>
                  <a:pt x="57872" y="2069"/>
                </a:lnTo>
                <a:lnTo>
                  <a:pt x="48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666" y="5840174"/>
            <a:ext cx="60325" cy="9525"/>
          </a:xfrm>
          <a:custGeom>
            <a:avLst/>
            <a:gdLst/>
            <a:ahLst/>
            <a:cxnLst/>
            <a:rect l="l" t="t" r="r" b="b"/>
            <a:pathLst>
              <a:path w="60325" h="9525">
                <a:moveTo>
                  <a:pt x="58204" y="0"/>
                </a:moveTo>
                <a:lnTo>
                  <a:pt x="3314" y="0"/>
                </a:lnTo>
                <a:lnTo>
                  <a:pt x="2412" y="4952"/>
                </a:lnTo>
                <a:lnTo>
                  <a:pt x="0" y="9067"/>
                </a:lnTo>
                <a:lnTo>
                  <a:pt x="58204" y="9067"/>
                </a:lnTo>
                <a:lnTo>
                  <a:pt x="60236" y="7035"/>
                </a:lnTo>
                <a:lnTo>
                  <a:pt x="60236" y="2031"/>
                </a:lnTo>
                <a:lnTo>
                  <a:pt x="58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7017" y="5840175"/>
            <a:ext cx="33020" cy="9525"/>
          </a:xfrm>
          <a:custGeom>
            <a:avLst/>
            <a:gdLst/>
            <a:ahLst/>
            <a:cxnLst/>
            <a:rect l="l" t="t" r="r" b="b"/>
            <a:pathLst>
              <a:path w="33020" h="9525">
                <a:moveTo>
                  <a:pt x="29527" y="0"/>
                </a:moveTo>
                <a:lnTo>
                  <a:pt x="0" y="0"/>
                </a:lnTo>
                <a:lnTo>
                  <a:pt x="7543" y="2019"/>
                </a:lnTo>
                <a:lnTo>
                  <a:pt x="16662" y="9067"/>
                </a:lnTo>
                <a:lnTo>
                  <a:pt x="32853" y="9067"/>
                </a:lnTo>
                <a:lnTo>
                  <a:pt x="30656" y="5257"/>
                </a:lnTo>
                <a:lnTo>
                  <a:pt x="29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1790" y="5821424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4876" y="0"/>
                </a:moveTo>
                <a:lnTo>
                  <a:pt x="0" y="0"/>
                </a:lnTo>
                <a:lnTo>
                  <a:pt x="3365" y="4165"/>
                </a:lnTo>
                <a:lnTo>
                  <a:pt x="4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1108" y="5821424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8285" y="0"/>
                </a:moveTo>
                <a:lnTo>
                  <a:pt x="2019" y="0"/>
                </a:lnTo>
                <a:lnTo>
                  <a:pt x="0" y="2031"/>
                </a:lnTo>
                <a:lnTo>
                  <a:pt x="0" y="7023"/>
                </a:lnTo>
                <a:lnTo>
                  <a:pt x="2019" y="9054"/>
                </a:lnTo>
                <a:lnTo>
                  <a:pt x="41655" y="9054"/>
                </a:lnTo>
                <a:lnTo>
                  <a:pt x="44157" y="4762"/>
                </a:lnTo>
                <a:lnTo>
                  <a:pt x="48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9855" y="5821423"/>
            <a:ext cx="52069" cy="9525"/>
          </a:xfrm>
          <a:custGeom>
            <a:avLst/>
            <a:gdLst/>
            <a:ahLst/>
            <a:cxnLst/>
            <a:rect l="l" t="t" r="r" b="b"/>
            <a:pathLst>
              <a:path w="52070" h="9525">
                <a:moveTo>
                  <a:pt x="50037" y="0"/>
                </a:moveTo>
                <a:lnTo>
                  <a:pt x="0" y="0"/>
                </a:lnTo>
                <a:lnTo>
                  <a:pt x="1536" y="3403"/>
                </a:lnTo>
                <a:lnTo>
                  <a:pt x="1854" y="9054"/>
                </a:lnTo>
                <a:lnTo>
                  <a:pt x="50037" y="9054"/>
                </a:lnTo>
                <a:lnTo>
                  <a:pt x="52070" y="7022"/>
                </a:lnTo>
                <a:lnTo>
                  <a:pt x="52070" y="2031"/>
                </a:lnTo>
                <a:lnTo>
                  <a:pt x="5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39804" y="5821424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60" h="9525">
                <a:moveTo>
                  <a:pt x="47878" y="0"/>
                </a:moveTo>
                <a:lnTo>
                  <a:pt x="0" y="0"/>
                </a:lnTo>
                <a:lnTo>
                  <a:pt x="1943" y="9054"/>
                </a:lnTo>
                <a:lnTo>
                  <a:pt x="45998" y="9054"/>
                </a:lnTo>
                <a:lnTo>
                  <a:pt x="46163" y="4127"/>
                </a:lnTo>
                <a:lnTo>
                  <a:pt x="47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9842" y="580720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385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3592" y="5802670"/>
            <a:ext cx="59690" cy="9525"/>
          </a:xfrm>
          <a:custGeom>
            <a:avLst/>
            <a:gdLst/>
            <a:ahLst/>
            <a:cxnLst/>
            <a:rect l="l" t="t" r="r" b="b"/>
            <a:pathLst>
              <a:path w="59689" h="9525">
                <a:moveTo>
                  <a:pt x="57378" y="0"/>
                </a:moveTo>
                <a:lnTo>
                  <a:pt x="0" y="0"/>
                </a:lnTo>
                <a:lnTo>
                  <a:pt x="5905" y="2425"/>
                </a:lnTo>
                <a:lnTo>
                  <a:pt x="11010" y="9054"/>
                </a:lnTo>
                <a:lnTo>
                  <a:pt x="57378" y="9054"/>
                </a:lnTo>
                <a:lnTo>
                  <a:pt x="59423" y="7035"/>
                </a:lnTo>
                <a:lnTo>
                  <a:pt x="59423" y="2019"/>
                </a:lnTo>
                <a:lnTo>
                  <a:pt x="57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31394" y="5802671"/>
            <a:ext cx="73025" cy="9525"/>
          </a:xfrm>
          <a:custGeom>
            <a:avLst/>
            <a:gdLst/>
            <a:ahLst/>
            <a:cxnLst/>
            <a:rect l="l" t="t" r="r" b="b"/>
            <a:pathLst>
              <a:path w="73025" h="9525">
                <a:moveTo>
                  <a:pt x="72529" y="0"/>
                </a:moveTo>
                <a:lnTo>
                  <a:pt x="0" y="0"/>
                </a:lnTo>
                <a:lnTo>
                  <a:pt x="2679" y="4279"/>
                </a:lnTo>
                <a:lnTo>
                  <a:pt x="4686" y="9054"/>
                </a:lnTo>
                <a:lnTo>
                  <a:pt x="61544" y="9054"/>
                </a:lnTo>
                <a:lnTo>
                  <a:pt x="66306" y="2578"/>
                </a:lnTo>
                <a:lnTo>
                  <a:pt x="72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1635" y="5788440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36" y="0"/>
                </a:lnTo>
              </a:path>
            </a:pathLst>
          </a:custGeom>
          <a:ln w="103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7999" y="5769666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>
                <a:moveTo>
                  <a:pt x="0" y="0"/>
                </a:moveTo>
                <a:lnTo>
                  <a:pt x="237044" y="0"/>
                </a:lnTo>
              </a:path>
            </a:pathLst>
          </a:custGeom>
          <a:ln w="1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0302" y="575092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98" y="0"/>
                </a:lnTo>
              </a:path>
            </a:pathLst>
          </a:custGeom>
          <a:ln w="103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57511" y="572763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6470" y="0"/>
                </a:moveTo>
                <a:lnTo>
                  <a:pt x="2031" y="0"/>
                </a:lnTo>
                <a:lnTo>
                  <a:pt x="0" y="2031"/>
                </a:lnTo>
                <a:lnTo>
                  <a:pt x="0" y="7035"/>
                </a:lnTo>
                <a:lnTo>
                  <a:pt x="2031" y="9054"/>
                </a:lnTo>
                <a:lnTo>
                  <a:pt x="46470" y="9054"/>
                </a:lnTo>
                <a:lnTo>
                  <a:pt x="48501" y="7035"/>
                </a:lnTo>
                <a:lnTo>
                  <a:pt x="48501" y="2031"/>
                </a:lnTo>
                <a:lnTo>
                  <a:pt x="46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1732" y="5655816"/>
            <a:ext cx="59690" cy="76835"/>
          </a:xfrm>
          <a:custGeom>
            <a:avLst/>
            <a:gdLst/>
            <a:ahLst/>
            <a:cxnLst/>
            <a:rect l="l" t="t" r="r" b="b"/>
            <a:pathLst>
              <a:path w="59689" h="76835">
                <a:moveTo>
                  <a:pt x="57402" y="0"/>
                </a:moveTo>
                <a:lnTo>
                  <a:pt x="14603" y="25349"/>
                </a:lnTo>
                <a:lnTo>
                  <a:pt x="0" y="68176"/>
                </a:lnTo>
                <a:lnTo>
                  <a:pt x="277" y="72123"/>
                </a:lnTo>
                <a:lnTo>
                  <a:pt x="289" y="74650"/>
                </a:lnTo>
                <a:lnTo>
                  <a:pt x="2284" y="76657"/>
                </a:lnTo>
                <a:lnTo>
                  <a:pt x="7300" y="76657"/>
                </a:lnTo>
                <a:lnTo>
                  <a:pt x="9332" y="74650"/>
                </a:lnTo>
                <a:lnTo>
                  <a:pt x="9267" y="70165"/>
                </a:lnTo>
                <a:lnTo>
                  <a:pt x="10037" y="61067"/>
                </a:lnTo>
                <a:lnTo>
                  <a:pt x="37051" y="16595"/>
                </a:lnTo>
                <a:lnTo>
                  <a:pt x="54900" y="9067"/>
                </a:lnTo>
                <a:lnTo>
                  <a:pt x="57402" y="9067"/>
                </a:lnTo>
                <a:lnTo>
                  <a:pt x="59434" y="7035"/>
                </a:lnTo>
                <a:lnTo>
                  <a:pt x="59434" y="2044"/>
                </a:lnTo>
                <a:lnTo>
                  <a:pt x="574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80760" y="5896233"/>
            <a:ext cx="99695" cy="114300"/>
          </a:xfrm>
          <a:custGeom>
            <a:avLst/>
            <a:gdLst/>
            <a:ahLst/>
            <a:cxnLst/>
            <a:rect l="l" t="t" r="r" b="b"/>
            <a:pathLst>
              <a:path w="99695" h="114300">
                <a:moveTo>
                  <a:pt x="0" y="76"/>
                </a:moveTo>
                <a:lnTo>
                  <a:pt x="7697" y="39442"/>
                </a:lnTo>
                <a:lnTo>
                  <a:pt x="24098" y="74881"/>
                </a:lnTo>
                <a:lnTo>
                  <a:pt x="48010" y="105208"/>
                </a:lnTo>
                <a:lnTo>
                  <a:pt x="57444" y="113976"/>
                </a:lnTo>
                <a:lnTo>
                  <a:pt x="59035" y="113755"/>
                </a:lnTo>
                <a:lnTo>
                  <a:pt x="60282" y="110302"/>
                </a:lnTo>
                <a:lnTo>
                  <a:pt x="61471" y="103986"/>
                </a:lnTo>
                <a:lnTo>
                  <a:pt x="62890" y="95174"/>
                </a:lnTo>
                <a:lnTo>
                  <a:pt x="64827" y="84235"/>
                </a:lnTo>
                <a:lnTo>
                  <a:pt x="67567" y="71538"/>
                </a:lnTo>
                <a:lnTo>
                  <a:pt x="71400" y="57450"/>
                </a:lnTo>
                <a:lnTo>
                  <a:pt x="76611" y="42342"/>
                </a:lnTo>
                <a:lnTo>
                  <a:pt x="77657" y="39944"/>
                </a:lnTo>
                <a:lnTo>
                  <a:pt x="39438" y="39944"/>
                </a:lnTo>
                <a:lnTo>
                  <a:pt x="39109" y="24280"/>
                </a:lnTo>
                <a:lnTo>
                  <a:pt x="42954" y="9682"/>
                </a:lnTo>
                <a:lnTo>
                  <a:pt x="46559" y="953"/>
                </a:lnTo>
                <a:lnTo>
                  <a:pt x="0" y="76"/>
                </a:lnTo>
                <a:close/>
              </a:path>
              <a:path w="99695" h="114300">
                <a:moveTo>
                  <a:pt x="82930" y="0"/>
                </a:moveTo>
                <a:lnTo>
                  <a:pt x="68503" y="9682"/>
                </a:lnTo>
                <a:lnTo>
                  <a:pt x="55893" y="21104"/>
                </a:lnTo>
                <a:lnTo>
                  <a:pt x="45899" y="31979"/>
                </a:lnTo>
                <a:lnTo>
                  <a:pt x="39438" y="39944"/>
                </a:lnTo>
                <a:lnTo>
                  <a:pt x="77657" y="39944"/>
                </a:lnTo>
                <a:lnTo>
                  <a:pt x="83487" y="26580"/>
                </a:lnTo>
                <a:lnTo>
                  <a:pt x="92318" y="10533"/>
                </a:lnTo>
                <a:lnTo>
                  <a:pt x="99191" y="203"/>
                </a:lnTo>
                <a:lnTo>
                  <a:pt x="82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9554" y="5896303"/>
            <a:ext cx="231775" cy="151765"/>
          </a:xfrm>
          <a:custGeom>
            <a:avLst/>
            <a:gdLst/>
            <a:ahLst/>
            <a:cxnLst/>
            <a:rect l="l" t="t" r="r" b="b"/>
            <a:pathLst>
              <a:path w="231775" h="151764">
                <a:moveTo>
                  <a:pt x="29452" y="0"/>
                </a:moveTo>
                <a:lnTo>
                  <a:pt x="13748" y="37076"/>
                </a:lnTo>
                <a:lnTo>
                  <a:pt x="2242" y="86192"/>
                </a:lnTo>
                <a:lnTo>
                  <a:pt x="0" y="125426"/>
                </a:lnTo>
                <a:lnTo>
                  <a:pt x="161" y="130628"/>
                </a:lnTo>
                <a:lnTo>
                  <a:pt x="34911" y="150965"/>
                </a:lnTo>
                <a:lnTo>
                  <a:pt x="38340" y="151283"/>
                </a:lnTo>
                <a:lnTo>
                  <a:pt x="41274" y="151283"/>
                </a:lnTo>
                <a:lnTo>
                  <a:pt x="54806" y="147464"/>
                </a:lnTo>
                <a:lnTo>
                  <a:pt x="64146" y="137498"/>
                </a:lnTo>
                <a:lnTo>
                  <a:pt x="67182" y="125426"/>
                </a:lnTo>
                <a:lnTo>
                  <a:pt x="160134" y="125426"/>
                </a:lnTo>
                <a:lnTo>
                  <a:pt x="191630" y="97757"/>
                </a:lnTo>
                <a:lnTo>
                  <a:pt x="211893" y="68983"/>
                </a:lnTo>
                <a:lnTo>
                  <a:pt x="46514" y="68983"/>
                </a:lnTo>
                <a:lnTo>
                  <a:pt x="45600" y="68008"/>
                </a:lnTo>
                <a:lnTo>
                  <a:pt x="46639" y="61506"/>
                </a:lnTo>
                <a:lnTo>
                  <a:pt x="48825" y="50766"/>
                </a:lnTo>
                <a:lnTo>
                  <a:pt x="51359" y="37004"/>
                </a:lnTo>
                <a:lnTo>
                  <a:pt x="53405" y="21726"/>
                </a:lnTo>
                <a:lnTo>
                  <a:pt x="54182" y="6004"/>
                </a:lnTo>
                <a:lnTo>
                  <a:pt x="41820" y="726"/>
                </a:lnTo>
                <a:lnTo>
                  <a:pt x="29452" y="0"/>
                </a:lnTo>
                <a:close/>
              </a:path>
              <a:path w="231775" h="151764">
                <a:moveTo>
                  <a:pt x="160134" y="125426"/>
                </a:moveTo>
                <a:lnTo>
                  <a:pt x="67182" y="125426"/>
                </a:lnTo>
                <a:lnTo>
                  <a:pt x="70999" y="138955"/>
                </a:lnTo>
                <a:lnTo>
                  <a:pt x="80963" y="148299"/>
                </a:lnTo>
                <a:lnTo>
                  <a:pt x="95997" y="151283"/>
                </a:lnTo>
                <a:lnTo>
                  <a:pt x="99097" y="150965"/>
                </a:lnTo>
                <a:lnTo>
                  <a:pt x="138188" y="138064"/>
                </a:lnTo>
                <a:lnTo>
                  <a:pt x="160134" y="125426"/>
                </a:lnTo>
                <a:close/>
              </a:path>
              <a:path w="231775" h="151764">
                <a:moveTo>
                  <a:pt x="115315" y="0"/>
                </a:moveTo>
                <a:lnTo>
                  <a:pt x="76987" y="0"/>
                </a:lnTo>
                <a:lnTo>
                  <a:pt x="76106" y="3696"/>
                </a:lnTo>
                <a:lnTo>
                  <a:pt x="73696" y="12606"/>
                </a:lnTo>
                <a:lnTo>
                  <a:pt x="69530" y="25584"/>
                </a:lnTo>
                <a:lnTo>
                  <a:pt x="63634" y="40541"/>
                </a:lnTo>
                <a:lnTo>
                  <a:pt x="55974" y="55625"/>
                </a:lnTo>
                <a:lnTo>
                  <a:pt x="46514" y="68983"/>
                </a:lnTo>
                <a:lnTo>
                  <a:pt x="211893" y="68983"/>
                </a:lnTo>
                <a:lnTo>
                  <a:pt x="228751" y="26048"/>
                </a:lnTo>
                <a:lnTo>
                  <a:pt x="231374" y="12320"/>
                </a:lnTo>
                <a:lnTo>
                  <a:pt x="152281" y="3696"/>
                </a:lnTo>
                <a:lnTo>
                  <a:pt x="118006" y="3696"/>
                </a:lnTo>
                <a:lnTo>
                  <a:pt x="115315" y="0"/>
                </a:lnTo>
                <a:close/>
              </a:path>
              <a:path w="231775" h="151764">
                <a:moveTo>
                  <a:pt x="118387" y="0"/>
                </a:moveTo>
                <a:lnTo>
                  <a:pt x="118006" y="3696"/>
                </a:lnTo>
                <a:lnTo>
                  <a:pt x="152281" y="3696"/>
                </a:lnTo>
                <a:lnTo>
                  <a:pt x="118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87017" y="5727636"/>
            <a:ext cx="48895" cy="9525"/>
          </a:xfrm>
          <a:custGeom>
            <a:avLst/>
            <a:gdLst/>
            <a:ahLst/>
            <a:cxnLst/>
            <a:rect l="l" t="t" r="r" b="b"/>
            <a:pathLst>
              <a:path w="48895" h="9525">
                <a:moveTo>
                  <a:pt x="46469" y="0"/>
                </a:moveTo>
                <a:lnTo>
                  <a:pt x="2019" y="0"/>
                </a:lnTo>
                <a:lnTo>
                  <a:pt x="0" y="2031"/>
                </a:lnTo>
                <a:lnTo>
                  <a:pt x="0" y="7035"/>
                </a:lnTo>
                <a:lnTo>
                  <a:pt x="2019" y="9054"/>
                </a:lnTo>
                <a:lnTo>
                  <a:pt x="46469" y="9054"/>
                </a:lnTo>
                <a:lnTo>
                  <a:pt x="48488" y="7035"/>
                </a:lnTo>
                <a:lnTo>
                  <a:pt x="48488" y="2031"/>
                </a:lnTo>
                <a:lnTo>
                  <a:pt x="46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89795" y="5773681"/>
            <a:ext cx="135699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25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5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5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5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20890" y="5773681"/>
            <a:ext cx="123380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2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-304800" y="838201"/>
            <a:ext cx="5486400" cy="2266012"/>
          </a:xfrm>
          <a:prstGeom prst="rect">
            <a:avLst/>
          </a:prstGeom>
        </p:spPr>
        <p:txBody>
          <a:bodyPr vert="horz" wrap="square" lIns="0" tIns="49537" rIns="0" bIns="0" rtlCol="0">
            <a:spAutoFit/>
          </a:bodyPr>
          <a:lstStyle/>
          <a:p>
            <a:pPr marL="1172845" algn="ctr"/>
            <a:r>
              <a:rPr sz="3200" dirty="0" smtClean="0"/>
              <a:t>T</a:t>
            </a:r>
            <a:r>
              <a:rPr sz="3200" spc="-25" dirty="0" smtClean="0"/>
              <a:t>HANK </a:t>
            </a:r>
            <a:r>
              <a:rPr sz="3200" spc="-30" dirty="0" smtClean="0"/>
              <a:t>Y</a:t>
            </a:r>
            <a:r>
              <a:rPr sz="3200" dirty="0" smtClean="0"/>
              <a:t>O</a:t>
            </a:r>
            <a:r>
              <a:rPr sz="3200" spc="-35" dirty="0" smtClean="0"/>
              <a:t>U</a:t>
            </a:r>
            <a:r>
              <a:rPr sz="3200" spc="-15" dirty="0" smtClean="0"/>
              <a:t>!</a:t>
            </a:r>
            <a:r>
              <a:rPr lang="en-US" sz="3200" spc="-15" dirty="0" smtClean="0"/>
              <a:t/>
            </a:r>
            <a:br>
              <a:rPr lang="en-US" sz="3200" spc="-15" dirty="0" smtClean="0"/>
            </a:br>
            <a:r>
              <a:rPr lang="en-US" sz="1600" spc="-5" dirty="0" smtClean="0">
                <a:solidFill>
                  <a:srgbClr val="FFFFFF"/>
                </a:solidFill>
              </a:rPr>
              <a:t>O</a:t>
            </a:r>
            <a:r>
              <a:rPr lang="en-US" sz="1600" spc="-10" dirty="0" smtClean="0">
                <a:solidFill>
                  <a:srgbClr val="FFFFFF"/>
                </a:solidFill>
              </a:rPr>
              <a:t>ﬃce of Service Quality</a:t>
            </a:r>
            <a:r>
              <a:rPr lang="en-US" sz="1600" spc="-5" dirty="0" smtClean="0">
                <a:solidFill>
                  <a:srgbClr val="FFFFFF"/>
                </a:solidFill>
              </a:rPr>
              <a:t> </a:t>
            </a:r>
            <a:r>
              <a:rPr lang="en-US" sz="1600" spc="-110" dirty="0" smtClean="0">
                <a:solidFill>
                  <a:srgbClr val="FFFFFF"/>
                </a:solidFill>
              </a:rPr>
              <a:t>754-­‐321-­‐3850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3200" spc="-15" dirty="0" smtClean="0"/>
              <a:t/>
            </a:r>
            <a:br>
              <a:rPr lang="en-US" sz="3200" spc="-15" dirty="0" smtClean="0"/>
            </a:br>
            <a:r>
              <a:rPr lang="en-US" sz="3200" spc="-15" dirty="0" smtClean="0"/>
              <a:t/>
            </a:r>
            <a:br>
              <a:rPr lang="en-US" sz="3200" spc="-15" dirty="0" smtClean="0"/>
            </a:br>
            <a:endParaRPr sz="3200" spc="-15" dirty="0"/>
          </a:p>
        </p:txBody>
      </p:sp>
      <p:sp>
        <p:nvSpPr>
          <p:cNvPr id="34" name="object 34"/>
          <p:cNvSpPr/>
          <p:nvPr/>
        </p:nvSpPr>
        <p:spPr>
          <a:xfrm>
            <a:off x="2466975" y="2078038"/>
            <a:ext cx="4571998" cy="2285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14600" y="4648201"/>
            <a:ext cx="5943600" cy="421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0640" algn="ctr">
              <a:lnSpc>
                <a:spcPct val="1171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NEXT TRAINING: NOVEMBER 28 - DECEMBER 2  </a:t>
            </a:r>
            <a:endParaRPr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 flipV="1">
            <a:off x="1600200" y="5181600"/>
            <a:ext cx="6248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 descr="Screen Shot 2016-09-13 at 8.06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8991600" cy="58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8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990600"/>
            <a:ext cx="6019800" cy="1447800"/>
          </a:xfrm>
          <a:custGeom>
            <a:avLst/>
            <a:gdLst/>
            <a:ahLst/>
            <a:cxnLst/>
            <a:rect l="l" t="t" r="r" b="b"/>
            <a:pathLst>
              <a:path w="5895340" h="1468120">
                <a:moveTo>
                  <a:pt x="5895048" y="0"/>
                </a:moveTo>
                <a:lnTo>
                  <a:pt x="0" y="0"/>
                </a:lnTo>
                <a:lnTo>
                  <a:pt x="0" y="1467979"/>
                </a:lnTo>
                <a:lnTo>
                  <a:pt x="5895048" y="1467979"/>
                </a:lnTo>
                <a:lnTo>
                  <a:pt x="5895048" y="0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8200" y="1371600"/>
            <a:ext cx="5791200" cy="747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ts val="57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Calibri"/>
                <a:cs typeface="Calibri"/>
              </a:rPr>
              <a:t>OSPA WEBSITE</a:t>
            </a:r>
            <a:endParaRPr sz="5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2514600"/>
            <a:ext cx="7924800" cy="336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r>
              <a:rPr lang="en-US" sz="2400" b="1" spc="-25" dirty="0" smtClean="0">
                <a:solidFill>
                  <a:srgbClr val="1AADF7"/>
                </a:solidFill>
                <a:latin typeface="Arial"/>
                <a:cs typeface="Arial"/>
              </a:rPr>
              <a:t>For all School Improvement information, </a:t>
            </a:r>
            <a:r>
              <a:rPr lang="en-US" sz="2400" b="1" spc="-25" dirty="0">
                <a:solidFill>
                  <a:srgbClr val="1AADF7"/>
                </a:solidFill>
                <a:latin typeface="Arial"/>
                <a:cs typeface="Arial"/>
              </a:rPr>
              <a:t>l</a:t>
            </a:r>
            <a:r>
              <a:rPr lang="en-US" sz="2400" b="1" spc="-25" dirty="0" smtClean="0">
                <a:solidFill>
                  <a:srgbClr val="1AADF7"/>
                </a:solidFill>
                <a:latin typeface="Arial"/>
                <a:cs typeface="Arial"/>
              </a:rPr>
              <a:t>og on to:</a:t>
            </a: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endParaRPr lang="en-US" sz="800" spc="-2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r>
              <a:rPr lang="en-US" sz="2000" spc="-2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lang="en-US" sz="2000" spc="-25" dirty="0" smtClean="0">
                <a:solidFill>
                  <a:srgbClr val="489AD4"/>
                </a:solidFill>
                <a:latin typeface="Arial"/>
                <a:cs typeface="Arial"/>
                <a:hlinkClick r:id="rId3"/>
              </a:rPr>
              <a:t>http://www.broward.k12.fl.us/ospa/initiatives.asp?initiative_id=3</a:t>
            </a:r>
            <a:endParaRPr lang="en-US" sz="2000" spc="-25" dirty="0" smtClean="0">
              <a:solidFill>
                <a:srgbClr val="489AD4"/>
              </a:solidFill>
              <a:latin typeface="Arial"/>
              <a:cs typeface="Arial"/>
            </a:endParaRPr>
          </a:p>
          <a:p>
            <a:pPr marL="1218565" marR="310515" indent="-900430">
              <a:lnSpc>
                <a:spcPct val="109400"/>
              </a:lnSpc>
              <a:buClr>
                <a:srgbClr val="489AD4"/>
              </a:buClr>
              <a:buFont typeface="Calibri"/>
              <a:buChar char="•"/>
              <a:tabLst>
                <a:tab pos="897890" algn="l"/>
              </a:tabLst>
            </a:pPr>
            <a:endParaRPr lang="en-US" sz="800" spc="-25" dirty="0" smtClean="0">
              <a:solidFill>
                <a:srgbClr val="489AD4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r>
              <a:rPr lang="en-US" sz="2000" spc="-25" dirty="0" smtClean="0">
                <a:solidFill>
                  <a:srgbClr val="1AADF7"/>
                </a:solidFill>
                <a:latin typeface="Arial"/>
                <a:cs typeface="Arial"/>
              </a:rPr>
              <a:t>	•  View any school’s School Improvement Plan</a:t>
            </a:r>
            <a:endParaRPr lang="en-US" sz="800" spc="-25" dirty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r>
              <a:rPr lang="en-US" sz="2000" spc="-25" dirty="0" smtClean="0">
                <a:solidFill>
                  <a:srgbClr val="1AADF7"/>
                </a:solidFill>
                <a:latin typeface="Arial"/>
                <a:cs typeface="Arial"/>
              </a:rPr>
              <a:t>	•  Access SAC &amp; SIP Standard Operating Procedural Manuals</a:t>
            </a: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endParaRPr lang="en-US" sz="2000" spc="-25" dirty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endParaRPr lang="en-US" sz="2000" spc="-2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endParaRPr lang="en-US" sz="2000" spc="-25" dirty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endParaRPr lang="en-US" sz="2000" spc="-2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endParaRPr lang="en-US" sz="800" spc="-25" dirty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r>
              <a:rPr lang="en-US" sz="2000" spc="-25" dirty="0" smtClean="0">
                <a:solidFill>
                  <a:srgbClr val="1AADF7"/>
                </a:solidFill>
                <a:latin typeface="Arial"/>
                <a:cs typeface="Arial"/>
              </a:rPr>
              <a:t>	•  A+ Recognition Fund Process Information</a:t>
            </a:r>
            <a:endParaRPr lang="en-US" sz="800" spc="-25" dirty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r>
              <a:rPr lang="en-US" sz="2000" spc="-25" dirty="0" smtClean="0">
                <a:solidFill>
                  <a:srgbClr val="1AADF7"/>
                </a:solidFill>
                <a:latin typeface="Arial"/>
                <a:cs typeface="Arial"/>
              </a:rPr>
              <a:t>		•  Waiver Application </a:t>
            </a:r>
            <a:endParaRPr lang="en-US" sz="800" spc="-25" dirty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r>
              <a:rPr lang="en-US" sz="2000" spc="-25" dirty="0" smtClean="0">
                <a:solidFill>
                  <a:srgbClr val="1AADF7"/>
                </a:solidFill>
                <a:latin typeface="Arial"/>
                <a:cs typeface="Arial"/>
              </a:rPr>
              <a:t>		• Log on to OSPA Central 2.0 to access SIP template</a:t>
            </a:r>
            <a:endParaRPr lang="en-US" sz="2000" spc="-25" dirty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endParaRPr lang="en-US" sz="2000" spc="-2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318135" marR="310515">
              <a:lnSpc>
                <a:spcPct val="109400"/>
              </a:lnSpc>
              <a:buClr>
                <a:srgbClr val="489AD4"/>
              </a:buClr>
              <a:tabLst>
                <a:tab pos="897890" algn="l"/>
              </a:tabLst>
            </a:pPr>
            <a:endParaRPr lang="en-US" sz="2000" spc="-25" dirty="0" smtClean="0">
              <a:solidFill>
                <a:srgbClr val="1AADF7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73541" y="1148362"/>
            <a:ext cx="163195" cy="78740"/>
          </a:xfrm>
          <a:custGeom>
            <a:avLst/>
            <a:gdLst/>
            <a:ahLst/>
            <a:cxnLst/>
            <a:rect l="l" t="t" r="r" b="b"/>
            <a:pathLst>
              <a:path w="163195" h="78740">
                <a:moveTo>
                  <a:pt x="24835" y="0"/>
                </a:moveTo>
                <a:lnTo>
                  <a:pt x="15821" y="211"/>
                </a:lnTo>
                <a:lnTo>
                  <a:pt x="8578" y="695"/>
                </a:lnTo>
                <a:lnTo>
                  <a:pt x="3381" y="1241"/>
                </a:lnTo>
                <a:lnTo>
                  <a:pt x="0" y="1722"/>
                </a:lnTo>
                <a:lnTo>
                  <a:pt x="8677" y="18853"/>
                </a:lnTo>
                <a:lnTo>
                  <a:pt x="42484" y="55086"/>
                </a:lnTo>
                <a:lnTo>
                  <a:pt x="82200" y="73082"/>
                </a:lnTo>
                <a:lnTo>
                  <a:pt x="120429" y="78622"/>
                </a:lnTo>
                <a:lnTo>
                  <a:pt x="131564" y="78701"/>
                </a:lnTo>
                <a:lnTo>
                  <a:pt x="141438" y="78253"/>
                </a:lnTo>
                <a:lnTo>
                  <a:pt x="149777" y="77492"/>
                </a:lnTo>
                <a:lnTo>
                  <a:pt x="156308" y="76633"/>
                </a:lnTo>
                <a:lnTo>
                  <a:pt x="160757" y="75889"/>
                </a:lnTo>
                <a:lnTo>
                  <a:pt x="162850" y="75475"/>
                </a:lnTo>
                <a:lnTo>
                  <a:pt x="152364" y="58881"/>
                </a:lnTo>
                <a:lnTo>
                  <a:pt x="114612" y="23710"/>
                </a:lnTo>
                <a:lnTo>
                  <a:pt x="73149" y="6057"/>
                </a:lnTo>
                <a:lnTo>
                  <a:pt x="35348" y="269"/>
                </a:lnTo>
                <a:lnTo>
                  <a:pt x="24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45407" y="1537538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102045" y="0"/>
                </a:moveTo>
                <a:lnTo>
                  <a:pt x="3559" y="0"/>
                </a:lnTo>
                <a:lnTo>
                  <a:pt x="0" y="3583"/>
                </a:lnTo>
                <a:lnTo>
                  <a:pt x="0" y="12397"/>
                </a:lnTo>
                <a:lnTo>
                  <a:pt x="3559" y="15968"/>
                </a:lnTo>
                <a:lnTo>
                  <a:pt x="92094" y="15968"/>
                </a:lnTo>
                <a:lnTo>
                  <a:pt x="96937" y="6849"/>
                </a:lnTo>
                <a:lnTo>
                  <a:pt x="102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2944" y="1545523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921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7818" y="1537538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0975" y="0"/>
                </a:moveTo>
                <a:lnTo>
                  <a:pt x="568" y="0"/>
                </a:lnTo>
                <a:lnTo>
                  <a:pt x="979" y="6557"/>
                </a:lnTo>
                <a:lnTo>
                  <a:pt x="0" y="15968"/>
                </a:lnTo>
                <a:lnTo>
                  <a:pt x="49764" y="15968"/>
                </a:lnTo>
                <a:lnTo>
                  <a:pt x="40079" y="5986"/>
                </a:lnTo>
                <a:lnTo>
                  <a:pt x="30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2343" y="1537538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759" y="0"/>
                </a:moveTo>
                <a:lnTo>
                  <a:pt x="13219" y="0"/>
                </a:lnTo>
                <a:lnTo>
                  <a:pt x="5703" y="7858"/>
                </a:lnTo>
                <a:lnTo>
                  <a:pt x="0" y="15968"/>
                </a:lnTo>
                <a:lnTo>
                  <a:pt x="29428" y="15968"/>
                </a:lnTo>
                <a:lnTo>
                  <a:pt x="26173" y="4406"/>
                </a:lnTo>
                <a:lnTo>
                  <a:pt x="22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47666" y="1504455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653" y="0"/>
                </a:moveTo>
                <a:lnTo>
                  <a:pt x="3572" y="0"/>
                </a:lnTo>
                <a:lnTo>
                  <a:pt x="0" y="3583"/>
                </a:lnTo>
                <a:lnTo>
                  <a:pt x="0" y="12397"/>
                </a:lnTo>
                <a:lnTo>
                  <a:pt x="3572" y="15968"/>
                </a:lnTo>
                <a:lnTo>
                  <a:pt x="113013" y="15968"/>
                </a:lnTo>
                <a:lnTo>
                  <a:pt x="120251" y="6850"/>
                </a:lnTo>
                <a:lnTo>
                  <a:pt x="128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3168" y="151244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4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53949" y="14713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5592" y="0"/>
                </a:moveTo>
                <a:lnTo>
                  <a:pt x="3545" y="0"/>
                </a:lnTo>
                <a:lnTo>
                  <a:pt x="0" y="3583"/>
                </a:lnTo>
                <a:lnTo>
                  <a:pt x="0" y="12397"/>
                </a:lnTo>
                <a:lnTo>
                  <a:pt x="3545" y="15967"/>
                </a:lnTo>
                <a:lnTo>
                  <a:pt x="71756" y="15967"/>
                </a:lnTo>
                <a:lnTo>
                  <a:pt x="72762" y="7698"/>
                </a:lnTo>
                <a:lnTo>
                  <a:pt x="75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34518" y="1471376"/>
            <a:ext cx="101600" cy="16510"/>
          </a:xfrm>
          <a:custGeom>
            <a:avLst/>
            <a:gdLst/>
            <a:ahLst/>
            <a:cxnLst/>
            <a:rect l="l" t="t" r="r" b="b"/>
            <a:pathLst>
              <a:path w="101600" h="16509">
                <a:moveTo>
                  <a:pt x="86006" y="0"/>
                </a:moveTo>
                <a:lnTo>
                  <a:pt x="21316" y="0"/>
                </a:lnTo>
                <a:lnTo>
                  <a:pt x="15256" y="3256"/>
                </a:lnTo>
                <a:lnTo>
                  <a:pt x="1499" y="14389"/>
                </a:lnTo>
                <a:lnTo>
                  <a:pt x="0" y="15967"/>
                </a:lnTo>
                <a:lnTo>
                  <a:pt x="65524" y="15967"/>
                </a:lnTo>
                <a:lnTo>
                  <a:pt x="69929" y="13499"/>
                </a:lnTo>
                <a:lnTo>
                  <a:pt x="82324" y="8296"/>
                </a:lnTo>
                <a:lnTo>
                  <a:pt x="101474" y="3658"/>
                </a:lnTo>
                <a:lnTo>
                  <a:pt x="86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15434" y="1471376"/>
            <a:ext cx="106045" cy="16510"/>
          </a:xfrm>
          <a:custGeom>
            <a:avLst/>
            <a:gdLst/>
            <a:ahLst/>
            <a:cxnLst/>
            <a:rect l="l" t="t" r="r" b="b"/>
            <a:pathLst>
              <a:path w="106045" h="16509">
                <a:moveTo>
                  <a:pt x="102335" y="0"/>
                </a:moveTo>
                <a:lnTo>
                  <a:pt x="5834" y="0"/>
                </a:lnTo>
                <a:lnTo>
                  <a:pt x="4287" y="8680"/>
                </a:lnTo>
                <a:lnTo>
                  <a:pt x="0" y="15967"/>
                </a:lnTo>
                <a:lnTo>
                  <a:pt x="102335" y="15967"/>
                </a:lnTo>
                <a:lnTo>
                  <a:pt x="105907" y="12383"/>
                </a:lnTo>
                <a:lnTo>
                  <a:pt x="105907" y="3569"/>
                </a:lnTo>
                <a:lnTo>
                  <a:pt x="102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6126" y="1471375"/>
            <a:ext cx="57785" cy="16510"/>
          </a:xfrm>
          <a:custGeom>
            <a:avLst/>
            <a:gdLst/>
            <a:ahLst/>
            <a:cxnLst/>
            <a:rect l="l" t="t" r="r" b="b"/>
            <a:pathLst>
              <a:path w="57784" h="16509">
                <a:moveTo>
                  <a:pt x="51868" y="0"/>
                </a:moveTo>
                <a:lnTo>
                  <a:pt x="0" y="0"/>
                </a:lnTo>
                <a:lnTo>
                  <a:pt x="2456" y="796"/>
                </a:lnTo>
                <a:lnTo>
                  <a:pt x="13316" y="5541"/>
                </a:lnTo>
                <a:lnTo>
                  <a:pt x="30207" y="15995"/>
                </a:lnTo>
                <a:lnTo>
                  <a:pt x="57717" y="15967"/>
                </a:lnTo>
                <a:lnTo>
                  <a:pt x="53840" y="9264"/>
                </a:lnTo>
                <a:lnTo>
                  <a:pt x="51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9019" y="1438292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547" y="0"/>
                </a:moveTo>
                <a:lnTo>
                  <a:pt x="0" y="0"/>
                </a:lnTo>
                <a:lnTo>
                  <a:pt x="5887" y="7326"/>
                </a:lnTo>
                <a:lnTo>
                  <a:pt x="8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4444" y="1438292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870" y="0"/>
                </a:moveTo>
                <a:lnTo>
                  <a:pt x="3573" y="0"/>
                </a:lnTo>
                <a:lnTo>
                  <a:pt x="0" y="3583"/>
                </a:lnTo>
                <a:lnTo>
                  <a:pt x="0" y="12397"/>
                </a:lnTo>
                <a:lnTo>
                  <a:pt x="3573" y="15968"/>
                </a:lnTo>
                <a:lnTo>
                  <a:pt x="73198" y="15968"/>
                </a:lnTo>
                <a:lnTo>
                  <a:pt x="77618" y="8402"/>
                </a:lnTo>
                <a:lnTo>
                  <a:pt x="84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19284" y="1438295"/>
            <a:ext cx="92075" cy="16510"/>
          </a:xfrm>
          <a:custGeom>
            <a:avLst/>
            <a:gdLst/>
            <a:ahLst/>
            <a:cxnLst/>
            <a:rect l="l" t="t" r="r" b="b"/>
            <a:pathLst>
              <a:path w="92075" h="16509">
                <a:moveTo>
                  <a:pt x="87965" y="0"/>
                </a:moveTo>
                <a:lnTo>
                  <a:pt x="0" y="0"/>
                </a:lnTo>
                <a:lnTo>
                  <a:pt x="2686" y="5986"/>
                </a:lnTo>
                <a:lnTo>
                  <a:pt x="3281" y="15968"/>
                </a:lnTo>
                <a:lnTo>
                  <a:pt x="87965" y="15968"/>
                </a:lnTo>
                <a:lnTo>
                  <a:pt x="91539" y="12385"/>
                </a:lnTo>
                <a:lnTo>
                  <a:pt x="91539" y="3569"/>
                </a:lnTo>
                <a:lnTo>
                  <a:pt x="87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5850" y="1438292"/>
            <a:ext cx="84455" cy="16510"/>
          </a:xfrm>
          <a:custGeom>
            <a:avLst/>
            <a:gdLst/>
            <a:ahLst/>
            <a:cxnLst/>
            <a:rect l="l" t="t" r="r" b="b"/>
            <a:pathLst>
              <a:path w="84454" h="16509">
                <a:moveTo>
                  <a:pt x="84115" y="0"/>
                </a:moveTo>
                <a:lnTo>
                  <a:pt x="0" y="0"/>
                </a:lnTo>
                <a:lnTo>
                  <a:pt x="3413" y="15968"/>
                </a:lnTo>
                <a:lnTo>
                  <a:pt x="80860" y="15968"/>
                </a:lnTo>
                <a:lnTo>
                  <a:pt x="81139" y="7287"/>
                </a:lnTo>
                <a:lnTo>
                  <a:pt x="8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9795" y="1413198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3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0727" y="1405213"/>
            <a:ext cx="104775" cy="16510"/>
          </a:xfrm>
          <a:custGeom>
            <a:avLst/>
            <a:gdLst/>
            <a:ahLst/>
            <a:cxnLst/>
            <a:rect l="l" t="t" r="r" b="b"/>
            <a:pathLst>
              <a:path w="104775" h="16509">
                <a:moveTo>
                  <a:pt x="100892" y="0"/>
                </a:moveTo>
                <a:lnTo>
                  <a:pt x="0" y="0"/>
                </a:lnTo>
                <a:lnTo>
                  <a:pt x="10387" y="4274"/>
                </a:lnTo>
                <a:lnTo>
                  <a:pt x="19305" y="15968"/>
                </a:lnTo>
                <a:lnTo>
                  <a:pt x="100892" y="15968"/>
                </a:lnTo>
                <a:lnTo>
                  <a:pt x="104465" y="12385"/>
                </a:lnTo>
                <a:lnTo>
                  <a:pt x="104465" y="3571"/>
                </a:lnTo>
                <a:lnTo>
                  <a:pt x="100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11071" y="1405210"/>
            <a:ext cx="127635" cy="16510"/>
          </a:xfrm>
          <a:custGeom>
            <a:avLst/>
            <a:gdLst/>
            <a:ahLst/>
            <a:cxnLst/>
            <a:rect l="l" t="t" r="r" b="b"/>
            <a:pathLst>
              <a:path w="127634" h="16509">
                <a:moveTo>
                  <a:pt x="127477" y="0"/>
                </a:moveTo>
                <a:lnTo>
                  <a:pt x="0" y="0"/>
                </a:lnTo>
                <a:lnTo>
                  <a:pt x="4671" y="7552"/>
                </a:lnTo>
                <a:lnTo>
                  <a:pt x="8218" y="15968"/>
                </a:lnTo>
                <a:lnTo>
                  <a:pt x="108145" y="15968"/>
                </a:lnTo>
                <a:lnTo>
                  <a:pt x="116547" y="4566"/>
                </a:lnTo>
                <a:lnTo>
                  <a:pt x="12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00542" y="1380115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4179" y="0"/>
                </a:lnTo>
              </a:path>
            </a:pathLst>
          </a:custGeom>
          <a:ln w="172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29257" y="1347038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53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68494" y="1313952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718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56971" y="1272886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9" y="0"/>
                </a:lnTo>
                <a:lnTo>
                  <a:pt x="0" y="3569"/>
                </a:lnTo>
                <a:lnTo>
                  <a:pt x="0" y="12385"/>
                </a:lnTo>
                <a:lnTo>
                  <a:pt x="3559" y="15967"/>
                </a:lnTo>
                <a:lnTo>
                  <a:pt x="81706" y="15967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9197" y="1146238"/>
            <a:ext cx="104775" cy="135255"/>
          </a:xfrm>
          <a:custGeom>
            <a:avLst/>
            <a:gdLst/>
            <a:ahLst/>
            <a:cxnLst/>
            <a:rect l="l" t="t" r="r" b="b"/>
            <a:pathLst>
              <a:path w="104775" h="135255">
                <a:moveTo>
                  <a:pt x="100978" y="0"/>
                </a:moveTo>
                <a:lnTo>
                  <a:pt x="55205" y="16779"/>
                </a:lnTo>
                <a:lnTo>
                  <a:pt x="25702" y="44693"/>
                </a:lnTo>
                <a:lnTo>
                  <a:pt x="6375" y="80576"/>
                </a:lnTo>
                <a:lnTo>
                  <a:pt x="0" y="118362"/>
                </a:lnTo>
                <a:lnTo>
                  <a:pt x="261" y="124889"/>
                </a:lnTo>
                <a:lnTo>
                  <a:pt x="509" y="127219"/>
                </a:lnTo>
                <a:lnTo>
                  <a:pt x="509" y="131626"/>
                </a:lnTo>
                <a:lnTo>
                  <a:pt x="4055" y="135183"/>
                </a:lnTo>
                <a:lnTo>
                  <a:pt x="12854" y="135197"/>
                </a:lnTo>
                <a:lnTo>
                  <a:pt x="16427" y="131626"/>
                </a:lnTo>
                <a:lnTo>
                  <a:pt x="16359" y="124889"/>
                </a:lnTo>
                <a:lnTo>
                  <a:pt x="16491" y="119529"/>
                </a:lnTo>
                <a:lnTo>
                  <a:pt x="33053" y="65300"/>
                </a:lnTo>
                <a:lnTo>
                  <a:pt x="58406" y="33909"/>
                </a:lnTo>
                <a:lnTo>
                  <a:pt x="93345" y="16756"/>
                </a:lnTo>
                <a:lnTo>
                  <a:pt x="96559" y="15968"/>
                </a:lnTo>
                <a:lnTo>
                  <a:pt x="100966" y="15968"/>
                </a:lnTo>
                <a:lnTo>
                  <a:pt x="104524" y="12411"/>
                </a:lnTo>
                <a:lnTo>
                  <a:pt x="104524" y="3583"/>
                </a:lnTo>
                <a:lnTo>
                  <a:pt x="100978" y="0"/>
                </a:lnTo>
                <a:close/>
              </a:path>
              <a:path w="104775" h="135255">
                <a:moveTo>
                  <a:pt x="100966" y="15968"/>
                </a:moveTo>
                <a:lnTo>
                  <a:pt x="96559" y="15968"/>
                </a:lnTo>
                <a:lnTo>
                  <a:pt x="100952" y="15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46240" y="1570314"/>
            <a:ext cx="174625" cy="204470"/>
          </a:xfrm>
          <a:custGeom>
            <a:avLst/>
            <a:gdLst/>
            <a:ahLst/>
            <a:cxnLst/>
            <a:rect l="l" t="t" r="r" b="b"/>
            <a:pathLst>
              <a:path w="174625" h="204469">
                <a:moveTo>
                  <a:pt x="0" y="20"/>
                </a:moveTo>
                <a:lnTo>
                  <a:pt x="5680" y="40141"/>
                </a:lnTo>
                <a:lnTo>
                  <a:pt x="16572" y="78323"/>
                </a:lnTo>
                <a:lnTo>
                  <a:pt x="32296" y="114186"/>
                </a:lnTo>
                <a:lnTo>
                  <a:pt x="52471" y="147349"/>
                </a:lnTo>
                <a:lnTo>
                  <a:pt x="76826" y="177546"/>
                </a:lnTo>
                <a:lnTo>
                  <a:pt x="104647" y="204049"/>
                </a:lnTo>
                <a:lnTo>
                  <a:pt x="105800" y="204077"/>
                </a:lnTo>
                <a:lnTo>
                  <a:pt x="106741" y="202164"/>
                </a:lnTo>
                <a:lnTo>
                  <a:pt x="107565" y="198433"/>
                </a:lnTo>
                <a:lnTo>
                  <a:pt x="108364" y="193004"/>
                </a:lnTo>
                <a:lnTo>
                  <a:pt x="110281" y="177430"/>
                </a:lnTo>
                <a:lnTo>
                  <a:pt x="111556" y="167760"/>
                </a:lnTo>
                <a:lnTo>
                  <a:pt x="121164" y="117758"/>
                </a:lnTo>
                <a:lnTo>
                  <a:pt x="134978" y="74163"/>
                </a:lnTo>
                <a:lnTo>
                  <a:pt x="66467" y="74163"/>
                </a:lnTo>
                <a:lnTo>
                  <a:pt x="72345" y="25942"/>
                </a:lnTo>
                <a:lnTo>
                  <a:pt x="82543" y="121"/>
                </a:lnTo>
                <a:lnTo>
                  <a:pt x="0" y="20"/>
                </a:lnTo>
                <a:close/>
              </a:path>
              <a:path w="174625" h="204469">
                <a:moveTo>
                  <a:pt x="146850" y="0"/>
                </a:moveTo>
                <a:lnTo>
                  <a:pt x="105089" y="30762"/>
                </a:lnTo>
                <a:lnTo>
                  <a:pt x="75610" y="62445"/>
                </a:lnTo>
                <a:lnTo>
                  <a:pt x="66467" y="74163"/>
                </a:lnTo>
                <a:lnTo>
                  <a:pt x="134978" y="74163"/>
                </a:lnTo>
                <a:lnTo>
                  <a:pt x="135666" y="72275"/>
                </a:lnTo>
                <a:lnTo>
                  <a:pt x="142390" y="56245"/>
                </a:lnTo>
                <a:lnTo>
                  <a:pt x="150215" y="39984"/>
                </a:lnTo>
                <a:lnTo>
                  <a:pt x="159235" y="23615"/>
                </a:lnTo>
                <a:lnTo>
                  <a:pt x="169544" y="7260"/>
                </a:lnTo>
                <a:lnTo>
                  <a:pt x="174569" y="20"/>
                </a:lnTo>
                <a:lnTo>
                  <a:pt x="14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0005" y="1570335"/>
            <a:ext cx="409575" cy="267335"/>
          </a:xfrm>
          <a:custGeom>
            <a:avLst/>
            <a:gdLst/>
            <a:ahLst/>
            <a:cxnLst/>
            <a:rect l="l" t="t" r="r" b="b"/>
            <a:pathLst>
              <a:path w="409575" h="267335">
                <a:moveTo>
                  <a:pt x="54742" y="1"/>
                </a:moveTo>
                <a:lnTo>
                  <a:pt x="36209" y="38606"/>
                </a:lnTo>
                <a:lnTo>
                  <a:pt x="22286" y="75807"/>
                </a:lnTo>
                <a:lnTo>
                  <a:pt x="8610" y="127957"/>
                </a:lnTo>
                <a:lnTo>
                  <a:pt x="1911" y="172726"/>
                </a:lnTo>
                <a:lnTo>
                  <a:pt x="0" y="222781"/>
                </a:lnTo>
                <a:lnTo>
                  <a:pt x="120" y="227331"/>
                </a:lnTo>
                <a:lnTo>
                  <a:pt x="25288" y="256761"/>
                </a:lnTo>
                <a:lnTo>
                  <a:pt x="67327" y="266797"/>
                </a:lnTo>
                <a:lnTo>
                  <a:pt x="72568" y="266787"/>
                </a:lnTo>
                <a:lnTo>
                  <a:pt x="108830" y="248577"/>
                </a:lnTo>
                <a:lnTo>
                  <a:pt x="118019" y="221226"/>
                </a:lnTo>
                <a:lnTo>
                  <a:pt x="281471" y="221226"/>
                </a:lnTo>
                <a:lnTo>
                  <a:pt x="322903" y="187168"/>
                </a:lnTo>
                <a:lnTo>
                  <a:pt x="358940" y="143884"/>
                </a:lnTo>
                <a:lnTo>
                  <a:pt x="369862" y="126504"/>
                </a:lnTo>
                <a:lnTo>
                  <a:pt x="77188" y="126504"/>
                </a:lnTo>
                <a:lnTo>
                  <a:pt x="76874" y="125571"/>
                </a:lnTo>
                <a:lnTo>
                  <a:pt x="77755" y="121135"/>
                </a:lnTo>
                <a:lnTo>
                  <a:pt x="82015" y="103535"/>
                </a:lnTo>
                <a:lnTo>
                  <a:pt x="84848" y="91264"/>
                </a:lnTo>
                <a:lnTo>
                  <a:pt x="92894" y="45919"/>
                </a:lnTo>
                <a:lnTo>
                  <a:pt x="95155" y="13038"/>
                </a:lnTo>
                <a:lnTo>
                  <a:pt x="86716" y="4854"/>
                </a:lnTo>
                <a:lnTo>
                  <a:pt x="69518" y="1055"/>
                </a:lnTo>
                <a:lnTo>
                  <a:pt x="54742" y="1"/>
                </a:lnTo>
                <a:close/>
              </a:path>
              <a:path w="409575" h="267335">
                <a:moveTo>
                  <a:pt x="281471" y="221226"/>
                </a:moveTo>
                <a:lnTo>
                  <a:pt x="118019" y="221226"/>
                </a:lnTo>
                <a:lnTo>
                  <a:pt x="120275" y="235445"/>
                </a:lnTo>
                <a:lnTo>
                  <a:pt x="126566" y="247833"/>
                </a:lnTo>
                <a:lnTo>
                  <a:pt x="136172" y="257668"/>
                </a:lnTo>
                <a:lnTo>
                  <a:pt x="148376" y="264227"/>
                </a:lnTo>
                <a:lnTo>
                  <a:pt x="162461" y="266787"/>
                </a:lnTo>
                <a:lnTo>
                  <a:pt x="168775" y="266787"/>
                </a:lnTo>
                <a:lnTo>
                  <a:pt x="211431" y="256277"/>
                </a:lnTo>
                <a:lnTo>
                  <a:pt x="263284" y="232742"/>
                </a:lnTo>
                <a:lnTo>
                  <a:pt x="281471" y="221226"/>
                </a:lnTo>
                <a:close/>
              </a:path>
              <a:path w="409575" h="267335">
                <a:moveTo>
                  <a:pt x="202623" y="0"/>
                </a:moveTo>
                <a:lnTo>
                  <a:pt x="135260" y="1"/>
                </a:lnTo>
                <a:lnTo>
                  <a:pt x="134800" y="2039"/>
                </a:lnTo>
                <a:lnTo>
                  <a:pt x="133410" y="7761"/>
                </a:lnTo>
                <a:lnTo>
                  <a:pt x="118332" y="55537"/>
                </a:lnTo>
                <a:lnTo>
                  <a:pt x="96700" y="100794"/>
                </a:lnTo>
                <a:lnTo>
                  <a:pt x="77188" y="126504"/>
                </a:lnTo>
                <a:lnTo>
                  <a:pt x="369862" y="126504"/>
                </a:lnTo>
                <a:lnTo>
                  <a:pt x="393166" y="76294"/>
                </a:lnTo>
                <a:lnTo>
                  <a:pt x="403563" y="39059"/>
                </a:lnTo>
                <a:lnTo>
                  <a:pt x="408322" y="6557"/>
                </a:lnTo>
                <a:lnTo>
                  <a:pt x="207348" y="6557"/>
                </a:lnTo>
                <a:lnTo>
                  <a:pt x="202623" y="0"/>
                </a:lnTo>
                <a:close/>
              </a:path>
              <a:path w="409575" h="267335">
                <a:moveTo>
                  <a:pt x="409015" y="0"/>
                </a:moveTo>
                <a:lnTo>
                  <a:pt x="208022" y="0"/>
                </a:lnTo>
                <a:lnTo>
                  <a:pt x="207348" y="6557"/>
                </a:lnTo>
                <a:lnTo>
                  <a:pt x="408322" y="6557"/>
                </a:lnTo>
                <a:lnTo>
                  <a:pt x="409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33031" y="1272886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8" y="0"/>
                </a:lnTo>
                <a:lnTo>
                  <a:pt x="0" y="3569"/>
                </a:lnTo>
                <a:lnTo>
                  <a:pt x="0" y="12385"/>
                </a:lnTo>
                <a:lnTo>
                  <a:pt x="3558" y="15967"/>
                </a:lnTo>
                <a:lnTo>
                  <a:pt x="81706" y="15967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31325" y="1912076"/>
            <a:ext cx="14128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marR="5080" indent="-64769">
              <a:lnSpc>
                <a:spcPct val="1024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1066800"/>
            <a:ext cx="6019800" cy="1295400"/>
          </a:xfrm>
          <a:prstGeom prst="rect">
            <a:avLst/>
          </a:prstGeom>
          <a:solidFill>
            <a:srgbClr val="ECBD1D"/>
          </a:solidFill>
        </p:spPr>
        <p:txBody>
          <a:bodyPr vert="horz" wrap="square" lIns="0" tIns="0" rIns="0" bIns="0" rtlCol="0">
            <a:spAutoFit/>
          </a:bodyPr>
          <a:lstStyle/>
          <a:p>
            <a:pPr marL="2040889" marR="612140" indent="-1423035" algn="ctr">
              <a:lnSpc>
                <a:spcPts val="5200"/>
              </a:lnSpc>
            </a:pPr>
            <a:endParaRPr sz="3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2514600"/>
            <a:ext cx="7924800" cy="432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algn="just">
              <a:lnSpc>
                <a:spcPct val="100000"/>
              </a:lnSpc>
            </a:pPr>
            <a:r>
              <a:rPr lang="en-US" sz="2000" b="1" spc="-15" dirty="0" smtClean="0">
                <a:solidFill>
                  <a:srgbClr val="1AADF7"/>
                </a:solidFill>
                <a:latin typeface="Arial"/>
                <a:cs typeface="Arial"/>
              </a:rPr>
              <a:t>ESTABISHED BY LAW AND SBBC POLICY</a:t>
            </a:r>
          </a:p>
          <a:p>
            <a:pPr marL="92075" algn="just">
              <a:lnSpc>
                <a:spcPct val="100000"/>
              </a:lnSpc>
            </a:pPr>
            <a:endParaRPr lang="en-US" sz="800" b="1" spc="-1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92075" algn="just">
              <a:lnSpc>
                <a:spcPct val="100000"/>
              </a:lnSpc>
            </a:pPr>
            <a:r>
              <a:rPr sz="2000" b="1" spc="-15" dirty="0" smtClean="0">
                <a:solidFill>
                  <a:srgbClr val="1AADF7"/>
                </a:solidFill>
                <a:latin typeface="Arial"/>
                <a:cs typeface="Arial"/>
              </a:rPr>
              <a:t>2015 FLO</a:t>
            </a:r>
            <a:r>
              <a:rPr sz="2000" b="1" spc="-10" dirty="0" smtClean="0">
                <a:solidFill>
                  <a:srgbClr val="1AADF7"/>
                </a:solidFill>
                <a:latin typeface="Arial"/>
                <a:cs typeface="Arial"/>
              </a:rPr>
              <a:t>RID</a:t>
            </a:r>
            <a:r>
              <a:rPr lang="en-US" sz="2000" b="1" spc="-10" dirty="0" smtClean="0">
                <a:solidFill>
                  <a:srgbClr val="1AADF7"/>
                </a:solidFill>
                <a:latin typeface="Arial"/>
                <a:cs typeface="Arial"/>
              </a:rPr>
              <a:t>A S</a:t>
            </a:r>
            <a:r>
              <a:rPr sz="2000" b="1" spc="-15" dirty="0" smtClean="0">
                <a:solidFill>
                  <a:srgbClr val="1AADF7"/>
                </a:solidFill>
                <a:latin typeface="Arial"/>
                <a:cs typeface="Arial"/>
              </a:rPr>
              <a:t>TAT</a:t>
            </a:r>
            <a:r>
              <a:rPr sz="2000" b="1" spc="-20" dirty="0" smtClean="0">
                <a:solidFill>
                  <a:srgbClr val="1AADF7"/>
                </a:solidFill>
                <a:latin typeface="Arial"/>
                <a:cs typeface="Arial"/>
              </a:rPr>
              <a:t>UT</a:t>
            </a:r>
            <a:r>
              <a:rPr sz="2000" b="1" spc="-15" dirty="0" smtClean="0">
                <a:solidFill>
                  <a:srgbClr val="1AADF7"/>
                </a:solidFill>
                <a:latin typeface="Arial"/>
                <a:cs typeface="Arial"/>
              </a:rPr>
              <a:t>ES</a:t>
            </a:r>
            <a:r>
              <a:rPr lang="en-US" sz="2000" b="1" spc="-15" dirty="0" smtClean="0">
                <a:solidFill>
                  <a:srgbClr val="1AADF7"/>
                </a:solidFill>
                <a:latin typeface="Arial"/>
                <a:cs typeface="Arial"/>
              </a:rPr>
              <a:t> 1001.452</a:t>
            </a:r>
          </a:p>
          <a:p>
            <a:pPr marL="92075" algn="just">
              <a:lnSpc>
                <a:spcPct val="100000"/>
              </a:lnSpc>
            </a:pPr>
            <a:endParaRPr lang="en-US" sz="800" b="1" spc="-1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  <a:spcBef>
                <a:spcPts val="284"/>
              </a:spcBef>
            </a:pP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Distr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ic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t and school advisory counc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ils.—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(1) ESTABLISHMENT.—(a)</a:t>
            </a:r>
            <a:r>
              <a:rPr lang="en-US" spc="-10" dirty="0" smtClean="0">
                <a:solidFill>
                  <a:srgbClr val="1AADF7"/>
                </a:solidFill>
                <a:latin typeface="Arial"/>
                <a:cs typeface="Arial"/>
              </a:rPr>
              <a:t> 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The dist</a:t>
            </a:r>
            <a:r>
              <a:rPr spc="-15" dirty="0" smtClean="0">
                <a:solidFill>
                  <a:srgbClr val="1AADF7"/>
                </a:solidFill>
                <a:latin typeface="Arial"/>
                <a:cs typeface="Arial"/>
              </a:rPr>
              <a:t>r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ic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s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hool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board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5" dirty="0" smtClean="0">
                <a:solidFill>
                  <a:srgbClr val="1AADF7"/>
                </a:solidFill>
                <a:latin typeface="Arial"/>
                <a:cs typeface="Arial"/>
              </a:rPr>
              <a:t>shal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l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e</a:t>
            </a:r>
            <a:r>
              <a:rPr spc="-15" dirty="0" smtClean="0">
                <a:solidFill>
                  <a:srgbClr val="1AADF7"/>
                </a:solidFill>
                <a:latin typeface="Arial"/>
                <a:cs typeface="Arial"/>
              </a:rPr>
              <a:t>stablis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h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an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adviso</a:t>
            </a:r>
            <a:r>
              <a:rPr spc="-15" dirty="0" smtClean="0">
                <a:solidFill>
                  <a:srgbClr val="1AADF7"/>
                </a:solidFill>
                <a:latin typeface="Arial"/>
                <a:cs typeface="Arial"/>
              </a:rPr>
              <a:t>r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ouncil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for eac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h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s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hool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in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5" dirty="0" smtClean="0">
                <a:solidFill>
                  <a:srgbClr val="1AADF7"/>
                </a:solidFill>
                <a:latin typeface="Arial"/>
                <a:cs typeface="Arial"/>
              </a:rPr>
              <a:t>th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e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dist</a:t>
            </a:r>
            <a:r>
              <a:rPr spc="-15" dirty="0" smtClean="0">
                <a:solidFill>
                  <a:srgbClr val="1AADF7"/>
                </a:solidFill>
                <a:latin typeface="Arial"/>
                <a:cs typeface="Arial"/>
              </a:rPr>
              <a:t>r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ic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t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and shall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de</a:t>
            </a:r>
            <a:r>
              <a:rPr lang="en-US" spc="-5" dirty="0" smtClean="0">
                <a:solidFill>
                  <a:srgbClr val="1AADF7"/>
                </a:solidFill>
                <a:latin typeface="Arial"/>
                <a:cs typeface="Arial"/>
              </a:rPr>
              <a:t>v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e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lop</a:t>
            </a:r>
            <a:r>
              <a:rPr lang="en-US" spc="-5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proce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dur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e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s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for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the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elec</a:t>
            </a:r>
            <a:r>
              <a:rPr lang="en-US" dirty="0" smtClean="0">
                <a:solidFill>
                  <a:srgbClr val="1AADF7"/>
                </a:solidFill>
                <a:latin typeface="Arial"/>
                <a:cs typeface="Arial"/>
              </a:rPr>
              <a:t>ti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on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and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appointm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e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nt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of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adviso</a:t>
            </a:r>
            <a:r>
              <a:rPr spc="-15" dirty="0" smtClean="0">
                <a:solidFill>
                  <a:srgbClr val="1AADF7"/>
                </a:solidFill>
                <a:latin typeface="Arial"/>
                <a:cs typeface="Arial"/>
              </a:rPr>
              <a:t>r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ouncil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members.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Each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s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hool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adviso</a:t>
            </a:r>
            <a:r>
              <a:rPr spc="-15" dirty="0" smtClean="0">
                <a:solidFill>
                  <a:srgbClr val="1AADF7"/>
                </a:solidFill>
                <a:latin typeface="Arial"/>
                <a:cs typeface="Arial"/>
              </a:rPr>
              <a:t>r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ouncil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shall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include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in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its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nam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e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the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wo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r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ds</a:t>
            </a:r>
            <a:r>
              <a:rPr lang="en-US" spc="-10" dirty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“s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hool</a:t>
            </a:r>
            <a:r>
              <a:rPr spc="-5" dirty="0" smtClean="0">
                <a:solidFill>
                  <a:srgbClr val="1AADF7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adviso</a:t>
            </a:r>
            <a:r>
              <a:rPr spc="-15" dirty="0" smtClean="0">
                <a:solidFill>
                  <a:srgbClr val="1AADF7"/>
                </a:solidFill>
                <a:latin typeface="Arial"/>
                <a:cs typeface="Arial"/>
              </a:rPr>
              <a:t>r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y</a:t>
            </a:r>
            <a:r>
              <a:rPr dirty="0" smtClean="0">
                <a:solidFill>
                  <a:srgbClr val="1AADF7"/>
                </a:solidFill>
                <a:latin typeface="Arial"/>
                <a:cs typeface="Arial"/>
              </a:rPr>
              <a:t> c</a:t>
            </a:r>
            <a:r>
              <a:rPr spc="-10" dirty="0" smtClean="0">
                <a:solidFill>
                  <a:srgbClr val="1AADF7"/>
                </a:solidFill>
                <a:latin typeface="Arial"/>
                <a:cs typeface="Arial"/>
              </a:rPr>
              <a:t>ouncil.”</a:t>
            </a:r>
            <a:endParaRPr lang="en-US" spc="-10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1000"/>
              </a:lnSpc>
              <a:spcBef>
                <a:spcPts val="284"/>
              </a:spcBef>
            </a:pPr>
            <a:endParaRPr lang="en-US" sz="1600" b="1" spc="-10" dirty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2000" b="1" dirty="0" smtClean="0">
                <a:solidFill>
                  <a:srgbClr val="1AADF7"/>
                </a:solidFill>
                <a:latin typeface="Arial"/>
                <a:cs typeface="Arial"/>
              </a:rPr>
              <a:t> SBBC POLICY 1403</a:t>
            </a:r>
            <a:r>
              <a:rPr lang="en-US" sz="2000" dirty="0" smtClean="0">
                <a:solidFill>
                  <a:srgbClr val="1AADF7"/>
                </a:solidFill>
                <a:latin typeface="Arial"/>
                <a:cs typeface="Arial"/>
              </a:rPr>
              <a:t>:  School Accountability and Improvement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800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2000" dirty="0" smtClean="0">
                <a:solidFill>
                  <a:srgbClr val="1AADF7"/>
                </a:solidFill>
                <a:latin typeface="Arial"/>
                <a:cs typeface="Arial"/>
              </a:rPr>
              <a:t>	The entire policy can be viewed by logging on to: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800" dirty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en-US" sz="2000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2000" dirty="0" smtClean="0">
                <a:solidFill>
                  <a:srgbClr val="1AADF7"/>
                </a:solidFill>
                <a:latin typeface="Arial"/>
                <a:cs typeface="Arial"/>
                <a:hlinkClick r:id="rId3"/>
              </a:rPr>
              <a:t>http://www.broward.k12.fl.us/sbbcpolicies/index.asp</a:t>
            </a:r>
            <a:endParaRPr lang="en-US" sz="2000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12700" marR="376555">
              <a:lnSpc>
                <a:spcPct val="99400"/>
              </a:lnSpc>
            </a:pP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3541" y="1159311"/>
            <a:ext cx="163195" cy="78740"/>
          </a:xfrm>
          <a:custGeom>
            <a:avLst/>
            <a:gdLst/>
            <a:ahLst/>
            <a:cxnLst/>
            <a:rect l="l" t="t" r="r" b="b"/>
            <a:pathLst>
              <a:path w="163195" h="78740">
                <a:moveTo>
                  <a:pt x="24835" y="0"/>
                </a:moveTo>
                <a:lnTo>
                  <a:pt x="15821" y="211"/>
                </a:lnTo>
                <a:lnTo>
                  <a:pt x="8578" y="695"/>
                </a:lnTo>
                <a:lnTo>
                  <a:pt x="3381" y="1241"/>
                </a:lnTo>
                <a:lnTo>
                  <a:pt x="0" y="1722"/>
                </a:lnTo>
                <a:lnTo>
                  <a:pt x="8677" y="18853"/>
                </a:lnTo>
                <a:lnTo>
                  <a:pt x="42484" y="55086"/>
                </a:lnTo>
                <a:lnTo>
                  <a:pt x="82200" y="73082"/>
                </a:lnTo>
                <a:lnTo>
                  <a:pt x="120429" y="78622"/>
                </a:lnTo>
                <a:lnTo>
                  <a:pt x="131564" y="78701"/>
                </a:lnTo>
                <a:lnTo>
                  <a:pt x="141438" y="78253"/>
                </a:lnTo>
                <a:lnTo>
                  <a:pt x="149777" y="77492"/>
                </a:lnTo>
                <a:lnTo>
                  <a:pt x="156308" y="76633"/>
                </a:lnTo>
                <a:lnTo>
                  <a:pt x="160757" y="75889"/>
                </a:lnTo>
                <a:lnTo>
                  <a:pt x="162850" y="75475"/>
                </a:lnTo>
                <a:lnTo>
                  <a:pt x="152364" y="58881"/>
                </a:lnTo>
                <a:lnTo>
                  <a:pt x="114612" y="23710"/>
                </a:lnTo>
                <a:lnTo>
                  <a:pt x="73149" y="6057"/>
                </a:lnTo>
                <a:lnTo>
                  <a:pt x="35348" y="269"/>
                </a:lnTo>
                <a:lnTo>
                  <a:pt x="24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5407" y="1548486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102045" y="0"/>
                </a:moveTo>
                <a:lnTo>
                  <a:pt x="3559" y="0"/>
                </a:lnTo>
                <a:lnTo>
                  <a:pt x="0" y="3583"/>
                </a:lnTo>
                <a:lnTo>
                  <a:pt x="0" y="12397"/>
                </a:lnTo>
                <a:lnTo>
                  <a:pt x="3559" y="15968"/>
                </a:lnTo>
                <a:lnTo>
                  <a:pt x="92094" y="15968"/>
                </a:lnTo>
                <a:lnTo>
                  <a:pt x="96937" y="6849"/>
                </a:lnTo>
                <a:lnTo>
                  <a:pt x="102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2944" y="1556472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921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818" y="1548486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0975" y="0"/>
                </a:moveTo>
                <a:lnTo>
                  <a:pt x="568" y="0"/>
                </a:lnTo>
                <a:lnTo>
                  <a:pt x="979" y="6557"/>
                </a:lnTo>
                <a:lnTo>
                  <a:pt x="0" y="15968"/>
                </a:lnTo>
                <a:lnTo>
                  <a:pt x="49764" y="15968"/>
                </a:lnTo>
                <a:lnTo>
                  <a:pt x="40079" y="5986"/>
                </a:lnTo>
                <a:lnTo>
                  <a:pt x="30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2343" y="1548486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759" y="0"/>
                </a:moveTo>
                <a:lnTo>
                  <a:pt x="13219" y="0"/>
                </a:lnTo>
                <a:lnTo>
                  <a:pt x="5703" y="7858"/>
                </a:lnTo>
                <a:lnTo>
                  <a:pt x="0" y="15968"/>
                </a:lnTo>
                <a:lnTo>
                  <a:pt x="29428" y="15968"/>
                </a:lnTo>
                <a:lnTo>
                  <a:pt x="26173" y="4406"/>
                </a:lnTo>
                <a:lnTo>
                  <a:pt x="22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7666" y="1515404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653" y="0"/>
                </a:moveTo>
                <a:lnTo>
                  <a:pt x="3572" y="0"/>
                </a:lnTo>
                <a:lnTo>
                  <a:pt x="0" y="3583"/>
                </a:lnTo>
                <a:lnTo>
                  <a:pt x="0" y="12399"/>
                </a:lnTo>
                <a:lnTo>
                  <a:pt x="3572" y="15968"/>
                </a:lnTo>
                <a:lnTo>
                  <a:pt x="113013" y="15968"/>
                </a:lnTo>
                <a:lnTo>
                  <a:pt x="120251" y="6850"/>
                </a:lnTo>
                <a:lnTo>
                  <a:pt x="128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3168" y="1523389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4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3949" y="1482323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5592" y="0"/>
                </a:moveTo>
                <a:lnTo>
                  <a:pt x="3545" y="0"/>
                </a:lnTo>
                <a:lnTo>
                  <a:pt x="0" y="3583"/>
                </a:lnTo>
                <a:lnTo>
                  <a:pt x="0" y="12397"/>
                </a:lnTo>
                <a:lnTo>
                  <a:pt x="3545" y="15968"/>
                </a:lnTo>
                <a:lnTo>
                  <a:pt x="71756" y="15968"/>
                </a:lnTo>
                <a:lnTo>
                  <a:pt x="72762" y="7698"/>
                </a:lnTo>
                <a:lnTo>
                  <a:pt x="75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4518" y="1482324"/>
            <a:ext cx="101600" cy="16510"/>
          </a:xfrm>
          <a:custGeom>
            <a:avLst/>
            <a:gdLst/>
            <a:ahLst/>
            <a:cxnLst/>
            <a:rect l="l" t="t" r="r" b="b"/>
            <a:pathLst>
              <a:path w="101600" h="16509">
                <a:moveTo>
                  <a:pt x="86006" y="0"/>
                </a:moveTo>
                <a:lnTo>
                  <a:pt x="21316" y="0"/>
                </a:lnTo>
                <a:lnTo>
                  <a:pt x="15256" y="3256"/>
                </a:lnTo>
                <a:lnTo>
                  <a:pt x="1500" y="14389"/>
                </a:lnTo>
                <a:lnTo>
                  <a:pt x="0" y="15968"/>
                </a:lnTo>
                <a:lnTo>
                  <a:pt x="65524" y="15968"/>
                </a:lnTo>
                <a:lnTo>
                  <a:pt x="69929" y="13500"/>
                </a:lnTo>
                <a:lnTo>
                  <a:pt x="82324" y="8297"/>
                </a:lnTo>
                <a:lnTo>
                  <a:pt x="101474" y="3658"/>
                </a:lnTo>
                <a:lnTo>
                  <a:pt x="86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434" y="1482324"/>
            <a:ext cx="106045" cy="16510"/>
          </a:xfrm>
          <a:custGeom>
            <a:avLst/>
            <a:gdLst/>
            <a:ahLst/>
            <a:cxnLst/>
            <a:rect l="l" t="t" r="r" b="b"/>
            <a:pathLst>
              <a:path w="106045" h="16509">
                <a:moveTo>
                  <a:pt x="102335" y="0"/>
                </a:moveTo>
                <a:lnTo>
                  <a:pt x="5834" y="0"/>
                </a:lnTo>
                <a:lnTo>
                  <a:pt x="4287" y="8680"/>
                </a:lnTo>
                <a:lnTo>
                  <a:pt x="0" y="15968"/>
                </a:lnTo>
                <a:lnTo>
                  <a:pt x="102335" y="15968"/>
                </a:lnTo>
                <a:lnTo>
                  <a:pt x="105907" y="12385"/>
                </a:lnTo>
                <a:lnTo>
                  <a:pt x="105907" y="3569"/>
                </a:lnTo>
                <a:lnTo>
                  <a:pt x="102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6126" y="1482323"/>
            <a:ext cx="57785" cy="16510"/>
          </a:xfrm>
          <a:custGeom>
            <a:avLst/>
            <a:gdLst/>
            <a:ahLst/>
            <a:cxnLst/>
            <a:rect l="l" t="t" r="r" b="b"/>
            <a:pathLst>
              <a:path w="57784" h="16509">
                <a:moveTo>
                  <a:pt x="51868" y="0"/>
                </a:moveTo>
                <a:lnTo>
                  <a:pt x="0" y="0"/>
                </a:lnTo>
                <a:lnTo>
                  <a:pt x="2457" y="796"/>
                </a:lnTo>
                <a:lnTo>
                  <a:pt x="13316" y="5541"/>
                </a:lnTo>
                <a:lnTo>
                  <a:pt x="30207" y="15996"/>
                </a:lnTo>
                <a:lnTo>
                  <a:pt x="57717" y="15968"/>
                </a:lnTo>
                <a:lnTo>
                  <a:pt x="53840" y="9264"/>
                </a:lnTo>
                <a:lnTo>
                  <a:pt x="51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9019" y="1449241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547" y="0"/>
                </a:moveTo>
                <a:lnTo>
                  <a:pt x="0" y="0"/>
                </a:lnTo>
                <a:lnTo>
                  <a:pt x="5887" y="7327"/>
                </a:lnTo>
                <a:lnTo>
                  <a:pt x="8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4444" y="1449241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870" y="0"/>
                </a:moveTo>
                <a:lnTo>
                  <a:pt x="3573" y="0"/>
                </a:lnTo>
                <a:lnTo>
                  <a:pt x="0" y="3583"/>
                </a:lnTo>
                <a:lnTo>
                  <a:pt x="0" y="12397"/>
                </a:lnTo>
                <a:lnTo>
                  <a:pt x="3573" y="15968"/>
                </a:lnTo>
                <a:lnTo>
                  <a:pt x="73198" y="15968"/>
                </a:lnTo>
                <a:lnTo>
                  <a:pt x="77618" y="8402"/>
                </a:lnTo>
                <a:lnTo>
                  <a:pt x="84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284" y="1449244"/>
            <a:ext cx="92075" cy="16510"/>
          </a:xfrm>
          <a:custGeom>
            <a:avLst/>
            <a:gdLst/>
            <a:ahLst/>
            <a:cxnLst/>
            <a:rect l="l" t="t" r="r" b="b"/>
            <a:pathLst>
              <a:path w="92075" h="16509">
                <a:moveTo>
                  <a:pt x="87965" y="0"/>
                </a:moveTo>
                <a:lnTo>
                  <a:pt x="0" y="0"/>
                </a:lnTo>
                <a:lnTo>
                  <a:pt x="2686" y="5986"/>
                </a:lnTo>
                <a:lnTo>
                  <a:pt x="3281" y="15968"/>
                </a:lnTo>
                <a:lnTo>
                  <a:pt x="87965" y="15968"/>
                </a:lnTo>
                <a:lnTo>
                  <a:pt x="91539" y="12385"/>
                </a:lnTo>
                <a:lnTo>
                  <a:pt x="91539" y="3571"/>
                </a:lnTo>
                <a:lnTo>
                  <a:pt x="87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5850" y="1449241"/>
            <a:ext cx="84455" cy="16510"/>
          </a:xfrm>
          <a:custGeom>
            <a:avLst/>
            <a:gdLst/>
            <a:ahLst/>
            <a:cxnLst/>
            <a:rect l="l" t="t" r="r" b="b"/>
            <a:pathLst>
              <a:path w="84454" h="16509">
                <a:moveTo>
                  <a:pt x="84115" y="0"/>
                </a:moveTo>
                <a:lnTo>
                  <a:pt x="0" y="0"/>
                </a:lnTo>
                <a:lnTo>
                  <a:pt x="3413" y="15968"/>
                </a:lnTo>
                <a:lnTo>
                  <a:pt x="80860" y="15968"/>
                </a:lnTo>
                <a:lnTo>
                  <a:pt x="81139" y="7287"/>
                </a:lnTo>
                <a:lnTo>
                  <a:pt x="8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9795" y="1424147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3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0727" y="1416163"/>
            <a:ext cx="104775" cy="16510"/>
          </a:xfrm>
          <a:custGeom>
            <a:avLst/>
            <a:gdLst/>
            <a:ahLst/>
            <a:cxnLst/>
            <a:rect l="l" t="t" r="r" b="b"/>
            <a:pathLst>
              <a:path w="104775" h="16509">
                <a:moveTo>
                  <a:pt x="100892" y="0"/>
                </a:moveTo>
                <a:lnTo>
                  <a:pt x="0" y="0"/>
                </a:lnTo>
                <a:lnTo>
                  <a:pt x="10387" y="4273"/>
                </a:lnTo>
                <a:lnTo>
                  <a:pt x="19305" y="15967"/>
                </a:lnTo>
                <a:lnTo>
                  <a:pt x="100892" y="15967"/>
                </a:lnTo>
                <a:lnTo>
                  <a:pt x="104465" y="12383"/>
                </a:lnTo>
                <a:lnTo>
                  <a:pt x="104465" y="3569"/>
                </a:lnTo>
                <a:lnTo>
                  <a:pt x="100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1071" y="1416159"/>
            <a:ext cx="127635" cy="16510"/>
          </a:xfrm>
          <a:custGeom>
            <a:avLst/>
            <a:gdLst/>
            <a:ahLst/>
            <a:cxnLst/>
            <a:rect l="l" t="t" r="r" b="b"/>
            <a:pathLst>
              <a:path w="127634" h="16509">
                <a:moveTo>
                  <a:pt x="127477" y="0"/>
                </a:moveTo>
                <a:lnTo>
                  <a:pt x="0" y="0"/>
                </a:lnTo>
                <a:lnTo>
                  <a:pt x="4671" y="7553"/>
                </a:lnTo>
                <a:lnTo>
                  <a:pt x="8218" y="15968"/>
                </a:lnTo>
                <a:lnTo>
                  <a:pt x="108145" y="15968"/>
                </a:lnTo>
                <a:lnTo>
                  <a:pt x="116547" y="4566"/>
                </a:lnTo>
                <a:lnTo>
                  <a:pt x="12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00542" y="1391064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4179" y="0"/>
                </a:lnTo>
              </a:path>
            </a:pathLst>
          </a:custGeom>
          <a:ln w="17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9257" y="1357986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53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8494" y="1324900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718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56971" y="1283835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9" y="0"/>
                </a:lnTo>
                <a:lnTo>
                  <a:pt x="0" y="3569"/>
                </a:lnTo>
                <a:lnTo>
                  <a:pt x="0" y="12385"/>
                </a:lnTo>
                <a:lnTo>
                  <a:pt x="3559" y="15968"/>
                </a:lnTo>
                <a:lnTo>
                  <a:pt x="81706" y="15968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9197" y="1157187"/>
            <a:ext cx="104775" cy="135255"/>
          </a:xfrm>
          <a:custGeom>
            <a:avLst/>
            <a:gdLst/>
            <a:ahLst/>
            <a:cxnLst/>
            <a:rect l="l" t="t" r="r" b="b"/>
            <a:pathLst>
              <a:path w="104775" h="135255">
                <a:moveTo>
                  <a:pt x="100978" y="0"/>
                </a:moveTo>
                <a:lnTo>
                  <a:pt x="55206" y="16779"/>
                </a:lnTo>
                <a:lnTo>
                  <a:pt x="25702" y="44695"/>
                </a:lnTo>
                <a:lnTo>
                  <a:pt x="6375" y="80575"/>
                </a:lnTo>
                <a:lnTo>
                  <a:pt x="0" y="118362"/>
                </a:lnTo>
                <a:lnTo>
                  <a:pt x="261" y="124889"/>
                </a:lnTo>
                <a:lnTo>
                  <a:pt x="509" y="127219"/>
                </a:lnTo>
                <a:lnTo>
                  <a:pt x="509" y="131626"/>
                </a:lnTo>
                <a:lnTo>
                  <a:pt x="4055" y="135183"/>
                </a:lnTo>
                <a:lnTo>
                  <a:pt x="12854" y="135197"/>
                </a:lnTo>
                <a:lnTo>
                  <a:pt x="16427" y="131626"/>
                </a:lnTo>
                <a:lnTo>
                  <a:pt x="16359" y="124889"/>
                </a:lnTo>
                <a:lnTo>
                  <a:pt x="16491" y="119529"/>
                </a:lnTo>
                <a:lnTo>
                  <a:pt x="33053" y="65300"/>
                </a:lnTo>
                <a:lnTo>
                  <a:pt x="58406" y="33909"/>
                </a:lnTo>
                <a:lnTo>
                  <a:pt x="93343" y="16756"/>
                </a:lnTo>
                <a:lnTo>
                  <a:pt x="96559" y="15968"/>
                </a:lnTo>
                <a:lnTo>
                  <a:pt x="100966" y="15968"/>
                </a:lnTo>
                <a:lnTo>
                  <a:pt x="104524" y="12411"/>
                </a:lnTo>
                <a:lnTo>
                  <a:pt x="104524" y="3585"/>
                </a:lnTo>
                <a:lnTo>
                  <a:pt x="100978" y="0"/>
                </a:lnTo>
                <a:close/>
              </a:path>
              <a:path w="104775" h="135255">
                <a:moveTo>
                  <a:pt x="100966" y="15968"/>
                </a:moveTo>
                <a:lnTo>
                  <a:pt x="96559" y="15968"/>
                </a:lnTo>
                <a:lnTo>
                  <a:pt x="100952" y="15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6240" y="1581263"/>
            <a:ext cx="174625" cy="204470"/>
          </a:xfrm>
          <a:custGeom>
            <a:avLst/>
            <a:gdLst/>
            <a:ahLst/>
            <a:cxnLst/>
            <a:rect l="l" t="t" r="r" b="b"/>
            <a:pathLst>
              <a:path w="174625" h="204469">
                <a:moveTo>
                  <a:pt x="0" y="20"/>
                </a:moveTo>
                <a:lnTo>
                  <a:pt x="5680" y="40141"/>
                </a:lnTo>
                <a:lnTo>
                  <a:pt x="16572" y="78323"/>
                </a:lnTo>
                <a:lnTo>
                  <a:pt x="32296" y="114187"/>
                </a:lnTo>
                <a:lnTo>
                  <a:pt x="52471" y="147349"/>
                </a:lnTo>
                <a:lnTo>
                  <a:pt x="76826" y="177546"/>
                </a:lnTo>
                <a:lnTo>
                  <a:pt x="104647" y="204049"/>
                </a:lnTo>
                <a:lnTo>
                  <a:pt x="105800" y="204077"/>
                </a:lnTo>
                <a:lnTo>
                  <a:pt x="106741" y="202164"/>
                </a:lnTo>
                <a:lnTo>
                  <a:pt x="107565" y="198433"/>
                </a:lnTo>
                <a:lnTo>
                  <a:pt x="108364" y="193004"/>
                </a:lnTo>
                <a:lnTo>
                  <a:pt x="110281" y="177430"/>
                </a:lnTo>
                <a:lnTo>
                  <a:pt x="111556" y="167760"/>
                </a:lnTo>
                <a:lnTo>
                  <a:pt x="121164" y="117758"/>
                </a:lnTo>
                <a:lnTo>
                  <a:pt x="134978" y="74163"/>
                </a:lnTo>
                <a:lnTo>
                  <a:pt x="66467" y="74163"/>
                </a:lnTo>
                <a:lnTo>
                  <a:pt x="72345" y="25942"/>
                </a:lnTo>
                <a:lnTo>
                  <a:pt x="82543" y="121"/>
                </a:lnTo>
                <a:lnTo>
                  <a:pt x="0" y="20"/>
                </a:lnTo>
                <a:close/>
              </a:path>
              <a:path w="174625" h="204469">
                <a:moveTo>
                  <a:pt x="146850" y="0"/>
                </a:moveTo>
                <a:lnTo>
                  <a:pt x="105089" y="30762"/>
                </a:lnTo>
                <a:lnTo>
                  <a:pt x="75610" y="62445"/>
                </a:lnTo>
                <a:lnTo>
                  <a:pt x="66467" y="74163"/>
                </a:lnTo>
                <a:lnTo>
                  <a:pt x="134978" y="74163"/>
                </a:lnTo>
                <a:lnTo>
                  <a:pt x="135666" y="72275"/>
                </a:lnTo>
                <a:lnTo>
                  <a:pt x="142390" y="56245"/>
                </a:lnTo>
                <a:lnTo>
                  <a:pt x="150215" y="39985"/>
                </a:lnTo>
                <a:lnTo>
                  <a:pt x="159235" y="23615"/>
                </a:lnTo>
                <a:lnTo>
                  <a:pt x="169544" y="7260"/>
                </a:lnTo>
                <a:lnTo>
                  <a:pt x="174569" y="20"/>
                </a:lnTo>
                <a:lnTo>
                  <a:pt x="14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0005" y="1581284"/>
            <a:ext cx="409575" cy="267335"/>
          </a:xfrm>
          <a:custGeom>
            <a:avLst/>
            <a:gdLst/>
            <a:ahLst/>
            <a:cxnLst/>
            <a:rect l="l" t="t" r="r" b="b"/>
            <a:pathLst>
              <a:path w="409575" h="267335">
                <a:moveTo>
                  <a:pt x="54741" y="1"/>
                </a:moveTo>
                <a:lnTo>
                  <a:pt x="36209" y="38606"/>
                </a:lnTo>
                <a:lnTo>
                  <a:pt x="22286" y="75807"/>
                </a:lnTo>
                <a:lnTo>
                  <a:pt x="8610" y="127958"/>
                </a:lnTo>
                <a:lnTo>
                  <a:pt x="1911" y="172727"/>
                </a:lnTo>
                <a:lnTo>
                  <a:pt x="0" y="222782"/>
                </a:lnTo>
                <a:lnTo>
                  <a:pt x="120" y="227332"/>
                </a:lnTo>
                <a:lnTo>
                  <a:pt x="25288" y="256762"/>
                </a:lnTo>
                <a:lnTo>
                  <a:pt x="67327" y="266797"/>
                </a:lnTo>
                <a:lnTo>
                  <a:pt x="72568" y="266787"/>
                </a:lnTo>
                <a:lnTo>
                  <a:pt x="108830" y="248577"/>
                </a:lnTo>
                <a:lnTo>
                  <a:pt x="118019" y="221227"/>
                </a:lnTo>
                <a:lnTo>
                  <a:pt x="281471" y="221227"/>
                </a:lnTo>
                <a:lnTo>
                  <a:pt x="322903" y="187169"/>
                </a:lnTo>
                <a:lnTo>
                  <a:pt x="358940" y="143885"/>
                </a:lnTo>
                <a:lnTo>
                  <a:pt x="369863" y="126504"/>
                </a:lnTo>
                <a:lnTo>
                  <a:pt x="77188" y="126504"/>
                </a:lnTo>
                <a:lnTo>
                  <a:pt x="76874" y="125571"/>
                </a:lnTo>
                <a:lnTo>
                  <a:pt x="77755" y="121135"/>
                </a:lnTo>
                <a:lnTo>
                  <a:pt x="82014" y="103535"/>
                </a:lnTo>
                <a:lnTo>
                  <a:pt x="84848" y="91264"/>
                </a:lnTo>
                <a:lnTo>
                  <a:pt x="92894" y="45919"/>
                </a:lnTo>
                <a:lnTo>
                  <a:pt x="95155" y="13038"/>
                </a:lnTo>
                <a:lnTo>
                  <a:pt x="86716" y="4854"/>
                </a:lnTo>
                <a:lnTo>
                  <a:pt x="69518" y="1055"/>
                </a:lnTo>
                <a:lnTo>
                  <a:pt x="54741" y="1"/>
                </a:lnTo>
                <a:close/>
              </a:path>
              <a:path w="409575" h="267335">
                <a:moveTo>
                  <a:pt x="281471" y="221227"/>
                </a:moveTo>
                <a:lnTo>
                  <a:pt x="118019" y="221227"/>
                </a:lnTo>
                <a:lnTo>
                  <a:pt x="120275" y="235445"/>
                </a:lnTo>
                <a:lnTo>
                  <a:pt x="126566" y="247834"/>
                </a:lnTo>
                <a:lnTo>
                  <a:pt x="136172" y="257668"/>
                </a:lnTo>
                <a:lnTo>
                  <a:pt x="148377" y="264227"/>
                </a:lnTo>
                <a:lnTo>
                  <a:pt x="162462" y="266787"/>
                </a:lnTo>
                <a:lnTo>
                  <a:pt x="168775" y="266787"/>
                </a:lnTo>
                <a:lnTo>
                  <a:pt x="211431" y="256279"/>
                </a:lnTo>
                <a:lnTo>
                  <a:pt x="263284" y="232743"/>
                </a:lnTo>
                <a:lnTo>
                  <a:pt x="281471" y="221227"/>
                </a:lnTo>
                <a:close/>
              </a:path>
              <a:path w="409575" h="267335">
                <a:moveTo>
                  <a:pt x="202623" y="0"/>
                </a:moveTo>
                <a:lnTo>
                  <a:pt x="135260" y="1"/>
                </a:lnTo>
                <a:lnTo>
                  <a:pt x="134800" y="2039"/>
                </a:lnTo>
                <a:lnTo>
                  <a:pt x="133410" y="7761"/>
                </a:lnTo>
                <a:lnTo>
                  <a:pt x="118332" y="55537"/>
                </a:lnTo>
                <a:lnTo>
                  <a:pt x="96700" y="100794"/>
                </a:lnTo>
                <a:lnTo>
                  <a:pt x="77188" y="126504"/>
                </a:lnTo>
                <a:lnTo>
                  <a:pt x="369863" y="126504"/>
                </a:lnTo>
                <a:lnTo>
                  <a:pt x="393166" y="76295"/>
                </a:lnTo>
                <a:lnTo>
                  <a:pt x="403563" y="39059"/>
                </a:lnTo>
                <a:lnTo>
                  <a:pt x="408322" y="6557"/>
                </a:lnTo>
                <a:lnTo>
                  <a:pt x="207348" y="6557"/>
                </a:lnTo>
                <a:lnTo>
                  <a:pt x="202623" y="0"/>
                </a:lnTo>
                <a:close/>
              </a:path>
              <a:path w="409575" h="267335">
                <a:moveTo>
                  <a:pt x="409015" y="0"/>
                </a:moveTo>
                <a:lnTo>
                  <a:pt x="208022" y="0"/>
                </a:lnTo>
                <a:lnTo>
                  <a:pt x="207348" y="6557"/>
                </a:lnTo>
                <a:lnTo>
                  <a:pt x="408322" y="6557"/>
                </a:lnTo>
                <a:lnTo>
                  <a:pt x="409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3031" y="1283835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8" y="0"/>
                </a:lnTo>
                <a:lnTo>
                  <a:pt x="0" y="3569"/>
                </a:lnTo>
                <a:lnTo>
                  <a:pt x="0" y="12385"/>
                </a:lnTo>
                <a:lnTo>
                  <a:pt x="3558" y="15968"/>
                </a:lnTo>
                <a:lnTo>
                  <a:pt x="81706" y="15968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31325" y="1923026"/>
            <a:ext cx="1398275" cy="408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marR="5080" indent="-64769">
              <a:lnSpc>
                <a:spcPct val="1024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" y="990600"/>
            <a:ext cx="7162800" cy="274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40889" marR="612140" indent="-1423035" algn="ctr">
              <a:lnSpc>
                <a:spcPts val="5200"/>
              </a:lnSpc>
            </a:pPr>
            <a:r>
              <a:rPr lang="en-US" sz="6600" b="1" spc="-25" dirty="0" smtClean="0">
                <a:solidFill>
                  <a:srgbClr val="FFFFFF"/>
                </a:solidFill>
                <a:cs typeface="Calibri"/>
              </a:rPr>
              <a:t>SAC</a:t>
            </a:r>
          </a:p>
          <a:p>
            <a:pPr marL="2040889" marR="612140" indent="-1423035">
              <a:lnSpc>
                <a:spcPts val="5200"/>
              </a:lnSpc>
            </a:pPr>
            <a:r>
              <a:rPr lang="en-US" sz="3600" b="1" spc="-25" dirty="0" smtClean="0">
                <a:solidFill>
                  <a:srgbClr val="FFFFFF"/>
                </a:solidFill>
                <a:cs typeface="Calibri"/>
              </a:rPr>
              <a:t>SCHOOL ADVISORY COUNCIL</a:t>
            </a:r>
          </a:p>
          <a:p>
            <a:pPr marL="2040889" marR="612140" indent="-1423035">
              <a:lnSpc>
                <a:spcPts val="5200"/>
              </a:lnSpc>
            </a:pPr>
            <a:r>
              <a:rPr lang="en-US" sz="3600" dirty="0" smtClean="0">
                <a:cs typeface="Calibri"/>
              </a:rPr>
              <a:t>      </a:t>
            </a:r>
          </a:p>
          <a:p>
            <a:pPr marL="2040889" marR="612140" indent="-1423035">
              <a:lnSpc>
                <a:spcPts val="5200"/>
              </a:lnSpc>
            </a:pPr>
            <a:endParaRPr lang="en-US" sz="3600" dirty="0">
              <a:cs typeface="Calibri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ECB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990600"/>
            <a:ext cx="5895340" cy="1384995"/>
          </a:xfrm>
          <a:prstGeom prst="rect">
            <a:avLst/>
          </a:prstGeom>
          <a:solidFill>
            <a:srgbClr val="95BE3D"/>
          </a:solidFill>
        </p:spPr>
        <p:txBody>
          <a:bodyPr vert="horz" wrap="square" lIns="0" tIns="0" rIns="0" bIns="0" rtlCol="0">
            <a:spAutoFit/>
          </a:bodyPr>
          <a:lstStyle/>
          <a:p>
            <a:pPr marL="507365">
              <a:lnSpc>
                <a:spcPct val="100000"/>
              </a:lnSpc>
            </a:pPr>
            <a:endParaRPr lang="en-US" sz="1600" b="1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507365">
              <a:lnSpc>
                <a:spcPct val="100000"/>
              </a:lnSpc>
            </a:pPr>
            <a:r>
              <a:rPr sz="5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400" b="1" spc="-4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400" b="1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400" b="1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4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5400" b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4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b="1" dirty="0" smtClean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endParaRPr lang="en-US" sz="54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507365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2743200"/>
            <a:ext cx="7391400" cy="440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lang="en-US" sz="4000" b="1" spc="-15" dirty="0" smtClean="0">
                <a:solidFill>
                  <a:srgbClr val="DFAE31"/>
                </a:solidFill>
                <a:latin typeface="Arial"/>
                <a:cs typeface="Arial"/>
              </a:rPr>
              <a:t>•  Facilitate the development</a:t>
            </a:r>
          </a:p>
          <a:p>
            <a:pPr marL="12700" marR="5080">
              <a:lnSpc>
                <a:spcPts val="4300"/>
              </a:lnSpc>
            </a:pPr>
            <a:r>
              <a:rPr lang="en-US" sz="4000" b="1" spc="-15" dirty="0" smtClean="0">
                <a:solidFill>
                  <a:srgbClr val="DFAE31"/>
                </a:solidFill>
                <a:latin typeface="Arial"/>
                <a:cs typeface="Arial"/>
              </a:rPr>
              <a:t>   of the School Improvement</a:t>
            </a:r>
          </a:p>
          <a:p>
            <a:pPr marL="12700" marR="5080">
              <a:lnSpc>
                <a:spcPts val="4300"/>
              </a:lnSpc>
            </a:pPr>
            <a:r>
              <a:rPr lang="en-US" sz="4000" b="1" spc="-1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4000" b="1" spc="-15" dirty="0" smtClean="0">
                <a:solidFill>
                  <a:srgbClr val="DFAE31"/>
                </a:solidFill>
                <a:latin typeface="Arial"/>
                <a:cs typeface="Arial"/>
              </a:rPr>
              <a:t>  Plan (SIP)</a:t>
            </a:r>
          </a:p>
          <a:p>
            <a:pPr marL="12700" marR="5080">
              <a:lnSpc>
                <a:spcPts val="4300"/>
              </a:lnSpc>
            </a:pPr>
            <a:endParaRPr lang="en-US" sz="4000" b="1" spc="-5" dirty="0" smtClean="0">
              <a:solidFill>
                <a:srgbClr val="DFAE31"/>
              </a:solidFill>
              <a:latin typeface="Arial"/>
              <a:cs typeface="Arial"/>
            </a:endParaRPr>
          </a:p>
          <a:p>
            <a:pPr marL="12700" marR="5080">
              <a:lnSpc>
                <a:spcPts val="4300"/>
              </a:lnSpc>
            </a:pPr>
            <a:r>
              <a:rPr lang="en-US" sz="4000" b="1" spc="-5" dirty="0" smtClean="0">
                <a:solidFill>
                  <a:srgbClr val="DFAE31"/>
                </a:solidFill>
                <a:latin typeface="Arial"/>
                <a:cs typeface="Arial"/>
              </a:rPr>
              <a:t>•  Monitor progress of the SIP </a:t>
            </a:r>
          </a:p>
          <a:p>
            <a:pPr marL="12700" marR="5080">
              <a:lnSpc>
                <a:spcPts val="4300"/>
              </a:lnSpc>
            </a:pPr>
            <a:r>
              <a:rPr lang="en-US" sz="4000" b="1" spc="-5" dirty="0" smtClean="0">
                <a:solidFill>
                  <a:srgbClr val="DFAE31"/>
                </a:solidFill>
                <a:latin typeface="Arial"/>
                <a:cs typeface="Arial"/>
              </a:rPr>
              <a:t>   and make modifications as</a:t>
            </a:r>
          </a:p>
          <a:p>
            <a:pPr marL="12700" marR="5080">
              <a:lnSpc>
                <a:spcPts val="4300"/>
              </a:lnSpc>
            </a:pPr>
            <a:r>
              <a:rPr lang="en-US" sz="4000" b="1" spc="-5" dirty="0">
                <a:solidFill>
                  <a:srgbClr val="DFAE31"/>
                </a:solidFill>
                <a:latin typeface="Arial"/>
                <a:cs typeface="Arial"/>
              </a:rPr>
              <a:t> </a:t>
            </a:r>
            <a:r>
              <a:rPr lang="en-US" sz="4000" b="1" spc="-5" dirty="0" smtClean="0">
                <a:solidFill>
                  <a:srgbClr val="DFAE31"/>
                </a:solidFill>
                <a:latin typeface="Arial"/>
                <a:cs typeface="Arial"/>
              </a:rPr>
              <a:t>  needed</a:t>
            </a:r>
            <a:endParaRPr lang="en-US" sz="4000" b="1" spc="-15" dirty="0" smtClean="0">
              <a:solidFill>
                <a:srgbClr val="DFAE31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430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61215" y="1126363"/>
            <a:ext cx="166370" cy="80645"/>
          </a:xfrm>
          <a:custGeom>
            <a:avLst/>
            <a:gdLst/>
            <a:ahLst/>
            <a:cxnLst/>
            <a:rect l="l" t="t" r="r" b="b"/>
            <a:pathLst>
              <a:path w="166370" h="80644">
                <a:moveTo>
                  <a:pt x="27531" y="0"/>
                </a:moveTo>
                <a:lnTo>
                  <a:pt x="0" y="1745"/>
                </a:lnTo>
                <a:lnTo>
                  <a:pt x="8663" y="18898"/>
                </a:lnTo>
                <a:lnTo>
                  <a:pt x="42323" y="55475"/>
                </a:lnTo>
                <a:lnTo>
                  <a:pt x="81970" y="74044"/>
                </a:lnTo>
                <a:lnTo>
                  <a:pt x="120514" y="80148"/>
                </a:lnTo>
                <a:lnTo>
                  <a:pt x="131891" y="80370"/>
                </a:lnTo>
                <a:lnTo>
                  <a:pt x="142095" y="80028"/>
                </a:lnTo>
                <a:lnTo>
                  <a:pt x="150863" y="79328"/>
                </a:lnTo>
                <a:lnTo>
                  <a:pt x="157933" y="78475"/>
                </a:lnTo>
                <a:lnTo>
                  <a:pt x="163041" y="77673"/>
                </a:lnTo>
                <a:lnTo>
                  <a:pt x="165926" y="77129"/>
                </a:lnTo>
                <a:lnTo>
                  <a:pt x="155511" y="60476"/>
                </a:lnTo>
                <a:lnTo>
                  <a:pt x="117976" y="24910"/>
                </a:lnTo>
                <a:lnTo>
                  <a:pt x="76542" y="6697"/>
                </a:lnTo>
                <a:lnTo>
                  <a:pt x="38325" y="395"/>
                </a:lnTo>
                <a:lnTo>
                  <a:pt x="27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0323" y="1523658"/>
            <a:ext cx="104775" cy="16510"/>
          </a:xfrm>
          <a:custGeom>
            <a:avLst/>
            <a:gdLst/>
            <a:ahLst/>
            <a:cxnLst/>
            <a:rect l="l" t="t" r="r" b="b"/>
            <a:pathLst>
              <a:path w="104775" h="16509">
                <a:moveTo>
                  <a:pt x="104240" y="0"/>
                </a:moveTo>
                <a:lnTo>
                  <a:pt x="3636" y="0"/>
                </a:lnTo>
                <a:lnTo>
                  <a:pt x="0" y="3660"/>
                </a:lnTo>
                <a:lnTo>
                  <a:pt x="0" y="12658"/>
                </a:lnTo>
                <a:lnTo>
                  <a:pt x="3636" y="16302"/>
                </a:lnTo>
                <a:lnTo>
                  <a:pt x="94075" y="16302"/>
                </a:lnTo>
                <a:lnTo>
                  <a:pt x="99021" y="6992"/>
                </a:lnTo>
                <a:lnTo>
                  <a:pt x="104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5983" y="153181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72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49456" y="1523658"/>
            <a:ext cx="51435" cy="16510"/>
          </a:xfrm>
          <a:custGeom>
            <a:avLst/>
            <a:gdLst/>
            <a:ahLst/>
            <a:cxnLst/>
            <a:rect l="l" t="t" r="r" b="b"/>
            <a:pathLst>
              <a:path w="51434" h="16509">
                <a:moveTo>
                  <a:pt x="31642" y="0"/>
                </a:moveTo>
                <a:lnTo>
                  <a:pt x="580" y="0"/>
                </a:lnTo>
                <a:lnTo>
                  <a:pt x="1000" y="6695"/>
                </a:lnTo>
                <a:lnTo>
                  <a:pt x="0" y="16302"/>
                </a:lnTo>
                <a:lnTo>
                  <a:pt x="50835" y="16302"/>
                </a:lnTo>
                <a:lnTo>
                  <a:pt x="40940" y="6112"/>
                </a:lnTo>
                <a:lnTo>
                  <a:pt x="31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72357" y="1523658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09">
                <a:moveTo>
                  <a:pt x="23247" y="0"/>
                </a:moveTo>
                <a:lnTo>
                  <a:pt x="13502" y="0"/>
                </a:lnTo>
                <a:lnTo>
                  <a:pt x="5825" y="8022"/>
                </a:lnTo>
                <a:lnTo>
                  <a:pt x="0" y="16302"/>
                </a:lnTo>
                <a:lnTo>
                  <a:pt x="30060" y="16302"/>
                </a:lnTo>
                <a:lnTo>
                  <a:pt x="26734" y="4499"/>
                </a:lnTo>
                <a:lnTo>
                  <a:pt x="23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2630" y="1489885"/>
            <a:ext cx="131445" cy="16510"/>
          </a:xfrm>
          <a:custGeom>
            <a:avLst/>
            <a:gdLst/>
            <a:ahLst/>
            <a:cxnLst/>
            <a:rect l="l" t="t" r="r" b="b"/>
            <a:pathLst>
              <a:path w="131445" h="16509">
                <a:moveTo>
                  <a:pt x="131422" y="0"/>
                </a:moveTo>
                <a:lnTo>
                  <a:pt x="3648" y="0"/>
                </a:lnTo>
                <a:lnTo>
                  <a:pt x="0" y="3660"/>
                </a:lnTo>
                <a:lnTo>
                  <a:pt x="0" y="12658"/>
                </a:lnTo>
                <a:lnTo>
                  <a:pt x="3648" y="16302"/>
                </a:lnTo>
                <a:lnTo>
                  <a:pt x="115445" y="16302"/>
                </a:lnTo>
                <a:lnTo>
                  <a:pt x="122838" y="6992"/>
                </a:lnTo>
                <a:lnTo>
                  <a:pt x="131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95781" y="1498036"/>
            <a:ext cx="229870" cy="0"/>
          </a:xfrm>
          <a:custGeom>
            <a:avLst/>
            <a:gdLst/>
            <a:ahLst/>
            <a:cxnLst/>
            <a:rect l="l" t="t" r="r" b="b"/>
            <a:pathLst>
              <a:path w="229870">
                <a:moveTo>
                  <a:pt x="0" y="0"/>
                </a:moveTo>
                <a:lnTo>
                  <a:pt x="229255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9048" y="1456112"/>
            <a:ext cx="77470" cy="16510"/>
          </a:xfrm>
          <a:custGeom>
            <a:avLst/>
            <a:gdLst/>
            <a:ahLst/>
            <a:cxnLst/>
            <a:rect l="l" t="t" r="r" b="b"/>
            <a:pathLst>
              <a:path w="77470" h="16509">
                <a:moveTo>
                  <a:pt x="77221" y="0"/>
                </a:moveTo>
                <a:lnTo>
                  <a:pt x="3623" y="0"/>
                </a:lnTo>
                <a:lnTo>
                  <a:pt x="0" y="3660"/>
                </a:lnTo>
                <a:lnTo>
                  <a:pt x="0" y="12658"/>
                </a:lnTo>
                <a:lnTo>
                  <a:pt x="3623" y="16302"/>
                </a:lnTo>
                <a:lnTo>
                  <a:pt x="73300" y="16302"/>
                </a:lnTo>
                <a:lnTo>
                  <a:pt x="74328" y="7860"/>
                </a:lnTo>
                <a:lnTo>
                  <a:pt x="77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21350" y="1456113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7858" y="0"/>
                </a:moveTo>
                <a:lnTo>
                  <a:pt x="21775" y="0"/>
                </a:lnTo>
                <a:lnTo>
                  <a:pt x="15817" y="3180"/>
                </a:lnTo>
                <a:lnTo>
                  <a:pt x="2187" y="14028"/>
                </a:lnTo>
                <a:lnTo>
                  <a:pt x="0" y="16302"/>
                </a:lnTo>
                <a:lnTo>
                  <a:pt x="66935" y="16302"/>
                </a:lnTo>
                <a:lnTo>
                  <a:pt x="71252" y="13876"/>
                </a:lnTo>
                <a:lnTo>
                  <a:pt x="83417" y="8705"/>
                </a:lnTo>
                <a:lnTo>
                  <a:pt x="102247" y="3952"/>
                </a:lnTo>
                <a:lnTo>
                  <a:pt x="87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0461" y="1456113"/>
            <a:ext cx="108585" cy="16510"/>
          </a:xfrm>
          <a:custGeom>
            <a:avLst/>
            <a:gdLst/>
            <a:ahLst/>
            <a:cxnLst/>
            <a:rect l="l" t="t" r="r" b="b"/>
            <a:pathLst>
              <a:path w="108584" h="16509">
                <a:moveTo>
                  <a:pt x="104537" y="0"/>
                </a:moveTo>
                <a:lnTo>
                  <a:pt x="5960" y="0"/>
                </a:lnTo>
                <a:lnTo>
                  <a:pt x="4378" y="8863"/>
                </a:lnTo>
                <a:lnTo>
                  <a:pt x="0" y="16302"/>
                </a:lnTo>
                <a:lnTo>
                  <a:pt x="104537" y="16302"/>
                </a:lnTo>
                <a:lnTo>
                  <a:pt x="108187" y="12644"/>
                </a:lnTo>
                <a:lnTo>
                  <a:pt x="108187" y="3646"/>
                </a:lnTo>
                <a:lnTo>
                  <a:pt x="104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7728" y="1456112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52984" y="0"/>
                </a:moveTo>
                <a:lnTo>
                  <a:pt x="0" y="0"/>
                </a:lnTo>
                <a:lnTo>
                  <a:pt x="2946" y="966"/>
                </a:lnTo>
                <a:lnTo>
                  <a:pt x="14126" y="5882"/>
                </a:lnTo>
                <a:lnTo>
                  <a:pt x="31199" y="16334"/>
                </a:lnTo>
                <a:lnTo>
                  <a:pt x="58958" y="16302"/>
                </a:lnTo>
                <a:lnTo>
                  <a:pt x="54998" y="9460"/>
                </a:lnTo>
                <a:lnTo>
                  <a:pt x="52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48530" y="142233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732" y="0"/>
                </a:moveTo>
                <a:lnTo>
                  <a:pt x="0" y="0"/>
                </a:lnTo>
                <a:lnTo>
                  <a:pt x="6015" y="7481"/>
                </a:lnTo>
                <a:lnTo>
                  <a:pt x="8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9769" y="1422339"/>
            <a:ext cx="86995" cy="16510"/>
          </a:xfrm>
          <a:custGeom>
            <a:avLst/>
            <a:gdLst/>
            <a:ahLst/>
            <a:cxnLst/>
            <a:rect l="l" t="t" r="r" b="b"/>
            <a:pathLst>
              <a:path w="86995" h="16509">
                <a:moveTo>
                  <a:pt x="86695" y="0"/>
                </a:moveTo>
                <a:lnTo>
                  <a:pt x="3649" y="0"/>
                </a:lnTo>
                <a:lnTo>
                  <a:pt x="0" y="3660"/>
                </a:lnTo>
                <a:lnTo>
                  <a:pt x="0" y="12658"/>
                </a:lnTo>
                <a:lnTo>
                  <a:pt x="3649" y="16302"/>
                </a:lnTo>
                <a:lnTo>
                  <a:pt x="74773" y="16302"/>
                </a:lnTo>
                <a:lnTo>
                  <a:pt x="79288" y="8578"/>
                </a:lnTo>
                <a:lnTo>
                  <a:pt x="86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4396" y="1422342"/>
            <a:ext cx="93980" cy="16510"/>
          </a:xfrm>
          <a:custGeom>
            <a:avLst/>
            <a:gdLst/>
            <a:ahLst/>
            <a:cxnLst/>
            <a:rect l="l" t="t" r="r" b="b"/>
            <a:pathLst>
              <a:path w="93979" h="16509">
                <a:moveTo>
                  <a:pt x="89858" y="0"/>
                </a:moveTo>
                <a:lnTo>
                  <a:pt x="0" y="0"/>
                </a:lnTo>
                <a:lnTo>
                  <a:pt x="2744" y="6111"/>
                </a:lnTo>
                <a:lnTo>
                  <a:pt x="3352" y="16301"/>
                </a:lnTo>
                <a:lnTo>
                  <a:pt x="89858" y="16301"/>
                </a:lnTo>
                <a:lnTo>
                  <a:pt x="93508" y="12642"/>
                </a:lnTo>
                <a:lnTo>
                  <a:pt x="93508" y="3644"/>
                </a:lnTo>
                <a:lnTo>
                  <a:pt x="89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16800" y="1422339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5925" y="0"/>
                </a:moveTo>
                <a:lnTo>
                  <a:pt x="0" y="0"/>
                </a:lnTo>
                <a:lnTo>
                  <a:pt x="3487" y="16302"/>
                </a:lnTo>
                <a:lnTo>
                  <a:pt x="82600" y="16302"/>
                </a:lnTo>
                <a:lnTo>
                  <a:pt x="82885" y="7440"/>
                </a:lnTo>
                <a:lnTo>
                  <a:pt x="8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65450" y="1396721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463" y="0"/>
                </a:lnTo>
              </a:path>
            </a:pathLst>
          </a:custGeom>
          <a:ln w="17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5223" y="1388569"/>
            <a:ext cx="107314" cy="16510"/>
          </a:xfrm>
          <a:custGeom>
            <a:avLst/>
            <a:gdLst/>
            <a:ahLst/>
            <a:cxnLst/>
            <a:rect l="l" t="t" r="r" b="b"/>
            <a:pathLst>
              <a:path w="107315" h="16509">
                <a:moveTo>
                  <a:pt x="103064" y="0"/>
                </a:moveTo>
                <a:lnTo>
                  <a:pt x="0" y="0"/>
                </a:lnTo>
                <a:lnTo>
                  <a:pt x="6390" y="3644"/>
                </a:lnTo>
                <a:lnTo>
                  <a:pt x="19521" y="16042"/>
                </a:lnTo>
                <a:lnTo>
                  <a:pt x="19720" y="16301"/>
                </a:lnTo>
                <a:lnTo>
                  <a:pt x="103064" y="16301"/>
                </a:lnTo>
                <a:lnTo>
                  <a:pt x="106714" y="12642"/>
                </a:lnTo>
                <a:lnTo>
                  <a:pt x="106686" y="3617"/>
                </a:lnTo>
                <a:lnTo>
                  <a:pt x="103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01704" y="1388565"/>
            <a:ext cx="130810" cy="16510"/>
          </a:xfrm>
          <a:custGeom>
            <a:avLst/>
            <a:gdLst/>
            <a:ahLst/>
            <a:cxnLst/>
            <a:rect l="l" t="t" r="r" b="b"/>
            <a:pathLst>
              <a:path w="130809" h="16509">
                <a:moveTo>
                  <a:pt x="130218" y="0"/>
                </a:moveTo>
                <a:lnTo>
                  <a:pt x="0" y="0"/>
                </a:lnTo>
                <a:lnTo>
                  <a:pt x="4771" y="7711"/>
                </a:lnTo>
                <a:lnTo>
                  <a:pt x="8393" y="16302"/>
                </a:lnTo>
                <a:lnTo>
                  <a:pt x="110470" y="16302"/>
                </a:lnTo>
                <a:lnTo>
                  <a:pt x="123469" y="3850"/>
                </a:lnTo>
                <a:lnTo>
                  <a:pt x="130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6644" y="1362946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4383" y="0"/>
                </a:lnTo>
              </a:path>
            </a:pathLst>
          </a:custGeom>
          <a:ln w="17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978" y="1329178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4">
                <a:moveTo>
                  <a:pt x="0" y="0"/>
                </a:moveTo>
                <a:lnTo>
                  <a:pt x="425719" y="0"/>
                </a:lnTo>
              </a:path>
            </a:pathLst>
          </a:custGeom>
          <a:ln w="17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56057" y="1295400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4985" y="0"/>
                </a:lnTo>
              </a:path>
            </a:pathLst>
          </a:custGeom>
          <a:ln w="175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8588" y="1253476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09">
                <a:moveTo>
                  <a:pt x="83465" y="0"/>
                </a:moveTo>
                <a:lnTo>
                  <a:pt x="3636" y="0"/>
                </a:lnTo>
                <a:lnTo>
                  <a:pt x="0" y="3646"/>
                </a:lnTo>
                <a:lnTo>
                  <a:pt x="0" y="12644"/>
                </a:lnTo>
                <a:lnTo>
                  <a:pt x="3636" y="16302"/>
                </a:lnTo>
                <a:lnTo>
                  <a:pt x="83465" y="16302"/>
                </a:lnTo>
                <a:lnTo>
                  <a:pt x="87114" y="12644"/>
                </a:lnTo>
                <a:lnTo>
                  <a:pt x="87114" y="3646"/>
                </a:lnTo>
                <a:lnTo>
                  <a:pt x="834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0220" y="1124182"/>
            <a:ext cx="107314" cy="138430"/>
          </a:xfrm>
          <a:custGeom>
            <a:avLst/>
            <a:gdLst/>
            <a:ahLst/>
            <a:cxnLst/>
            <a:rect l="l" t="t" r="r" b="b"/>
            <a:pathLst>
              <a:path w="107315" h="138430">
                <a:moveTo>
                  <a:pt x="103150" y="0"/>
                </a:moveTo>
                <a:lnTo>
                  <a:pt x="55801" y="17526"/>
                </a:lnTo>
                <a:lnTo>
                  <a:pt x="26254" y="45628"/>
                </a:lnTo>
                <a:lnTo>
                  <a:pt x="5963" y="83905"/>
                </a:lnTo>
                <a:lnTo>
                  <a:pt x="0" y="121184"/>
                </a:lnTo>
                <a:lnTo>
                  <a:pt x="272" y="127592"/>
                </a:lnTo>
                <a:lnTo>
                  <a:pt x="518" y="129877"/>
                </a:lnTo>
                <a:lnTo>
                  <a:pt x="518" y="134377"/>
                </a:lnTo>
                <a:lnTo>
                  <a:pt x="4141" y="138009"/>
                </a:lnTo>
                <a:lnTo>
                  <a:pt x="13141" y="138009"/>
                </a:lnTo>
                <a:lnTo>
                  <a:pt x="16779" y="134377"/>
                </a:lnTo>
                <a:lnTo>
                  <a:pt x="16691" y="126885"/>
                </a:lnTo>
                <a:lnTo>
                  <a:pt x="17010" y="120248"/>
                </a:lnTo>
                <a:lnTo>
                  <a:pt x="26758" y="82197"/>
                </a:lnTo>
                <a:lnTo>
                  <a:pt x="46994" y="46009"/>
                </a:lnTo>
                <a:lnTo>
                  <a:pt x="86836" y="19863"/>
                </a:lnTo>
                <a:lnTo>
                  <a:pt x="98635" y="16302"/>
                </a:lnTo>
                <a:lnTo>
                  <a:pt x="103135" y="16302"/>
                </a:lnTo>
                <a:lnTo>
                  <a:pt x="106772" y="12670"/>
                </a:lnTo>
                <a:lnTo>
                  <a:pt x="106772" y="3658"/>
                </a:lnTo>
                <a:lnTo>
                  <a:pt x="103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1175" y="1557120"/>
            <a:ext cx="178435" cy="213360"/>
          </a:xfrm>
          <a:custGeom>
            <a:avLst/>
            <a:gdLst/>
            <a:ahLst/>
            <a:cxnLst/>
            <a:rect l="l" t="t" r="r" b="b"/>
            <a:pathLst>
              <a:path w="178434" h="213360">
                <a:moveTo>
                  <a:pt x="0" y="20"/>
                </a:moveTo>
                <a:lnTo>
                  <a:pt x="5627" y="40154"/>
                </a:lnTo>
                <a:lnTo>
                  <a:pt x="16369" y="78398"/>
                </a:lnTo>
                <a:lnTo>
                  <a:pt x="31861" y="114386"/>
                </a:lnTo>
                <a:lnTo>
                  <a:pt x="51738" y="147752"/>
                </a:lnTo>
                <a:lnTo>
                  <a:pt x="75632" y="178132"/>
                </a:lnTo>
                <a:lnTo>
                  <a:pt x="103180" y="205159"/>
                </a:lnTo>
                <a:lnTo>
                  <a:pt x="113111" y="213360"/>
                </a:lnTo>
                <a:lnTo>
                  <a:pt x="113333" y="212596"/>
                </a:lnTo>
                <a:lnTo>
                  <a:pt x="113686" y="199215"/>
                </a:lnTo>
                <a:lnTo>
                  <a:pt x="114007" y="191469"/>
                </a:lnTo>
                <a:lnTo>
                  <a:pt x="118769" y="147334"/>
                </a:lnTo>
                <a:lnTo>
                  <a:pt x="128575" y="103876"/>
                </a:lnTo>
                <a:lnTo>
                  <a:pt x="138255" y="75130"/>
                </a:lnTo>
                <a:lnTo>
                  <a:pt x="68326" y="75130"/>
                </a:lnTo>
                <a:lnTo>
                  <a:pt x="73789" y="26968"/>
                </a:lnTo>
                <a:lnTo>
                  <a:pt x="84250" y="258"/>
                </a:lnTo>
                <a:lnTo>
                  <a:pt x="0" y="20"/>
                </a:lnTo>
                <a:close/>
              </a:path>
              <a:path w="178434" h="213360">
                <a:moveTo>
                  <a:pt x="150393" y="0"/>
                </a:moveTo>
                <a:lnTo>
                  <a:pt x="108338" y="30586"/>
                </a:lnTo>
                <a:lnTo>
                  <a:pt x="78260" y="62522"/>
                </a:lnTo>
                <a:lnTo>
                  <a:pt x="68326" y="75130"/>
                </a:lnTo>
                <a:lnTo>
                  <a:pt x="138255" y="75130"/>
                </a:lnTo>
                <a:lnTo>
                  <a:pt x="139465" y="71819"/>
                </a:lnTo>
                <a:lnTo>
                  <a:pt x="146493" y="55235"/>
                </a:lnTo>
                <a:lnTo>
                  <a:pt x="154699" y="38444"/>
                </a:lnTo>
                <a:lnTo>
                  <a:pt x="164175" y="21569"/>
                </a:lnTo>
                <a:lnTo>
                  <a:pt x="175014" y="4735"/>
                </a:lnTo>
                <a:lnTo>
                  <a:pt x="178324" y="20"/>
                </a:lnTo>
                <a:lnTo>
                  <a:pt x="150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08531" y="1557103"/>
            <a:ext cx="418465" cy="272415"/>
          </a:xfrm>
          <a:custGeom>
            <a:avLst/>
            <a:gdLst/>
            <a:ahLst/>
            <a:cxnLst/>
            <a:rect l="l" t="t" r="r" b="b"/>
            <a:pathLst>
              <a:path w="418465" h="272414">
                <a:moveTo>
                  <a:pt x="55431" y="0"/>
                </a:moveTo>
                <a:lnTo>
                  <a:pt x="36672" y="39422"/>
                </a:lnTo>
                <a:lnTo>
                  <a:pt x="22586" y="77409"/>
                </a:lnTo>
                <a:lnTo>
                  <a:pt x="8832" y="130301"/>
                </a:lnTo>
                <a:lnTo>
                  <a:pt x="2018" y="176369"/>
                </a:lnTo>
                <a:lnTo>
                  <a:pt x="0" y="213453"/>
                </a:lnTo>
                <a:lnTo>
                  <a:pt x="6" y="216301"/>
                </a:lnTo>
                <a:lnTo>
                  <a:pt x="13551" y="257702"/>
                </a:lnTo>
                <a:lnTo>
                  <a:pt x="49950" y="269054"/>
                </a:lnTo>
                <a:lnTo>
                  <a:pt x="68920" y="272410"/>
                </a:lnTo>
                <a:lnTo>
                  <a:pt x="74206" y="272410"/>
                </a:lnTo>
                <a:lnTo>
                  <a:pt x="110783" y="254507"/>
                </a:lnTo>
                <a:lnTo>
                  <a:pt x="120702" y="225888"/>
                </a:lnTo>
                <a:lnTo>
                  <a:pt x="287671" y="225888"/>
                </a:lnTo>
                <a:lnTo>
                  <a:pt x="329995" y="191118"/>
                </a:lnTo>
                <a:lnTo>
                  <a:pt x="355471" y="162454"/>
                </a:lnTo>
                <a:lnTo>
                  <a:pt x="377151" y="130669"/>
                </a:lnTo>
                <a:lnTo>
                  <a:pt x="379389" y="126593"/>
                </a:lnTo>
                <a:lnTo>
                  <a:pt x="81462" y="126593"/>
                </a:lnTo>
                <a:lnTo>
                  <a:pt x="80529" y="126385"/>
                </a:lnTo>
                <a:lnTo>
                  <a:pt x="80833" y="122764"/>
                </a:lnTo>
                <a:lnTo>
                  <a:pt x="82120" y="116142"/>
                </a:lnTo>
                <a:lnTo>
                  <a:pt x="86623" y="95539"/>
                </a:lnTo>
                <a:lnTo>
                  <a:pt x="89327" y="82381"/>
                </a:lnTo>
                <a:lnTo>
                  <a:pt x="91995" y="67867"/>
                </a:lnTo>
                <a:lnTo>
                  <a:pt x="94369" y="52409"/>
                </a:lnTo>
                <a:lnTo>
                  <a:pt x="96195" y="36418"/>
                </a:lnTo>
                <a:lnTo>
                  <a:pt x="97218" y="20306"/>
                </a:lnTo>
                <a:lnTo>
                  <a:pt x="97183" y="4484"/>
                </a:lnTo>
                <a:lnTo>
                  <a:pt x="88334" y="1632"/>
                </a:lnTo>
                <a:lnTo>
                  <a:pt x="70346" y="321"/>
                </a:lnTo>
                <a:lnTo>
                  <a:pt x="55431" y="0"/>
                </a:lnTo>
                <a:close/>
              </a:path>
              <a:path w="418465" h="272414">
                <a:moveTo>
                  <a:pt x="287671" y="225888"/>
                </a:moveTo>
                <a:lnTo>
                  <a:pt x="120702" y="225888"/>
                </a:lnTo>
                <a:lnTo>
                  <a:pt x="122915" y="240119"/>
                </a:lnTo>
                <a:lnTo>
                  <a:pt x="150596" y="269375"/>
                </a:lnTo>
                <a:lnTo>
                  <a:pt x="172444" y="272410"/>
                </a:lnTo>
                <a:lnTo>
                  <a:pt x="178013" y="271841"/>
                </a:lnTo>
                <a:lnTo>
                  <a:pt x="216125" y="261672"/>
                </a:lnTo>
                <a:lnTo>
                  <a:pt x="252057" y="246763"/>
                </a:lnTo>
                <a:lnTo>
                  <a:pt x="285450" y="227475"/>
                </a:lnTo>
                <a:lnTo>
                  <a:pt x="287671" y="225888"/>
                </a:lnTo>
                <a:close/>
              </a:path>
              <a:path w="418465" h="272414">
                <a:moveTo>
                  <a:pt x="207128" y="38"/>
                </a:moveTo>
                <a:lnTo>
                  <a:pt x="138315" y="38"/>
                </a:lnTo>
                <a:lnTo>
                  <a:pt x="137863" y="2037"/>
                </a:lnTo>
                <a:lnTo>
                  <a:pt x="136502" y="7655"/>
                </a:lnTo>
                <a:lnTo>
                  <a:pt x="121735" y="54860"/>
                </a:lnTo>
                <a:lnTo>
                  <a:pt x="100558" y="100209"/>
                </a:lnTo>
                <a:lnTo>
                  <a:pt x="81462" y="126593"/>
                </a:lnTo>
                <a:lnTo>
                  <a:pt x="379389" y="126593"/>
                </a:lnTo>
                <a:lnTo>
                  <a:pt x="401770" y="77927"/>
                </a:lnTo>
                <a:lnTo>
                  <a:pt x="412391" y="39913"/>
                </a:lnTo>
                <a:lnTo>
                  <a:pt x="417253" y="6732"/>
                </a:lnTo>
                <a:lnTo>
                  <a:pt x="211954" y="6732"/>
                </a:lnTo>
                <a:lnTo>
                  <a:pt x="207128" y="38"/>
                </a:lnTo>
                <a:close/>
              </a:path>
              <a:path w="418465" h="272414">
                <a:moveTo>
                  <a:pt x="417961" y="38"/>
                </a:moveTo>
                <a:lnTo>
                  <a:pt x="212643" y="38"/>
                </a:lnTo>
                <a:lnTo>
                  <a:pt x="211954" y="6732"/>
                </a:lnTo>
                <a:lnTo>
                  <a:pt x="417253" y="6732"/>
                </a:lnTo>
                <a:lnTo>
                  <a:pt x="417961" y="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1984" y="1253476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29" h="16509">
                <a:moveTo>
                  <a:pt x="83464" y="0"/>
                </a:moveTo>
                <a:lnTo>
                  <a:pt x="3636" y="0"/>
                </a:lnTo>
                <a:lnTo>
                  <a:pt x="0" y="3646"/>
                </a:lnTo>
                <a:lnTo>
                  <a:pt x="0" y="12644"/>
                </a:lnTo>
                <a:lnTo>
                  <a:pt x="3636" y="16302"/>
                </a:lnTo>
                <a:lnTo>
                  <a:pt x="83464" y="16302"/>
                </a:lnTo>
                <a:lnTo>
                  <a:pt x="87114" y="12644"/>
                </a:lnTo>
                <a:lnTo>
                  <a:pt x="87114" y="3646"/>
                </a:lnTo>
                <a:lnTo>
                  <a:pt x="83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07606" y="1906290"/>
            <a:ext cx="1442720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" marR="5080" indent="-66040">
              <a:lnSpc>
                <a:spcPct val="100600"/>
              </a:lnSpc>
            </a:pPr>
            <a:r>
              <a:rPr sz="135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5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5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5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5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5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1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95B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990600"/>
            <a:ext cx="6019800" cy="1415772"/>
          </a:xfrm>
          <a:prstGeom prst="rect">
            <a:avLst/>
          </a:prstGeom>
          <a:solidFill>
            <a:srgbClr val="35B8EB"/>
          </a:solidFill>
        </p:spPr>
        <p:txBody>
          <a:bodyPr vert="horz" wrap="square" lIns="0" tIns="0" rIns="0" bIns="0" rtlCol="0">
            <a:spAutoFit/>
          </a:bodyPr>
          <a:lstStyle/>
          <a:p>
            <a:pPr marL="922655">
              <a:lnSpc>
                <a:spcPct val="100000"/>
              </a:lnSpc>
            </a:pPr>
            <a:endParaRPr lang="en-US" sz="2000" b="1" spc="-30" dirty="0" smtClean="0">
              <a:solidFill>
                <a:srgbClr val="FFFFFF"/>
              </a:solidFill>
              <a:cs typeface="Calibri"/>
            </a:endParaRPr>
          </a:p>
          <a:p>
            <a:pPr marL="922655">
              <a:lnSpc>
                <a:spcPct val="100000"/>
              </a:lnSpc>
            </a:pPr>
            <a:r>
              <a:rPr lang="en-US" sz="4800" b="1" spc="-30" dirty="0" smtClean="0">
                <a:solidFill>
                  <a:srgbClr val="FFFFFF"/>
                </a:solidFill>
                <a:cs typeface="Calibri"/>
              </a:rPr>
              <a:t>SAC MEMBERSHIP</a:t>
            </a:r>
          </a:p>
          <a:p>
            <a:pPr marL="922655">
              <a:lnSpc>
                <a:spcPct val="100000"/>
              </a:lnSpc>
            </a:pPr>
            <a:endParaRPr lang="en-US" sz="2400" b="1" spc="-30" dirty="0" smtClean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2514600"/>
            <a:ext cx="8305800" cy="382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6555">
              <a:lnSpc>
                <a:spcPct val="99400"/>
              </a:lnSpc>
            </a:pP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C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oun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cil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5" dirty="0">
                <a:solidFill>
                  <a:schemeClr val="accent3"/>
                </a:solidFill>
                <a:latin typeface="Arial"/>
                <a:cs typeface="Arial"/>
              </a:rPr>
              <a:t>M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ember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s 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represe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n</a:t>
            </a:r>
            <a:r>
              <a:rPr lang="en-US" sz="2400" b="1" spc="50" dirty="0" smtClean="0">
                <a:solidFill>
                  <a:schemeClr val="accent3"/>
                </a:solidFill>
                <a:latin typeface="Arial"/>
                <a:cs typeface="Arial"/>
              </a:rPr>
              <a:t>tin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g 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eachers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, 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ed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u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ca</a:t>
            </a:r>
            <a:r>
              <a:rPr lang="en-US" sz="2400" b="1" spc="50" dirty="0" smtClean="0">
                <a:solidFill>
                  <a:schemeClr val="accent3"/>
                </a:solidFill>
                <a:latin typeface="Arial"/>
                <a:cs typeface="Arial"/>
              </a:rPr>
              <a:t>tio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n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s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uppo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r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 emp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loy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ees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, 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s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tud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en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s,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an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d par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e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nts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shal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l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 be elec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t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e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d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by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th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e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ir re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sp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e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c</a:t>
            </a:r>
            <a:r>
              <a:rPr lang="en-US" sz="2400" b="1" spc="120" dirty="0" smtClean="0">
                <a:solidFill>
                  <a:schemeClr val="accent3"/>
                </a:solidFill>
                <a:latin typeface="Arial"/>
                <a:cs typeface="Arial"/>
              </a:rPr>
              <a:t>ti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ve peer gr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oups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at 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th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e 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s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c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hool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in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a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 f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air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and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e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q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uitabl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e 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ma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nn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e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r 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a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s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f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o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llo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w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s:</a:t>
            </a:r>
          </a:p>
          <a:p>
            <a:pPr marL="12700" marR="376555">
              <a:lnSpc>
                <a:spcPct val="99400"/>
              </a:lnSpc>
            </a:pPr>
            <a:endParaRPr lang="en-US" sz="800" b="1" spc="-5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lang="en-US" sz="2400" b="1" dirty="0">
                <a:solidFill>
                  <a:schemeClr val="accent3"/>
                </a:solidFill>
                <a:latin typeface="Arial"/>
                <a:cs typeface="Arial"/>
              </a:rPr>
              <a:t>	</a:t>
            </a: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		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1. </a:t>
            </a:r>
            <a:r>
              <a:rPr lang="en-US" sz="24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Teachers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 shall be e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lec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ted by </a:t>
            </a:r>
            <a:r>
              <a:rPr lang="en-US" sz="24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teachers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.</a:t>
            </a:r>
            <a:endParaRPr lang="en-US" sz="2400" b="1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380"/>
              </a:spcBef>
            </a:pP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			2.</a:t>
            </a:r>
            <a:r>
              <a:rPr lang="en-US" sz="2400" b="1" spc="-15" dirty="0" smtClean="0">
                <a:solidFill>
                  <a:schemeClr val="accent3"/>
                </a:solidFill>
                <a:latin typeface="Arial"/>
                <a:cs typeface="Arial"/>
              </a:rPr>
              <a:t> Educ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a</a:t>
            </a:r>
            <a:r>
              <a:rPr lang="en-US" sz="2400" b="1" spc="120" dirty="0" smtClean="0">
                <a:solidFill>
                  <a:schemeClr val="accent3"/>
                </a:solidFill>
                <a:latin typeface="Arial"/>
                <a:cs typeface="Arial"/>
              </a:rPr>
              <a:t>ti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on </a:t>
            </a:r>
            <a:r>
              <a:rPr lang="en-US" sz="24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support employees 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shall be</a:t>
            </a:r>
          </a:p>
          <a:p>
            <a:pPr marL="92075">
              <a:lnSpc>
                <a:spcPct val="100000"/>
              </a:lnSpc>
              <a:spcBef>
                <a:spcPts val="380"/>
              </a:spcBef>
            </a:pPr>
            <a:r>
              <a:rPr lang="en-US" sz="2400" b="1" spc="-1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                     e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lec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ted by educa</a:t>
            </a:r>
            <a:r>
              <a:rPr lang="en-US" sz="2400" b="1" spc="120" dirty="0" smtClean="0">
                <a:solidFill>
                  <a:schemeClr val="accent3"/>
                </a:solidFill>
                <a:latin typeface="Arial"/>
                <a:cs typeface="Arial"/>
              </a:rPr>
              <a:t>ti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on </a:t>
            </a:r>
            <a:r>
              <a:rPr lang="en-US" sz="24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support employees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.</a:t>
            </a:r>
            <a:endParaRPr lang="en-US" sz="2400" b="1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380"/>
              </a:spcBef>
            </a:pP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			3. </a:t>
            </a:r>
            <a:r>
              <a:rPr lang="en-US" sz="24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Students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 shall be e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lec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ted by </a:t>
            </a:r>
            <a:r>
              <a:rPr lang="en-US" sz="24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students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. </a:t>
            </a:r>
          </a:p>
          <a:p>
            <a:pPr marL="92075">
              <a:lnSpc>
                <a:spcPct val="100000"/>
              </a:lnSpc>
              <a:spcBef>
                <a:spcPts val="380"/>
              </a:spcBef>
            </a:pP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			4. </a:t>
            </a:r>
            <a:r>
              <a:rPr lang="en-US" sz="24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Parents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 shall be e</a:t>
            </a:r>
            <a:r>
              <a:rPr lang="en-US" sz="2400" b="1" spc="-5" dirty="0" smtClean="0">
                <a:solidFill>
                  <a:schemeClr val="accent3"/>
                </a:solidFill>
                <a:latin typeface="Arial"/>
                <a:cs typeface="Arial"/>
              </a:rPr>
              <a:t>lec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ted by </a:t>
            </a:r>
            <a:r>
              <a:rPr lang="en-US" sz="2400" b="1" u="sng" spc="-10" dirty="0" smtClean="0">
                <a:solidFill>
                  <a:schemeClr val="accent3"/>
                </a:solidFill>
                <a:latin typeface="Arial"/>
                <a:cs typeface="Arial"/>
              </a:rPr>
              <a:t>parents</a:t>
            </a:r>
            <a:r>
              <a:rPr lang="en-US" sz="2400" b="1" spc="-10" dirty="0" smtClean="0">
                <a:solidFill>
                  <a:schemeClr val="accent3"/>
                </a:solidFill>
                <a:latin typeface="Arial"/>
                <a:cs typeface="Arial"/>
              </a:rPr>
              <a:t>.</a:t>
            </a:r>
          </a:p>
          <a:p>
            <a:pPr marL="12065" marR="5080" indent="-3810">
              <a:lnSpc>
                <a:spcPct val="89900"/>
              </a:lnSpc>
            </a:pPr>
            <a:endParaRPr sz="1050" dirty="0">
              <a:solidFill>
                <a:srgbClr val="1AADF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1726" y="1131940"/>
            <a:ext cx="164465" cy="79375"/>
          </a:xfrm>
          <a:custGeom>
            <a:avLst/>
            <a:gdLst/>
            <a:ahLst/>
            <a:cxnLst/>
            <a:rect l="l" t="t" r="r" b="b"/>
            <a:pathLst>
              <a:path w="164465" h="79375">
                <a:moveTo>
                  <a:pt x="25676" y="0"/>
                </a:moveTo>
                <a:lnTo>
                  <a:pt x="0" y="1732"/>
                </a:lnTo>
                <a:lnTo>
                  <a:pt x="8674" y="18867"/>
                </a:lnTo>
                <a:lnTo>
                  <a:pt x="42438" y="55203"/>
                </a:lnTo>
                <a:lnTo>
                  <a:pt x="82137" y="73374"/>
                </a:lnTo>
                <a:lnTo>
                  <a:pt x="120471" y="79088"/>
                </a:lnTo>
                <a:lnTo>
                  <a:pt x="131684" y="79211"/>
                </a:lnTo>
                <a:lnTo>
                  <a:pt x="141663" y="78795"/>
                </a:lnTo>
                <a:lnTo>
                  <a:pt x="150140" y="78051"/>
                </a:lnTo>
                <a:lnTo>
                  <a:pt x="156842" y="77192"/>
                </a:lnTo>
                <a:lnTo>
                  <a:pt x="161500" y="76428"/>
                </a:lnTo>
                <a:lnTo>
                  <a:pt x="163844" y="75971"/>
                </a:lnTo>
                <a:lnTo>
                  <a:pt x="153376" y="59364"/>
                </a:lnTo>
                <a:lnTo>
                  <a:pt x="115680" y="24080"/>
                </a:lnTo>
                <a:lnTo>
                  <a:pt x="74219" y="6255"/>
                </a:lnTo>
                <a:lnTo>
                  <a:pt x="36280" y="308"/>
                </a:lnTo>
                <a:lnTo>
                  <a:pt x="2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2730" y="1523570"/>
            <a:ext cx="102870" cy="16510"/>
          </a:xfrm>
          <a:custGeom>
            <a:avLst/>
            <a:gdLst/>
            <a:ahLst/>
            <a:cxnLst/>
            <a:rect l="l" t="t" r="r" b="b"/>
            <a:pathLst>
              <a:path w="102870" h="16509">
                <a:moveTo>
                  <a:pt x="102731" y="0"/>
                </a:moveTo>
                <a:lnTo>
                  <a:pt x="3582" y="0"/>
                </a:lnTo>
                <a:lnTo>
                  <a:pt x="0" y="3606"/>
                </a:lnTo>
                <a:lnTo>
                  <a:pt x="0" y="12476"/>
                </a:lnTo>
                <a:lnTo>
                  <a:pt x="3582" y="16069"/>
                </a:lnTo>
                <a:lnTo>
                  <a:pt x="92713" y="16069"/>
                </a:lnTo>
                <a:lnTo>
                  <a:pt x="97589" y="6892"/>
                </a:lnTo>
                <a:lnTo>
                  <a:pt x="102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2806" y="1531607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13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242" y="1523570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1184" y="0"/>
                </a:moveTo>
                <a:lnTo>
                  <a:pt x="572" y="0"/>
                </a:lnTo>
                <a:lnTo>
                  <a:pt x="986" y="6598"/>
                </a:lnTo>
                <a:lnTo>
                  <a:pt x="0" y="16069"/>
                </a:lnTo>
                <a:lnTo>
                  <a:pt x="50100" y="16069"/>
                </a:lnTo>
                <a:lnTo>
                  <a:pt x="40350" y="6024"/>
                </a:lnTo>
                <a:lnTo>
                  <a:pt x="31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1260" y="1523570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912" y="0"/>
                </a:moveTo>
                <a:lnTo>
                  <a:pt x="13308" y="0"/>
                </a:lnTo>
                <a:lnTo>
                  <a:pt x="5741" y="7908"/>
                </a:lnTo>
                <a:lnTo>
                  <a:pt x="0" y="16069"/>
                </a:lnTo>
                <a:lnTo>
                  <a:pt x="29626" y="16069"/>
                </a:lnTo>
                <a:lnTo>
                  <a:pt x="26348" y="4434"/>
                </a:lnTo>
                <a:lnTo>
                  <a:pt x="22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5003" y="1490280"/>
            <a:ext cx="129539" cy="16510"/>
          </a:xfrm>
          <a:custGeom>
            <a:avLst/>
            <a:gdLst/>
            <a:ahLst/>
            <a:cxnLst/>
            <a:rect l="l" t="t" r="r" b="b"/>
            <a:pathLst>
              <a:path w="129540" h="16509">
                <a:moveTo>
                  <a:pt x="129519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113774" y="16069"/>
                </a:lnTo>
                <a:lnTo>
                  <a:pt x="121061" y="6892"/>
                </a:lnTo>
                <a:lnTo>
                  <a:pt x="129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2897" y="149831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936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1329" y="1456989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6102" y="0"/>
                </a:moveTo>
                <a:lnTo>
                  <a:pt x="3568" y="0"/>
                </a:lnTo>
                <a:lnTo>
                  <a:pt x="0" y="3606"/>
                </a:lnTo>
                <a:lnTo>
                  <a:pt x="0" y="12476"/>
                </a:lnTo>
                <a:lnTo>
                  <a:pt x="3568" y="16069"/>
                </a:lnTo>
                <a:lnTo>
                  <a:pt x="72238" y="16069"/>
                </a:lnTo>
                <a:lnTo>
                  <a:pt x="73251" y="7747"/>
                </a:lnTo>
                <a:lnTo>
                  <a:pt x="76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2440" y="1456991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86586" y="0"/>
                </a:moveTo>
                <a:lnTo>
                  <a:pt x="21459" y="0"/>
                </a:lnTo>
                <a:lnTo>
                  <a:pt x="15430" y="3232"/>
                </a:lnTo>
                <a:lnTo>
                  <a:pt x="1711" y="14275"/>
                </a:lnTo>
                <a:lnTo>
                  <a:pt x="0" y="16069"/>
                </a:lnTo>
                <a:lnTo>
                  <a:pt x="65965" y="16069"/>
                </a:lnTo>
                <a:lnTo>
                  <a:pt x="70343" y="13614"/>
                </a:lnTo>
                <a:lnTo>
                  <a:pt x="82665" y="8422"/>
                </a:lnTo>
                <a:lnTo>
                  <a:pt x="101715" y="3747"/>
                </a:lnTo>
                <a:lnTo>
                  <a:pt x="86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918" y="1456991"/>
            <a:ext cx="106680" cy="16510"/>
          </a:xfrm>
          <a:custGeom>
            <a:avLst/>
            <a:gdLst/>
            <a:ahLst/>
            <a:cxnLst/>
            <a:rect l="l" t="t" r="r" b="b"/>
            <a:pathLst>
              <a:path w="106679" h="16509">
                <a:moveTo>
                  <a:pt x="103024" y="0"/>
                </a:moveTo>
                <a:lnTo>
                  <a:pt x="5875" y="0"/>
                </a:lnTo>
                <a:lnTo>
                  <a:pt x="4315" y="8736"/>
                </a:lnTo>
                <a:lnTo>
                  <a:pt x="0" y="16069"/>
                </a:lnTo>
                <a:lnTo>
                  <a:pt x="103024" y="16069"/>
                </a:lnTo>
                <a:lnTo>
                  <a:pt x="106621" y="12462"/>
                </a:lnTo>
                <a:lnTo>
                  <a:pt x="106621" y="3592"/>
                </a:lnTo>
                <a:lnTo>
                  <a:pt x="103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5539" y="1456989"/>
            <a:ext cx="58419" cy="16510"/>
          </a:xfrm>
          <a:custGeom>
            <a:avLst/>
            <a:gdLst/>
            <a:ahLst/>
            <a:cxnLst/>
            <a:rect l="l" t="t" r="r" b="b"/>
            <a:pathLst>
              <a:path w="58420" h="16509">
                <a:moveTo>
                  <a:pt x="52218" y="0"/>
                </a:moveTo>
                <a:lnTo>
                  <a:pt x="0" y="0"/>
                </a:lnTo>
                <a:lnTo>
                  <a:pt x="2604" y="847"/>
                </a:lnTo>
                <a:lnTo>
                  <a:pt x="13565" y="5645"/>
                </a:lnTo>
                <a:lnTo>
                  <a:pt x="30512" y="16097"/>
                </a:lnTo>
                <a:lnTo>
                  <a:pt x="58105" y="16069"/>
                </a:lnTo>
                <a:lnTo>
                  <a:pt x="54202" y="9324"/>
                </a:lnTo>
                <a:lnTo>
                  <a:pt x="522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7778" y="1423699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606" y="0"/>
                </a:moveTo>
                <a:lnTo>
                  <a:pt x="0" y="0"/>
                </a:lnTo>
                <a:lnTo>
                  <a:pt x="5928" y="7373"/>
                </a:lnTo>
                <a:lnTo>
                  <a:pt x="8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1893" y="1423699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5440" y="0"/>
                </a:moveTo>
                <a:lnTo>
                  <a:pt x="3596" y="0"/>
                </a:lnTo>
                <a:lnTo>
                  <a:pt x="0" y="3606"/>
                </a:lnTo>
                <a:lnTo>
                  <a:pt x="0" y="12476"/>
                </a:lnTo>
                <a:lnTo>
                  <a:pt x="3596" y="16069"/>
                </a:lnTo>
                <a:lnTo>
                  <a:pt x="73691" y="16069"/>
                </a:lnTo>
                <a:lnTo>
                  <a:pt x="78141" y="8455"/>
                </a:lnTo>
                <a:lnTo>
                  <a:pt x="85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796" y="1423701"/>
            <a:ext cx="92710" cy="16510"/>
          </a:xfrm>
          <a:custGeom>
            <a:avLst/>
            <a:gdLst/>
            <a:ahLst/>
            <a:cxnLst/>
            <a:rect l="l" t="t" r="r" b="b"/>
            <a:pathLst>
              <a:path w="92709" h="16509">
                <a:moveTo>
                  <a:pt x="88558" y="0"/>
                </a:moveTo>
                <a:lnTo>
                  <a:pt x="0" y="0"/>
                </a:lnTo>
                <a:lnTo>
                  <a:pt x="2703" y="6024"/>
                </a:lnTo>
                <a:lnTo>
                  <a:pt x="3303" y="16069"/>
                </a:lnTo>
                <a:lnTo>
                  <a:pt x="88558" y="16069"/>
                </a:lnTo>
                <a:lnTo>
                  <a:pt x="92155" y="12462"/>
                </a:lnTo>
                <a:lnTo>
                  <a:pt x="92155" y="3592"/>
                </a:lnTo>
                <a:lnTo>
                  <a:pt x="88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5060" y="1423699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682" y="0"/>
                </a:moveTo>
                <a:lnTo>
                  <a:pt x="0" y="0"/>
                </a:lnTo>
                <a:lnTo>
                  <a:pt x="3437" y="16069"/>
                </a:lnTo>
                <a:lnTo>
                  <a:pt x="81404" y="16069"/>
                </a:lnTo>
                <a:lnTo>
                  <a:pt x="81685" y="7332"/>
                </a:lnTo>
                <a:lnTo>
                  <a:pt x="84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7347" y="139844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621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1046" y="1390411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09" h="16509">
                <a:moveTo>
                  <a:pt x="101572" y="0"/>
                </a:moveTo>
                <a:lnTo>
                  <a:pt x="0" y="0"/>
                </a:lnTo>
                <a:lnTo>
                  <a:pt x="10455" y="4301"/>
                </a:lnTo>
                <a:lnTo>
                  <a:pt x="19434" y="16069"/>
                </a:lnTo>
                <a:lnTo>
                  <a:pt x="101572" y="16069"/>
                </a:lnTo>
                <a:lnTo>
                  <a:pt x="105168" y="12462"/>
                </a:lnTo>
                <a:lnTo>
                  <a:pt x="105168" y="3592"/>
                </a:lnTo>
                <a:lnTo>
                  <a:pt x="101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0183" y="1390408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334" y="0"/>
                </a:moveTo>
                <a:lnTo>
                  <a:pt x="0" y="0"/>
                </a:lnTo>
                <a:lnTo>
                  <a:pt x="4702" y="7599"/>
                </a:lnTo>
                <a:lnTo>
                  <a:pt x="8272" y="16069"/>
                </a:lnTo>
                <a:lnTo>
                  <a:pt x="108873" y="16069"/>
                </a:lnTo>
                <a:lnTo>
                  <a:pt x="117331" y="4594"/>
                </a:lnTo>
                <a:lnTo>
                  <a:pt x="128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8235" y="1365154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37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7145" y="1331868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557" y="0"/>
                </a:lnTo>
              </a:path>
            </a:pathLst>
          </a:custGeom>
          <a:ln w="173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6644" y="1298573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39991" y="0"/>
                </a:lnTo>
              </a:path>
            </a:pathLst>
          </a:custGeom>
          <a:ln w="173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56389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8430" y="1129800"/>
            <a:ext cx="105410" cy="136525"/>
          </a:xfrm>
          <a:custGeom>
            <a:avLst/>
            <a:gdLst/>
            <a:ahLst/>
            <a:cxnLst/>
            <a:rect l="l" t="t" r="r" b="b"/>
            <a:pathLst>
              <a:path w="105409" h="136525">
                <a:moveTo>
                  <a:pt x="101657" y="0"/>
                </a:moveTo>
                <a:lnTo>
                  <a:pt x="55412" y="16991"/>
                </a:lnTo>
                <a:lnTo>
                  <a:pt x="25874" y="44977"/>
                </a:lnTo>
                <a:lnTo>
                  <a:pt x="6247" y="81586"/>
                </a:lnTo>
                <a:lnTo>
                  <a:pt x="0" y="119216"/>
                </a:lnTo>
                <a:lnTo>
                  <a:pt x="282" y="125871"/>
                </a:lnTo>
                <a:lnTo>
                  <a:pt x="512" y="128023"/>
                </a:lnTo>
                <a:lnTo>
                  <a:pt x="512" y="132457"/>
                </a:lnTo>
                <a:lnTo>
                  <a:pt x="4080" y="136037"/>
                </a:lnTo>
                <a:lnTo>
                  <a:pt x="12940" y="136051"/>
                </a:lnTo>
                <a:lnTo>
                  <a:pt x="16537" y="132457"/>
                </a:lnTo>
                <a:lnTo>
                  <a:pt x="16456" y="125707"/>
                </a:lnTo>
                <a:lnTo>
                  <a:pt x="16645" y="119747"/>
                </a:lnTo>
                <a:lnTo>
                  <a:pt x="25634" y="82362"/>
                </a:lnTo>
                <a:lnTo>
                  <a:pt x="45362" y="46399"/>
                </a:lnTo>
                <a:lnTo>
                  <a:pt x="85272" y="19694"/>
                </a:lnTo>
                <a:lnTo>
                  <a:pt x="97208" y="16069"/>
                </a:lnTo>
                <a:lnTo>
                  <a:pt x="101644" y="16069"/>
                </a:lnTo>
                <a:lnTo>
                  <a:pt x="105227" y="12490"/>
                </a:lnTo>
                <a:lnTo>
                  <a:pt x="105227" y="3606"/>
                </a:lnTo>
                <a:lnTo>
                  <a:pt x="101657" y="0"/>
                </a:lnTo>
                <a:close/>
              </a:path>
              <a:path w="105409" h="136525">
                <a:moveTo>
                  <a:pt x="101644" y="16069"/>
                </a:moveTo>
                <a:lnTo>
                  <a:pt x="97208" y="16069"/>
                </a:lnTo>
                <a:lnTo>
                  <a:pt x="101630" y="16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3569" y="1556553"/>
            <a:ext cx="175895" cy="205104"/>
          </a:xfrm>
          <a:custGeom>
            <a:avLst/>
            <a:gdLst/>
            <a:ahLst/>
            <a:cxnLst/>
            <a:rect l="l" t="t" r="r" b="b"/>
            <a:pathLst>
              <a:path w="175895" h="205105">
                <a:moveTo>
                  <a:pt x="0" y="20"/>
                </a:moveTo>
                <a:lnTo>
                  <a:pt x="5664" y="40143"/>
                </a:lnTo>
                <a:lnTo>
                  <a:pt x="16512" y="78342"/>
                </a:lnTo>
                <a:lnTo>
                  <a:pt x="32167" y="114242"/>
                </a:lnTo>
                <a:lnTo>
                  <a:pt x="52253" y="147467"/>
                </a:lnTo>
                <a:lnTo>
                  <a:pt x="76394" y="177639"/>
                </a:lnTo>
                <a:lnTo>
                  <a:pt x="104213" y="204383"/>
                </a:lnTo>
                <a:lnTo>
                  <a:pt x="105534" y="204568"/>
                </a:lnTo>
                <a:lnTo>
                  <a:pt x="106628" y="202829"/>
                </a:lnTo>
                <a:lnTo>
                  <a:pt x="107587" y="199286"/>
                </a:lnTo>
                <a:lnTo>
                  <a:pt x="108502" y="194056"/>
                </a:lnTo>
                <a:lnTo>
                  <a:pt x="109507" y="186953"/>
                </a:lnTo>
                <a:lnTo>
                  <a:pt x="110571" y="179020"/>
                </a:lnTo>
                <a:lnTo>
                  <a:pt x="111909" y="169452"/>
                </a:lnTo>
                <a:lnTo>
                  <a:pt x="121434" y="120301"/>
                </a:lnTo>
                <a:lnTo>
                  <a:pt x="135539" y="75362"/>
                </a:lnTo>
                <a:lnTo>
                  <a:pt x="135907" y="74465"/>
                </a:lnTo>
                <a:lnTo>
                  <a:pt x="67036" y="74465"/>
                </a:lnTo>
                <a:lnTo>
                  <a:pt x="72783" y="26291"/>
                </a:lnTo>
                <a:lnTo>
                  <a:pt x="83080" y="157"/>
                </a:lnTo>
                <a:lnTo>
                  <a:pt x="0" y="20"/>
                </a:lnTo>
                <a:close/>
              </a:path>
              <a:path w="175895" h="205105">
                <a:moveTo>
                  <a:pt x="147954" y="0"/>
                </a:moveTo>
                <a:lnTo>
                  <a:pt x="106097" y="30704"/>
                </a:lnTo>
                <a:lnTo>
                  <a:pt x="76428" y="62466"/>
                </a:lnTo>
                <a:lnTo>
                  <a:pt x="67036" y="74465"/>
                </a:lnTo>
                <a:lnTo>
                  <a:pt x="135907" y="74465"/>
                </a:lnTo>
                <a:lnTo>
                  <a:pt x="142058" y="59481"/>
                </a:lnTo>
                <a:lnTo>
                  <a:pt x="149640" y="43349"/>
                </a:lnTo>
                <a:lnTo>
                  <a:pt x="158450" y="26963"/>
                </a:lnTo>
                <a:lnTo>
                  <a:pt x="168357" y="10809"/>
                </a:lnTo>
                <a:lnTo>
                  <a:pt x="175743" y="20"/>
                </a:lnTo>
                <a:lnTo>
                  <a:pt x="147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91400" y="1524000"/>
            <a:ext cx="412115" cy="268605"/>
          </a:xfrm>
          <a:custGeom>
            <a:avLst/>
            <a:gdLst/>
            <a:ahLst/>
            <a:cxnLst/>
            <a:rect l="l" t="t" r="r" b="b"/>
            <a:pathLst>
              <a:path w="412115" h="268605">
                <a:moveTo>
                  <a:pt x="55835" y="30"/>
                </a:moveTo>
                <a:lnTo>
                  <a:pt x="37005" y="38870"/>
                </a:lnTo>
                <a:lnTo>
                  <a:pt x="22850" y="76301"/>
                </a:lnTo>
                <a:lnTo>
                  <a:pt x="8932" y="128765"/>
                </a:lnTo>
                <a:lnTo>
                  <a:pt x="2093" y="173821"/>
                </a:lnTo>
                <a:lnTo>
                  <a:pt x="0" y="210369"/>
                </a:lnTo>
                <a:lnTo>
                  <a:pt x="100" y="224099"/>
                </a:lnTo>
                <a:lnTo>
                  <a:pt x="25386" y="258329"/>
                </a:lnTo>
                <a:lnTo>
                  <a:pt x="67869" y="268481"/>
                </a:lnTo>
                <a:lnTo>
                  <a:pt x="73077" y="268481"/>
                </a:lnTo>
                <a:lnTo>
                  <a:pt x="109488" y="250362"/>
                </a:lnTo>
                <a:lnTo>
                  <a:pt x="118901" y="222623"/>
                </a:lnTo>
                <a:lnTo>
                  <a:pt x="283453" y="222623"/>
                </a:lnTo>
                <a:lnTo>
                  <a:pt x="325164" y="188350"/>
                </a:lnTo>
                <a:lnTo>
                  <a:pt x="361443" y="144793"/>
                </a:lnTo>
                <a:lnTo>
                  <a:pt x="372866" y="126526"/>
                </a:lnTo>
                <a:lnTo>
                  <a:pt x="78552" y="126526"/>
                </a:lnTo>
                <a:lnTo>
                  <a:pt x="78043" y="125817"/>
                </a:lnTo>
                <a:lnTo>
                  <a:pt x="78744" y="121633"/>
                </a:lnTo>
                <a:lnTo>
                  <a:pt x="80393" y="114385"/>
                </a:lnTo>
                <a:lnTo>
                  <a:pt x="82708" y="104577"/>
                </a:lnTo>
                <a:lnTo>
                  <a:pt x="85437" y="92575"/>
                </a:lnTo>
                <a:lnTo>
                  <a:pt x="93406" y="47901"/>
                </a:lnTo>
                <a:lnTo>
                  <a:pt x="95865" y="15244"/>
                </a:lnTo>
                <a:lnTo>
                  <a:pt x="87682" y="5818"/>
                </a:lnTo>
                <a:lnTo>
                  <a:pt x="70813" y="1351"/>
                </a:lnTo>
                <a:lnTo>
                  <a:pt x="55835" y="30"/>
                </a:lnTo>
                <a:close/>
              </a:path>
              <a:path w="412115" h="268605">
                <a:moveTo>
                  <a:pt x="283453" y="222623"/>
                </a:moveTo>
                <a:lnTo>
                  <a:pt x="118901" y="222623"/>
                </a:lnTo>
                <a:lnTo>
                  <a:pt x="121144" y="236844"/>
                </a:lnTo>
                <a:lnTo>
                  <a:pt x="149119" y="265771"/>
                </a:lnTo>
                <a:lnTo>
                  <a:pt x="169894" y="268481"/>
                </a:lnTo>
                <a:lnTo>
                  <a:pt x="175382" y="267920"/>
                </a:lnTo>
                <a:lnTo>
                  <a:pt x="212942" y="257896"/>
                </a:lnTo>
                <a:lnTo>
                  <a:pt x="248354" y="243200"/>
                </a:lnTo>
                <a:lnTo>
                  <a:pt x="281388" y="224099"/>
                </a:lnTo>
                <a:lnTo>
                  <a:pt x="283453" y="222623"/>
                </a:lnTo>
                <a:close/>
              </a:path>
              <a:path w="412115" h="268605">
                <a:moveTo>
                  <a:pt x="204075" y="0"/>
                </a:moveTo>
                <a:lnTo>
                  <a:pt x="136258" y="0"/>
                </a:lnTo>
                <a:lnTo>
                  <a:pt x="135800" y="2027"/>
                </a:lnTo>
                <a:lnTo>
                  <a:pt x="134420" y="7717"/>
                </a:lnTo>
                <a:lnTo>
                  <a:pt x="119434" y="55315"/>
                </a:lnTo>
                <a:lnTo>
                  <a:pt x="97939" y="100604"/>
                </a:lnTo>
                <a:lnTo>
                  <a:pt x="78552" y="126526"/>
                </a:lnTo>
                <a:lnTo>
                  <a:pt x="372866" y="126526"/>
                </a:lnTo>
                <a:lnTo>
                  <a:pt x="395899" y="76776"/>
                </a:lnTo>
                <a:lnTo>
                  <a:pt x="406367" y="39306"/>
                </a:lnTo>
                <a:lnTo>
                  <a:pt x="411158" y="6598"/>
                </a:lnTo>
                <a:lnTo>
                  <a:pt x="208831" y="6598"/>
                </a:lnTo>
                <a:lnTo>
                  <a:pt x="204075" y="0"/>
                </a:lnTo>
                <a:close/>
              </a:path>
              <a:path w="412115" h="268605">
                <a:moveTo>
                  <a:pt x="411856" y="0"/>
                </a:moveTo>
                <a:lnTo>
                  <a:pt x="209511" y="0"/>
                </a:lnTo>
                <a:lnTo>
                  <a:pt x="208831" y="6598"/>
                </a:lnTo>
                <a:lnTo>
                  <a:pt x="411158" y="6598"/>
                </a:lnTo>
                <a:lnTo>
                  <a:pt x="411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1616" y="1257247"/>
            <a:ext cx="86360" cy="16510"/>
          </a:xfrm>
          <a:custGeom>
            <a:avLst/>
            <a:gdLst/>
            <a:ahLst/>
            <a:cxnLst/>
            <a:rect l="l" t="t" r="r" b="b"/>
            <a:pathLst>
              <a:path w="86359" h="16509">
                <a:moveTo>
                  <a:pt x="82256" y="0"/>
                </a:moveTo>
                <a:lnTo>
                  <a:pt x="3582" y="0"/>
                </a:lnTo>
                <a:lnTo>
                  <a:pt x="0" y="3594"/>
                </a:lnTo>
                <a:lnTo>
                  <a:pt x="0" y="12463"/>
                </a:lnTo>
                <a:lnTo>
                  <a:pt x="3582" y="16070"/>
                </a:lnTo>
                <a:lnTo>
                  <a:pt x="82256" y="16070"/>
                </a:lnTo>
                <a:lnTo>
                  <a:pt x="85853" y="12463"/>
                </a:lnTo>
                <a:lnTo>
                  <a:pt x="85853" y="3594"/>
                </a:lnTo>
                <a:lnTo>
                  <a:pt x="82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25948" y="1900554"/>
            <a:ext cx="1479852" cy="411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5405">
              <a:lnSpc>
                <a:spcPct val="1030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37" y="518388"/>
            <a:ext cx="7620000" cy="86360"/>
          </a:xfrm>
          <a:custGeom>
            <a:avLst/>
            <a:gdLst/>
            <a:ahLst/>
            <a:cxnLst/>
            <a:rect l="l" t="t" r="r" b="b"/>
            <a:pathLst>
              <a:path w="7620000" h="86359">
                <a:moveTo>
                  <a:pt x="7619911" y="85763"/>
                </a:moveTo>
                <a:lnTo>
                  <a:pt x="0" y="85763"/>
                </a:lnTo>
                <a:lnTo>
                  <a:pt x="0" y="0"/>
                </a:lnTo>
                <a:lnTo>
                  <a:pt x="7619911" y="0"/>
                </a:lnTo>
                <a:lnTo>
                  <a:pt x="7619911" y="85763"/>
                </a:lnTo>
                <a:close/>
              </a:path>
            </a:pathLst>
          </a:custGeom>
          <a:solidFill>
            <a:srgbClr val="35B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8" y="6857999"/>
                </a:moveTo>
                <a:lnTo>
                  <a:pt x="0" y="6857999"/>
                </a:lnTo>
                <a:lnTo>
                  <a:pt x="0" y="1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990600"/>
            <a:ext cx="5715000" cy="1335408"/>
          </a:xfrm>
          <a:prstGeom prst="rect">
            <a:avLst/>
          </a:prstGeom>
          <a:solidFill>
            <a:srgbClr val="ECBD1D"/>
          </a:solidFill>
        </p:spPr>
        <p:txBody>
          <a:bodyPr vert="horz" wrap="square" lIns="0" tIns="0" rIns="0" bIns="0" rtlCol="0">
            <a:spAutoFit/>
          </a:bodyPr>
          <a:lstStyle/>
          <a:p>
            <a:pPr marL="2040889" marR="612140" indent="-1423035" algn="ctr">
              <a:lnSpc>
                <a:spcPts val="5200"/>
              </a:lnSpc>
            </a:pPr>
            <a:r>
              <a:rPr lang="en-US" sz="4400" b="1" spc="-25" dirty="0" smtClean="0">
                <a:solidFill>
                  <a:srgbClr val="FFFFFF"/>
                </a:solidFill>
                <a:cs typeface="Calibri"/>
              </a:rPr>
              <a:t>MANDATORY </a:t>
            </a:r>
          </a:p>
          <a:p>
            <a:pPr marL="2040889" marR="612140" indent="-1423035" algn="ctr">
              <a:lnSpc>
                <a:spcPts val="5200"/>
              </a:lnSpc>
            </a:pPr>
            <a:r>
              <a:rPr lang="en-US" sz="4400" b="1" spc="-25" dirty="0" smtClean="0">
                <a:solidFill>
                  <a:srgbClr val="FFFFFF"/>
                </a:solidFill>
                <a:cs typeface="Calibri"/>
              </a:rPr>
              <a:t>SAC COMPOSITION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200" y="2590800"/>
            <a:ext cx="7924800" cy="437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algn="just">
              <a:lnSpc>
                <a:spcPct val="100000"/>
              </a:lnSpc>
            </a:pPr>
            <a:r>
              <a:rPr lang="en-US" b="1" i="1" u="sng" spc="-15" dirty="0" smtClean="0">
                <a:solidFill>
                  <a:srgbClr val="1AADF7"/>
                </a:solidFill>
                <a:latin typeface="Arial"/>
                <a:cs typeface="Arial"/>
              </a:rPr>
              <a:t>SAC Composition must represent school population and must 	include:</a:t>
            </a:r>
          </a:p>
          <a:p>
            <a:pPr marL="92075" algn="just">
              <a:lnSpc>
                <a:spcPct val="100000"/>
              </a:lnSpc>
            </a:pPr>
            <a:endParaRPr lang="en-US" sz="800" b="1" i="1" u="sng" spc="-15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92075" algn="just">
              <a:lnSpc>
                <a:spcPct val="100000"/>
              </a:lnSpc>
            </a:pPr>
            <a:r>
              <a:rPr lang="en-US" sz="2000" b="1" spc="-15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2000" b="1" spc="-15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5" dirty="0" smtClean="0">
                <a:solidFill>
                  <a:srgbClr val="1AADF7"/>
                </a:solidFill>
                <a:latin typeface="Arial"/>
                <a:cs typeface="Arial"/>
              </a:rPr>
              <a:t>Principal</a:t>
            </a:r>
            <a:r>
              <a:rPr lang="en-US" sz="1600" spc="-15" dirty="0" smtClean="0">
                <a:solidFill>
                  <a:srgbClr val="1AADF7"/>
                </a:solidFill>
                <a:latin typeface="Arial"/>
                <a:cs typeface="Arial"/>
              </a:rPr>
              <a:t> (Not assistant principal)</a:t>
            </a:r>
          </a:p>
          <a:p>
            <a:pPr marL="92075" algn="just">
              <a:lnSpc>
                <a:spcPct val="100000"/>
              </a:lnSpc>
            </a:pPr>
            <a:r>
              <a:rPr lang="en-US" sz="1600" spc="-15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600" spc="-15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5" dirty="0" smtClean="0">
                <a:solidFill>
                  <a:srgbClr val="1AADF7"/>
                </a:solidFill>
                <a:latin typeface="Arial"/>
                <a:cs typeface="Arial"/>
              </a:rPr>
              <a:t>Teachers</a:t>
            </a:r>
            <a:endParaRPr lang="en-US" sz="1600" b="1" spc="-15" dirty="0">
              <a:solidFill>
                <a:srgbClr val="1AADF7"/>
              </a:solidFill>
              <a:latin typeface="Arial"/>
              <a:cs typeface="Arial"/>
            </a:endParaRPr>
          </a:p>
          <a:p>
            <a:pPr marL="92075" algn="just">
              <a:lnSpc>
                <a:spcPct val="100000"/>
              </a:lnSpc>
            </a:pPr>
            <a:r>
              <a:rPr lang="en-US" sz="1600" spc="-15" dirty="0" smtClean="0">
                <a:solidFill>
                  <a:srgbClr val="1AADF7"/>
                </a:solidFill>
                <a:latin typeface="Arial"/>
                <a:cs typeface="Arial"/>
              </a:rPr>
              <a:t>			</a:t>
            </a:r>
            <a:r>
              <a:rPr lang="en-US" sz="1600" b="1" spc="-15" dirty="0" smtClean="0">
                <a:solidFill>
                  <a:srgbClr val="1AADF7"/>
                </a:solidFill>
                <a:latin typeface="Arial"/>
                <a:cs typeface="Arial"/>
              </a:rPr>
              <a:t>BTU Steward </a:t>
            </a:r>
            <a:r>
              <a:rPr lang="en-US" sz="1600" spc="-15" dirty="0" smtClean="0">
                <a:solidFill>
                  <a:srgbClr val="1AADF7"/>
                </a:solidFill>
                <a:latin typeface="Arial"/>
                <a:cs typeface="Arial"/>
              </a:rPr>
              <a:t>(</a:t>
            </a:r>
            <a:r>
              <a:rPr lang="en-US" sz="1600" spc="-15" dirty="0">
                <a:solidFill>
                  <a:srgbClr val="1AADF7"/>
                </a:solidFill>
                <a:latin typeface="Arial"/>
                <a:cs typeface="Arial"/>
              </a:rPr>
              <a:t>O</a:t>
            </a:r>
            <a:r>
              <a:rPr lang="en-US" sz="1600" spc="-15" dirty="0" smtClean="0">
                <a:solidFill>
                  <a:srgbClr val="1AADF7"/>
                </a:solidFill>
                <a:latin typeface="Arial"/>
                <a:cs typeface="Arial"/>
              </a:rPr>
              <a:t>r designee)</a:t>
            </a:r>
          </a:p>
          <a:p>
            <a:pPr marL="92075" algn="just">
              <a:lnSpc>
                <a:spcPct val="100000"/>
              </a:lnSpc>
            </a:pPr>
            <a:r>
              <a:rPr lang="en-US" sz="1600" spc="-15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600" spc="-15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5" dirty="0" smtClean="0">
                <a:solidFill>
                  <a:srgbClr val="1AADF7"/>
                </a:solidFill>
                <a:latin typeface="Arial"/>
                <a:cs typeface="Arial"/>
              </a:rPr>
              <a:t>Parents</a:t>
            </a:r>
          </a:p>
          <a:p>
            <a:pPr marL="92075" algn="just">
              <a:lnSpc>
                <a:spcPct val="100000"/>
              </a:lnSpc>
            </a:pPr>
            <a:r>
              <a:rPr lang="en-US" sz="1600" spc="-15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600" spc="-15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5" dirty="0" smtClean="0">
                <a:solidFill>
                  <a:srgbClr val="1AADF7"/>
                </a:solidFill>
                <a:latin typeface="Arial"/>
                <a:cs typeface="Arial"/>
              </a:rPr>
              <a:t>Innovation Zone Representative </a:t>
            </a:r>
            <a:r>
              <a:rPr lang="en-US" sz="1600" spc="-15" dirty="0" smtClean="0">
                <a:solidFill>
                  <a:srgbClr val="1AADF7"/>
                </a:solidFill>
                <a:latin typeface="Arial"/>
                <a:cs typeface="Arial"/>
              </a:rPr>
              <a:t>(Must be a parent)</a:t>
            </a:r>
            <a:endParaRPr lang="en-US" sz="1600" spc="-15" dirty="0">
              <a:solidFill>
                <a:srgbClr val="1AADF7"/>
              </a:solidFill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  <a:spcBef>
                <a:spcPts val="284"/>
              </a:spcBef>
            </a:pP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	</a:t>
            </a:r>
            <a:r>
              <a:rPr lang="en-US" sz="1600" b="1" spc="-10" dirty="0" smtClean="0">
                <a:solidFill>
                  <a:srgbClr val="1AADF7"/>
                </a:solidFill>
                <a:latin typeface="Arial"/>
                <a:cs typeface="Arial"/>
              </a:rPr>
              <a:t>SAF Chairperson 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(Must be a parent)</a:t>
            </a:r>
          </a:p>
          <a:p>
            <a:pPr marL="12700" marR="5080">
              <a:lnSpc>
                <a:spcPct val="101000"/>
              </a:lnSpc>
              <a:spcBef>
                <a:spcPts val="284"/>
              </a:spcBef>
            </a:pPr>
            <a:r>
              <a:rPr lang="en-US" sz="1600" spc="-10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0" dirty="0" smtClean="0">
                <a:solidFill>
                  <a:srgbClr val="1AADF7"/>
                </a:solidFill>
                <a:latin typeface="Arial"/>
                <a:cs typeface="Arial"/>
              </a:rPr>
              <a:t>ESOL Representative 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(Must be the parent of ELL student)</a:t>
            </a:r>
          </a:p>
          <a:p>
            <a:pPr marL="12700" marR="5080">
              <a:lnSpc>
                <a:spcPct val="101000"/>
              </a:lnSpc>
              <a:spcBef>
                <a:spcPts val="284"/>
              </a:spcBef>
            </a:pP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	</a:t>
            </a:r>
            <a:r>
              <a:rPr lang="en-US" sz="1600" b="1" spc="-10" dirty="0" smtClean="0">
                <a:solidFill>
                  <a:srgbClr val="1AADF7"/>
                </a:solidFill>
                <a:latin typeface="Arial"/>
                <a:cs typeface="Arial"/>
              </a:rPr>
              <a:t>ESE Representative 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(Must be the parent of an ESE student)</a:t>
            </a:r>
          </a:p>
          <a:p>
            <a:pPr marL="12700" marR="5080">
              <a:lnSpc>
                <a:spcPct val="101000"/>
              </a:lnSpc>
              <a:spcBef>
                <a:spcPts val="284"/>
              </a:spcBef>
            </a:pPr>
            <a:r>
              <a:rPr lang="en-US" sz="1600" spc="-10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0" dirty="0" smtClean="0">
                <a:solidFill>
                  <a:srgbClr val="1AADF7"/>
                </a:solidFill>
                <a:latin typeface="Arial"/>
                <a:cs typeface="Arial"/>
              </a:rPr>
              <a:t>Gifted Representative 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(Must be the parent of a Gifted student)</a:t>
            </a:r>
          </a:p>
          <a:p>
            <a:pPr marL="12700" marR="5080">
              <a:lnSpc>
                <a:spcPct val="101000"/>
              </a:lnSpc>
              <a:spcBef>
                <a:spcPts val="284"/>
              </a:spcBef>
            </a:pPr>
            <a:r>
              <a:rPr lang="en-US" sz="1600" spc="-10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0" dirty="0" smtClean="0">
                <a:solidFill>
                  <a:srgbClr val="1AADF7"/>
                </a:solidFill>
                <a:latin typeface="Arial"/>
                <a:cs typeface="Arial"/>
              </a:rPr>
              <a:t>Pre-K 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(If applicable-parent or certified teacher)</a:t>
            </a:r>
          </a:p>
          <a:p>
            <a:pPr marL="12700" marR="5080">
              <a:lnSpc>
                <a:spcPct val="101000"/>
              </a:lnSpc>
              <a:spcBef>
                <a:spcPts val="284"/>
              </a:spcBef>
            </a:pPr>
            <a:r>
              <a:rPr lang="en-US" sz="1600" spc="-10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0" dirty="0" smtClean="0">
                <a:solidFill>
                  <a:srgbClr val="1AADF7"/>
                </a:solidFill>
                <a:latin typeface="Arial"/>
                <a:cs typeface="Arial"/>
              </a:rPr>
              <a:t>Non-Instructional Employees</a:t>
            </a:r>
          </a:p>
          <a:p>
            <a:pPr marL="12700" marR="5080">
              <a:lnSpc>
                <a:spcPct val="101000"/>
              </a:lnSpc>
              <a:spcBef>
                <a:spcPts val="284"/>
              </a:spcBef>
            </a:pPr>
            <a:r>
              <a:rPr lang="en-US" sz="1600" spc="-10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0" dirty="0" smtClean="0">
                <a:solidFill>
                  <a:srgbClr val="1AADF7"/>
                </a:solidFill>
                <a:latin typeface="Arial"/>
                <a:cs typeface="Arial"/>
              </a:rPr>
              <a:t>Community/ Business Representatives</a:t>
            </a:r>
          </a:p>
          <a:p>
            <a:pPr marL="12700" marR="5080">
              <a:lnSpc>
                <a:spcPct val="101000"/>
              </a:lnSpc>
              <a:spcBef>
                <a:spcPts val="284"/>
              </a:spcBef>
            </a:pPr>
            <a:r>
              <a:rPr lang="en-US" sz="1600" spc="-10" dirty="0">
                <a:solidFill>
                  <a:srgbClr val="1AADF7"/>
                </a:solidFill>
                <a:latin typeface="Arial"/>
                <a:cs typeface="Arial"/>
              </a:rPr>
              <a:t>	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r>
              <a:rPr lang="en-US" sz="1600" b="1" spc="-10" dirty="0" smtClean="0">
                <a:solidFill>
                  <a:srgbClr val="1AADF7"/>
                </a:solidFill>
                <a:latin typeface="Arial"/>
                <a:cs typeface="Arial"/>
              </a:rPr>
              <a:t>Students</a:t>
            </a: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 (mandatory for High School, optional for Middle School)</a:t>
            </a:r>
            <a:endParaRPr sz="1600" dirty="0" smtClean="0">
              <a:solidFill>
                <a:srgbClr val="1AADF7"/>
              </a:solidFill>
              <a:latin typeface="Arial"/>
              <a:cs typeface="Arial"/>
            </a:endParaRPr>
          </a:p>
          <a:p>
            <a:pPr marL="12700" marR="376555">
              <a:lnSpc>
                <a:spcPct val="99400"/>
              </a:lnSpc>
            </a:pPr>
            <a:r>
              <a:rPr lang="en-US" sz="1600" spc="-10" dirty="0" smtClean="0">
                <a:solidFill>
                  <a:srgbClr val="1AADF7"/>
                </a:solidFill>
                <a:latin typeface="Arial"/>
                <a:cs typeface="Arial"/>
              </a:rPr>
              <a:t>		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3541" y="1159311"/>
            <a:ext cx="163195" cy="78740"/>
          </a:xfrm>
          <a:custGeom>
            <a:avLst/>
            <a:gdLst/>
            <a:ahLst/>
            <a:cxnLst/>
            <a:rect l="l" t="t" r="r" b="b"/>
            <a:pathLst>
              <a:path w="163195" h="78740">
                <a:moveTo>
                  <a:pt x="24835" y="0"/>
                </a:moveTo>
                <a:lnTo>
                  <a:pt x="15821" y="211"/>
                </a:lnTo>
                <a:lnTo>
                  <a:pt x="8578" y="695"/>
                </a:lnTo>
                <a:lnTo>
                  <a:pt x="3381" y="1241"/>
                </a:lnTo>
                <a:lnTo>
                  <a:pt x="0" y="1722"/>
                </a:lnTo>
                <a:lnTo>
                  <a:pt x="8677" y="18853"/>
                </a:lnTo>
                <a:lnTo>
                  <a:pt x="42484" y="55086"/>
                </a:lnTo>
                <a:lnTo>
                  <a:pt x="82200" y="73082"/>
                </a:lnTo>
                <a:lnTo>
                  <a:pt x="120429" y="78622"/>
                </a:lnTo>
                <a:lnTo>
                  <a:pt x="131564" y="78701"/>
                </a:lnTo>
                <a:lnTo>
                  <a:pt x="141438" y="78253"/>
                </a:lnTo>
                <a:lnTo>
                  <a:pt x="149777" y="77492"/>
                </a:lnTo>
                <a:lnTo>
                  <a:pt x="156308" y="76633"/>
                </a:lnTo>
                <a:lnTo>
                  <a:pt x="160757" y="75889"/>
                </a:lnTo>
                <a:lnTo>
                  <a:pt x="162850" y="75475"/>
                </a:lnTo>
                <a:lnTo>
                  <a:pt x="152364" y="58881"/>
                </a:lnTo>
                <a:lnTo>
                  <a:pt x="114612" y="23710"/>
                </a:lnTo>
                <a:lnTo>
                  <a:pt x="73149" y="6057"/>
                </a:lnTo>
                <a:lnTo>
                  <a:pt x="35348" y="269"/>
                </a:lnTo>
                <a:lnTo>
                  <a:pt x="24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5407" y="1548486"/>
            <a:ext cx="102235" cy="16510"/>
          </a:xfrm>
          <a:custGeom>
            <a:avLst/>
            <a:gdLst/>
            <a:ahLst/>
            <a:cxnLst/>
            <a:rect l="l" t="t" r="r" b="b"/>
            <a:pathLst>
              <a:path w="102234" h="16509">
                <a:moveTo>
                  <a:pt x="102045" y="0"/>
                </a:moveTo>
                <a:lnTo>
                  <a:pt x="3559" y="0"/>
                </a:lnTo>
                <a:lnTo>
                  <a:pt x="0" y="3583"/>
                </a:lnTo>
                <a:lnTo>
                  <a:pt x="0" y="12397"/>
                </a:lnTo>
                <a:lnTo>
                  <a:pt x="3559" y="15968"/>
                </a:lnTo>
                <a:lnTo>
                  <a:pt x="92094" y="15968"/>
                </a:lnTo>
                <a:lnTo>
                  <a:pt x="96937" y="6849"/>
                </a:lnTo>
                <a:lnTo>
                  <a:pt x="102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2944" y="1556472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921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818" y="1548486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5" h="16509">
                <a:moveTo>
                  <a:pt x="30975" y="0"/>
                </a:moveTo>
                <a:lnTo>
                  <a:pt x="568" y="0"/>
                </a:lnTo>
                <a:lnTo>
                  <a:pt x="979" y="6557"/>
                </a:lnTo>
                <a:lnTo>
                  <a:pt x="0" y="15968"/>
                </a:lnTo>
                <a:lnTo>
                  <a:pt x="49764" y="15968"/>
                </a:lnTo>
                <a:lnTo>
                  <a:pt x="40079" y="5986"/>
                </a:lnTo>
                <a:lnTo>
                  <a:pt x="30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82343" y="1548486"/>
            <a:ext cx="29845" cy="16510"/>
          </a:xfrm>
          <a:custGeom>
            <a:avLst/>
            <a:gdLst/>
            <a:ahLst/>
            <a:cxnLst/>
            <a:rect l="l" t="t" r="r" b="b"/>
            <a:pathLst>
              <a:path w="29845" h="16509">
                <a:moveTo>
                  <a:pt x="22759" y="0"/>
                </a:moveTo>
                <a:lnTo>
                  <a:pt x="13219" y="0"/>
                </a:lnTo>
                <a:lnTo>
                  <a:pt x="5703" y="7858"/>
                </a:lnTo>
                <a:lnTo>
                  <a:pt x="0" y="15968"/>
                </a:lnTo>
                <a:lnTo>
                  <a:pt x="29428" y="15968"/>
                </a:lnTo>
                <a:lnTo>
                  <a:pt x="26173" y="4406"/>
                </a:lnTo>
                <a:lnTo>
                  <a:pt x="22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7666" y="1515404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09">
                <a:moveTo>
                  <a:pt x="128653" y="0"/>
                </a:moveTo>
                <a:lnTo>
                  <a:pt x="3572" y="0"/>
                </a:lnTo>
                <a:lnTo>
                  <a:pt x="0" y="3583"/>
                </a:lnTo>
                <a:lnTo>
                  <a:pt x="0" y="12399"/>
                </a:lnTo>
                <a:lnTo>
                  <a:pt x="3572" y="15968"/>
                </a:lnTo>
                <a:lnTo>
                  <a:pt x="113013" y="15968"/>
                </a:lnTo>
                <a:lnTo>
                  <a:pt x="120251" y="6850"/>
                </a:lnTo>
                <a:lnTo>
                  <a:pt x="128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3168" y="1523389"/>
            <a:ext cx="22479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4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3949" y="1482323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75592" y="0"/>
                </a:moveTo>
                <a:lnTo>
                  <a:pt x="3545" y="0"/>
                </a:lnTo>
                <a:lnTo>
                  <a:pt x="0" y="3583"/>
                </a:lnTo>
                <a:lnTo>
                  <a:pt x="0" y="12397"/>
                </a:lnTo>
                <a:lnTo>
                  <a:pt x="3545" y="15968"/>
                </a:lnTo>
                <a:lnTo>
                  <a:pt x="71756" y="15968"/>
                </a:lnTo>
                <a:lnTo>
                  <a:pt x="72762" y="7698"/>
                </a:lnTo>
                <a:lnTo>
                  <a:pt x="75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34518" y="1482324"/>
            <a:ext cx="101600" cy="16510"/>
          </a:xfrm>
          <a:custGeom>
            <a:avLst/>
            <a:gdLst/>
            <a:ahLst/>
            <a:cxnLst/>
            <a:rect l="l" t="t" r="r" b="b"/>
            <a:pathLst>
              <a:path w="101600" h="16509">
                <a:moveTo>
                  <a:pt x="86006" y="0"/>
                </a:moveTo>
                <a:lnTo>
                  <a:pt x="21316" y="0"/>
                </a:lnTo>
                <a:lnTo>
                  <a:pt x="15256" y="3256"/>
                </a:lnTo>
                <a:lnTo>
                  <a:pt x="1500" y="14389"/>
                </a:lnTo>
                <a:lnTo>
                  <a:pt x="0" y="15968"/>
                </a:lnTo>
                <a:lnTo>
                  <a:pt x="65524" y="15968"/>
                </a:lnTo>
                <a:lnTo>
                  <a:pt x="69929" y="13500"/>
                </a:lnTo>
                <a:lnTo>
                  <a:pt x="82324" y="8297"/>
                </a:lnTo>
                <a:lnTo>
                  <a:pt x="101474" y="3658"/>
                </a:lnTo>
                <a:lnTo>
                  <a:pt x="86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5434" y="1482324"/>
            <a:ext cx="106045" cy="16510"/>
          </a:xfrm>
          <a:custGeom>
            <a:avLst/>
            <a:gdLst/>
            <a:ahLst/>
            <a:cxnLst/>
            <a:rect l="l" t="t" r="r" b="b"/>
            <a:pathLst>
              <a:path w="106045" h="16509">
                <a:moveTo>
                  <a:pt x="102335" y="0"/>
                </a:moveTo>
                <a:lnTo>
                  <a:pt x="5834" y="0"/>
                </a:lnTo>
                <a:lnTo>
                  <a:pt x="4287" y="8680"/>
                </a:lnTo>
                <a:lnTo>
                  <a:pt x="0" y="15968"/>
                </a:lnTo>
                <a:lnTo>
                  <a:pt x="102335" y="15968"/>
                </a:lnTo>
                <a:lnTo>
                  <a:pt x="105907" y="12385"/>
                </a:lnTo>
                <a:lnTo>
                  <a:pt x="105907" y="3569"/>
                </a:lnTo>
                <a:lnTo>
                  <a:pt x="102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6126" y="1482323"/>
            <a:ext cx="57785" cy="16510"/>
          </a:xfrm>
          <a:custGeom>
            <a:avLst/>
            <a:gdLst/>
            <a:ahLst/>
            <a:cxnLst/>
            <a:rect l="l" t="t" r="r" b="b"/>
            <a:pathLst>
              <a:path w="57784" h="16509">
                <a:moveTo>
                  <a:pt x="51868" y="0"/>
                </a:moveTo>
                <a:lnTo>
                  <a:pt x="0" y="0"/>
                </a:lnTo>
                <a:lnTo>
                  <a:pt x="2457" y="796"/>
                </a:lnTo>
                <a:lnTo>
                  <a:pt x="13316" y="5541"/>
                </a:lnTo>
                <a:lnTo>
                  <a:pt x="30207" y="15996"/>
                </a:lnTo>
                <a:lnTo>
                  <a:pt x="57717" y="15968"/>
                </a:lnTo>
                <a:lnTo>
                  <a:pt x="53840" y="9264"/>
                </a:lnTo>
                <a:lnTo>
                  <a:pt x="51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9019" y="1449241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8547" y="0"/>
                </a:moveTo>
                <a:lnTo>
                  <a:pt x="0" y="0"/>
                </a:lnTo>
                <a:lnTo>
                  <a:pt x="5887" y="7327"/>
                </a:lnTo>
                <a:lnTo>
                  <a:pt x="8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4444" y="1449241"/>
            <a:ext cx="85090" cy="16510"/>
          </a:xfrm>
          <a:custGeom>
            <a:avLst/>
            <a:gdLst/>
            <a:ahLst/>
            <a:cxnLst/>
            <a:rect l="l" t="t" r="r" b="b"/>
            <a:pathLst>
              <a:path w="85090" h="16509">
                <a:moveTo>
                  <a:pt x="84870" y="0"/>
                </a:moveTo>
                <a:lnTo>
                  <a:pt x="3573" y="0"/>
                </a:lnTo>
                <a:lnTo>
                  <a:pt x="0" y="3583"/>
                </a:lnTo>
                <a:lnTo>
                  <a:pt x="0" y="12397"/>
                </a:lnTo>
                <a:lnTo>
                  <a:pt x="3573" y="15968"/>
                </a:lnTo>
                <a:lnTo>
                  <a:pt x="73198" y="15968"/>
                </a:lnTo>
                <a:lnTo>
                  <a:pt x="77618" y="8402"/>
                </a:lnTo>
                <a:lnTo>
                  <a:pt x="848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284" y="1449244"/>
            <a:ext cx="92075" cy="16510"/>
          </a:xfrm>
          <a:custGeom>
            <a:avLst/>
            <a:gdLst/>
            <a:ahLst/>
            <a:cxnLst/>
            <a:rect l="l" t="t" r="r" b="b"/>
            <a:pathLst>
              <a:path w="92075" h="16509">
                <a:moveTo>
                  <a:pt x="87965" y="0"/>
                </a:moveTo>
                <a:lnTo>
                  <a:pt x="0" y="0"/>
                </a:lnTo>
                <a:lnTo>
                  <a:pt x="2686" y="5986"/>
                </a:lnTo>
                <a:lnTo>
                  <a:pt x="3281" y="15968"/>
                </a:lnTo>
                <a:lnTo>
                  <a:pt x="87965" y="15968"/>
                </a:lnTo>
                <a:lnTo>
                  <a:pt x="91539" y="12385"/>
                </a:lnTo>
                <a:lnTo>
                  <a:pt x="91539" y="3571"/>
                </a:lnTo>
                <a:lnTo>
                  <a:pt x="879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25850" y="1449241"/>
            <a:ext cx="84455" cy="16510"/>
          </a:xfrm>
          <a:custGeom>
            <a:avLst/>
            <a:gdLst/>
            <a:ahLst/>
            <a:cxnLst/>
            <a:rect l="l" t="t" r="r" b="b"/>
            <a:pathLst>
              <a:path w="84454" h="16509">
                <a:moveTo>
                  <a:pt x="84115" y="0"/>
                </a:moveTo>
                <a:lnTo>
                  <a:pt x="0" y="0"/>
                </a:lnTo>
                <a:lnTo>
                  <a:pt x="3413" y="15968"/>
                </a:lnTo>
                <a:lnTo>
                  <a:pt x="80860" y="15968"/>
                </a:lnTo>
                <a:lnTo>
                  <a:pt x="81139" y="7287"/>
                </a:lnTo>
                <a:lnTo>
                  <a:pt x="8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79795" y="1424147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326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0727" y="1416163"/>
            <a:ext cx="104775" cy="16510"/>
          </a:xfrm>
          <a:custGeom>
            <a:avLst/>
            <a:gdLst/>
            <a:ahLst/>
            <a:cxnLst/>
            <a:rect l="l" t="t" r="r" b="b"/>
            <a:pathLst>
              <a:path w="104775" h="16509">
                <a:moveTo>
                  <a:pt x="100892" y="0"/>
                </a:moveTo>
                <a:lnTo>
                  <a:pt x="0" y="0"/>
                </a:lnTo>
                <a:lnTo>
                  <a:pt x="10387" y="4273"/>
                </a:lnTo>
                <a:lnTo>
                  <a:pt x="19305" y="15967"/>
                </a:lnTo>
                <a:lnTo>
                  <a:pt x="100892" y="15967"/>
                </a:lnTo>
                <a:lnTo>
                  <a:pt x="104465" y="12383"/>
                </a:lnTo>
                <a:lnTo>
                  <a:pt x="104465" y="3569"/>
                </a:lnTo>
                <a:lnTo>
                  <a:pt x="100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1071" y="1416159"/>
            <a:ext cx="127635" cy="16510"/>
          </a:xfrm>
          <a:custGeom>
            <a:avLst/>
            <a:gdLst/>
            <a:ahLst/>
            <a:cxnLst/>
            <a:rect l="l" t="t" r="r" b="b"/>
            <a:pathLst>
              <a:path w="127634" h="16509">
                <a:moveTo>
                  <a:pt x="127477" y="0"/>
                </a:moveTo>
                <a:lnTo>
                  <a:pt x="0" y="0"/>
                </a:lnTo>
                <a:lnTo>
                  <a:pt x="4671" y="7553"/>
                </a:lnTo>
                <a:lnTo>
                  <a:pt x="8218" y="15968"/>
                </a:lnTo>
                <a:lnTo>
                  <a:pt x="108145" y="15968"/>
                </a:lnTo>
                <a:lnTo>
                  <a:pt x="116547" y="4566"/>
                </a:lnTo>
                <a:lnTo>
                  <a:pt x="12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00542" y="1391064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4179" y="0"/>
                </a:lnTo>
              </a:path>
            </a:pathLst>
          </a:custGeom>
          <a:ln w="17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29257" y="1357986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753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8494" y="1324900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718" y="0"/>
                </a:lnTo>
              </a:path>
            </a:pathLst>
          </a:custGeom>
          <a:ln w="172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56971" y="1283835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9" y="0"/>
                </a:lnTo>
                <a:lnTo>
                  <a:pt x="0" y="3569"/>
                </a:lnTo>
                <a:lnTo>
                  <a:pt x="0" y="12385"/>
                </a:lnTo>
                <a:lnTo>
                  <a:pt x="3559" y="15968"/>
                </a:lnTo>
                <a:lnTo>
                  <a:pt x="81706" y="15968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9197" y="1157187"/>
            <a:ext cx="104775" cy="135255"/>
          </a:xfrm>
          <a:custGeom>
            <a:avLst/>
            <a:gdLst/>
            <a:ahLst/>
            <a:cxnLst/>
            <a:rect l="l" t="t" r="r" b="b"/>
            <a:pathLst>
              <a:path w="104775" h="135255">
                <a:moveTo>
                  <a:pt x="100978" y="0"/>
                </a:moveTo>
                <a:lnTo>
                  <a:pt x="55206" y="16779"/>
                </a:lnTo>
                <a:lnTo>
                  <a:pt x="25702" y="44695"/>
                </a:lnTo>
                <a:lnTo>
                  <a:pt x="6375" y="80575"/>
                </a:lnTo>
                <a:lnTo>
                  <a:pt x="0" y="118362"/>
                </a:lnTo>
                <a:lnTo>
                  <a:pt x="261" y="124889"/>
                </a:lnTo>
                <a:lnTo>
                  <a:pt x="509" y="127219"/>
                </a:lnTo>
                <a:lnTo>
                  <a:pt x="509" y="131626"/>
                </a:lnTo>
                <a:lnTo>
                  <a:pt x="4055" y="135183"/>
                </a:lnTo>
                <a:lnTo>
                  <a:pt x="12854" y="135197"/>
                </a:lnTo>
                <a:lnTo>
                  <a:pt x="16427" y="131626"/>
                </a:lnTo>
                <a:lnTo>
                  <a:pt x="16359" y="124889"/>
                </a:lnTo>
                <a:lnTo>
                  <a:pt x="16491" y="119529"/>
                </a:lnTo>
                <a:lnTo>
                  <a:pt x="33053" y="65300"/>
                </a:lnTo>
                <a:lnTo>
                  <a:pt x="58406" y="33909"/>
                </a:lnTo>
                <a:lnTo>
                  <a:pt x="93343" y="16756"/>
                </a:lnTo>
                <a:lnTo>
                  <a:pt x="96559" y="15968"/>
                </a:lnTo>
                <a:lnTo>
                  <a:pt x="100966" y="15968"/>
                </a:lnTo>
                <a:lnTo>
                  <a:pt x="104524" y="12411"/>
                </a:lnTo>
                <a:lnTo>
                  <a:pt x="104524" y="3585"/>
                </a:lnTo>
                <a:lnTo>
                  <a:pt x="100978" y="0"/>
                </a:lnTo>
                <a:close/>
              </a:path>
              <a:path w="104775" h="135255">
                <a:moveTo>
                  <a:pt x="100966" y="15968"/>
                </a:moveTo>
                <a:lnTo>
                  <a:pt x="96559" y="15968"/>
                </a:lnTo>
                <a:lnTo>
                  <a:pt x="100952" y="15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6240" y="1581263"/>
            <a:ext cx="174625" cy="204470"/>
          </a:xfrm>
          <a:custGeom>
            <a:avLst/>
            <a:gdLst/>
            <a:ahLst/>
            <a:cxnLst/>
            <a:rect l="l" t="t" r="r" b="b"/>
            <a:pathLst>
              <a:path w="174625" h="204469">
                <a:moveTo>
                  <a:pt x="0" y="20"/>
                </a:moveTo>
                <a:lnTo>
                  <a:pt x="5680" y="40141"/>
                </a:lnTo>
                <a:lnTo>
                  <a:pt x="16572" y="78323"/>
                </a:lnTo>
                <a:lnTo>
                  <a:pt x="32296" y="114187"/>
                </a:lnTo>
                <a:lnTo>
                  <a:pt x="52471" y="147349"/>
                </a:lnTo>
                <a:lnTo>
                  <a:pt x="76826" y="177546"/>
                </a:lnTo>
                <a:lnTo>
                  <a:pt x="104647" y="204049"/>
                </a:lnTo>
                <a:lnTo>
                  <a:pt x="105800" y="204077"/>
                </a:lnTo>
                <a:lnTo>
                  <a:pt x="106741" y="202164"/>
                </a:lnTo>
                <a:lnTo>
                  <a:pt x="107565" y="198433"/>
                </a:lnTo>
                <a:lnTo>
                  <a:pt x="108364" y="193004"/>
                </a:lnTo>
                <a:lnTo>
                  <a:pt x="110281" y="177430"/>
                </a:lnTo>
                <a:lnTo>
                  <a:pt x="111556" y="167760"/>
                </a:lnTo>
                <a:lnTo>
                  <a:pt x="121164" y="117758"/>
                </a:lnTo>
                <a:lnTo>
                  <a:pt x="134978" y="74163"/>
                </a:lnTo>
                <a:lnTo>
                  <a:pt x="66467" y="74163"/>
                </a:lnTo>
                <a:lnTo>
                  <a:pt x="72345" y="25942"/>
                </a:lnTo>
                <a:lnTo>
                  <a:pt x="82543" y="121"/>
                </a:lnTo>
                <a:lnTo>
                  <a:pt x="0" y="20"/>
                </a:lnTo>
                <a:close/>
              </a:path>
              <a:path w="174625" h="204469">
                <a:moveTo>
                  <a:pt x="146850" y="0"/>
                </a:moveTo>
                <a:lnTo>
                  <a:pt x="105089" y="30762"/>
                </a:lnTo>
                <a:lnTo>
                  <a:pt x="75610" y="62445"/>
                </a:lnTo>
                <a:lnTo>
                  <a:pt x="66467" y="74163"/>
                </a:lnTo>
                <a:lnTo>
                  <a:pt x="134978" y="74163"/>
                </a:lnTo>
                <a:lnTo>
                  <a:pt x="135666" y="72275"/>
                </a:lnTo>
                <a:lnTo>
                  <a:pt x="142390" y="56245"/>
                </a:lnTo>
                <a:lnTo>
                  <a:pt x="150215" y="39985"/>
                </a:lnTo>
                <a:lnTo>
                  <a:pt x="159235" y="23615"/>
                </a:lnTo>
                <a:lnTo>
                  <a:pt x="169544" y="7260"/>
                </a:lnTo>
                <a:lnTo>
                  <a:pt x="174569" y="20"/>
                </a:lnTo>
                <a:lnTo>
                  <a:pt x="146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0005" y="1581284"/>
            <a:ext cx="409575" cy="267335"/>
          </a:xfrm>
          <a:custGeom>
            <a:avLst/>
            <a:gdLst/>
            <a:ahLst/>
            <a:cxnLst/>
            <a:rect l="l" t="t" r="r" b="b"/>
            <a:pathLst>
              <a:path w="409575" h="267335">
                <a:moveTo>
                  <a:pt x="54741" y="1"/>
                </a:moveTo>
                <a:lnTo>
                  <a:pt x="36209" y="38606"/>
                </a:lnTo>
                <a:lnTo>
                  <a:pt x="22286" y="75807"/>
                </a:lnTo>
                <a:lnTo>
                  <a:pt x="8610" y="127958"/>
                </a:lnTo>
                <a:lnTo>
                  <a:pt x="1911" y="172727"/>
                </a:lnTo>
                <a:lnTo>
                  <a:pt x="0" y="222782"/>
                </a:lnTo>
                <a:lnTo>
                  <a:pt x="120" y="227332"/>
                </a:lnTo>
                <a:lnTo>
                  <a:pt x="25288" y="256762"/>
                </a:lnTo>
                <a:lnTo>
                  <a:pt x="67327" y="266797"/>
                </a:lnTo>
                <a:lnTo>
                  <a:pt x="72568" y="266787"/>
                </a:lnTo>
                <a:lnTo>
                  <a:pt x="108830" y="248577"/>
                </a:lnTo>
                <a:lnTo>
                  <a:pt x="118019" y="221227"/>
                </a:lnTo>
                <a:lnTo>
                  <a:pt x="281471" y="221227"/>
                </a:lnTo>
                <a:lnTo>
                  <a:pt x="322903" y="187169"/>
                </a:lnTo>
                <a:lnTo>
                  <a:pt x="358940" y="143885"/>
                </a:lnTo>
                <a:lnTo>
                  <a:pt x="369863" y="126504"/>
                </a:lnTo>
                <a:lnTo>
                  <a:pt x="77188" y="126504"/>
                </a:lnTo>
                <a:lnTo>
                  <a:pt x="76874" y="125571"/>
                </a:lnTo>
                <a:lnTo>
                  <a:pt x="77755" y="121135"/>
                </a:lnTo>
                <a:lnTo>
                  <a:pt x="82014" y="103535"/>
                </a:lnTo>
                <a:lnTo>
                  <a:pt x="84848" y="91264"/>
                </a:lnTo>
                <a:lnTo>
                  <a:pt x="92894" y="45919"/>
                </a:lnTo>
                <a:lnTo>
                  <a:pt x="95155" y="13038"/>
                </a:lnTo>
                <a:lnTo>
                  <a:pt x="86716" y="4854"/>
                </a:lnTo>
                <a:lnTo>
                  <a:pt x="69518" y="1055"/>
                </a:lnTo>
                <a:lnTo>
                  <a:pt x="54741" y="1"/>
                </a:lnTo>
                <a:close/>
              </a:path>
              <a:path w="409575" h="267335">
                <a:moveTo>
                  <a:pt x="281471" y="221227"/>
                </a:moveTo>
                <a:lnTo>
                  <a:pt x="118019" y="221227"/>
                </a:lnTo>
                <a:lnTo>
                  <a:pt x="120275" y="235445"/>
                </a:lnTo>
                <a:lnTo>
                  <a:pt x="126566" y="247834"/>
                </a:lnTo>
                <a:lnTo>
                  <a:pt x="136172" y="257668"/>
                </a:lnTo>
                <a:lnTo>
                  <a:pt x="148377" y="264227"/>
                </a:lnTo>
                <a:lnTo>
                  <a:pt x="162462" y="266787"/>
                </a:lnTo>
                <a:lnTo>
                  <a:pt x="168775" y="266787"/>
                </a:lnTo>
                <a:lnTo>
                  <a:pt x="211431" y="256279"/>
                </a:lnTo>
                <a:lnTo>
                  <a:pt x="263284" y="232743"/>
                </a:lnTo>
                <a:lnTo>
                  <a:pt x="281471" y="221227"/>
                </a:lnTo>
                <a:close/>
              </a:path>
              <a:path w="409575" h="267335">
                <a:moveTo>
                  <a:pt x="202623" y="0"/>
                </a:moveTo>
                <a:lnTo>
                  <a:pt x="135260" y="1"/>
                </a:lnTo>
                <a:lnTo>
                  <a:pt x="134800" y="2039"/>
                </a:lnTo>
                <a:lnTo>
                  <a:pt x="133410" y="7761"/>
                </a:lnTo>
                <a:lnTo>
                  <a:pt x="118332" y="55537"/>
                </a:lnTo>
                <a:lnTo>
                  <a:pt x="96700" y="100794"/>
                </a:lnTo>
                <a:lnTo>
                  <a:pt x="77188" y="126504"/>
                </a:lnTo>
                <a:lnTo>
                  <a:pt x="369863" y="126504"/>
                </a:lnTo>
                <a:lnTo>
                  <a:pt x="393166" y="76295"/>
                </a:lnTo>
                <a:lnTo>
                  <a:pt x="403563" y="39059"/>
                </a:lnTo>
                <a:lnTo>
                  <a:pt x="408322" y="6557"/>
                </a:lnTo>
                <a:lnTo>
                  <a:pt x="207348" y="6557"/>
                </a:lnTo>
                <a:lnTo>
                  <a:pt x="202623" y="0"/>
                </a:lnTo>
                <a:close/>
              </a:path>
              <a:path w="409575" h="267335">
                <a:moveTo>
                  <a:pt x="409015" y="0"/>
                </a:moveTo>
                <a:lnTo>
                  <a:pt x="208022" y="0"/>
                </a:lnTo>
                <a:lnTo>
                  <a:pt x="207348" y="6557"/>
                </a:lnTo>
                <a:lnTo>
                  <a:pt x="408322" y="6557"/>
                </a:lnTo>
                <a:lnTo>
                  <a:pt x="409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3031" y="1283835"/>
            <a:ext cx="85725" cy="16510"/>
          </a:xfrm>
          <a:custGeom>
            <a:avLst/>
            <a:gdLst/>
            <a:ahLst/>
            <a:cxnLst/>
            <a:rect l="l" t="t" r="r" b="b"/>
            <a:pathLst>
              <a:path w="85725" h="16509">
                <a:moveTo>
                  <a:pt x="81706" y="0"/>
                </a:moveTo>
                <a:lnTo>
                  <a:pt x="3558" y="0"/>
                </a:lnTo>
                <a:lnTo>
                  <a:pt x="0" y="3569"/>
                </a:lnTo>
                <a:lnTo>
                  <a:pt x="0" y="12385"/>
                </a:lnTo>
                <a:lnTo>
                  <a:pt x="3558" y="15968"/>
                </a:lnTo>
                <a:lnTo>
                  <a:pt x="81706" y="15968"/>
                </a:lnTo>
                <a:lnTo>
                  <a:pt x="85279" y="12385"/>
                </a:lnTo>
                <a:lnTo>
                  <a:pt x="85279" y="3569"/>
                </a:lnTo>
                <a:lnTo>
                  <a:pt x="81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31325" y="1923026"/>
            <a:ext cx="14128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835" marR="5080" indent="-64769">
              <a:lnSpc>
                <a:spcPct val="102400"/>
              </a:lnSpc>
            </a:pPr>
            <a:r>
              <a:rPr sz="13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Br</a:t>
            </a:r>
            <a:r>
              <a:rPr sz="13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3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3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13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Public</a:t>
            </a:r>
            <a:r>
              <a:rPr sz="13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Schools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5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1791</Words>
  <Application>Microsoft Macintosh PowerPoint</Application>
  <PresentationFormat>On-screen Show (4:3)</PresentationFormat>
  <Paragraphs>460</Paragraphs>
  <Slides>36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SBBC SCHOOL IMPROVEMENT PLAN IMPORTANT CLARIFICATION POINTS </vt:lpstr>
      <vt:lpstr>PowerPoint Presentation</vt:lpstr>
      <vt:lpstr>NEW &amp; CONTINUATION WAIVERS</vt:lpstr>
      <vt:lpstr>SBBC SIP   For  ALL  Schools</vt:lpstr>
      <vt:lpstr>PowerPoint Presentation</vt:lpstr>
      <vt:lpstr>PowerPoint Presentation</vt:lpstr>
      <vt:lpstr>PowerPoint Presentation</vt:lpstr>
      <vt:lpstr>PowerPoint Presentation</vt:lpstr>
      <vt:lpstr>Step #1: Update AdvancED ASSIST SCHOOL PROFILE</vt:lpstr>
      <vt:lpstr>STEP #2: Open AdvancED ASSIST SCHOOL 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#5: Complete &amp; upload template for STAKEHOLDER FEEDBACK DIAGNOSTIC A Completing Stakeholder Feedback Diagnostic tutorial is available at:  http://www.screencast.com/t/vcogeN6LnZC   </vt:lpstr>
      <vt:lpstr>PowerPoint Presentation</vt:lpstr>
      <vt:lpstr>PowerPoint Presentation</vt:lpstr>
      <vt:lpstr>PowerPoint Presentation</vt:lpstr>
      <vt:lpstr>PowerPoint Presentation</vt:lpstr>
      <vt:lpstr>Step #8: Submitting the  COMPLETED SCHOOL PORTFOLIO  A Submitting the Report tutorial is available at: http://www.screencast.com/t/lpTR9DoXt8     </vt:lpstr>
      <vt:lpstr>THANK YOU! Oﬃce of Service Quality 754-­‐321-­‐3850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Donna Boruch</cp:lastModifiedBy>
  <cp:revision>84</cp:revision>
  <cp:lastPrinted>2016-09-09T15:56:59Z</cp:lastPrinted>
  <dcterms:created xsi:type="dcterms:W3CDTF">2016-08-19T12:55:39Z</dcterms:created>
  <dcterms:modified xsi:type="dcterms:W3CDTF">2016-09-13T17:30:38Z</dcterms:modified>
</cp:coreProperties>
</file>