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63.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81.jpg" ContentType="image/pn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 id="2147483736" r:id="rId3"/>
  </p:sldMasterIdLst>
  <p:notesMasterIdLst>
    <p:notesMasterId r:id="rId147"/>
  </p:notesMasterIdLst>
  <p:handoutMasterIdLst>
    <p:handoutMasterId r:id="rId148"/>
  </p:handoutMasterIdLst>
  <p:sldIdLst>
    <p:sldId id="320" r:id="rId4"/>
    <p:sldId id="438" r:id="rId5"/>
    <p:sldId id="621" r:id="rId6"/>
    <p:sldId id="649" r:id="rId7"/>
    <p:sldId id="712" r:id="rId8"/>
    <p:sldId id="439" r:id="rId9"/>
    <p:sldId id="326" r:id="rId10"/>
    <p:sldId id="387" r:id="rId11"/>
    <p:sldId id="689" r:id="rId12"/>
    <p:sldId id="702" r:id="rId13"/>
    <p:sldId id="259" r:id="rId14"/>
    <p:sldId id="703" r:id="rId15"/>
    <p:sldId id="706" r:id="rId16"/>
    <p:sldId id="261" r:id="rId17"/>
    <p:sldId id="704" r:id="rId18"/>
    <p:sldId id="690" r:id="rId19"/>
    <p:sldId id="705" r:id="rId20"/>
    <p:sldId id="477" r:id="rId21"/>
    <p:sldId id="476" r:id="rId22"/>
    <p:sldId id="364" r:id="rId23"/>
    <p:sldId id="354" r:id="rId24"/>
    <p:sldId id="479" r:id="rId25"/>
    <p:sldId id="350" r:id="rId26"/>
    <p:sldId id="358" r:id="rId27"/>
    <p:sldId id="708" r:id="rId28"/>
    <p:sldId id="709" r:id="rId29"/>
    <p:sldId id="711" r:id="rId30"/>
    <p:sldId id="474" r:id="rId31"/>
    <p:sldId id="260" r:id="rId32"/>
    <p:sldId id="691" r:id="rId33"/>
    <p:sldId id="342" r:id="rId34"/>
    <p:sldId id="441" r:id="rId35"/>
    <p:sldId id="500" r:id="rId36"/>
    <p:sldId id="625" r:id="rId37"/>
    <p:sldId id="506" r:id="rId38"/>
    <p:sldId id="623" r:id="rId39"/>
    <p:sldId id="624" r:id="rId40"/>
    <p:sldId id="626" r:id="rId41"/>
    <p:sldId id="493" r:id="rId42"/>
    <p:sldId id="494" r:id="rId43"/>
    <p:sldId id="560" r:id="rId44"/>
    <p:sldId id="627" r:id="rId45"/>
    <p:sldId id="628" r:id="rId46"/>
    <p:sldId id="629" r:id="rId47"/>
    <p:sldId id="630" r:id="rId48"/>
    <p:sldId id="631" r:id="rId49"/>
    <p:sldId id="561" r:id="rId50"/>
    <p:sldId id="487" r:id="rId51"/>
    <p:sldId id="502" r:id="rId52"/>
    <p:sldId id="445" r:id="rId53"/>
    <p:sldId id="486" r:id="rId54"/>
    <p:sldId id="648" r:id="rId55"/>
    <p:sldId id="562" r:id="rId56"/>
    <p:sldId id="667" r:id="rId57"/>
    <p:sldId id="668" r:id="rId58"/>
    <p:sldId id="680" r:id="rId59"/>
    <p:sldId id="670" r:id="rId60"/>
    <p:sldId id="669" r:id="rId61"/>
    <p:sldId id="679" r:id="rId62"/>
    <p:sldId id="634" r:id="rId63"/>
    <p:sldId id="632" r:id="rId64"/>
    <p:sldId id="353" r:id="rId65"/>
    <p:sldId id="337" r:id="rId66"/>
    <p:sldId id="343" r:id="rId67"/>
    <p:sldId id="421" r:id="rId68"/>
    <p:sldId id="355" r:id="rId69"/>
    <p:sldId id="356" r:id="rId70"/>
    <p:sldId id="671" r:id="rId71"/>
    <p:sldId id="672" r:id="rId72"/>
    <p:sldId id="673" r:id="rId73"/>
    <p:sldId id="339" r:id="rId74"/>
    <p:sldId id="426" r:id="rId75"/>
    <p:sldId id="427" r:id="rId76"/>
    <p:sldId id="541" r:id="rId77"/>
    <p:sldId id="713" r:id="rId78"/>
    <p:sldId id="534" r:id="rId79"/>
    <p:sldId id="548" r:id="rId80"/>
    <p:sldId id="714" r:id="rId81"/>
    <p:sldId id="535" r:id="rId82"/>
    <p:sldId id="547" r:id="rId83"/>
    <p:sldId id="715" r:id="rId84"/>
    <p:sldId id="716" r:id="rId85"/>
    <p:sldId id="549" r:id="rId86"/>
    <p:sldId id="717" r:id="rId87"/>
    <p:sldId id="537" r:id="rId88"/>
    <p:sldId id="550" r:id="rId89"/>
    <p:sldId id="718" r:id="rId90"/>
    <p:sldId id="538" r:id="rId91"/>
    <p:sldId id="551" r:id="rId92"/>
    <p:sldId id="437" r:id="rId93"/>
    <p:sldId id="344" r:id="rId94"/>
    <p:sldId id="483" r:id="rId95"/>
    <p:sldId id="650" r:id="rId96"/>
    <p:sldId id="676" r:id="rId97"/>
    <p:sldId id="677" r:id="rId98"/>
    <p:sldId id="488" r:id="rId99"/>
    <p:sldId id="503" r:id="rId100"/>
    <p:sldId id="499" r:id="rId101"/>
    <p:sldId id="678" r:id="rId102"/>
    <p:sldId id="498" r:id="rId103"/>
    <p:sldId id="504" r:id="rId104"/>
    <p:sldId id="666" r:id="rId105"/>
    <p:sldId id="341" r:id="rId106"/>
    <p:sldId id="674" r:id="rId107"/>
    <p:sldId id="675" r:id="rId108"/>
    <p:sldId id="612" r:id="rId109"/>
    <p:sldId id="511" r:id="rId110"/>
    <p:sldId id="512" r:id="rId111"/>
    <p:sldId id="613" r:id="rId112"/>
    <p:sldId id="513" r:id="rId113"/>
    <p:sldId id="514" r:id="rId114"/>
    <p:sldId id="515" r:id="rId115"/>
    <p:sldId id="516" r:id="rId116"/>
    <p:sldId id="517" r:id="rId117"/>
    <p:sldId id="518" r:id="rId118"/>
    <p:sldId id="519" r:id="rId119"/>
    <p:sldId id="520" r:id="rId120"/>
    <p:sldId id="521" r:id="rId121"/>
    <p:sldId id="522" r:id="rId122"/>
    <p:sldId id="524" r:id="rId123"/>
    <p:sldId id="447" r:id="rId124"/>
    <p:sldId id="257" r:id="rId125"/>
    <p:sldId id="692" r:id="rId126"/>
    <p:sldId id="693" r:id="rId127"/>
    <p:sldId id="694" r:id="rId128"/>
    <p:sldId id="695" r:id="rId129"/>
    <p:sldId id="696" r:id="rId130"/>
    <p:sldId id="697" r:id="rId131"/>
    <p:sldId id="698" r:id="rId132"/>
    <p:sldId id="699" r:id="rId133"/>
    <p:sldId id="700" r:id="rId134"/>
    <p:sldId id="701" r:id="rId135"/>
    <p:sldId id="682" r:id="rId136"/>
    <p:sldId id="683" r:id="rId137"/>
    <p:sldId id="684" r:id="rId138"/>
    <p:sldId id="685" r:id="rId139"/>
    <p:sldId id="563" r:id="rId140"/>
    <p:sldId id="686" r:id="rId141"/>
    <p:sldId id="687" r:id="rId142"/>
    <p:sldId id="566" r:id="rId143"/>
    <p:sldId id="567" r:id="rId144"/>
    <p:sldId id="688" r:id="rId145"/>
    <p:sldId id="345" r:id="rId14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663931-8896-5B40-85E0-E1224730F8B1}">
          <p14:sldIdLst>
            <p14:sldId id="320"/>
            <p14:sldId id="438"/>
            <p14:sldId id="621"/>
            <p14:sldId id="649"/>
            <p14:sldId id="712"/>
            <p14:sldId id="439"/>
            <p14:sldId id="326"/>
            <p14:sldId id="387"/>
            <p14:sldId id="689"/>
            <p14:sldId id="702"/>
            <p14:sldId id="259"/>
            <p14:sldId id="703"/>
            <p14:sldId id="706"/>
            <p14:sldId id="261"/>
            <p14:sldId id="704"/>
            <p14:sldId id="690"/>
            <p14:sldId id="705"/>
            <p14:sldId id="477"/>
            <p14:sldId id="476"/>
            <p14:sldId id="364"/>
            <p14:sldId id="354"/>
            <p14:sldId id="479"/>
            <p14:sldId id="350"/>
            <p14:sldId id="358"/>
            <p14:sldId id="708"/>
            <p14:sldId id="709"/>
            <p14:sldId id="711"/>
            <p14:sldId id="474"/>
            <p14:sldId id="260"/>
            <p14:sldId id="691"/>
            <p14:sldId id="342"/>
            <p14:sldId id="441"/>
            <p14:sldId id="500"/>
            <p14:sldId id="625"/>
            <p14:sldId id="506"/>
            <p14:sldId id="623"/>
            <p14:sldId id="624"/>
            <p14:sldId id="626"/>
            <p14:sldId id="493"/>
            <p14:sldId id="494"/>
            <p14:sldId id="560"/>
            <p14:sldId id="627"/>
            <p14:sldId id="628"/>
            <p14:sldId id="629"/>
            <p14:sldId id="630"/>
            <p14:sldId id="631"/>
            <p14:sldId id="561"/>
            <p14:sldId id="487"/>
            <p14:sldId id="502"/>
            <p14:sldId id="445"/>
            <p14:sldId id="486"/>
            <p14:sldId id="648"/>
            <p14:sldId id="562"/>
            <p14:sldId id="667"/>
            <p14:sldId id="668"/>
            <p14:sldId id="680"/>
            <p14:sldId id="670"/>
            <p14:sldId id="669"/>
            <p14:sldId id="679"/>
            <p14:sldId id="634"/>
            <p14:sldId id="632"/>
            <p14:sldId id="353"/>
            <p14:sldId id="337"/>
            <p14:sldId id="343"/>
            <p14:sldId id="421"/>
            <p14:sldId id="355"/>
            <p14:sldId id="356"/>
            <p14:sldId id="671"/>
            <p14:sldId id="672"/>
            <p14:sldId id="673"/>
            <p14:sldId id="339"/>
            <p14:sldId id="426"/>
            <p14:sldId id="427"/>
            <p14:sldId id="541"/>
            <p14:sldId id="713"/>
            <p14:sldId id="534"/>
            <p14:sldId id="548"/>
            <p14:sldId id="714"/>
            <p14:sldId id="535"/>
            <p14:sldId id="547"/>
            <p14:sldId id="715"/>
            <p14:sldId id="716"/>
            <p14:sldId id="549"/>
            <p14:sldId id="717"/>
            <p14:sldId id="537"/>
            <p14:sldId id="550"/>
            <p14:sldId id="718"/>
            <p14:sldId id="538"/>
            <p14:sldId id="551"/>
            <p14:sldId id="437"/>
            <p14:sldId id="344"/>
            <p14:sldId id="483"/>
            <p14:sldId id="650"/>
            <p14:sldId id="676"/>
            <p14:sldId id="677"/>
            <p14:sldId id="488"/>
            <p14:sldId id="503"/>
            <p14:sldId id="499"/>
            <p14:sldId id="678"/>
            <p14:sldId id="498"/>
            <p14:sldId id="504"/>
            <p14:sldId id="666"/>
            <p14:sldId id="341"/>
            <p14:sldId id="674"/>
            <p14:sldId id="675"/>
            <p14:sldId id="612"/>
            <p14:sldId id="511"/>
            <p14:sldId id="512"/>
            <p14:sldId id="613"/>
            <p14:sldId id="513"/>
            <p14:sldId id="514"/>
            <p14:sldId id="515"/>
            <p14:sldId id="516"/>
            <p14:sldId id="517"/>
            <p14:sldId id="518"/>
            <p14:sldId id="519"/>
            <p14:sldId id="520"/>
            <p14:sldId id="521"/>
            <p14:sldId id="522"/>
            <p14:sldId id="524"/>
            <p14:sldId id="447"/>
            <p14:sldId id="257"/>
            <p14:sldId id="692"/>
            <p14:sldId id="693"/>
            <p14:sldId id="694"/>
            <p14:sldId id="695"/>
            <p14:sldId id="696"/>
            <p14:sldId id="697"/>
            <p14:sldId id="698"/>
            <p14:sldId id="699"/>
            <p14:sldId id="700"/>
            <p14:sldId id="701"/>
            <p14:sldId id="682"/>
            <p14:sldId id="683"/>
            <p14:sldId id="684"/>
            <p14:sldId id="685"/>
            <p14:sldId id="563"/>
            <p14:sldId id="686"/>
            <p14:sldId id="687"/>
            <p14:sldId id="566"/>
            <p14:sldId id="567"/>
            <p14:sldId id="688"/>
            <p14:sldId id="345"/>
          </p14:sldIdLst>
        </p14:section>
      </p14:sectionLst>
    </p:ext>
    <p:ext uri="{EFAFB233-063F-42B5-8137-9DF3F51BA10A}">
      <p15:sldGuideLst xmlns:p15="http://schemas.microsoft.com/office/powerpoint/2012/main">
        <p15:guide id="1" orient="horz" pos="792">
          <p15:clr>
            <a:srgbClr val="A4A3A4"/>
          </p15:clr>
        </p15:guide>
        <p15:guide id="2" orient="horz" pos="104">
          <p15:clr>
            <a:srgbClr val="A4A3A4"/>
          </p15:clr>
        </p15:guide>
        <p15:guide id="3" pos="5646">
          <p15:clr>
            <a:srgbClr val="A4A3A4"/>
          </p15:clr>
        </p15:guide>
        <p15:guide id="4" pos="10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 Fer" initials="L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15D22"/>
    <a:srgbClr val="0095D3"/>
    <a:srgbClr val="00A5E3"/>
    <a:srgbClr val="CDCEC9"/>
    <a:srgbClr val="ECF1F8"/>
    <a:srgbClr val="70B75E"/>
    <a:srgbClr val="FFCF01"/>
    <a:srgbClr val="6A2C91"/>
    <a:srgbClr val="2EAFA4"/>
    <a:srgbClr val="FFE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1825" autoAdjust="0"/>
  </p:normalViewPr>
  <p:slideViewPr>
    <p:cSldViewPr snapToGrid="0" showGuides="1">
      <p:cViewPr varScale="1">
        <p:scale>
          <a:sx n="59" d="100"/>
          <a:sy n="59" d="100"/>
        </p:scale>
        <p:origin x="1014" y="72"/>
      </p:cViewPr>
      <p:guideLst>
        <p:guide orient="horz" pos="792"/>
        <p:guide orient="horz" pos="104"/>
        <p:guide pos="5646"/>
        <p:guide pos="102"/>
      </p:guideLst>
    </p:cSldViewPr>
  </p:slideViewPr>
  <p:outlineViewPr>
    <p:cViewPr>
      <p:scale>
        <a:sx n="33" d="100"/>
        <a:sy n="33" d="100"/>
      </p:scale>
      <p:origin x="0" y="8168"/>
    </p:cViewPr>
  </p:outlineViewPr>
  <p:notesTextViewPr>
    <p:cViewPr>
      <p:scale>
        <a:sx n="100" d="100"/>
        <a:sy n="100" d="100"/>
      </p:scale>
      <p:origin x="0" y="0"/>
    </p:cViewPr>
  </p:notesTextViewPr>
  <p:sorterViewPr>
    <p:cViewPr>
      <p:scale>
        <a:sx n="175" d="100"/>
        <a:sy n="175" d="100"/>
      </p:scale>
      <p:origin x="0" y="0"/>
    </p:cViewPr>
  </p:sorterViewPr>
  <p:notesViewPr>
    <p:cSldViewPr snapToGrid="0">
      <p:cViewPr varScale="1">
        <p:scale>
          <a:sx n="103" d="100"/>
          <a:sy n="103" d="100"/>
        </p:scale>
        <p:origin x="-3952" y="-10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handoutMaster" Target="handoutMasters/handoutMaster1.xml"/><Relationship Id="rId15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Absences</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92BD-4E99-BBC7-45513D90B7C1}"/>
              </c:ext>
            </c:extLst>
          </c:dPt>
          <c:dPt>
            <c:idx val="1"/>
            <c:invertIfNegative val="0"/>
            <c:bubble3D val="0"/>
            <c:spPr>
              <a:solidFill>
                <a:srgbClr val="FF0000"/>
              </a:solidFill>
              <a:ln>
                <a:noFill/>
              </a:ln>
              <a:effectLst/>
            </c:spPr>
            <c:extLst>
              <c:ext xmlns:c16="http://schemas.microsoft.com/office/drawing/2014/chart" uri="{C3380CC4-5D6E-409C-BE32-E72D297353CC}">
                <c16:uniqueId val="{00000003-92BD-4E99-BBC7-45513D90B7C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92BD-4E99-BBC7-45513D90B7C1}"/>
              </c:ext>
            </c:extLst>
          </c:dPt>
          <c:cat>
            <c:strRef>
              <c:f>Sheet1!$A$2:$A$5</c:f>
              <c:strCache>
                <c:ptCount val="3"/>
                <c:pt idx="0">
                  <c:v>In the First 2 Months (8 weeks)</c:v>
                </c:pt>
                <c:pt idx="1">
                  <c:v>In the First Month (4 weeks)</c:v>
                </c:pt>
                <c:pt idx="2">
                  <c:v>In First 2 Weeks</c:v>
                </c:pt>
              </c:strCache>
            </c:strRef>
          </c:cat>
          <c:val>
            <c:numRef>
              <c:f>Sheet1!$B$2:$B$5</c:f>
              <c:numCache>
                <c:formatCode>General</c:formatCode>
                <c:ptCount val="4"/>
                <c:pt idx="0">
                  <c:v>4</c:v>
                </c:pt>
                <c:pt idx="1">
                  <c:v>3</c:v>
                </c:pt>
                <c:pt idx="2">
                  <c:v>2</c:v>
                </c:pt>
              </c:numCache>
            </c:numRef>
          </c:val>
          <c:extLst>
            <c:ext xmlns:c16="http://schemas.microsoft.com/office/drawing/2014/chart" uri="{C3380CC4-5D6E-409C-BE32-E72D297353CC}">
              <c16:uniqueId val="{00000006-92BD-4E99-BBC7-45513D90B7C1}"/>
            </c:ext>
          </c:extLst>
        </c:ser>
        <c:dLbls>
          <c:showLegendKey val="0"/>
          <c:showVal val="0"/>
          <c:showCatName val="0"/>
          <c:showSerName val="0"/>
          <c:showPercent val="0"/>
          <c:showBubbleSize val="0"/>
        </c:dLbls>
        <c:gapWidth val="50"/>
        <c:axId val="445922880"/>
        <c:axId val="445925832"/>
      </c:barChart>
      <c:catAx>
        <c:axId val="445922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45925832"/>
        <c:crosses val="autoZero"/>
        <c:auto val="1"/>
        <c:lblAlgn val="ctr"/>
        <c:lblOffset val="100"/>
        <c:noMultiLvlLbl val="0"/>
      </c:catAx>
      <c:valAx>
        <c:axId val="445925832"/>
        <c:scaling>
          <c:orientation val="minMax"/>
          <c:max val="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4592288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3B786-2FDB-44F6-A8A1-6D78195B113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BB255445-6728-4F65-8A04-D28D2EDA7F50}">
      <dgm:prSet phldrT="[Text]"/>
      <dgm:spPr>
        <a:solidFill>
          <a:srgbClr val="F15D22">
            <a:alpha val="50000"/>
          </a:srgbClr>
        </a:solidFill>
      </dgm:spPr>
      <dgm:t>
        <a:bodyPr/>
        <a:lstStyle/>
        <a:p>
          <a:r>
            <a:rPr lang="en-US" b="1" dirty="0"/>
            <a:t>FDOE</a:t>
          </a:r>
        </a:p>
        <a:p>
          <a:r>
            <a:rPr lang="en-US" b="1" dirty="0"/>
            <a:t>K-12 Reading Plan</a:t>
          </a:r>
        </a:p>
      </dgm:t>
    </dgm:pt>
    <dgm:pt modelId="{97DD4AFB-7E78-4865-B3D9-044B8B72B2DA}" type="parTrans" cxnId="{E2B0B687-04A6-40A3-85BF-62DE13AE6802}">
      <dgm:prSet/>
      <dgm:spPr/>
      <dgm:t>
        <a:bodyPr/>
        <a:lstStyle/>
        <a:p>
          <a:endParaRPr lang="en-US"/>
        </a:p>
      </dgm:t>
    </dgm:pt>
    <dgm:pt modelId="{E126588F-FCEA-46B5-8317-70E4ADB03475}" type="sibTrans" cxnId="{E2B0B687-04A6-40A3-85BF-62DE13AE6802}">
      <dgm:prSet/>
      <dgm:spPr/>
      <dgm:t>
        <a:bodyPr/>
        <a:lstStyle/>
        <a:p>
          <a:endParaRPr lang="en-US"/>
        </a:p>
      </dgm:t>
    </dgm:pt>
    <dgm:pt modelId="{E509A8F0-8A72-4FC7-B4AE-79881705FDDD}">
      <dgm:prSet phldrT="[Text]"/>
      <dgm:spPr>
        <a:solidFill>
          <a:schemeClr val="accent3">
            <a:lumMod val="40000"/>
            <a:lumOff val="60000"/>
            <a:alpha val="50000"/>
          </a:schemeClr>
        </a:solidFill>
      </dgm:spPr>
      <dgm:t>
        <a:bodyPr/>
        <a:lstStyle/>
        <a:p>
          <a:r>
            <a:rPr lang="en-US" b="1" dirty="0"/>
            <a:t>BCPS Strategic Plan</a:t>
          </a:r>
        </a:p>
      </dgm:t>
    </dgm:pt>
    <dgm:pt modelId="{51E476FC-6CC3-430B-AEC8-CDB45B878611}" type="parTrans" cxnId="{AAC5C6B1-2925-492C-98A1-8006A436BC1B}">
      <dgm:prSet/>
      <dgm:spPr/>
      <dgm:t>
        <a:bodyPr/>
        <a:lstStyle/>
        <a:p>
          <a:endParaRPr lang="en-US"/>
        </a:p>
      </dgm:t>
    </dgm:pt>
    <dgm:pt modelId="{6E986AE0-4402-48E6-9C8A-6149C4160599}" type="sibTrans" cxnId="{AAC5C6B1-2925-492C-98A1-8006A436BC1B}">
      <dgm:prSet/>
      <dgm:spPr/>
      <dgm:t>
        <a:bodyPr/>
        <a:lstStyle/>
        <a:p>
          <a:endParaRPr lang="en-US"/>
        </a:p>
      </dgm:t>
    </dgm:pt>
    <dgm:pt modelId="{D949D3A6-6185-4DCE-A9DD-F3BBDC6ECB07}">
      <dgm:prSet phldrT="[Text]"/>
      <dgm:spPr>
        <a:solidFill>
          <a:schemeClr val="tx2">
            <a:lumMod val="60000"/>
            <a:lumOff val="40000"/>
            <a:alpha val="50000"/>
          </a:schemeClr>
        </a:solidFill>
      </dgm:spPr>
      <dgm:t>
        <a:bodyPr/>
        <a:lstStyle/>
        <a:p>
          <a:r>
            <a:rPr lang="en-US" b="1" dirty="0"/>
            <a:t>School SIP</a:t>
          </a:r>
        </a:p>
      </dgm:t>
    </dgm:pt>
    <dgm:pt modelId="{FF2357A9-91E0-4DC8-BEBC-BB2B13D9331F}" type="parTrans" cxnId="{92376BBB-2FD6-4E02-B849-25D71F407CA6}">
      <dgm:prSet/>
      <dgm:spPr/>
      <dgm:t>
        <a:bodyPr/>
        <a:lstStyle/>
        <a:p>
          <a:endParaRPr lang="en-US"/>
        </a:p>
      </dgm:t>
    </dgm:pt>
    <dgm:pt modelId="{82BD8243-65BC-4251-A276-21C8483AE514}" type="sibTrans" cxnId="{92376BBB-2FD6-4E02-B849-25D71F407CA6}">
      <dgm:prSet/>
      <dgm:spPr/>
      <dgm:t>
        <a:bodyPr/>
        <a:lstStyle/>
        <a:p>
          <a:endParaRPr lang="en-US"/>
        </a:p>
      </dgm:t>
    </dgm:pt>
    <dgm:pt modelId="{F252006B-9F43-41D8-B54B-33EF4E2D11FF}" type="pres">
      <dgm:prSet presAssocID="{4FD3B786-2FDB-44F6-A8A1-6D78195B113F}" presName="compositeShape" presStyleCnt="0">
        <dgm:presLayoutVars>
          <dgm:chMax val="7"/>
          <dgm:dir/>
          <dgm:resizeHandles val="exact"/>
        </dgm:presLayoutVars>
      </dgm:prSet>
      <dgm:spPr/>
    </dgm:pt>
    <dgm:pt modelId="{2ABF5F5A-5519-4F7F-AA41-36429107B7E0}" type="pres">
      <dgm:prSet presAssocID="{BB255445-6728-4F65-8A04-D28D2EDA7F50}" presName="circ1" presStyleLbl="vennNode1" presStyleIdx="0" presStyleCnt="3"/>
      <dgm:spPr/>
    </dgm:pt>
    <dgm:pt modelId="{109FD2C8-E63B-47D1-AE6F-D7E8FBD27A36}" type="pres">
      <dgm:prSet presAssocID="{BB255445-6728-4F65-8A04-D28D2EDA7F50}" presName="circ1Tx" presStyleLbl="revTx" presStyleIdx="0" presStyleCnt="0">
        <dgm:presLayoutVars>
          <dgm:chMax val="0"/>
          <dgm:chPref val="0"/>
          <dgm:bulletEnabled val="1"/>
        </dgm:presLayoutVars>
      </dgm:prSet>
      <dgm:spPr/>
    </dgm:pt>
    <dgm:pt modelId="{FF66E385-950C-486D-95CB-041994D7DA94}" type="pres">
      <dgm:prSet presAssocID="{E509A8F0-8A72-4FC7-B4AE-79881705FDDD}" presName="circ2" presStyleLbl="vennNode1" presStyleIdx="1" presStyleCnt="3"/>
      <dgm:spPr/>
    </dgm:pt>
    <dgm:pt modelId="{A010F61F-1883-4FE4-9477-08E5DBE82DBE}" type="pres">
      <dgm:prSet presAssocID="{E509A8F0-8A72-4FC7-B4AE-79881705FDDD}" presName="circ2Tx" presStyleLbl="revTx" presStyleIdx="0" presStyleCnt="0">
        <dgm:presLayoutVars>
          <dgm:chMax val="0"/>
          <dgm:chPref val="0"/>
          <dgm:bulletEnabled val="1"/>
        </dgm:presLayoutVars>
      </dgm:prSet>
      <dgm:spPr/>
    </dgm:pt>
    <dgm:pt modelId="{5A8F7335-EB79-45A9-B282-5CFE12B271EB}" type="pres">
      <dgm:prSet presAssocID="{D949D3A6-6185-4DCE-A9DD-F3BBDC6ECB07}" presName="circ3" presStyleLbl="vennNode1" presStyleIdx="2" presStyleCnt="3" custLinFactNeighborX="-1149"/>
      <dgm:spPr/>
    </dgm:pt>
    <dgm:pt modelId="{54C17069-B709-4E95-8A6E-DC1455A1C4DC}" type="pres">
      <dgm:prSet presAssocID="{D949D3A6-6185-4DCE-A9DD-F3BBDC6ECB07}" presName="circ3Tx" presStyleLbl="revTx" presStyleIdx="0" presStyleCnt="0">
        <dgm:presLayoutVars>
          <dgm:chMax val="0"/>
          <dgm:chPref val="0"/>
          <dgm:bulletEnabled val="1"/>
        </dgm:presLayoutVars>
      </dgm:prSet>
      <dgm:spPr/>
    </dgm:pt>
  </dgm:ptLst>
  <dgm:cxnLst>
    <dgm:cxn modelId="{AF3C0B06-FADD-4FD5-94D0-4D28833F0F6F}" type="presOf" srcId="{D949D3A6-6185-4DCE-A9DD-F3BBDC6ECB07}" destId="{54C17069-B709-4E95-8A6E-DC1455A1C4DC}" srcOrd="1" destOrd="0" presId="urn:microsoft.com/office/officeart/2005/8/layout/venn1"/>
    <dgm:cxn modelId="{2BF33C1F-6A89-4ACC-A937-25B3559BD400}" type="presOf" srcId="{4FD3B786-2FDB-44F6-A8A1-6D78195B113F}" destId="{F252006B-9F43-41D8-B54B-33EF4E2D11FF}" srcOrd="0" destOrd="0" presId="urn:microsoft.com/office/officeart/2005/8/layout/venn1"/>
    <dgm:cxn modelId="{D6995F1F-6971-435B-A7D6-A0C7A0297D8C}" type="presOf" srcId="{D949D3A6-6185-4DCE-A9DD-F3BBDC6ECB07}" destId="{5A8F7335-EB79-45A9-B282-5CFE12B271EB}" srcOrd="0" destOrd="0" presId="urn:microsoft.com/office/officeart/2005/8/layout/venn1"/>
    <dgm:cxn modelId="{E2B0B687-04A6-40A3-85BF-62DE13AE6802}" srcId="{4FD3B786-2FDB-44F6-A8A1-6D78195B113F}" destId="{BB255445-6728-4F65-8A04-D28D2EDA7F50}" srcOrd="0" destOrd="0" parTransId="{97DD4AFB-7E78-4865-B3D9-044B8B72B2DA}" sibTransId="{E126588F-FCEA-46B5-8317-70E4ADB03475}"/>
    <dgm:cxn modelId="{FF82D58C-60B1-4A15-8D72-CF6F5ACBD5E5}" type="presOf" srcId="{E509A8F0-8A72-4FC7-B4AE-79881705FDDD}" destId="{FF66E385-950C-486D-95CB-041994D7DA94}" srcOrd="0" destOrd="0" presId="urn:microsoft.com/office/officeart/2005/8/layout/venn1"/>
    <dgm:cxn modelId="{AAF408A9-78A5-4D45-9E07-021D67F596D0}" type="presOf" srcId="{BB255445-6728-4F65-8A04-D28D2EDA7F50}" destId="{109FD2C8-E63B-47D1-AE6F-D7E8FBD27A36}" srcOrd="1" destOrd="0" presId="urn:microsoft.com/office/officeart/2005/8/layout/venn1"/>
    <dgm:cxn modelId="{AAC5C6B1-2925-492C-98A1-8006A436BC1B}" srcId="{4FD3B786-2FDB-44F6-A8A1-6D78195B113F}" destId="{E509A8F0-8A72-4FC7-B4AE-79881705FDDD}" srcOrd="1" destOrd="0" parTransId="{51E476FC-6CC3-430B-AEC8-CDB45B878611}" sibTransId="{6E986AE0-4402-48E6-9C8A-6149C4160599}"/>
    <dgm:cxn modelId="{92376BBB-2FD6-4E02-B849-25D71F407CA6}" srcId="{4FD3B786-2FDB-44F6-A8A1-6D78195B113F}" destId="{D949D3A6-6185-4DCE-A9DD-F3BBDC6ECB07}" srcOrd="2" destOrd="0" parTransId="{FF2357A9-91E0-4DC8-BEBC-BB2B13D9331F}" sibTransId="{82BD8243-65BC-4251-A276-21C8483AE514}"/>
    <dgm:cxn modelId="{45B0EFC8-E50F-4CE4-AB30-F7E76917B656}" type="presOf" srcId="{BB255445-6728-4F65-8A04-D28D2EDA7F50}" destId="{2ABF5F5A-5519-4F7F-AA41-36429107B7E0}" srcOrd="0" destOrd="0" presId="urn:microsoft.com/office/officeart/2005/8/layout/venn1"/>
    <dgm:cxn modelId="{873526FB-6A2A-4DED-9983-10F1F8F994A7}" type="presOf" srcId="{E509A8F0-8A72-4FC7-B4AE-79881705FDDD}" destId="{A010F61F-1883-4FE4-9477-08E5DBE82DBE}" srcOrd="1" destOrd="0" presId="urn:microsoft.com/office/officeart/2005/8/layout/venn1"/>
    <dgm:cxn modelId="{D632FA1D-2903-4305-9E6F-6BA6CBA01418}" type="presParOf" srcId="{F252006B-9F43-41D8-B54B-33EF4E2D11FF}" destId="{2ABF5F5A-5519-4F7F-AA41-36429107B7E0}" srcOrd="0" destOrd="0" presId="urn:microsoft.com/office/officeart/2005/8/layout/venn1"/>
    <dgm:cxn modelId="{9BD6998C-7BB0-43FF-BCC6-AA255F778E64}" type="presParOf" srcId="{F252006B-9F43-41D8-B54B-33EF4E2D11FF}" destId="{109FD2C8-E63B-47D1-AE6F-D7E8FBD27A36}" srcOrd="1" destOrd="0" presId="urn:microsoft.com/office/officeart/2005/8/layout/venn1"/>
    <dgm:cxn modelId="{501E45F0-057B-49BA-A226-08D7EE92AB57}" type="presParOf" srcId="{F252006B-9F43-41D8-B54B-33EF4E2D11FF}" destId="{FF66E385-950C-486D-95CB-041994D7DA94}" srcOrd="2" destOrd="0" presId="urn:microsoft.com/office/officeart/2005/8/layout/venn1"/>
    <dgm:cxn modelId="{A663B61D-1E1C-4C7A-A9ED-C99F30F3E1FF}" type="presParOf" srcId="{F252006B-9F43-41D8-B54B-33EF4E2D11FF}" destId="{A010F61F-1883-4FE4-9477-08E5DBE82DBE}" srcOrd="3" destOrd="0" presId="urn:microsoft.com/office/officeart/2005/8/layout/venn1"/>
    <dgm:cxn modelId="{7CC65661-2E54-4B20-A9BC-3D7A58360D9E}" type="presParOf" srcId="{F252006B-9F43-41D8-B54B-33EF4E2D11FF}" destId="{5A8F7335-EB79-45A9-B282-5CFE12B271EB}" srcOrd="4" destOrd="0" presId="urn:microsoft.com/office/officeart/2005/8/layout/venn1"/>
    <dgm:cxn modelId="{5E533D6A-09BE-43C0-A8E1-08899745B9C5}" type="presParOf" srcId="{F252006B-9F43-41D8-B54B-33EF4E2D11FF}" destId="{54C17069-B709-4E95-8A6E-DC1455A1C4D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5F5A-5519-4F7F-AA41-36429107B7E0}">
      <dsp:nvSpPr>
        <dsp:cNvPr id="0" name=""/>
        <dsp:cNvSpPr/>
      </dsp:nvSpPr>
      <dsp:spPr>
        <a:xfrm>
          <a:off x="1491728" y="46917"/>
          <a:ext cx="2252047" cy="2252047"/>
        </a:xfrm>
        <a:prstGeom prst="ellipse">
          <a:avLst/>
        </a:prstGeom>
        <a:solidFill>
          <a:srgbClr val="F15D22">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FDOE</a:t>
          </a:r>
        </a:p>
        <a:p>
          <a:pPr marL="0" lvl="0" indent="0" algn="ctr" defTabSz="889000">
            <a:lnSpc>
              <a:spcPct val="90000"/>
            </a:lnSpc>
            <a:spcBef>
              <a:spcPct val="0"/>
            </a:spcBef>
            <a:spcAft>
              <a:spcPct val="35000"/>
            </a:spcAft>
            <a:buNone/>
          </a:pPr>
          <a:r>
            <a:rPr lang="en-US" sz="2000" b="1" kern="1200" dirty="0"/>
            <a:t>K-12 Reading Plan</a:t>
          </a:r>
        </a:p>
      </dsp:txBody>
      <dsp:txXfrm>
        <a:off x="1792001" y="441025"/>
        <a:ext cx="1651501" cy="1013421"/>
      </dsp:txXfrm>
    </dsp:sp>
    <dsp:sp modelId="{FF66E385-950C-486D-95CB-041994D7DA94}">
      <dsp:nvSpPr>
        <dsp:cNvPr id="0" name=""/>
        <dsp:cNvSpPr/>
      </dsp:nvSpPr>
      <dsp:spPr>
        <a:xfrm>
          <a:off x="2304342" y="1454447"/>
          <a:ext cx="2252047" cy="2252047"/>
        </a:xfrm>
        <a:prstGeom prst="ellipse">
          <a:avLst/>
        </a:prstGeom>
        <a:solidFill>
          <a:schemeClr val="accent3">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BCPS Strategic Plan</a:t>
          </a:r>
        </a:p>
      </dsp:txBody>
      <dsp:txXfrm>
        <a:off x="2993093" y="2036226"/>
        <a:ext cx="1351228" cy="1238625"/>
      </dsp:txXfrm>
    </dsp:sp>
    <dsp:sp modelId="{5A8F7335-EB79-45A9-B282-5CFE12B271EB}">
      <dsp:nvSpPr>
        <dsp:cNvPr id="0" name=""/>
        <dsp:cNvSpPr/>
      </dsp:nvSpPr>
      <dsp:spPr>
        <a:xfrm>
          <a:off x="653239" y="1454447"/>
          <a:ext cx="2252047" cy="2252047"/>
        </a:xfrm>
        <a:prstGeom prst="ellipse">
          <a:avLst/>
        </a:prstGeom>
        <a:solidFill>
          <a:schemeClr val="tx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School SIP</a:t>
          </a:r>
        </a:p>
      </dsp:txBody>
      <dsp:txXfrm>
        <a:off x="865306" y="2036226"/>
        <a:ext cx="1351228" cy="123862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vl1pPr>
          </a:lstStyle>
          <a:p>
            <a:endParaRPr lang="en-US" dirty="0">
              <a:latin typeface="Century Gothic"/>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2473" tIns="46237" rIns="92473" bIns="46237" rtlCol="0"/>
          <a:lstStyle>
            <a:lvl1pPr algn="r">
              <a:defRPr sz="1200"/>
            </a:lvl1pPr>
          </a:lstStyle>
          <a:p>
            <a:fld id="{F7D890DF-6341-034B-A55B-E0156A5C55A2}" type="datetimeFigureOut">
              <a:rPr lang="en-US" smtClean="0">
                <a:latin typeface="Century Gothic"/>
              </a:rPr>
              <a:pPr/>
              <a:t>5/8/2018</a:t>
            </a:fld>
            <a:endParaRPr lang="en-US" dirty="0">
              <a:latin typeface="Century Gothic"/>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2473" tIns="46237" rIns="92473" bIns="46237" rtlCol="0" anchor="b"/>
          <a:lstStyle>
            <a:lvl1pPr algn="l">
              <a:defRPr sz="1200"/>
            </a:lvl1pPr>
          </a:lstStyle>
          <a:p>
            <a:endParaRPr lang="en-US" dirty="0">
              <a:latin typeface="Century Gothic"/>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473" tIns="46237" rIns="92473" bIns="46237" rtlCol="0" anchor="b"/>
          <a:lstStyle>
            <a:lvl1pPr algn="r">
              <a:defRPr sz="1200"/>
            </a:lvl1pPr>
          </a:lstStyle>
          <a:p>
            <a:fld id="{E22E8A27-D374-4C4D-8D75-1C4EFC7A5CE3}" type="slidenum">
              <a:rPr lang="en-US" smtClean="0">
                <a:latin typeface="Century Gothic"/>
              </a:rPr>
              <a:pPr/>
              <a:t>‹#›</a:t>
            </a:fld>
            <a:endParaRPr lang="en-US" dirty="0">
              <a:latin typeface="Century Gothic"/>
            </a:endParaRPr>
          </a:p>
        </p:txBody>
      </p:sp>
    </p:spTree>
    <p:extLst>
      <p:ext uri="{BB962C8B-B14F-4D97-AF65-F5344CB8AC3E}">
        <p14:creationId xmlns:p14="http://schemas.microsoft.com/office/powerpoint/2010/main" val="2433914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473" tIns="46237" rIns="92473" bIns="46237" rtlCol="0"/>
          <a:lstStyle>
            <a:lvl1pPr algn="r">
              <a:defRPr sz="1200">
                <a:latin typeface="Century Gothic"/>
              </a:defRPr>
            </a:lvl1pPr>
          </a:lstStyle>
          <a:p>
            <a:fld id="{C8C68BC8-B650-C542-ADD9-2422A66DB1F3}" type="datetimeFigureOut">
              <a:rPr lang="en-US" smtClean="0"/>
              <a:pPr/>
              <a:t>5/8/2018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473" tIns="46237" rIns="92473" bIns="4623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473" tIns="46237" rIns="92473" bIns="4623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473" tIns="46237" rIns="92473" bIns="46237"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473" tIns="46237" rIns="92473" bIns="46237" rtlCol="0" anchor="b"/>
          <a:lstStyle>
            <a:lvl1pPr algn="r">
              <a:defRPr sz="1200">
                <a:latin typeface="Century Gothic"/>
              </a:defRPr>
            </a:lvl1pPr>
          </a:lstStyle>
          <a:p>
            <a:fld id="{6240A377-4153-7D42-A67C-7146F61FF122}" type="slidenum">
              <a:rPr lang="en-US" smtClean="0"/>
              <a:pPr/>
              <a:t>‹#›</a:t>
            </a:fld>
            <a:endParaRPr lang="en-US" dirty="0"/>
          </a:p>
        </p:txBody>
      </p:sp>
    </p:spTree>
    <p:extLst>
      <p:ext uri="{BB962C8B-B14F-4D97-AF65-F5344CB8AC3E}">
        <p14:creationId xmlns:p14="http://schemas.microsoft.com/office/powerpoint/2010/main" val="13210912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a:buFont typeface="Arial"/>
              <a:buChar char="•"/>
            </a:pPr>
            <a:r>
              <a:rPr lang="en-US" dirty="0"/>
              <a:t>WELCOME</a:t>
            </a:r>
          </a:p>
          <a:p>
            <a:pPr marL="173387" indent="-173387">
              <a:buFont typeface="Arial"/>
              <a:buChar char="•"/>
            </a:pPr>
            <a:r>
              <a:rPr lang="en-US" dirty="0"/>
              <a:t>INTRODUCTIONS</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a:t>
            </a:fld>
            <a:endParaRPr lang="en-US" dirty="0"/>
          </a:p>
        </p:txBody>
      </p:sp>
    </p:spTree>
    <p:extLst>
      <p:ext uri="{BB962C8B-B14F-4D97-AF65-F5344CB8AC3E}">
        <p14:creationId xmlns:p14="http://schemas.microsoft.com/office/powerpoint/2010/main" val="140507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62</a:t>
            </a:fld>
            <a:endParaRPr lang="en-US" dirty="0"/>
          </a:p>
        </p:txBody>
      </p:sp>
    </p:spTree>
    <p:extLst>
      <p:ext uri="{BB962C8B-B14F-4D97-AF65-F5344CB8AC3E}">
        <p14:creationId xmlns:p14="http://schemas.microsoft.com/office/powerpoint/2010/main" val="359408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63</a:t>
            </a:fld>
            <a:endParaRPr lang="en-US" dirty="0"/>
          </a:p>
        </p:txBody>
      </p:sp>
    </p:spTree>
    <p:extLst>
      <p:ext uri="{BB962C8B-B14F-4D97-AF65-F5344CB8AC3E}">
        <p14:creationId xmlns:p14="http://schemas.microsoft.com/office/powerpoint/2010/main" val="10313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64</a:t>
            </a:fld>
            <a:endParaRPr lang="en-US" dirty="0"/>
          </a:p>
        </p:txBody>
      </p:sp>
    </p:spTree>
    <p:extLst>
      <p:ext uri="{BB962C8B-B14F-4D97-AF65-F5344CB8AC3E}">
        <p14:creationId xmlns:p14="http://schemas.microsoft.com/office/powerpoint/2010/main" val="14378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43759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66</a:t>
            </a:fld>
            <a:endParaRPr lang="en-US" dirty="0"/>
          </a:p>
        </p:txBody>
      </p:sp>
    </p:spTree>
    <p:extLst>
      <p:ext uri="{BB962C8B-B14F-4D97-AF65-F5344CB8AC3E}">
        <p14:creationId xmlns:p14="http://schemas.microsoft.com/office/powerpoint/2010/main" val="110121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67</a:t>
            </a:fld>
            <a:endParaRPr lang="en-US" dirty="0"/>
          </a:p>
        </p:txBody>
      </p:sp>
    </p:spTree>
    <p:extLst>
      <p:ext uri="{BB962C8B-B14F-4D97-AF65-F5344CB8AC3E}">
        <p14:creationId xmlns:p14="http://schemas.microsoft.com/office/powerpoint/2010/main" val="2362537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68</a:t>
            </a:fld>
            <a:endParaRPr lang="en-US" dirty="0"/>
          </a:p>
        </p:txBody>
      </p:sp>
    </p:spTree>
    <p:extLst>
      <p:ext uri="{BB962C8B-B14F-4D97-AF65-F5344CB8AC3E}">
        <p14:creationId xmlns:p14="http://schemas.microsoft.com/office/powerpoint/2010/main" val="702776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69</a:t>
            </a:fld>
            <a:endParaRPr lang="en-US" dirty="0"/>
          </a:p>
        </p:txBody>
      </p:sp>
    </p:spTree>
    <p:extLst>
      <p:ext uri="{BB962C8B-B14F-4D97-AF65-F5344CB8AC3E}">
        <p14:creationId xmlns:p14="http://schemas.microsoft.com/office/powerpoint/2010/main" val="237737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70</a:t>
            </a:fld>
            <a:endParaRPr lang="en-US" dirty="0"/>
          </a:p>
        </p:txBody>
      </p:sp>
    </p:spTree>
    <p:extLst>
      <p:ext uri="{BB962C8B-B14F-4D97-AF65-F5344CB8AC3E}">
        <p14:creationId xmlns:p14="http://schemas.microsoft.com/office/powerpoint/2010/main" val="382608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32672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7</a:t>
            </a:fld>
            <a:endParaRPr lang="en-US" dirty="0"/>
          </a:p>
        </p:txBody>
      </p:sp>
    </p:spTree>
    <p:extLst>
      <p:ext uri="{BB962C8B-B14F-4D97-AF65-F5344CB8AC3E}">
        <p14:creationId xmlns:p14="http://schemas.microsoft.com/office/powerpoint/2010/main" val="191109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97190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644128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06039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010547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756308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Current tools not adequate for assessing all components of MTSS</a:t>
            </a:r>
          </a:p>
          <a:p>
            <a:r>
              <a:rPr lang="en-US" altLang="en-US" dirty="0"/>
              <a:t>Desire for an instrument to guide action planning towards improved implementation</a:t>
            </a: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92</a:t>
            </a:fld>
            <a:endParaRPr lang="en-US" dirty="0"/>
          </a:p>
        </p:txBody>
      </p:sp>
    </p:spTree>
    <p:extLst>
      <p:ext uri="{BB962C8B-B14F-4D97-AF65-F5344CB8AC3E}">
        <p14:creationId xmlns:p14="http://schemas.microsoft.com/office/powerpoint/2010/main" val="2188683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467544">
              <a:defRPr/>
            </a:pPr>
            <a:r>
              <a:rPr lang="en-US" i="0" u="sng" dirty="0">
                <a:latin typeface="Franklin Gothic Book"/>
                <a:cs typeface="Franklin Gothic Book"/>
              </a:rPr>
              <a:t>MTSS</a:t>
            </a:r>
            <a:r>
              <a:rPr lang="en-US" i="0" dirty="0">
                <a:latin typeface="Franklin Gothic Book"/>
                <a:cs typeface="Franklin Gothic Book"/>
              </a:rPr>
              <a:t> </a:t>
            </a:r>
            <a:r>
              <a:rPr lang="en-US" spc="-4" dirty="0">
                <a:latin typeface="Franklin Gothic Book"/>
                <a:cs typeface="Franklin Gothic Book"/>
              </a:rPr>
              <a:t>is </a:t>
            </a:r>
            <a:r>
              <a:rPr lang="en-US" i="0" dirty="0">
                <a:latin typeface="Franklin Gothic Book"/>
                <a:cs typeface="Franklin Gothic Book"/>
              </a:rPr>
              <a:t>a </a:t>
            </a:r>
            <a:r>
              <a:rPr lang="en-US" spc="-9" dirty="0">
                <a:latin typeface="Franklin Gothic Book"/>
                <a:cs typeface="Franklin Gothic Book"/>
              </a:rPr>
              <a:t>framework </a:t>
            </a:r>
            <a:r>
              <a:rPr lang="en-US" spc="-22" dirty="0">
                <a:latin typeface="Franklin Gothic Book"/>
                <a:cs typeface="Franklin Gothic Book"/>
              </a:rPr>
              <a:t>to </a:t>
            </a:r>
            <a:r>
              <a:rPr lang="en-US" i="0" dirty="0">
                <a:latin typeface="Franklin Gothic Book"/>
                <a:cs typeface="Franklin Gothic Book"/>
              </a:rPr>
              <a:t>ensure </a:t>
            </a:r>
            <a:r>
              <a:rPr lang="en-US" spc="-4" dirty="0">
                <a:latin typeface="Franklin Gothic Book"/>
                <a:cs typeface="Franklin Gothic Book"/>
              </a:rPr>
              <a:t>successful education </a:t>
            </a:r>
            <a:r>
              <a:rPr lang="en-US" i="0" dirty="0">
                <a:latin typeface="Franklin Gothic Book"/>
                <a:cs typeface="Franklin Gothic Book"/>
              </a:rPr>
              <a:t>outcomes </a:t>
            </a:r>
            <a:r>
              <a:rPr lang="en-US" spc="-9" dirty="0">
                <a:latin typeface="Franklin Gothic Book"/>
                <a:cs typeface="Franklin Gothic Book"/>
              </a:rPr>
              <a:t>for </a:t>
            </a:r>
            <a:r>
              <a:rPr lang="en-US" i="0" dirty="0">
                <a:latin typeface="Franklin Gothic Book"/>
                <a:cs typeface="Franklin Gothic Book"/>
              </a:rPr>
              <a:t>ALL </a:t>
            </a:r>
            <a:r>
              <a:rPr lang="en-US" spc="-9" dirty="0">
                <a:latin typeface="Franklin Gothic Book"/>
                <a:cs typeface="Franklin Gothic Book"/>
              </a:rPr>
              <a:t>students by simply giving kids whatever they need to succeed everyday all day. </a:t>
            </a:r>
          </a:p>
          <a:p>
            <a:pPr defTabSz="467544">
              <a:defRPr/>
            </a:pPr>
            <a:endParaRPr lang="en-US" spc="-9" dirty="0">
              <a:latin typeface="Franklin Gothic Book"/>
              <a:cs typeface="Franklin Gothic Book"/>
            </a:endParaRPr>
          </a:p>
          <a:p>
            <a:pPr defTabSz="467544">
              <a:defRPr/>
            </a:pPr>
            <a:r>
              <a:rPr lang="en-US" spc="-9" dirty="0">
                <a:latin typeface="Franklin Gothic Book"/>
                <a:cs typeface="Franklin Gothic Book"/>
              </a:rPr>
              <a:t> </a:t>
            </a:r>
            <a:r>
              <a:rPr lang="en-US" dirty="0"/>
              <a:t>A Multi-Tiered System of Supports (MTSS) is a term used to describe an </a:t>
            </a:r>
            <a:r>
              <a:rPr lang="en-US" b="1" dirty="0"/>
              <a:t>evidence-based model of schooling  </a:t>
            </a:r>
            <a:r>
              <a:rPr lang="en-US" dirty="0"/>
              <a:t>that uses data-based problem-solving to </a:t>
            </a:r>
            <a:r>
              <a:rPr lang="en-US" b="1" dirty="0"/>
              <a:t>integrate </a:t>
            </a:r>
          </a:p>
          <a:p>
            <a:pPr algn="l">
              <a:lnSpc>
                <a:spcPct val="120000"/>
              </a:lnSpc>
              <a:defRPr/>
            </a:pPr>
            <a:r>
              <a:rPr lang="en-US" b="1" dirty="0"/>
              <a:t>academic and behavioral instruction and intervention</a:t>
            </a:r>
            <a:r>
              <a:rPr lang="en-US" dirty="0"/>
              <a:t>. </a:t>
            </a:r>
          </a:p>
          <a:p>
            <a:pPr algn="l">
              <a:lnSpc>
                <a:spcPct val="120000"/>
              </a:lnSpc>
              <a:defRPr/>
            </a:pPr>
            <a:endParaRPr lang="en-US" dirty="0"/>
          </a:p>
          <a:p>
            <a:pPr algn="l">
              <a:lnSpc>
                <a:spcPct val="120000"/>
              </a:lnSpc>
              <a:defRPr/>
            </a:pPr>
            <a:r>
              <a:rPr lang="en-US" dirty="0"/>
              <a:t>The integrated instruction and intervention is delivered to students in  </a:t>
            </a:r>
            <a:r>
              <a:rPr lang="en-US" b="1" dirty="0"/>
              <a:t>varying intensities (multiple tiers) based on student need</a:t>
            </a:r>
            <a:r>
              <a:rPr lang="en-US" dirty="0"/>
              <a:t>. </a:t>
            </a:r>
          </a:p>
          <a:p>
            <a:pPr algn="l">
              <a:lnSpc>
                <a:spcPct val="120000"/>
              </a:lnSpc>
              <a:defRPr/>
            </a:pPr>
            <a:r>
              <a:rPr lang="en-US" dirty="0"/>
              <a:t>“Need-driven” decision-making seeks to ensure that resources reach </a:t>
            </a:r>
            <a:r>
              <a:rPr lang="en-US" b="1" dirty="0"/>
              <a:t>the appropriate students at </a:t>
            </a:r>
            <a:r>
              <a:rPr lang="en-US" dirty="0"/>
              <a:t>the appropriate levels to accelerate the performance </a:t>
            </a:r>
          </a:p>
          <a:p>
            <a:pPr algn="l">
              <a:lnSpc>
                <a:spcPct val="120000"/>
              </a:lnSpc>
              <a:defRPr/>
            </a:pPr>
            <a:r>
              <a:rPr lang="en-US" b="1" dirty="0"/>
              <a:t>of ALL students to achieve and/or exceed proficiency  for college and career readiness. </a:t>
            </a:r>
          </a:p>
          <a:p>
            <a:pPr algn="l">
              <a:lnSpc>
                <a:spcPct val="120000"/>
              </a:lnSpc>
              <a:defRPr/>
            </a:pPr>
            <a:r>
              <a:rPr lang="en-US" sz="800" dirty="0"/>
              <a:t>Florida Problem-Solving/ Response to Intervention Project (FL PS/RtI)</a:t>
            </a:r>
          </a:p>
          <a:p>
            <a:pPr indent="-554785"/>
            <a:endParaRPr lang="en-US" dirty="0"/>
          </a:p>
          <a:p>
            <a:r>
              <a:rPr lang="en-US" baseline="0" dirty="0"/>
              <a:t>In looking at these components of a MTSS, we often find that educators misconceive that MTSS is only one of these components – for instance, they may think that MTSS is only the 3 tiers of instruction and intervention. All of these components are necessary for a comprehensive MTSS.</a:t>
            </a:r>
          </a:p>
          <a:p>
            <a:endParaRPr lang="en-US" baseline="0" dirty="0"/>
          </a:p>
          <a:p>
            <a:r>
              <a:rPr lang="en-US" baseline="0" dirty="0"/>
              <a:t>There must be:</a:t>
            </a:r>
          </a:p>
          <a:p>
            <a:r>
              <a:rPr lang="en-US" baseline="0" dirty="0"/>
              <a:t> 1) Multiple tiers of instruction and intervention, aligned to standards, utilizing evidence based strategies, matched to student needs, and with assessments that allow the measurement of effectiveness</a:t>
            </a:r>
          </a:p>
          <a:p>
            <a:endParaRPr lang="en-US" baseline="0" dirty="0"/>
          </a:p>
          <a:p>
            <a:r>
              <a:rPr lang="en-US" baseline="0" dirty="0"/>
              <a:t>2) A structured, consistent, team-based, problem solving process, with decision rules used to make educational decisions</a:t>
            </a:r>
          </a:p>
          <a:p>
            <a:endParaRPr lang="en-US" baseline="0" dirty="0"/>
          </a:p>
          <a:p>
            <a:r>
              <a:rPr lang="en-US" baseline="0" dirty="0"/>
              <a:t>3) An integrated data system that allows for ongoing assessment of student learning as well as decision making</a:t>
            </a:r>
          </a:p>
          <a:p>
            <a:endParaRPr lang="en-US" baseline="0" dirty="0"/>
          </a:p>
          <a:p>
            <a:pPr defTabSz="467544">
              <a:defRPr/>
            </a:pPr>
            <a:r>
              <a:rPr lang="en-US" baseline="0" dirty="0"/>
              <a:t>4) Open and transparent communication and collaboration between stakeholders with relationships based upon mutual respect and shared responsibility</a:t>
            </a:r>
          </a:p>
          <a:p>
            <a:pPr defTabSz="467544">
              <a:defRPr/>
            </a:pPr>
            <a:endParaRPr lang="en-US" baseline="0" dirty="0"/>
          </a:p>
          <a:p>
            <a:r>
              <a:rPr lang="en-US" baseline="0" dirty="0"/>
              <a:t>5) The capability for the system to build the necessary capacity and infrastructures necessary for MTSS implementation including data-driving professional development, aligning policies and procedures to support MTSS, and the creation of implementation plans</a:t>
            </a:r>
          </a:p>
          <a:p>
            <a:endParaRPr lang="en-US" baseline="0" dirty="0"/>
          </a:p>
          <a:p>
            <a:pPr defTabSz="467544">
              <a:defRPr/>
            </a:pPr>
            <a:r>
              <a:rPr lang="en-US" baseline="0" dirty="0"/>
              <a:t>6) Leadership that expects and supports data-based decision making, team functioning, and coaching supports</a:t>
            </a:r>
          </a:p>
          <a:p>
            <a:pPr defTabSz="476429">
              <a:defRPr/>
            </a:pPr>
            <a:endParaRPr lang="en-US" u="sng" dirty="0">
              <a:latin typeface="Helvetica" panose="020B0504020202030204" pitchFamily="34" charset="0"/>
              <a:ea typeface="Gulim" panose="020B0600000101010101" pitchFamily="34" charset="-127"/>
            </a:endParaRPr>
          </a:p>
          <a:p>
            <a:pPr defTabSz="476429">
              <a:defRPr/>
            </a:pPr>
            <a:endParaRPr lang="en-US" dirty="0">
              <a:latin typeface="Helvetica" panose="020B0504020202030204" pitchFamily="34" charset="0"/>
              <a:ea typeface="Gulim" panose="020B0600000101010101" pitchFamily="34" charset="-127"/>
            </a:endParaRPr>
          </a:p>
          <a:p>
            <a:pPr defTabSz="476429">
              <a:defRPr/>
            </a:pPr>
            <a:endParaRPr lang="en-US" dirty="0">
              <a:latin typeface="Calibri" charset="0"/>
            </a:endParaRPr>
          </a:p>
          <a:p>
            <a:pPr defTabSz="476429">
              <a:defRPr/>
            </a:pPr>
            <a:endParaRPr lang="en-US" u="sng" dirty="0">
              <a:latin typeface="Helvetica" panose="020B0504020202030204" pitchFamily="34" charset="0"/>
              <a:ea typeface="Gulim" panose="020B0600000101010101" pitchFamily="34" charset="-127"/>
            </a:endParaRPr>
          </a:p>
          <a:p>
            <a:endParaRPr lang="en-US" i="0" dirty="0"/>
          </a:p>
          <a:p>
            <a:pPr defTabSz="467544">
              <a:defRPr/>
            </a:pPr>
            <a:endParaRPr lang="en-US" dirty="0">
              <a:latin typeface="Franklin Gothic Book"/>
              <a:cs typeface="Franklin Gothic Book"/>
            </a:endParaRP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93</a:t>
            </a:fld>
            <a:endParaRPr lang="en-US" dirty="0"/>
          </a:p>
        </p:txBody>
      </p:sp>
    </p:spTree>
    <p:extLst>
      <p:ext uri="{BB962C8B-B14F-4D97-AF65-F5344CB8AC3E}">
        <p14:creationId xmlns:p14="http://schemas.microsoft.com/office/powerpoint/2010/main" val="1499981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88699F7-470C-47D3-91D8-DC61840D9D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D0AF919-FB08-40AE-A520-2F1D0BCEC3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8A446F72-D2C7-43B1-99DF-5B6C1B1989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E4C2B07B-2FDA-4694-996A-BE438FD21329}" type="slidenum">
              <a:rPr lang="en-US" altLang="en-US" smtClean="0">
                <a:latin typeface="Calibri" panose="020F0502020204030204" pitchFamily="34" charset="0"/>
              </a:rPr>
              <a:pPr/>
              <a:t>95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115386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48B0E-DA17-47F8-A538-2F18DCE58B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04078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-Critical for school leadership team members to have the opportunity to review SAM before team completion. Allows individual team members to familiarize themselves with the SAM and come to the team meeting more prepared for conversations regarding their school’s implementation level.</a:t>
            </a:r>
          </a:p>
          <a:p>
            <a:r>
              <a:rPr lang="en-US" altLang="en-US" dirty="0">
                <a:latin typeface="Arial" panose="020B0604020202020204" pitchFamily="34" charset="0"/>
              </a:rPr>
              <a:t>-ONE SAM PER SCHOOL!</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F48B0E-DA17-47F8-A538-2F18DCE58B2B}" type="slidenum">
              <a:rPr lang="en-US" altLang="en-US" sz="1200" smtClean="0"/>
              <a:pPr/>
              <a:t>97</a:t>
            </a:fld>
            <a:endParaRPr lang="en-US" altLang="en-US" sz="1200" dirty="0"/>
          </a:p>
        </p:txBody>
      </p:sp>
    </p:spTree>
    <p:extLst>
      <p:ext uri="{BB962C8B-B14F-4D97-AF65-F5344CB8AC3E}">
        <p14:creationId xmlns:p14="http://schemas.microsoft.com/office/powerpoint/2010/main" val="5650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11</a:t>
            </a:fld>
            <a:endParaRPr lang="en-US" dirty="0"/>
          </a:p>
        </p:txBody>
      </p:sp>
    </p:spTree>
    <p:extLst>
      <p:ext uri="{BB962C8B-B14F-4D97-AF65-F5344CB8AC3E}">
        <p14:creationId xmlns:p14="http://schemas.microsoft.com/office/powerpoint/2010/main" val="1508522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endParaRPr lang="en-US" dirty="0"/>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102</a:t>
            </a:fld>
            <a:endParaRPr lang="en-US" dirty="0"/>
          </a:p>
        </p:txBody>
      </p:sp>
    </p:spTree>
    <p:extLst>
      <p:ext uri="{BB962C8B-B14F-4D97-AF65-F5344CB8AC3E}">
        <p14:creationId xmlns:p14="http://schemas.microsoft.com/office/powerpoint/2010/main" val="3462752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endParaRPr lang="en-US" dirty="0"/>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104</a:t>
            </a:fld>
            <a:endParaRPr lang="en-US" dirty="0"/>
          </a:p>
        </p:txBody>
      </p:sp>
    </p:spTree>
    <p:extLst>
      <p:ext uri="{BB962C8B-B14F-4D97-AF65-F5344CB8AC3E}">
        <p14:creationId xmlns:p14="http://schemas.microsoft.com/office/powerpoint/2010/main" val="3756008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endParaRPr lang="en-US" dirty="0"/>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105</a:t>
            </a:fld>
            <a:endParaRPr lang="en-US" dirty="0"/>
          </a:p>
        </p:txBody>
      </p:sp>
    </p:spTree>
    <p:extLst>
      <p:ext uri="{BB962C8B-B14F-4D97-AF65-F5344CB8AC3E}">
        <p14:creationId xmlns:p14="http://schemas.microsoft.com/office/powerpoint/2010/main" val="4058371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118</a:t>
            </a:fld>
            <a:endParaRPr lang="en-US" dirty="0"/>
          </a:p>
        </p:txBody>
      </p:sp>
    </p:spTree>
    <p:extLst>
      <p:ext uri="{BB962C8B-B14F-4D97-AF65-F5344CB8AC3E}">
        <p14:creationId xmlns:p14="http://schemas.microsoft.com/office/powerpoint/2010/main" val="2643618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F4AACE-AAEF-4261-91B7-1EE33ED8A332}" type="slidenum">
              <a:rPr lang="en-US" smtClean="0"/>
              <a:t>122</a:t>
            </a:fld>
            <a:endParaRPr lang="en-US" dirty="0"/>
          </a:p>
        </p:txBody>
      </p:sp>
    </p:spTree>
    <p:extLst>
      <p:ext uri="{BB962C8B-B14F-4D97-AF65-F5344CB8AC3E}">
        <p14:creationId xmlns:p14="http://schemas.microsoft.com/office/powerpoint/2010/main" val="151743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295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713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F4AACE-AAEF-4261-91B7-1EE33ED8A3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432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261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47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17</a:t>
            </a:fld>
            <a:endParaRPr lang="en-US" dirty="0"/>
          </a:p>
        </p:txBody>
      </p:sp>
    </p:spTree>
    <p:extLst>
      <p:ext uri="{BB962C8B-B14F-4D97-AF65-F5344CB8AC3E}">
        <p14:creationId xmlns:p14="http://schemas.microsoft.com/office/powerpoint/2010/main" val="3418336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721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4594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130</a:t>
            </a:fld>
            <a:endParaRPr lang="en-US" dirty="0"/>
          </a:p>
        </p:txBody>
      </p:sp>
    </p:spTree>
    <p:extLst>
      <p:ext uri="{BB962C8B-B14F-4D97-AF65-F5344CB8AC3E}">
        <p14:creationId xmlns:p14="http://schemas.microsoft.com/office/powerpoint/2010/main" val="3672706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262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615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133</a:t>
            </a:fld>
            <a:endParaRPr lang="en-US" dirty="0"/>
          </a:p>
        </p:txBody>
      </p:sp>
    </p:spTree>
    <p:extLst>
      <p:ext uri="{BB962C8B-B14F-4D97-AF65-F5344CB8AC3E}">
        <p14:creationId xmlns:p14="http://schemas.microsoft.com/office/powerpoint/2010/main" val="1029341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134</a:t>
            </a:fld>
            <a:endParaRPr lang="en-US" dirty="0"/>
          </a:p>
        </p:txBody>
      </p:sp>
    </p:spTree>
    <p:extLst>
      <p:ext uri="{BB962C8B-B14F-4D97-AF65-F5344CB8AC3E}">
        <p14:creationId xmlns:p14="http://schemas.microsoft.com/office/powerpoint/2010/main" val="945844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135</a:t>
            </a:fld>
            <a:endParaRPr lang="en-US" dirty="0"/>
          </a:p>
        </p:txBody>
      </p:sp>
    </p:spTree>
    <p:extLst>
      <p:ext uri="{BB962C8B-B14F-4D97-AF65-F5344CB8AC3E}">
        <p14:creationId xmlns:p14="http://schemas.microsoft.com/office/powerpoint/2010/main" val="391119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136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78" y="1602637"/>
            <a:ext cx="4590517" cy="2154540"/>
          </a:xfrm>
          <a:prstGeom prst="rect">
            <a:avLst/>
          </a:prstGeom>
        </p:spPr>
      </p:pic>
    </p:spTree>
    <p:extLst>
      <p:ext uri="{BB962C8B-B14F-4D97-AF65-F5344CB8AC3E}">
        <p14:creationId xmlns:p14="http://schemas.microsoft.com/office/powerpoint/2010/main" val="3616761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 you will click on the </a:t>
            </a:r>
            <a:r>
              <a:rPr lang="en-US" sz="1400" b="1" dirty="0"/>
              <a:t>Blue Upload File Tab </a:t>
            </a:r>
            <a:r>
              <a:rPr lang="en-US" sz="1400" dirty="0"/>
              <a:t>to upload the PDF BPIE assessment results for your school.</a:t>
            </a:r>
          </a:p>
          <a:p>
            <a:endParaRPr lang="en-US" sz="1400" dirty="0"/>
          </a:p>
          <a:p>
            <a:r>
              <a:rPr lang="en-US" sz="1400" dirty="0"/>
              <a:t>Remember to </a:t>
            </a:r>
            <a:r>
              <a:rPr lang="en-US" sz="1400" b="1" dirty="0"/>
              <a:t>Select School Year 2018-19 if you are completing the assessment next year.</a:t>
            </a:r>
          </a:p>
          <a:p>
            <a:endParaRPr lang="en-US" sz="1400" dirty="0"/>
          </a:p>
          <a:p>
            <a:r>
              <a:rPr lang="en-US" sz="1400" dirty="0"/>
              <a:t>There are some resources on the BPIE Process and the alignment to the school improvement plan housed there as well.</a:t>
            </a:r>
          </a:p>
          <a:p>
            <a:endParaRPr lang="en-US" dirty="0"/>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137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464187"/>
            <a:ext cx="4648200" cy="3288830"/>
          </a:xfrm>
          <a:prstGeom prst="rect">
            <a:avLst/>
          </a:prstGeom>
        </p:spPr>
      </p:pic>
    </p:spTree>
    <p:extLst>
      <p:ext uri="{BB962C8B-B14F-4D97-AF65-F5344CB8AC3E}">
        <p14:creationId xmlns:p14="http://schemas.microsoft.com/office/powerpoint/2010/main" val="303677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200" b="0" i="0" u="none" strike="noStrike" kern="1200" baseline="0" dirty="0">
              <a:solidFill>
                <a:schemeClr val="tx1"/>
              </a:solidFill>
              <a:latin typeface="Century Gothic"/>
              <a:ea typeface="+mn-ea"/>
              <a:cs typeface="+mn-cs"/>
            </a:endParaRPr>
          </a:p>
          <a:p>
            <a:r>
              <a:rPr lang="en-US" sz="1200" b="1" i="0" u="none" strike="noStrike" kern="1200" baseline="0" dirty="0">
                <a:solidFill>
                  <a:schemeClr val="tx1"/>
                </a:solidFill>
                <a:latin typeface="Century Gothic"/>
                <a:ea typeface="+mn-ea"/>
                <a:cs typeface="+mn-cs"/>
              </a:rPr>
              <a:t>Self-Awareness </a:t>
            </a:r>
            <a:endParaRPr lang="en-US" sz="1200" b="0" i="0" u="none" strike="noStrike" kern="1200" baseline="0" dirty="0">
              <a:solidFill>
                <a:schemeClr val="tx1"/>
              </a:solidFill>
              <a:latin typeface="Century Gothic"/>
              <a:ea typeface="+mn-ea"/>
              <a:cs typeface="+mn-cs"/>
            </a:endParaRPr>
          </a:p>
          <a:p>
            <a:r>
              <a:rPr lang="en-US" sz="1200" b="0" i="0" u="none" strike="noStrike" kern="1200" baseline="0" dirty="0">
                <a:solidFill>
                  <a:schemeClr val="tx1"/>
                </a:solidFill>
                <a:latin typeface="Century Gothic"/>
                <a:ea typeface="+mn-ea"/>
                <a:cs typeface="+mn-cs"/>
              </a:rPr>
              <a:t>The ability to accurately recognize one’s emotions and thoughts, and their influence on behavior. This includes accurately assessing one’s strengths and areas for growth, and possessing a well grounded sense of confidence and optimism. 	</a:t>
            </a:r>
          </a:p>
          <a:p>
            <a:r>
              <a:rPr lang="en-US" sz="1200" b="1" i="0" u="none" strike="noStrike" kern="1200" baseline="0" dirty="0">
                <a:solidFill>
                  <a:schemeClr val="tx1"/>
                </a:solidFill>
                <a:latin typeface="Century Gothic"/>
                <a:ea typeface="+mn-ea"/>
                <a:cs typeface="+mn-cs"/>
              </a:rPr>
              <a:t>Self-Management </a:t>
            </a:r>
            <a:endParaRPr lang="en-US" sz="1200" b="0" i="0" u="none" strike="noStrike" kern="1200" baseline="0" dirty="0">
              <a:solidFill>
                <a:schemeClr val="tx1"/>
              </a:solidFill>
              <a:latin typeface="Century Gothic"/>
              <a:ea typeface="+mn-ea"/>
              <a:cs typeface="+mn-cs"/>
            </a:endParaRPr>
          </a:p>
          <a:p>
            <a:r>
              <a:rPr lang="en-US" sz="1200" b="0" i="0" u="none" strike="noStrike" kern="1200" baseline="0" dirty="0">
                <a:solidFill>
                  <a:schemeClr val="tx1"/>
                </a:solidFill>
                <a:latin typeface="Century Gothic"/>
                <a:ea typeface="+mn-ea"/>
                <a:cs typeface="+mn-cs"/>
              </a:rPr>
              <a:t>The ability to regulate one’s emotions, thoughts, and behaviors effectively in different situations. This includes managing stress, controlling impulses, motivating oneself, and setting and working towards achieving personal and academic goals. 	</a:t>
            </a:r>
          </a:p>
          <a:p>
            <a:r>
              <a:rPr lang="en-US" sz="1200" b="1" i="0" u="none" strike="noStrike" kern="1200" baseline="0" dirty="0">
                <a:solidFill>
                  <a:schemeClr val="tx1"/>
                </a:solidFill>
                <a:latin typeface="Century Gothic"/>
                <a:ea typeface="+mn-ea"/>
                <a:cs typeface="+mn-cs"/>
              </a:rPr>
              <a:t>Social Awareness </a:t>
            </a:r>
            <a:endParaRPr lang="en-US" sz="1200" b="0" i="0" u="none" strike="noStrike" kern="1200" baseline="0" dirty="0">
              <a:solidFill>
                <a:schemeClr val="tx1"/>
              </a:solidFill>
              <a:latin typeface="Century Gothic"/>
              <a:ea typeface="+mn-ea"/>
              <a:cs typeface="+mn-cs"/>
            </a:endParaRPr>
          </a:p>
          <a:p>
            <a:r>
              <a:rPr lang="en-US" sz="1200" b="0" i="0" u="none" strike="noStrike" kern="1200" baseline="0" dirty="0">
                <a:solidFill>
                  <a:schemeClr val="tx1"/>
                </a:solidFill>
                <a:latin typeface="Century Gothic"/>
                <a:ea typeface="+mn-ea"/>
                <a:cs typeface="+mn-cs"/>
              </a:rPr>
              <a:t>The ability to take the perspective of and empathize with others from diverse backgrounds and cultures, to understand social and ethical norms for behavior, and to recognize family, school, and community resources and support. 	</a:t>
            </a:r>
          </a:p>
          <a:p>
            <a:r>
              <a:rPr lang="en-US" sz="1200" b="1" i="0" u="none" strike="noStrike" kern="1200" baseline="0" dirty="0">
                <a:solidFill>
                  <a:schemeClr val="tx1"/>
                </a:solidFill>
                <a:latin typeface="Century Gothic"/>
                <a:ea typeface="+mn-ea"/>
                <a:cs typeface="+mn-cs"/>
              </a:rPr>
              <a:t>Relationship Skills </a:t>
            </a:r>
            <a:endParaRPr lang="en-US" sz="1200" b="0" i="0" u="none" strike="noStrike" kern="1200" baseline="0" dirty="0">
              <a:solidFill>
                <a:schemeClr val="tx1"/>
              </a:solidFill>
              <a:latin typeface="Century Gothic"/>
              <a:ea typeface="+mn-ea"/>
              <a:cs typeface="+mn-cs"/>
            </a:endParaRPr>
          </a:p>
          <a:p>
            <a:r>
              <a:rPr lang="en-US" sz="1200" b="0" i="0" u="none" strike="noStrike" kern="1200" baseline="0" dirty="0">
                <a:solidFill>
                  <a:schemeClr val="tx1"/>
                </a:solidFill>
                <a:latin typeface="Century Gothic"/>
                <a:ea typeface="+mn-ea"/>
                <a:cs typeface="+mn-cs"/>
              </a:rPr>
              <a:t>The ability to establish and maintain healthy and rewarding relationships with diverse individuals and groups. This includes communicating clearly, listening actively, cooperating, resisting inappropriate social pressure, negotiating conflict constructively, and seeing and offering help when needed. 	</a:t>
            </a:r>
          </a:p>
          <a:p>
            <a:r>
              <a:rPr lang="en-US" sz="1200" b="1" i="0" u="none" strike="noStrike" kern="1200" baseline="0" dirty="0">
                <a:solidFill>
                  <a:schemeClr val="tx1"/>
                </a:solidFill>
                <a:latin typeface="Century Gothic"/>
                <a:ea typeface="+mn-ea"/>
                <a:cs typeface="+mn-cs"/>
              </a:rPr>
              <a:t>Responsible Decision Making </a:t>
            </a:r>
            <a:endParaRPr lang="en-US" sz="1200" b="0" i="0" u="none" strike="noStrike" kern="1200" baseline="0" dirty="0">
              <a:solidFill>
                <a:schemeClr val="tx1"/>
              </a:solidFill>
              <a:latin typeface="Century Gothic"/>
              <a:ea typeface="+mn-ea"/>
              <a:cs typeface="+mn-cs"/>
            </a:endParaRPr>
          </a:p>
          <a:p>
            <a:r>
              <a:rPr lang="en-US" sz="1200" b="0" i="0" u="none" strike="noStrike" kern="1200" baseline="0" dirty="0">
                <a:solidFill>
                  <a:schemeClr val="tx1"/>
                </a:solidFill>
                <a:latin typeface="Century Gothic"/>
                <a:ea typeface="+mn-ea"/>
                <a:cs typeface="+mn-cs"/>
              </a:rPr>
              <a:t>The ability to make constructive and respectful choices about personal behavior and social interactions based on considerations of ethical standards, safety concerns, social norms, the realistic evaluation of consequences of various actions, and the well-being of self and others. 	</a:t>
            </a: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20</a:t>
            </a:fld>
            <a:endParaRPr lang="en-US" dirty="0"/>
          </a:p>
        </p:txBody>
      </p:sp>
    </p:spTree>
    <p:extLst>
      <p:ext uri="{BB962C8B-B14F-4D97-AF65-F5344CB8AC3E}">
        <p14:creationId xmlns:p14="http://schemas.microsoft.com/office/powerpoint/2010/main" val="4202091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Rectangle 4"/>
          <p:cNvSpPr/>
          <p:nvPr/>
        </p:nvSpPr>
        <p:spPr>
          <a:xfrm>
            <a:off x="1181100" y="4905851"/>
            <a:ext cx="3505200" cy="3693319"/>
          </a:xfrm>
          <a:prstGeom prst="rect">
            <a:avLst/>
          </a:prstGeom>
        </p:spPr>
        <p:txBody>
          <a:bodyPr>
            <a:spAutoFit/>
          </a:bodyPr>
          <a:lstStyle/>
          <a:p>
            <a:r>
              <a:rPr lang="en-US" dirty="0">
                <a:solidFill>
                  <a:srgbClr val="000000"/>
                </a:solidFill>
                <a:latin typeface="Calibri" panose="020F0502020204030204" pitchFamily="34" charset="0"/>
              </a:rPr>
              <a:t>Domain:  Instruction and Student Achievement of the BPIE aligns more consistently with an academic focus of the K-12 Reading Plan.  If your school has prioritized Indicators #18-26 this might be a great time to refer to your BPIE Crosswalk and/or your BPIE Assessment results to include in the drafting of your SIP. *Note:  It is a best practice that all BPIE prioritized Indicators are addressed in the SIP.  </a:t>
            </a:r>
            <a:endParaRPr lang="en-US" dirty="0"/>
          </a:p>
        </p:txBody>
      </p:sp>
    </p:spTree>
    <p:extLst>
      <p:ext uri="{BB962C8B-B14F-4D97-AF65-F5344CB8AC3E}">
        <p14:creationId xmlns:p14="http://schemas.microsoft.com/office/powerpoint/2010/main" val="3010757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Guidance Document for BPIE and SIP can assist schools that complete the tradition SIP/State process, D and F schools in Broward.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233850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2625"/>
            <a:ext cx="4648200" cy="3486150"/>
          </a:xfrm>
        </p:spPr>
      </p:sp>
      <p:sp>
        <p:nvSpPr>
          <p:cNvPr id="3" name="Notes Placeholder 2"/>
          <p:cNvSpPr>
            <a:spLocks noGrp="1"/>
          </p:cNvSpPr>
          <p:nvPr>
            <p:ph type="body" idx="1"/>
          </p:nvPr>
        </p:nvSpPr>
        <p:spPr/>
        <p:txBody>
          <a:bodyPr>
            <a:normAutofit/>
          </a:bodyPr>
          <a:lstStyle/>
          <a:p>
            <a:r>
              <a:rPr lang="en-US" sz="1400" dirty="0"/>
              <a:t>The Florida Inclusion Network in collaboration with the Exceptional Student Learning Support Division will provide professional learning opportunities in a variety of formats to school personnel who will be facilitating their school BPIE Assessment process.</a:t>
            </a:r>
          </a:p>
          <a:p>
            <a:endParaRPr lang="en-US" sz="1400" dirty="0"/>
          </a:p>
          <a:p>
            <a:endParaRPr lang="en-US" sz="1400" dirty="0"/>
          </a:p>
          <a:p>
            <a:r>
              <a:rPr lang="en-US" sz="1400" dirty="0"/>
              <a:t>A Canvas Course has been developed. Please enroll in the ‘course‘ and review the resources in the modules.</a:t>
            </a:r>
          </a:p>
          <a:p>
            <a:r>
              <a:rPr lang="en-US" sz="1400" dirty="0"/>
              <a:t>The List of Schools and Due Dates are in the first module.</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140</a:t>
            </a:fld>
            <a:endParaRPr lang="en-US" dirty="0"/>
          </a:p>
        </p:txBody>
      </p:sp>
    </p:spTree>
    <p:extLst>
      <p:ext uri="{BB962C8B-B14F-4D97-AF65-F5344CB8AC3E}">
        <p14:creationId xmlns:p14="http://schemas.microsoft.com/office/powerpoint/2010/main" val="304772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2625"/>
            <a:ext cx="4648200" cy="3486150"/>
          </a:xfrm>
        </p:spPr>
      </p:sp>
      <p:sp>
        <p:nvSpPr>
          <p:cNvPr id="3" name="Notes Placeholder 2"/>
          <p:cNvSpPr>
            <a:spLocks noGrp="1"/>
          </p:cNvSpPr>
          <p:nvPr>
            <p:ph type="body" idx="1"/>
          </p:nvPr>
        </p:nvSpPr>
        <p:spPr/>
        <p:txBody>
          <a:bodyPr>
            <a:normAutofit/>
          </a:bodyPr>
          <a:lstStyle/>
          <a:p>
            <a:r>
              <a:rPr lang="en-US" sz="1400" dirty="0"/>
              <a:t>We will offer 4 90</a:t>
            </a:r>
            <a:r>
              <a:rPr lang="en-US" sz="1400" baseline="0" dirty="0"/>
              <a:t> minute</a:t>
            </a:r>
            <a:r>
              <a:rPr lang="en-US" sz="1400" dirty="0"/>
              <a:t> sessions to school administrators and or ESE Specialists on June 26</a:t>
            </a:r>
            <a:r>
              <a:rPr lang="en-US" sz="1400" baseline="30000" dirty="0"/>
              <a:t>th</a:t>
            </a:r>
            <a:r>
              <a:rPr lang="en-US" sz="1400" dirty="0"/>
              <a:t> at the Arthur Ashe Campus. More information will be emailed to and shared with ESE Specialists at this week’s meeting emailed to ESE Specialists. </a:t>
            </a:r>
          </a:p>
          <a:p>
            <a:endParaRPr lang="en-US" sz="1400" baseline="0" dirty="0"/>
          </a:p>
          <a:p>
            <a:r>
              <a:rPr lang="en-US" sz="1400" dirty="0"/>
              <a:t>Additional sessions will be offered quarterly during the 2018-19 school year and will be posted in the Canvas Course Announcements.</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141</a:t>
            </a:fld>
            <a:endParaRPr lang="en-US" dirty="0"/>
          </a:p>
        </p:txBody>
      </p:sp>
    </p:spTree>
    <p:extLst>
      <p:ext uri="{BB962C8B-B14F-4D97-AF65-F5344CB8AC3E}">
        <p14:creationId xmlns:p14="http://schemas.microsoft.com/office/powerpoint/2010/main" val="4021828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142</a:t>
            </a:fld>
            <a:endParaRPr lang="en-US" dirty="0"/>
          </a:p>
        </p:txBody>
      </p:sp>
    </p:spTree>
    <p:extLst>
      <p:ext uri="{BB962C8B-B14F-4D97-AF65-F5344CB8AC3E}">
        <p14:creationId xmlns:p14="http://schemas.microsoft.com/office/powerpoint/2010/main" val="129203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259A07-EC9A-4391-95B1-A72EDE07A09E}" type="slidenum">
              <a:rPr lang="en-US"/>
              <a:pPr fontAlgn="base">
                <a:spcBef>
                  <a:spcPct val="0"/>
                </a:spcBef>
                <a:spcAft>
                  <a:spcPct val="0"/>
                </a:spcAft>
                <a:defRPr/>
              </a:pPr>
              <a:t>22</a:t>
            </a:fld>
            <a:endParaRPr lang="en-US" dirty="0"/>
          </a:p>
        </p:txBody>
      </p:sp>
      <p:sp>
        <p:nvSpPr>
          <p:cNvPr id="49155" name="Text Box 2"/>
          <p:cNvSpPr txBox="1">
            <a:spLocks noChangeArrowheads="1"/>
          </p:cNvSpPr>
          <p:nvPr/>
        </p:nvSpPr>
        <p:spPr bwMode="auto">
          <a:xfrm>
            <a:off x="3953855" y="8685213"/>
            <a:ext cx="3024770" cy="457200"/>
          </a:xfrm>
          <a:prstGeom prst="rect">
            <a:avLst/>
          </a:prstGeom>
          <a:noFill/>
          <a:ln w="9525">
            <a:noFill/>
            <a:round/>
            <a:headEnd/>
            <a:tailEnd/>
          </a:ln>
        </p:spPr>
        <p:txBody>
          <a:bodyPr lIns="92863" tIns="46431" rIns="92863" bIns="46431" anchor="b"/>
          <a:lstStyle/>
          <a:p>
            <a:pPr algn="r" defTabSz="455545" eaLnBrk="0" hangingPunct="0">
              <a:buClr>
                <a:srgbClr val="000000"/>
              </a:buClr>
              <a:buSzPct val="100000"/>
              <a:tabLst>
                <a:tab pos="0" algn="l"/>
                <a:tab pos="914262" algn="l"/>
                <a:tab pos="1828525" algn="l"/>
                <a:tab pos="2742787" algn="l"/>
                <a:tab pos="3657051" algn="l"/>
                <a:tab pos="4571313" algn="l"/>
                <a:tab pos="5485575" algn="l"/>
                <a:tab pos="6399838" algn="l"/>
                <a:tab pos="7314100" algn="l"/>
                <a:tab pos="8228363" algn="l"/>
                <a:tab pos="9142625" algn="l"/>
                <a:tab pos="10056888" algn="l"/>
              </a:tabLst>
            </a:pPr>
            <a:fld id="{47A0590A-19BF-44C1-8A32-7587C18EFDDB}" type="slidenum">
              <a:rPr lang="en-US" sz="1100">
                <a:solidFill>
                  <a:srgbClr val="000000"/>
                </a:solidFill>
                <a:latin typeface="Times New Roman" pitchFamily="18" charset="0"/>
                <a:ea typeface="ＭＳ Ｐゴシック" pitchFamily="34" charset="-128"/>
              </a:rPr>
              <a:pPr algn="r" defTabSz="455545" eaLnBrk="0" hangingPunct="0">
                <a:buClr>
                  <a:srgbClr val="000000"/>
                </a:buClr>
                <a:buSzPct val="100000"/>
                <a:tabLst>
                  <a:tab pos="0" algn="l"/>
                  <a:tab pos="914262" algn="l"/>
                  <a:tab pos="1828525" algn="l"/>
                  <a:tab pos="2742787" algn="l"/>
                  <a:tab pos="3657051" algn="l"/>
                  <a:tab pos="4571313" algn="l"/>
                  <a:tab pos="5485575" algn="l"/>
                  <a:tab pos="6399838" algn="l"/>
                  <a:tab pos="7314100" algn="l"/>
                  <a:tab pos="8228363" algn="l"/>
                  <a:tab pos="9142625" algn="l"/>
                  <a:tab pos="10056888" algn="l"/>
                </a:tabLst>
              </a:pPr>
              <a:t>22</a:t>
            </a:fld>
            <a:endParaRPr lang="en-US" sz="1100" dirty="0">
              <a:solidFill>
                <a:srgbClr val="000000"/>
              </a:solidFill>
              <a:latin typeface="Times New Roman" pitchFamily="18" charset="0"/>
              <a:ea typeface="ＭＳ Ｐゴシック" pitchFamily="34" charset="-128"/>
            </a:endParaRPr>
          </a:p>
        </p:txBody>
      </p:sp>
      <p:sp>
        <p:nvSpPr>
          <p:cNvPr id="49156" name="Text Box 3"/>
          <p:cNvSpPr txBox="1">
            <a:spLocks noChangeArrowheads="1"/>
          </p:cNvSpPr>
          <p:nvPr/>
        </p:nvSpPr>
        <p:spPr bwMode="auto">
          <a:xfrm>
            <a:off x="1163375" y="685800"/>
            <a:ext cx="4653492" cy="3429000"/>
          </a:xfrm>
          <a:prstGeom prst="rect">
            <a:avLst/>
          </a:prstGeom>
          <a:solidFill>
            <a:srgbClr val="FFFFFF"/>
          </a:solidFill>
          <a:ln w="9525">
            <a:solidFill>
              <a:srgbClr val="000000"/>
            </a:solidFill>
            <a:miter lim="800000"/>
            <a:headEnd/>
            <a:tailEnd/>
          </a:ln>
        </p:spPr>
        <p:txBody>
          <a:bodyPr wrap="none" lIns="90329" tIns="45165" rIns="90329" bIns="45165" anchor="ctr"/>
          <a:lstStyle/>
          <a:p>
            <a:endParaRPr lang="en-US" dirty="0">
              <a:latin typeface="Calibri" pitchFamily="34" charset="0"/>
            </a:endParaRPr>
          </a:p>
        </p:txBody>
      </p:sp>
      <p:sp>
        <p:nvSpPr>
          <p:cNvPr id="49157" name="Text Box 4"/>
          <p:cNvSpPr>
            <a:spLocks noGrp="1" noChangeArrowheads="1"/>
          </p:cNvSpPr>
          <p:nvPr>
            <p:ph type="body"/>
          </p:nvPr>
        </p:nvSpPr>
        <p:spPr bwMode="auto">
          <a:xfrm>
            <a:off x="531600" y="4271965"/>
            <a:ext cx="5992986" cy="4187825"/>
          </a:xfrm>
          <a:noFill/>
        </p:spPr>
        <p:txBody>
          <a:bodyPr wrap="square" lIns="90702" tIns="45351" rIns="90702" bIns="45351" numCol="1" anchor="t" anchorCtr="0" compatLnSpc="1">
            <a:prstTxWarp prst="textNoShape">
              <a:avLst/>
            </a:prstTxWarp>
          </a:bodyPr>
          <a:lstStyle/>
          <a:p>
            <a:pPr defTabSz="450781">
              <a:spcBef>
                <a:spcPct val="0"/>
              </a:spcBef>
              <a:spcAft>
                <a:spcPts val="300"/>
              </a:spcAft>
              <a:tabLst>
                <a:tab pos="0" algn="l"/>
                <a:tab pos="903151" algn="l"/>
                <a:tab pos="1806305" algn="l"/>
                <a:tab pos="2709455" algn="l"/>
                <a:tab pos="3612607" algn="l"/>
                <a:tab pos="4515759" algn="l"/>
                <a:tab pos="5418910" algn="l"/>
                <a:tab pos="6322063" algn="l"/>
                <a:tab pos="7225213" algn="l"/>
                <a:tab pos="8128367" algn="l"/>
                <a:tab pos="9031518" algn="l"/>
                <a:tab pos="9934669" algn="l"/>
              </a:tabLst>
              <a:defRPr/>
            </a:pPr>
            <a:r>
              <a:rPr lang="en-US" sz="900" b="1" dirty="0"/>
              <a:t>Time: 2 minutes	Elapsed</a:t>
            </a:r>
            <a:r>
              <a:rPr lang="en-US" sz="900" b="1" baseline="0" dirty="0"/>
              <a:t> time: 21 minutes</a:t>
            </a:r>
          </a:p>
          <a:p>
            <a:pPr defTabSz="450781">
              <a:spcBef>
                <a:spcPct val="0"/>
              </a:spcBef>
              <a:spcAft>
                <a:spcPts val="300"/>
              </a:spcAft>
              <a:tabLst>
                <a:tab pos="0" algn="l"/>
                <a:tab pos="903151" algn="l"/>
                <a:tab pos="1806305" algn="l"/>
                <a:tab pos="2709455" algn="l"/>
                <a:tab pos="3612607" algn="l"/>
                <a:tab pos="4515759" algn="l"/>
                <a:tab pos="5418910" algn="l"/>
                <a:tab pos="6322063" algn="l"/>
                <a:tab pos="7225213" algn="l"/>
                <a:tab pos="8128367" algn="l"/>
                <a:tab pos="9031518" algn="l"/>
                <a:tab pos="9934669" algn="l"/>
              </a:tabLst>
              <a:defRPr/>
            </a:pPr>
            <a:endParaRPr lang="en-US" sz="900" b="1" baseline="0" dirty="0"/>
          </a:p>
          <a:p>
            <a:pPr defTabSz="450781">
              <a:spcBef>
                <a:spcPct val="0"/>
              </a:spcBef>
              <a:spcAft>
                <a:spcPts val="300"/>
              </a:spcAft>
              <a:tabLst>
                <a:tab pos="0" algn="l"/>
                <a:tab pos="903151" algn="l"/>
                <a:tab pos="1806305" algn="l"/>
                <a:tab pos="2709455" algn="l"/>
                <a:tab pos="3612607" algn="l"/>
                <a:tab pos="4515759" algn="l"/>
                <a:tab pos="5418910" algn="l"/>
                <a:tab pos="6322063" algn="l"/>
                <a:tab pos="7225213" algn="l"/>
                <a:tab pos="8128367" algn="l"/>
                <a:tab pos="9031518" algn="l"/>
                <a:tab pos="9934669" algn="l"/>
              </a:tabLst>
              <a:defRPr/>
            </a:pPr>
            <a:r>
              <a:rPr lang="en-US" sz="900" b="1" dirty="0"/>
              <a:t>This research was provided from a meta-analysis that was done to show the link between academic success and Social and Emotional Learning Programs. </a:t>
            </a:r>
          </a:p>
          <a:p>
            <a:pPr defTabSz="450781">
              <a:spcBef>
                <a:spcPct val="0"/>
              </a:spcBef>
              <a:spcAft>
                <a:spcPts val="300"/>
              </a:spcAft>
              <a:tabLst>
                <a:tab pos="0" algn="l"/>
                <a:tab pos="903151" algn="l"/>
                <a:tab pos="1806305" algn="l"/>
                <a:tab pos="2709455" algn="l"/>
                <a:tab pos="3612607" algn="l"/>
                <a:tab pos="4515759" algn="l"/>
                <a:tab pos="5418910" algn="l"/>
                <a:tab pos="6322063" algn="l"/>
                <a:tab pos="7225213" algn="l"/>
                <a:tab pos="8128367" algn="l"/>
                <a:tab pos="9031518" algn="l"/>
                <a:tab pos="9934669" algn="l"/>
              </a:tabLst>
            </a:pPr>
            <a:r>
              <a:rPr lang="en-US" sz="900" b="1" dirty="0"/>
              <a:t>Research supports the link between social and emotional learning and academic success. We also know that kids who are part of SEL programs have better attitudes about themselves , others and school and that problem behaviors decrease. </a:t>
            </a:r>
          </a:p>
        </p:txBody>
      </p:sp>
    </p:spTree>
    <p:extLst>
      <p:ext uri="{BB962C8B-B14F-4D97-AF65-F5344CB8AC3E}">
        <p14:creationId xmlns:p14="http://schemas.microsoft.com/office/powerpoint/2010/main" val="68185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953853" y="8684926"/>
            <a:ext cx="3024770" cy="457513"/>
          </a:xfrm>
          <a:prstGeom prst="rect">
            <a:avLst/>
          </a:prstGeom>
          <a:noFill/>
          <a:ln>
            <a:miter lim="800000"/>
            <a:headEnd/>
            <a:tailEnd/>
          </a:ln>
        </p:spPr>
        <p:txBody>
          <a:bodyPr lIns="93177" tIns="46589" rIns="93177" bIns="46589" anchor="b"/>
          <a:lstStyle>
            <a:lvl1pPr defTabSz="909638" eaLnBrk="0" hangingPunct="0">
              <a:defRPr sz="3600">
                <a:solidFill>
                  <a:schemeClr val="tx1"/>
                </a:solidFill>
                <a:latin typeface="Calibri" charset="0"/>
                <a:ea typeface="ＭＳ Ｐゴシック" charset="0"/>
                <a:cs typeface="Arial" charset="0"/>
              </a:defRPr>
            </a:lvl1pPr>
            <a:lvl2pPr marL="742950" indent="-285750" defTabSz="909638" eaLnBrk="0" hangingPunct="0">
              <a:defRPr sz="3600">
                <a:solidFill>
                  <a:schemeClr val="tx1"/>
                </a:solidFill>
                <a:latin typeface="Calibri" charset="0"/>
                <a:ea typeface="Arial" charset="0"/>
                <a:cs typeface="Arial" charset="0"/>
              </a:defRPr>
            </a:lvl2pPr>
            <a:lvl3pPr marL="1143000" indent="-228600" defTabSz="909638" eaLnBrk="0" hangingPunct="0">
              <a:defRPr sz="3600">
                <a:solidFill>
                  <a:schemeClr val="tx1"/>
                </a:solidFill>
                <a:latin typeface="Calibri" charset="0"/>
                <a:ea typeface="Arial" charset="0"/>
                <a:cs typeface="Arial" charset="0"/>
              </a:defRPr>
            </a:lvl3pPr>
            <a:lvl4pPr marL="1600200" indent="-228600" defTabSz="909638" eaLnBrk="0" hangingPunct="0">
              <a:defRPr sz="3600">
                <a:solidFill>
                  <a:schemeClr val="tx1"/>
                </a:solidFill>
                <a:latin typeface="Calibri" charset="0"/>
                <a:ea typeface="Arial" charset="0"/>
                <a:cs typeface="Arial" charset="0"/>
              </a:defRPr>
            </a:lvl4pPr>
            <a:lvl5pPr marL="2057400" indent="-228600" defTabSz="909638" eaLnBrk="0" hangingPunct="0">
              <a:defRPr sz="3600">
                <a:solidFill>
                  <a:schemeClr val="tx1"/>
                </a:solidFill>
                <a:latin typeface="Calibri" charset="0"/>
                <a:ea typeface="Arial" charset="0"/>
                <a:cs typeface="Arial" charset="0"/>
              </a:defRPr>
            </a:lvl5pPr>
            <a:lvl6pPr marL="2514600" indent="-228600" defTabSz="909638"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defTabSz="909638"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defTabSz="909638"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defTabSz="909638" eaLnBrk="0" fontAlgn="base" hangingPunct="0">
              <a:spcBef>
                <a:spcPct val="0"/>
              </a:spcBef>
              <a:spcAft>
                <a:spcPct val="0"/>
              </a:spcAft>
              <a:defRPr sz="3600">
                <a:solidFill>
                  <a:schemeClr val="tx1"/>
                </a:solidFill>
                <a:latin typeface="Calibri" charset="0"/>
                <a:ea typeface="Arial" charset="0"/>
                <a:cs typeface="Arial" charset="0"/>
              </a:defRPr>
            </a:lvl9pPr>
          </a:lstStyle>
          <a:p>
            <a:pPr algn="r" eaLnBrk="1" hangingPunct="1"/>
            <a:fld id="{92A7136D-060E-B546-9252-8381A2BE847F}" type="slidenum">
              <a:rPr lang="en-US" sz="1200">
                <a:latin typeface="Times New Roman" charset="0"/>
              </a:rPr>
              <a:pPr algn="r" eaLnBrk="1" hangingPunct="1"/>
              <a:t>24</a:t>
            </a:fld>
            <a:endParaRPr lang="en-US" sz="1200" dirty="0">
              <a:latin typeface="Times New Roman" charset="0"/>
            </a:endParaRPr>
          </a:p>
        </p:txBody>
      </p:sp>
      <p:sp>
        <p:nvSpPr>
          <p:cNvPr id="77827" name="Rectangle 2"/>
          <p:cNvSpPr>
            <a:spLocks noGrp="1" noRot="1" noChangeAspect="1" noChangeArrowheads="1" noTextEdit="1"/>
          </p:cNvSpPr>
          <p:nvPr>
            <p:ph type="sldImg"/>
          </p:nvPr>
        </p:nvSpPr>
        <p:spPr bwMode="auto">
          <a:xfrm>
            <a:off x="1206500" y="685800"/>
            <a:ext cx="4568825" cy="34274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7828" name="Rectangle 3"/>
          <p:cNvSpPr>
            <a:spLocks noGrp="1" noChangeArrowheads="1"/>
          </p:cNvSpPr>
          <p:nvPr>
            <p:ph type="body" idx="1"/>
          </p:nvPr>
        </p:nvSpPr>
        <p:spPr bwMode="auto">
          <a:xfrm>
            <a:off x="698024" y="4342464"/>
            <a:ext cx="5584190" cy="4116049"/>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3177" tIns="46589" rIns="93177" bIns="46589">
            <a:normAutofit fontScale="70000" lnSpcReduction="20000"/>
          </a:bodyPr>
          <a:lstStyle/>
          <a:p>
            <a:pPr lvl="0">
              <a:spcBef>
                <a:spcPts val="0"/>
              </a:spcBef>
              <a:buClr>
                <a:schemeClr val="dk2"/>
              </a:buClr>
              <a:buSzPct val="34375"/>
              <a:buFont typeface="Arial"/>
              <a:buNone/>
            </a:pPr>
            <a:r>
              <a:rPr lang="en-US" sz="1600" dirty="0"/>
              <a:t>Goal 1</a:t>
            </a:r>
          </a:p>
          <a:p>
            <a:pPr lvl="0">
              <a:spcBef>
                <a:spcPts val="0"/>
              </a:spcBef>
              <a:buClr>
                <a:schemeClr val="dk2"/>
              </a:buClr>
              <a:buSzPct val="34375"/>
              <a:buFont typeface="Arial"/>
              <a:buNone/>
            </a:pPr>
            <a:endParaRPr lang="en-US" sz="1600" dirty="0"/>
          </a:p>
          <a:p>
            <a:pPr lvl="0">
              <a:spcBef>
                <a:spcPts val="0"/>
              </a:spcBef>
              <a:buClr>
                <a:schemeClr val="dk2"/>
              </a:buClr>
              <a:buSzPct val="34375"/>
              <a:buFont typeface="Arial"/>
              <a:buNone/>
            </a:pPr>
            <a:r>
              <a:rPr lang="en" sz="1600" dirty="0"/>
              <a:t>Develop self-awareness and self</a:t>
            </a:r>
            <a:r>
              <a:rPr lang="en-US" sz="1600" dirty="0"/>
              <a:t> </a:t>
            </a:r>
            <a:r>
              <a:rPr lang="en" sz="1600" dirty="0"/>
              <a:t>managemen</a:t>
            </a:r>
            <a:r>
              <a:rPr lang="en-US" sz="1600" dirty="0"/>
              <a:t>t </a:t>
            </a:r>
            <a:r>
              <a:rPr lang="en" sz="1600" dirty="0"/>
              <a:t>skills to achieve school life and success</a:t>
            </a:r>
            <a:r>
              <a:rPr lang="en-US" sz="1600" dirty="0"/>
              <a:t>.</a:t>
            </a:r>
          </a:p>
          <a:p>
            <a:pPr lvl="0">
              <a:spcBef>
                <a:spcPts val="0"/>
              </a:spcBef>
              <a:buClr>
                <a:schemeClr val="dk2"/>
              </a:buClr>
              <a:buSzPct val="34375"/>
              <a:buFont typeface="Arial"/>
              <a:buNone/>
            </a:pPr>
            <a:endParaRPr lang="en-US" sz="1600" dirty="0"/>
          </a:p>
          <a:p>
            <a:pPr marL="457200" lvl="0" indent="-228600">
              <a:buAutoNum type="alphaUcPeriod"/>
            </a:pPr>
            <a:r>
              <a:rPr lang="en" sz="1600" dirty="0"/>
              <a:t>Identify and manage one’s emotions and behavior</a:t>
            </a:r>
          </a:p>
          <a:p>
            <a:pPr marL="457200" lvl="0" indent="-228600">
              <a:buAutoNum type="alphaUcPeriod"/>
            </a:pPr>
            <a:r>
              <a:rPr lang="en" sz="1600" dirty="0"/>
              <a:t>Recognize personal qualities and external supports</a:t>
            </a:r>
          </a:p>
          <a:p>
            <a:pPr marL="457200" lvl="0" indent="-228600">
              <a:buAutoNum type="alphaUcPeriod"/>
            </a:pPr>
            <a:r>
              <a:rPr lang="en" sz="1600" dirty="0"/>
              <a:t>Demonstrate skills related to achieving personal and academic goals</a:t>
            </a:r>
          </a:p>
          <a:p>
            <a:pPr eaLnBrk="1" hangingPunct="1">
              <a:spcBef>
                <a:spcPct val="0"/>
              </a:spcBef>
            </a:pPr>
            <a:endParaRPr lang="en-US" sz="1600" b="1" dirty="0">
              <a:solidFill>
                <a:srgbClr val="000000"/>
              </a:solidFill>
              <a:latin typeface="Arial" charset="0"/>
            </a:endParaRPr>
          </a:p>
          <a:p>
            <a:pPr lvl="0">
              <a:spcBef>
                <a:spcPts val="0"/>
              </a:spcBef>
              <a:buNone/>
            </a:pPr>
            <a:r>
              <a:rPr lang="en-US" sz="1600" dirty="0"/>
              <a:t>Goal 2</a:t>
            </a:r>
          </a:p>
          <a:p>
            <a:pPr lvl="0">
              <a:spcBef>
                <a:spcPts val="0"/>
              </a:spcBef>
              <a:buNone/>
            </a:pPr>
            <a:endParaRPr lang="en-US" sz="1600" dirty="0"/>
          </a:p>
          <a:p>
            <a:pPr lvl="0">
              <a:spcBef>
                <a:spcPts val="0"/>
              </a:spcBef>
              <a:buNone/>
            </a:pPr>
            <a:r>
              <a:rPr lang="en" sz="1600" dirty="0"/>
              <a:t>Use social-awareness and interpersona</a:t>
            </a:r>
            <a:r>
              <a:rPr lang="en-US" sz="1600" dirty="0"/>
              <a:t>l </a:t>
            </a:r>
            <a:r>
              <a:rPr lang="en" sz="1600" dirty="0"/>
              <a:t>skills to establish and maintain positive relationships.</a:t>
            </a:r>
            <a:endParaRPr lang="en-US" sz="1600" dirty="0"/>
          </a:p>
          <a:p>
            <a:pPr lvl="0">
              <a:spcBef>
                <a:spcPts val="0"/>
              </a:spcBef>
              <a:buNone/>
            </a:pPr>
            <a:endParaRPr lang="en-US" sz="1600" dirty="0"/>
          </a:p>
          <a:p>
            <a:pPr marL="457200" lvl="0" indent="-400050">
              <a:buSzPct val="100000"/>
              <a:buAutoNum type="alphaUcPeriod"/>
            </a:pPr>
            <a:r>
              <a:rPr lang="en" sz="1600" dirty="0"/>
              <a:t>Recognize the feelings and perspectives of others</a:t>
            </a:r>
          </a:p>
          <a:p>
            <a:pPr marL="457200" lvl="0" indent="-400050">
              <a:buSzPct val="100000"/>
              <a:buAutoNum type="alphaUcPeriod"/>
            </a:pPr>
            <a:r>
              <a:rPr lang="en" sz="1600" dirty="0"/>
              <a:t>Recognize individual and group similarities and differences</a:t>
            </a:r>
          </a:p>
          <a:p>
            <a:pPr marL="457200" lvl="0" indent="-400050">
              <a:buSzPct val="100000"/>
              <a:buAutoNum type="alphaUcPeriod"/>
            </a:pPr>
            <a:r>
              <a:rPr lang="en" sz="1600" dirty="0"/>
              <a:t>Use communication and social skills to interact effectively with others</a:t>
            </a:r>
          </a:p>
          <a:p>
            <a:pPr marL="457200" lvl="0" indent="-400050">
              <a:buSzPct val="100000"/>
              <a:buAutoNum type="alphaUcPeriod"/>
            </a:pPr>
            <a:r>
              <a:rPr lang="en" sz="1600" dirty="0"/>
              <a:t>Demonstrate an ability to prevent, manage, and resolve interpersonal conflicts in constructive ways</a:t>
            </a:r>
          </a:p>
          <a:p>
            <a:pPr lvl="0">
              <a:spcBef>
                <a:spcPts val="0"/>
              </a:spcBef>
              <a:buNone/>
            </a:pPr>
            <a:endParaRPr lang="en-US" sz="1600" dirty="0"/>
          </a:p>
          <a:p>
            <a:pPr lvl="0">
              <a:spcBef>
                <a:spcPts val="0"/>
              </a:spcBef>
              <a:buNone/>
            </a:pPr>
            <a:r>
              <a:rPr lang="en-US" sz="1600" dirty="0"/>
              <a:t>Goal 3</a:t>
            </a:r>
          </a:p>
          <a:p>
            <a:pPr lvl="0">
              <a:spcBef>
                <a:spcPts val="0"/>
              </a:spcBef>
              <a:buNone/>
            </a:pPr>
            <a:r>
              <a:rPr lang="en" sz="1600" dirty="0"/>
              <a:t>Demonstrate decision making skills and responsible behaviors in personal, school, and community contexts</a:t>
            </a:r>
            <a:r>
              <a:rPr lang="en-US" sz="1600" dirty="0"/>
              <a:t>.</a:t>
            </a:r>
          </a:p>
          <a:p>
            <a:pPr lvl="0">
              <a:spcBef>
                <a:spcPts val="0"/>
              </a:spcBef>
              <a:buNone/>
            </a:pPr>
            <a:endParaRPr lang="en-US" sz="1600" dirty="0"/>
          </a:p>
          <a:p>
            <a:pPr marL="457200" lvl="0" indent="-228600">
              <a:buAutoNum type="alphaUcPeriod"/>
            </a:pPr>
            <a:r>
              <a:rPr lang="en" sz="1600" dirty="0"/>
              <a:t>Consider ethical, safety, and societal factors in making decisions</a:t>
            </a:r>
          </a:p>
          <a:p>
            <a:pPr marL="457200" lvl="0" indent="-228600">
              <a:buAutoNum type="alphaUcPeriod"/>
            </a:pPr>
            <a:r>
              <a:rPr lang="en" sz="1600" dirty="0"/>
              <a:t>Apply decision making skills to deal with academic and social situations</a:t>
            </a:r>
          </a:p>
          <a:p>
            <a:pPr marL="457200" lvl="0" indent="-228600">
              <a:buAutoNum type="alphaUcPeriod"/>
            </a:pPr>
            <a:r>
              <a:rPr lang="en" sz="1600" dirty="0"/>
              <a:t>Contribute to the well-being of one’s school and community</a:t>
            </a:r>
          </a:p>
          <a:p>
            <a:pPr eaLnBrk="1" hangingPunct="1">
              <a:spcBef>
                <a:spcPct val="0"/>
              </a:spcBef>
            </a:pPr>
            <a:endParaRPr lang="en-US" sz="1600" b="1" dirty="0">
              <a:solidFill>
                <a:srgbClr val="000000"/>
              </a:solidFill>
              <a:latin typeface="Arial" charset="0"/>
            </a:endParaRPr>
          </a:p>
          <a:p>
            <a:pPr eaLnBrk="1" hangingPunct="1">
              <a:spcBef>
                <a:spcPct val="0"/>
              </a:spcBef>
            </a:pPr>
            <a:endParaRPr lang="en-US" sz="1800" dirty="0">
              <a:latin typeface="Times New Roman" charset="0"/>
            </a:endParaRPr>
          </a:p>
        </p:txBody>
      </p:sp>
    </p:spTree>
    <p:extLst>
      <p:ext uri="{BB962C8B-B14F-4D97-AF65-F5344CB8AC3E}">
        <p14:creationId xmlns:p14="http://schemas.microsoft.com/office/powerpoint/2010/main" val="397403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25</a:t>
            </a:fld>
            <a:endParaRPr lang="en-US" dirty="0"/>
          </a:p>
        </p:txBody>
      </p:sp>
    </p:spTree>
    <p:extLst>
      <p:ext uri="{BB962C8B-B14F-4D97-AF65-F5344CB8AC3E}">
        <p14:creationId xmlns:p14="http://schemas.microsoft.com/office/powerpoint/2010/main" val="1135728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Schools will log on to SIP at this point in the training.</a:t>
            </a:r>
          </a:p>
        </p:txBody>
      </p:sp>
      <p:sp>
        <p:nvSpPr>
          <p:cNvPr id="4" name="Slide Number Placeholder 3"/>
          <p:cNvSpPr>
            <a:spLocks noGrp="1"/>
          </p:cNvSpPr>
          <p:nvPr>
            <p:ph type="sldNum" sz="quarter" idx="10"/>
          </p:nvPr>
        </p:nvSpPr>
        <p:spPr/>
        <p:txBody>
          <a:bodyPr/>
          <a:lstStyle/>
          <a:p>
            <a:fld id="{6240A377-4153-7D42-A67C-7146F61FF122}" type="slidenum">
              <a:rPr lang="en-US" smtClean="0"/>
              <a:pPr/>
              <a:t>40</a:t>
            </a:fld>
            <a:endParaRPr lang="en-US" dirty="0"/>
          </a:p>
        </p:txBody>
      </p:sp>
    </p:spTree>
    <p:extLst>
      <p:ext uri="{BB962C8B-B14F-4D97-AF65-F5344CB8AC3E}">
        <p14:creationId xmlns:p14="http://schemas.microsoft.com/office/powerpoint/2010/main" val="2664995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D22"/>
              </a:solidFill>
            </a:endParaRPr>
          </a:p>
        </p:txBody>
      </p:sp>
      <p:sp>
        <p:nvSpPr>
          <p:cNvPr id="3" name="Rectangle 2"/>
          <p:cNvSpPr/>
          <p:nvPr userDrawn="1"/>
        </p:nvSpPr>
        <p:spPr>
          <a:xfrm>
            <a:off x="1195267" y="2127243"/>
            <a:ext cx="6764879" cy="290505"/>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pic>
        <p:nvPicPr>
          <p:cNvPr id="18" name="Picture 17"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2"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285645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255781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38308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5/8/2018</a:t>
            </a:fld>
            <a:endParaRPr lang="en-US" dirty="0"/>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56960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6"/>
          <p:cNvGrpSpPr>
            <a:grpSpLocks/>
          </p:cNvGrpSpPr>
          <p:nvPr/>
        </p:nvGrpSpPr>
        <p:grpSpPr bwMode="auto">
          <a:xfrm>
            <a:off x="3962400" y="5973763"/>
            <a:ext cx="4692650" cy="601662"/>
            <a:chOff x="3962400" y="5973400"/>
            <a:chExt cx="4693147" cy="601899"/>
          </a:xfrm>
        </p:grpSpPr>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05673" y="5973400"/>
              <a:ext cx="1114055" cy="60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15200" y="6172272"/>
              <a:ext cx="1340347" cy="20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62400" y="6086807"/>
              <a:ext cx="1447800" cy="3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
            <a:ext cx="48196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66999" y="3590925"/>
            <a:ext cx="5827713" cy="1362075"/>
          </a:xfrm>
          <a:prstGeom prst="rect">
            <a:avLst/>
          </a:prstGeom>
        </p:spPr>
        <p:txBody>
          <a:bodyPr anchor="t"/>
          <a:lstStyle>
            <a:lvl1pPr algn="r">
              <a:defRPr sz="4000" b="0" cap="small" baseline="0"/>
            </a:lvl1pPr>
          </a:lstStyle>
          <a:p>
            <a:r>
              <a:rPr lang="en-US"/>
              <a:t>Click to edit Master title style</a:t>
            </a:r>
            <a:endParaRPr lang="en-US" dirty="0"/>
          </a:p>
        </p:txBody>
      </p:sp>
      <p:sp>
        <p:nvSpPr>
          <p:cNvPr id="3" name="Text Placeholder 2"/>
          <p:cNvSpPr>
            <a:spLocks noGrp="1"/>
          </p:cNvSpPr>
          <p:nvPr>
            <p:ph type="body" idx="1"/>
          </p:nvPr>
        </p:nvSpPr>
        <p:spPr>
          <a:xfrm>
            <a:off x="2666999" y="2090738"/>
            <a:ext cx="5827713" cy="1500187"/>
          </a:xfrm>
          <a:prstGeom prst="rect">
            <a:avLst/>
          </a:prstGeom>
        </p:spPr>
        <p:txBody>
          <a:bodyPr anchor="b"/>
          <a:lstStyle>
            <a:lvl1pPr marL="0" indent="0" algn="r">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DD9FCA5-C327-487E-9089-EA219FAC4438}" type="datetimeFigureOut">
              <a:rPr lang="en-US" altLang="en-US"/>
              <a:pPr>
                <a:defRPr/>
              </a:pPr>
              <a:t>5/8/2018</a:t>
            </a:fld>
            <a:endParaRPr lang="en-US" altLang="en-US" dirty="0"/>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95DB0A-D14F-42DB-9273-170FA498F178}" type="slidenum">
              <a:rPr lang="en-US" altLang="en-US"/>
              <a:pPr>
                <a:defRPr/>
              </a:pPr>
              <a:t>‹#›</a:t>
            </a:fld>
            <a:endParaRPr lang="en-US" altLang="en-US" dirty="0"/>
          </a:p>
        </p:txBody>
      </p:sp>
    </p:spTree>
    <p:extLst>
      <p:ext uri="{BB962C8B-B14F-4D97-AF65-F5344CB8AC3E}">
        <p14:creationId xmlns:p14="http://schemas.microsoft.com/office/powerpoint/2010/main" val="686624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ckground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762000" y="6356352"/>
            <a:ext cx="2133600" cy="365125"/>
          </a:xfrm>
          <a:prstGeom prst="rect">
            <a:avLst/>
          </a:prstGeom>
        </p:spPr>
        <p:txBody>
          <a:bodyPr/>
          <a:lstStyle/>
          <a:p>
            <a:fld id="{757B281C-5159-4971-8228-52B9A72E9ED2}" type="datetimeFigureOut">
              <a:rPr lang="en-US" smtClean="0"/>
              <a:pPr/>
              <a:t>5/8/2018</a:t>
            </a:fld>
            <a:endParaRPr lang="en-US" dirty="0"/>
          </a:p>
        </p:txBody>
      </p:sp>
      <p:sp>
        <p:nvSpPr>
          <p:cNvPr id="4" name="Footer Placeholder 4"/>
          <p:cNvSpPr>
            <a:spLocks noGrp="1"/>
          </p:cNvSpPr>
          <p:nvPr>
            <p:ph type="ftr" sz="quarter" idx="11"/>
          </p:nvPr>
        </p:nvSpPr>
        <p:spPr>
          <a:xfrm>
            <a:off x="3352800" y="6356352"/>
            <a:ext cx="2895600" cy="365125"/>
          </a:xfrm>
          <a:prstGeom prst="rect">
            <a:avLst/>
          </a:prstGeom>
        </p:spPr>
        <p:txBody>
          <a:bodyPr/>
          <a:lstStyle/>
          <a:p>
            <a:endParaRPr lang="en-US" dirty="0"/>
          </a:p>
        </p:txBody>
      </p:sp>
      <p:sp>
        <p:nvSpPr>
          <p:cNvPr id="5" name="Slide Number Placeholder 5"/>
          <p:cNvSpPr>
            <a:spLocks noGrp="1"/>
          </p:cNvSpPr>
          <p:nvPr>
            <p:ph type="sldNum" sz="quarter" idx="12"/>
          </p:nvPr>
        </p:nvSpPr>
        <p:spPr>
          <a:xfrm>
            <a:off x="6705600" y="6356352"/>
            <a:ext cx="2133600" cy="365125"/>
          </a:xfrm>
          <a:prstGeom prst="rect">
            <a:avLst/>
          </a:prstGeom>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3984912230"/>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b">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85641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600200"/>
            <a:ext cx="384048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3000" y="1600200"/>
            <a:ext cx="384048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1770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D22"/>
              </a:solidFill>
            </a:endParaRPr>
          </a:p>
        </p:txBody>
      </p:sp>
      <p:sp>
        <p:nvSpPr>
          <p:cNvPr id="3" name="Rectangle 2"/>
          <p:cNvSpPr/>
          <p:nvPr userDrawn="1"/>
        </p:nvSpPr>
        <p:spPr>
          <a:xfrm>
            <a:off x="1195267" y="2127243"/>
            <a:ext cx="6764879" cy="704857"/>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extLst>
      <p:ext uri="{BB962C8B-B14F-4D97-AF65-F5344CB8AC3E}">
        <p14:creationId xmlns:p14="http://schemas.microsoft.com/office/powerpoint/2010/main" val="382060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93681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Tree>
    <p:extLst>
      <p:ext uri="{BB962C8B-B14F-4D97-AF65-F5344CB8AC3E}">
        <p14:creationId xmlns:p14="http://schemas.microsoft.com/office/powerpoint/2010/main" val="263039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dirty="0"/>
              <a:t>Insert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dirty="0"/>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851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63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2272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80747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dirty="0"/>
          </a:p>
        </p:txBody>
      </p:sp>
    </p:spTree>
    <p:extLst>
      <p:ext uri="{BB962C8B-B14F-4D97-AF65-F5344CB8AC3E}">
        <p14:creationId xmlns:p14="http://schemas.microsoft.com/office/powerpoint/2010/main" val="3352314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501902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pic>
        <p:nvPicPr>
          <p:cNvPr id="18" name="Picture 17" descr="Identity Marker_blue screen.png"/>
          <p:cNvPicPr>
            <a:picLocks noChangeAspect="1"/>
          </p:cNvPicPr>
          <p:nvPr userDrawn="1"/>
        </p:nvPicPr>
        <p:blipFill rotWithShape="1">
          <a:blip r:embed="rId3">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Tree>
    <p:extLst>
      <p:ext uri="{BB962C8B-B14F-4D97-AF65-F5344CB8AC3E}">
        <p14:creationId xmlns:p14="http://schemas.microsoft.com/office/powerpoint/2010/main" val="4284406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2848847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1951762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5/8/2018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96670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96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4"/>
          <p:cNvSpPr>
            <a:spLocks noGrp="1"/>
          </p:cNvSpPr>
          <p:nvPr>
            <p:ph type="title"/>
          </p:nvPr>
        </p:nvSpPr>
        <p:spPr>
          <a:xfrm>
            <a:off x="1556716" y="314054"/>
            <a:ext cx="7130084" cy="887547"/>
          </a:xfrm>
          <a:prstGeom prst="rect">
            <a:avLst/>
          </a:prstGeom>
        </p:spPr>
        <p:txBody>
          <a:bodyPr vert="horz" anchor="ctr" anchorCtr="0"/>
          <a:lstStyle>
            <a:lvl1pPr>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89366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dirty="0"/>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7"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dirty="0"/>
          </a:p>
        </p:txBody>
      </p:sp>
      <p:sp>
        <p:nvSpPr>
          <p:cNvPr id="5"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dirty="0"/>
              <a:t>Click to edit Master title style</a:t>
            </a:r>
          </a:p>
        </p:txBody>
      </p:sp>
    </p:spTree>
    <p:extLst>
      <p:ext uri="{BB962C8B-B14F-4D97-AF65-F5344CB8AC3E}">
        <p14:creationId xmlns:p14="http://schemas.microsoft.com/office/powerpoint/2010/main" val="312924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CPS apple 2016 2c.pdf"/>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67" r:id="rId5"/>
    <p:sldLayoutId id="2147483662" r:id="rId6"/>
    <p:sldLayoutId id="2147483661" r:id="rId7"/>
    <p:sldLayoutId id="2147483664" r:id="rId8"/>
    <p:sldLayoutId id="2147483668" r:id="rId9"/>
    <p:sldLayoutId id="2147483671" r:id="rId10"/>
    <p:sldLayoutId id="2147483669" r:id="rId11"/>
    <p:sldLayoutId id="2147483672" r:id="rId12"/>
    <p:sldLayoutId id="2147483675" r:id="rId13"/>
    <p:sldLayoutId id="2147483735" r:id="rId14"/>
    <p:sldLayoutId id="2147483739" r:id="rId15"/>
    <p:sldLayoutId id="2147483740"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CPS apple 2016 2c.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extLst>
      <p:ext uri="{BB962C8B-B14F-4D97-AF65-F5344CB8AC3E}">
        <p14:creationId xmlns:p14="http://schemas.microsoft.com/office/powerpoint/2010/main" val="35254135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103069"/>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mailto:adrienne.Dixson@browardschools.com" TargetMode="External"/><Relationship Id="rId2" Type="http://schemas.openxmlformats.org/officeDocument/2006/relationships/hyperlink" Target="http://pdportal.florida-ese.org/" TargetMode="Externa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browardcountyschools.sharepoint.com/sites/Intranet/Academics/SS/DPI/Pages/default.aspx" TargetMode="Externa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hyperlink" Target="http://www.broward.k12.fl.us/ospa/ospa-central2/login.asp"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8.tiff"/></Relationships>
</file>

<file path=ppt/slides/_rels/slide1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hyperlink" Target="http://browardschools.com/" TargetMode="External"/><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3" Type="http://schemas.openxmlformats.org/officeDocument/2006/relationships/hyperlink" Target="http://www.browardprevention.org/" TargetMode="External"/><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hyperlink" Target="http://www.pbisworld.com/" TargetMode="External"/><Relationship Id="rId5" Type="http://schemas.openxmlformats.org/officeDocument/2006/relationships/hyperlink" Target="https://www.goleaps.com/" TargetMode="External"/><Relationship Id="rId4" Type="http://schemas.openxmlformats.org/officeDocument/2006/relationships/hyperlink" Target="http://flpbis.cbcs.usf.edu/"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hyperlink" Target="mailto:tyyne.hogan@browardschools.com" TargetMode="External"/><Relationship Id="rId5" Type="http://schemas.openxmlformats.org/officeDocument/2006/relationships/image" Target="../media/image83.jpeg"/><Relationship Id="rId4" Type="http://schemas.openxmlformats.org/officeDocument/2006/relationships/hyperlink" Target="http://www.browardprevention.org/"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www.leg.state.fl.us/statutes/index.cfm?App_mode=Display_Statute&amp;Search_String=&amp;URL=1000-1099/1003/Sections/1003.57.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hyperlink" Target="http://www.browardprevention.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broward.k12.fl.us/ospa/initiatives.asp?initiative_id=3"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www.broward.k12.fl.us/sbbcpolicies/index.asp"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www.broward.k12.fl.us/schoolimprove/OnlineWaivers/OWHome.asp"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www.broward.k12.fl.us/ospa/initiatives.asp?initiative_id=5"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broward.k12.fl.us/ospa/initiatives.asp?initiative_id=15" TargetMode="External"/><Relationship Id="rId2" Type="http://schemas.openxmlformats.org/officeDocument/2006/relationships/hyperlink" Target="http://www.broward.k12.fl.us/ospa/select_school.asp"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broward.k12.fl.us/ospa/select_school.asp"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www.floridacims.org/download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rulesonline.com/rror-08.htm"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leg.state.fl.us/statutes/index.cfm?App_mode=Display_Statute&amp;Search_String=286.011&amp;URL=0200-0299/0286/Sections/0286.011.html" TargetMode="External"/><Relationship Id="rId2" Type="http://schemas.openxmlformats.org/officeDocument/2006/relationships/hyperlink" Target="http://myfloridalegal.com/histago.nsf/0/6c84d168875d98ec85257a2f0057d26a/$FILE/73-264.pdf"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www.rulesonline.com/rror-08.htm"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broward.k12.fl.us/talentdevelopment/html/committee_training-new.html" TargetMode="External"/><Relationship Id="rId2" Type="http://schemas.openxmlformats.org/officeDocument/2006/relationships/hyperlink" Target="http://www.intelec.org/public_docs/intSimplifiedRobertsRulesofOrder.pdf"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eprovesurveys.advanc-ed.org/surveys/" TargetMode="External"/><Relationship Id="rId2" Type="http://schemas.openxmlformats.org/officeDocument/2006/relationships/hyperlink" Target="file:///C:\Users\p00038453\Desktop\https" TargetMode="External"/><Relationship Id="rId1" Type="http://schemas.openxmlformats.org/officeDocument/2006/relationships/slideLayout" Target="../slideLayouts/slideLayout7.xml"/><Relationship Id="rId5" Type="http://schemas.openxmlformats.org/officeDocument/2006/relationships/hyperlink" Target="http://www.advanc-ed.org/login" TargetMode="External"/><Relationship Id="rId4" Type="http://schemas.openxmlformats.org/officeDocument/2006/relationships/hyperlink" Target="https://eprovesurveys.advanc-ed.org/surveys/#/action/60992/p56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eprovesurveys.advanc-ed.org/surveys/#/action/60989/p568" TargetMode="External"/><Relationship Id="rId2" Type="http://schemas.openxmlformats.org/officeDocument/2006/relationships/hyperlink" Target="https://eprovesurveys.advanc-ed.org/surveys/#/action/60990/p568" TargetMode="External"/><Relationship Id="rId1" Type="http://schemas.openxmlformats.org/officeDocument/2006/relationships/slideLayout" Target="../slideLayouts/slideLayout7.xml"/><Relationship Id="rId5" Type="http://schemas.openxmlformats.org/officeDocument/2006/relationships/hyperlink" Target="https://eprovesurveys.advanc-ed.org/surveys/#/action/60993/p568" TargetMode="External"/><Relationship Id="rId4" Type="http://schemas.openxmlformats.org/officeDocument/2006/relationships/hyperlink" Target="https://eprovesurveys.advanc-ed.org/surveys/#/action/60992/p568"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advanc-ed.org/login" TargetMode="External"/><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2.sv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eprovesurveys.advanc-ed.org/surveys/#/preview-report?report=NDMxMjJfNjI5NDFfODYxMw==" TargetMode="External"/><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browardcountyschools.sharepoint.com/sites/Intranet/SSW/SitePages/Home.aspx?RootFolder=/sites/Intranet/SSW/Shared%20Documents/Attendance&amp;FolderCTID=0x012000C07CA36C62FAB24EA51625775A0C1415&amp;View=%7b0BDE8148-A6F9-4B09-AC1D-3080BA4A04C3%7d#InplviewHash83e99e64-90a9-40c1-b706-8358626110d4="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browardprevention.org/instructional-strategies/social-emotional-learning/" TargetMode="Externa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0" y="2458298"/>
            <a:ext cx="9144000" cy="3353704"/>
          </a:xfrm>
          <a:prstGeom prst="rect">
            <a:avLst/>
          </a:prstGeom>
        </p:spPr>
        <p:txBody>
          <a:bodyPr anchor="ctr"/>
          <a:lstStyle/>
          <a:p>
            <a:pPr marL="0" indent="0" algn="ctr">
              <a:buNone/>
            </a:pPr>
            <a:r>
              <a:rPr lang="en-US" sz="4800" b="1" spc="-20" dirty="0">
                <a:solidFill>
                  <a:srgbClr val="0095D3"/>
                </a:solidFill>
                <a:latin typeface="Arial Black"/>
                <a:cs typeface="Arial Black"/>
              </a:rPr>
              <a:t>SCHOOL IMPROVEMENT TRAINING – QUARTER 4</a:t>
            </a:r>
          </a:p>
          <a:p>
            <a:pPr marL="0" indent="0" algn="ctr">
              <a:buNone/>
            </a:pPr>
            <a:r>
              <a:rPr lang="en-US" sz="4400" b="1" spc="-20" dirty="0">
                <a:solidFill>
                  <a:srgbClr val="0095D3"/>
                </a:solidFill>
                <a:latin typeface="Arial Black"/>
                <a:cs typeface="Arial Black"/>
              </a:rPr>
              <a:t>2017-2018</a:t>
            </a:r>
          </a:p>
          <a:p>
            <a:pPr marL="0" indent="0" algn="ctr">
              <a:buNone/>
            </a:pPr>
            <a:endParaRPr lang="en-US" sz="1000" b="1" spc="-20" dirty="0">
              <a:solidFill>
                <a:srgbClr val="9BBB59"/>
              </a:solidFill>
              <a:latin typeface="Arial Black"/>
              <a:cs typeface="Arial Black"/>
            </a:endParaRPr>
          </a:p>
        </p:txBody>
      </p:sp>
      <p:sp>
        <p:nvSpPr>
          <p:cNvPr id="2" name="TextBox 1"/>
          <p:cNvSpPr txBox="1"/>
          <p:nvPr/>
        </p:nvSpPr>
        <p:spPr>
          <a:xfrm>
            <a:off x="1234350" y="2058188"/>
            <a:ext cx="7066096" cy="400110"/>
          </a:xfrm>
          <a:prstGeom prst="rect">
            <a:avLst/>
          </a:prstGeom>
          <a:noFill/>
        </p:spPr>
        <p:txBody>
          <a:bodyPr wrap="square" rtlCol="0" anchor="t">
            <a:spAutoFit/>
          </a:bodyPr>
          <a:lstStyle/>
          <a:p>
            <a:pPr algn="ctr"/>
            <a:r>
              <a:rPr lang="en-US" sz="2000" b="1" dirty="0">
                <a:solidFill>
                  <a:srgbClr val="F15D22"/>
                </a:solidFill>
                <a:latin typeface="Castellar" panose="020A0402060406010301" pitchFamily="18" charset="0"/>
                <a:cs typeface="Copperplate Gothic Bold"/>
              </a:rPr>
              <a:t>Office of Service Quality</a:t>
            </a:r>
          </a:p>
        </p:txBody>
      </p:sp>
    </p:spTree>
    <p:extLst>
      <p:ext uri="{BB962C8B-B14F-4D97-AF65-F5344CB8AC3E}">
        <p14:creationId xmlns:p14="http://schemas.microsoft.com/office/powerpoint/2010/main" val="221776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10</a:t>
            </a:fld>
            <a:endParaRPr lang="en-US" dirty="0"/>
          </a:p>
        </p:txBody>
      </p:sp>
      <p:sp>
        <p:nvSpPr>
          <p:cNvPr id="4" name="Text Placeholder 3"/>
          <p:cNvSpPr>
            <a:spLocks noGrp="1"/>
          </p:cNvSpPr>
          <p:nvPr>
            <p:ph type="body" sz="quarter" idx="13"/>
          </p:nvPr>
        </p:nvSpPr>
        <p:spPr>
          <a:xfrm>
            <a:off x="872471" y="6425145"/>
            <a:ext cx="4714862" cy="365124"/>
          </a:xfrm>
        </p:spPr>
        <p:txBody>
          <a:bodyPr/>
          <a:lstStyle/>
          <a:p>
            <a:r>
              <a:rPr lang="en-US" sz="1200" dirty="0"/>
              <a:t>OFFICE OF SERVICE QUALITY</a:t>
            </a:r>
          </a:p>
          <a:p>
            <a:endParaRPr lang="en-US" dirty="0"/>
          </a:p>
        </p:txBody>
      </p:sp>
      <p:sp>
        <p:nvSpPr>
          <p:cNvPr id="5" name="Title 4"/>
          <p:cNvSpPr>
            <a:spLocks noGrp="1"/>
          </p:cNvSpPr>
          <p:nvPr>
            <p:ph type="title"/>
          </p:nvPr>
        </p:nvSpPr>
        <p:spPr>
          <a:xfrm>
            <a:off x="2162908" y="531715"/>
            <a:ext cx="8592429" cy="967204"/>
          </a:xfrm>
        </p:spPr>
        <p:txBody>
          <a:bodyPr>
            <a:noAutofit/>
          </a:bodyPr>
          <a:lstStyle/>
          <a:p>
            <a:br>
              <a:rPr lang="en-US" sz="2800" dirty="0"/>
            </a:br>
            <a:br>
              <a:rPr lang="en-US" sz="2800" dirty="0"/>
            </a:br>
            <a:br>
              <a:rPr lang="en-US" sz="2800" dirty="0"/>
            </a:br>
            <a:br>
              <a:rPr lang="en-US" sz="2800" dirty="0"/>
            </a:br>
            <a:br>
              <a:rPr lang="en-US" sz="2800" dirty="0"/>
            </a:br>
            <a:br>
              <a:rPr lang="en-US" sz="2800" dirty="0"/>
            </a:br>
            <a:r>
              <a:rPr lang="en-US" sz="4400" dirty="0"/>
              <a:t>BEST Practice #1</a:t>
            </a:r>
            <a:br>
              <a:rPr lang="en-US" sz="2800" dirty="0"/>
            </a:br>
            <a:endParaRPr lang="en-US" sz="2800" dirty="0"/>
          </a:p>
        </p:txBody>
      </p:sp>
      <p:sp>
        <p:nvSpPr>
          <p:cNvPr id="15" name="Arrow: Left 14">
            <a:extLst>
              <a:ext uri="{FF2B5EF4-FFF2-40B4-BE49-F238E27FC236}">
                <a16:creationId xmlns:a16="http://schemas.microsoft.com/office/drawing/2014/main" id="{CBA05A07-DA4A-40DF-B0BE-C5BD7F415559}"/>
              </a:ext>
            </a:extLst>
          </p:cNvPr>
          <p:cNvSpPr/>
          <p:nvPr/>
        </p:nvSpPr>
        <p:spPr>
          <a:xfrm rot="18773169">
            <a:off x="6267746" y="2885942"/>
            <a:ext cx="388298" cy="278281"/>
          </a:xfrm>
          <a:prstGeom prst="leftArrow">
            <a:avLst>
              <a:gd name="adj1" fmla="val 2795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6" name="Arrow: Left 15">
            <a:extLst>
              <a:ext uri="{FF2B5EF4-FFF2-40B4-BE49-F238E27FC236}">
                <a16:creationId xmlns:a16="http://schemas.microsoft.com/office/drawing/2014/main" id="{686C8E05-BDF5-4E26-B96B-085DF9D50698}"/>
              </a:ext>
            </a:extLst>
          </p:cNvPr>
          <p:cNvSpPr/>
          <p:nvPr/>
        </p:nvSpPr>
        <p:spPr>
          <a:xfrm rot="18773169">
            <a:off x="5627260" y="3995385"/>
            <a:ext cx="388298" cy="278281"/>
          </a:xfrm>
          <a:prstGeom prst="leftArrow">
            <a:avLst>
              <a:gd name="adj1" fmla="val 2795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pic>
        <p:nvPicPr>
          <p:cNvPr id="2" name="Picture 1">
            <a:extLst>
              <a:ext uri="{FF2B5EF4-FFF2-40B4-BE49-F238E27FC236}">
                <a16:creationId xmlns:a16="http://schemas.microsoft.com/office/drawing/2014/main" id="{20AE3704-87D4-4FC6-8310-FAE85048989B}"/>
              </a:ext>
            </a:extLst>
          </p:cNvPr>
          <p:cNvPicPr>
            <a:picLocks noChangeAspect="1"/>
          </p:cNvPicPr>
          <p:nvPr/>
        </p:nvPicPr>
        <p:blipFill>
          <a:blip r:embed="rId2"/>
          <a:stretch>
            <a:fillRect/>
          </a:stretch>
        </p:blipFill>
        <p:spPr>
          <a:xfrm>
            <a:off x="213067" y="3552592"/>
            <a:ext cx="8656295" cy="2250331"/>
          </a:xfrm>
          <a:prstGeom prst="rect">
            <a:avLst/>
          </a:prstGeom>
        </p:spPr>
      </p:pic>
      <p:pic>
        <p:nvPicPr>
          <p:cNvPr id="7" name="Picture 6">
            <a:extLst>
              <a:ext uri="{FF2B5EF4-FFF2-40B4-BE49-F238E27FC236}">
                <a16:creationId xmlns:a16="http://schemas.microsoft.com/office/drawing/2014/main" id="{722DB590-C068-4FAE-9FBB-AE3BB6F10771}"/>
              </a:ext>
            </a:extLst>
          </p:cNvPr>
          <p:cNvPicPr>
            <a:picLocks noChangeAspect="1"/>
          </p:cNvPicPr>
          <p:nvPr/>
        </p:nvPicPr>
        <p:blipFill>
          <a:blip r:embed="rId3"/>
          <a:stretch>
            <a:fillRect/>
          </a:stretch>
        </p:blipFill>
        <p:spPr>
          <a:xfrm>
            <a:off x="213067" y="1219844"/>
            <a:ext cx="8656295" cy="2085565"/>
          </a:xfrm>
          <a:prstGeom prst="rect">
            <a:avLst/>
          </a:prstGeom>
        </p:spPr>
      </p:pic>
    </p:spTree>
    <p:extLst>
      <p:ext uri="{BB962C8B-B14F-4D97-AF65-F5344CB8AC3E}">
        <p14:creationId xmlns:p14="http://schemas.microsoft.com/office/powerpoint/2010/main" val="3814287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01427" y="290803"/>
            <a:ext cx="7341145" cy="626869"/>
          </a:xfrm>
        </p:spPr>
        <p:txBody>
          <a:bodyPr lIns="0" tIns="11206" rIns="0" bIns="0" rtlCol="0">
            <a:spAutoFit/>
          </a:bodyPr>
          <a:lstStyle/>
          <a:p>
            <a:pPr marL="11206" algn="ctr">
              <a:spcBef>
                <a:spcPts val="88"/>
              </a:spcBef>
              <a:defRPr/>
            </a:pPr>
            <a:r>
              <a:rPr lang="en-US" sz="4000" spc="-31" dirty="0"/>
              <a:t>Professional Learning </a:t>
            </a:r>
            <a:endParaRPr lang="en-US" sz="4000" dirty="0"/>
          </a:p>
        </p:txBody>
      </p:sp>
      <p:sp>
        <p:nvSpPr>
          <p:cNvPr id="41987" name="object 5"/>
          <p:cNvSpPr txBox="1">
            <a:spLocks noChangeArrowheads="1"/>
          </p:cNvSpPr>
          <p:nvPr/>
        </p:nvSpPr>
        <p:spPr bwMode="auto">
          <a:xfrm>
            <a:off x="543339" y="1183342"/>
            <a:ext cx="7935643" cy="406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9087" rIns="0" bIns="0">
            <a:spAutoFit/>
          </a:bodyPr>
          <a:lstStyle>
            <a:lvl1pPr marL="107950" indent="1588">
              <a:spcBef>
                <a:spcPct val="20000"/>
              </a:spcBef>
              <a:buFont typeface="Arial" panose="020B0604020202020204" pitchFamily="34" charset="0"/>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lnSpc>
                <a:spcPts val="2538"/>
              </a:lnSpc>
              <a:spcBef>
                <a:spcPts val="700"/>
              </a:spcBef>
              <a:buFontTx/>
              <a:buNone/>
            </a:pPr>
            <a:r>
              <a:rPr lang="en-US" altLang="en-US" sz="2600" dirty="0">
                <a:solidFill>
                  <a:schemeClr val="tx1"/>
                </a:solidFill>
              </a:rPr>
              <a:t>“</a:t>
            </a:r>
            <a:r>
              <a:rPr lang="en-US" altLang="en-US" sz="2600" b="1" dirty="0">
                <a:solidFill>
                  <a:schemeClr val="tx1"/>
                </a:solidFill>
              </a:rPr>
              <a:t>An Introduction to a Multi-Tiered System of  Supports” (MTSS) accessible through Florida’s  Professional Development Portal</a:t>
            </a:r>
          </a:p>
          <a:p>
            <a:pPr algn="ctr">
              <a:spcBef>
                <a:spcPct val="0"/>
              </a:spcBef>
              <a:buFontTx/>
              <a:buNone/>
            </a:pPr>
            <a:r>
              <a:rPr lang="en-US" altLang="en-US" sz="2600" b="1" u="sng" dirty="0">
                <a:solidFill>
                  <a:schemeClr val="tx1"/>
                </a:solidFill>
                <a:cs typeface="Times New Roman" panose="02020603050405020304" pitchFamily="18" charset="0"/>
                <a:hlinkClick r:id="rId2"/>
              </a:rPr>
              <a:t>http://pdportal.florida-ese.org</a:t>
            </a:r>
            <a:endParaRPr lang="en-US" altLang="en-US" sz="2600" b="1" u="sng" dirty="0">
              <a:solidFill>
                <a:schemeClr val="tx1"/>
              </a:solidFill>
              <a:cs typeface="Times New Roman" panose="02020603050405020304" pitchFamily="18" charset="0"/>
            </a:endParaRPr>
          </a:p>
          <a:p>
            <a:pPr algn="ctr">
              <a:spcBef>
                <a:spcPct val="0"/>
              </a:spcBef>
              <a:buFontTx/>
              <a:buNone/>
            </a:pPr>
            <a:endParaRPr lang="en-US" altLang="en-US" sz="2600" u="sng" dirty="0">
              <a:solidFill>
                <a:schemeClr val="tx1"/>
              </a:solidFill>
              <a:cs typeface="Times New Roman" panose="02020603050405020304" pitchFamily="18" charset="0"/>
            </a:endParaRPr>
          </a:p>
          <a:p>
            <a:pPr lvl="2">
              <a:spcBef>
                <a:spcPct val="0"/>
              </a:spcBef>
              <a:buFontTx/>
              <a:buAutoNum type="arabicPeriod"/>
            </a:pPr>
            <a:r>
              <a:rPr lang="en-US" altLang="en-US" sz="2000" b="1" dirty="0">
                <a:solidFill>
                  <a:schemeClr val="tx1"/>
                </a:solidFill>
                <a:cs typeface="Times New Roman" panose="02020603050405020304" pitchFamily="18" charset="0"/>
              </a:rPr>
              <a:t>What Is an MTSS and Why Is It Important</a:t>
            </a:r>
          </a:p>
          <a:p>
            <a:pPr lvl="2">
              <a:spcBef>
                <a:spcPct val="0"/>
              </a:spcBef>
              <a:buFontTx/>
              <a:buAutoNum type="arabicPeriod"/>
            </a:pPr>
            <a:r>
              <a:rPr lang="en-US" altLang="en-US" sz="2000" b="1" dirty="0">
                <a:solidFill>
                  <a:schemeClr val="tx1"/>
                </a:solidFill>
                <a:cs typeface="Times New Roman" panose="02020603050405020304" pitchFamily="18" charset="0"/>
              </a:rPr>
              <a:t>Multi-Tiered System of Support</a:t>
            </a:r>
          </a:p>
          <a:p>
            <a:pPr lvl="2">
              <a:spcBef>
                <a:spcPct val="0"/>
              </a:spcBef>
              <a:buFontTx/>
              <a:buAutoNum type="arabicPeriod"/>
            </a:pPr>
            <a:r>
              <a:rPr lang="en-US" altLang="en-US" sz="2000" b="1" dirty="0">
                <a:solidFill>
                  <a:schemeClr val="tx1"/>
                </a:solidFill>
                <a:cs typeface="Times New Roman" panose="02020603050405020304" pitchFamily="18" charset="0"/>
              </a:rPr>
              <a:t>The Problem-Solving Process</a:t>
            </a:r>
          </a:p>
          <a:p>
            <a:pPr lvl="2">
              <a:spcBef>
                <a:spcPct val="0"/>
              </a:spcBef>
              <a:buFontTx/>
              <a:buAutoNum type="arabicPeriod"/>
            </a:pPr>
            <a:r>
              <a:rPr lang="en-US" altLang="en-US" sz="2000" b="1" dirty="0">
                <a:solidFill>
                  <a:schemeClr val="tx1"/>
                </a:solidFill>
                <a:cs typeface="Times New Roman" panose="02020603050405020304" pitchFamily="18" charset="0"/>
              </a:rPr>
              <a:t>ESE Eligibility in an MTSS</a:t>
            </a:r>
          </a:p>
          <a:p>
            <a:pPr lvl="2">
              <a:spcBef>
                <a:spcPct val="0"/>
              </a:spcBef>
              <a:buFontTx/>
              <a:buAutoNum type="arabicPeriod"/>
            </a:pPr>
            <a:r>
              <a:rPr lang="en-US" altLang="en-US" sz="2000" b="1" dirty="0">
                <a:solidFill>
                  <a:schemeClr val="tx1"/>
                </a:solidFill>
                <a:cs typeface="Times New Roman" panose="02020603050405020304" pitchFamily="18" charset="0"/>
              </a:rPr>
              <a:t>Case Study Applications of MTSS Practices</a:t>
            </a:r>
          </a:p>
          <a:p>
            <a:pPr indent="0">
              <a:spcBef>
                <a:spcPct val="0"/>
              </a:spcBef>
              <a:buNone/>
            </a:pPr>
            <a:endParaRPr lang="en-US" altLang="en-US" sz="2200" dirty="0">
              <a:solidFill>
                <a:schemeClr val="tx1"/>
              </a:solidFill>
              <a:cs typeface="Times New Roman" panose="02020603050405020304" pitchFamily="18" charset="0"/>
            </a:endParaRPr>
          </a:p>
          <a:p>
            <a:pPr indent="0">
              <a:spcBef>
                <a:spcPct val="0"/>
              </a:spcBef>
              <a:buNone/>
            </a:pPr>
            <a:endParaRPr lang="en-US" altLang="en-US" sz="2200" dirty="0">
              <a:solidFill>
                <a:schemeClr val="tx1"/>
              </a:solidFill>
              <a:cs typeface="Times New Roman" panose="02020603050405020304" pitchFamily="18" charset="0"/>
            </a:endParaRPr>
          </a:p>
        </p:txBody>
      </p:sp>
      <p:sp>
        <p:nvSpPr>
          <p:cNvPr id="6" name="object 6"/>
          <p:cNvSpPr txBox="1"/>
          <p:nvPr/>
        </p:nvSpPr>
        <p:spPr>
          <a:xfrm>
            <a:off x="543339" y="5096435"/>
            <a:ext cx="8030816" cy="578137"/>
          </a:xfrm>
          <a:prstGeom prst="rect">
            <a:avLst/>
          </a:prstGeom>
        </p:spPr>
        <p:txBody>
          <a:bodyPr wrap="square" lIns="0" tIns="11206" rIns="0" bIns="0">
            <a:spAutoFit/>
          </a:bodyPr>
          <a:lstStyle/>
          <a:p>
            <a:pPr marL="11206" algn="ctr">
              <a:spcBef>
                <a:spcPts val="88"/>
              </a:spcBef>
              <a:defRPr/>
            </a:pPr>
            <a:r>
              <a:rPr lang="en-US" b="1" spc="-4" dirty="0">
                <a:latin typeface="Franklin Gothic Book"/>
                <a:cs typeface="Franklin Gothic Book"/>
              </a:rPr>
              <a:t>Contact Diversity, Prevention &amp; Intervention </a:t>
            </a:r>
            <a:r>
              <a:rPr lang="en-US" b="1" dirty="0">
                <a:latin typeface="Franklin Gothic Book"/>
                <a:cs typeface="Franklin Gothic Book"/>
              </a:rPr>
              <a:t>–</a:t>
            </a:r>
            <a:r>
              <a:rPr b="1" spc="-84" dirty="0">
                <a:latin typeface="Franklin Gothic Book"/>
                <a:cs typeface="Franklin Gothic Book"/>
              </a:rPr>
              <a:t> </a:t>
            </a:r>
            <a:r>
              <a:rPr lang="en-US" b="1" dirty="0">
                <a:latin typeface="Franklin Gothic Book"/>
                <a:cs typeface="Franklin Gothic Book"/>
              </a:rPr>
              <a:t>754-321-1655</a:t>
            </a:r>
          </a:p>
          <a:p>
            <a:pPr marL="11206" algn="ctr">
              <a:spcBef>
                <a:spcPts val="88"/>
              </a:spcBef>
              <a:defRPr/>
            </a:pPr>
            <a:r>
              <a:rPr lang="en-US" b="1" dirty="0">
                <a:latin typeface="Franklin Gothic Book"/>
                <a:cs typeface="Franklin Gothic Book"/>
              </a:rPr>
              <a:t>Email certificate of completion to </a:t>
            </a:r>
            <a:r>
              <a:rPr lang="en-US" b="1" dirty="0">
                <a:latin typeface="Franklin Gothic Book"/>
                <a:cs typeface="Franklin Gothic Book"/>
                <a:hlinkClick r:id="rId3"/>
              </a:rPr>
              <a:t>adrienne.Dixson@browardschools.com</a:t>
            </a:r>
            <a:endParaRPr lang="en-US" b="1" dirty="0">
              <a:latin typeface="Franklin Gothic Book"/>
              <a:cs typeface="Franklin Gothic Book"/>
            </a:endParaRPr>
          </a:p>
        </p:txBody>
      </p:sp>
      <p:sp>
        <p:nvSpPr>
          <p:cNvPr id="5" name="TextBox 4">
            <a:extLst>
              <a:ext uri="{FF2B5EF4-FFF2-40B4-BE49-F238E27FC236}">
                <a16:creationId xmlns:a16="http://schemas.microsoft.com/office/drawing/2014/main" id="{FAC184EC-7CAD-4228-9832-B739CADC1943}"/>
              </a:ext>
            </a:extLst>
          </p:cNvPr>
          <p:cNvSpPr txBox="1"/>
          <p:nvPr/>
        </p:nvSpPr>
        <p:spPr>
          <a:xfrm>
            <a:off x="763480" y="6267398"/>
            <a:ext cx="8069802" cy="523220"/>
          </a:xfrm>
          <a:prstGeom prst="rect">
            <a:avLst/>
          </a:prstGeom>
          <a:noFill/>
        </p:spPr>
        <p:txBody>
          <a:bodyPr wrap="square" rtlCol="0">
            <a:spAutoFit/>
          </a:bodyPr>
          <a:lstStyle/>
          <a:p>
            <a:r>
              <a:rPr lang="en-US" sz="1000" b="1"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42043794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 y="1325880"/>
            <a:ext cx="5634990" cy="5200757"/>
          </a:xfrm>
        </p:spPr>
        <p:txBody>
          <a:bodyPr/>
          <a:lstStyle/>
          <a:p>
            <a:pPr>
              <a:lnSpc>
                <a:spcPct val="100000"/>
              </a:lnSpc>
            </a:pPr>
            <a:r>
              <a:rPr lang="en-US" sz="2400" b="1" dirty="0">
                <a:solidFill>
                  <a:schemeClr val="tx1"/>
                </a:solidFill>
                <a:latin typeface="Arial Narrow Bold" panose="020B0706020202030204" pitchFamily="34" charset="0"/>
              </a:rPr>
              <a:t>Diversity, Prevention &amp; Intervention SharePoint</a:t>
            </a:r>
            <a:endParaRPr lang="en-US" sz="2400" b="1" dirty="0">
              <a:solidFill>
                <a:schemeClr val="tx1"/>
              </a:solidFill>
              <a:latin typeface="Arial Narrow Bold" panose="020B0706020202030204" pitchFamily="34" charset="0"/>
              <a:hlinkClick r:id="rId2"/>
            </a:endParaRPr>
          </a:p>
          <a:p>
            <a:pPr lvl="3" indent="0">
              <a:lnSpc>
                <a:spcPct val="100000"/>
              </a:lnSpc>
              <a:buClrTx/>
              <a:buNone/>
            </a:pPr>
            <a:endParaRPr lang="en-US" sz="1000" dirty="0">
              <a:solidFill>
                <a:schemeClr val="tx1"/>
              </a:solidFill>
              <a:latin typeface="Arial Narrow Bold" panose="020B0706020202030204" pitchFamily="34" charset="0"/>
              <a:hlinkClick r:id="rId2"/>
            </a:endParaRPr>
          </a:p>
          <a:p>
            <a:pPr lvl="3" indent="0">
              <a:lnSpc>
                <a:spcPct val="100000"/>
              </a:lnSpc>
              <a:buClrTx/>
              <a:buNone/>
            </a:pPr>
            <a:r>
              <a:rPr lang="en-US" sz="2000" dirty="0">
                <a:solidFill>
                  <a:schemeClr val="tx1"/>
                </a:solidFill>
                <a:latin typeface="Arial Narrow Bold" panose="020B0706020202030204" pitchFamily="34" charset="0"/>
                <a:hlinkClick r:id="rId2"/>
              </a:rPr>
              <a:t>https://browardcountyschools.sharepoint.com/sites/Intranet/Academics/SS/DPI/Pages/default.aspx</a:t>
            </a:r>
            <a:endParaRPr lang="en-US" sz="2000" dirty="0">
              <a:solidFill>
                <a:schemeClr val="tx1"/>
              </a:solidFill>
              <a:latin typeface="Arial Narrow Bold" panose="020B0706020202030204" pitchFamily="34" charset="0"/>
            </a:endParaRPr>
          </a:p>
          <a:p>
            <a:pPr lvl="3"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MTSS/RtI Instructional Facilitator  </a:t>
            </a:r>
          </a:p>
          <a:p>
            <a:pPr lvl="4" indent="0">
              <a:lnSpc>
                <a:spcPct val="100000"/>
              </a:lnSpc>
              <a:buClrTx/>
              <a:buNone/>
            </a:pPr>
            <a:r>
              <a:rPr lang="en-US" sz="2000" dirty="0">
                <a:solidFill>
                  <a:schemeClr val="tx1"/>
                </a:solidFill>
                <a:latin typeface="Arial Narrow Bold" panose="020B0706020202030204" pitchFamily="34" charset="0"/>
              </a:rPr>
              <a:t>      (See Support Matrix) </a:t>
            </a:r>
          </a:p>
          <a:p>
            <a:pPr lvl="4"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Diversity, Prevention &amp; Intervention        </a:t>
            </a:r>
          </a:p>
          <a:p>
            <a:pPr lvl="4" indent="0">
              <a:lnSpc>
                <a:spcPct val="100000"/>
              </a:lnSpc>
              <a:buClrTx/>
              <a:buNone/>
            </a:pPr>
            <a:r>
              <a:rPr lang="en-US" sz="2000" dirty="0">
                <a:solidFill>
                  <a:schemeClr val="tx1"/>
                </a:solidFill>
                <a:latin typeface="Arial Narrow Bold" panose="020B0706020202030204" pitchFamily="34" charset="0"/>
              </a:rPr>
              <a:t>       754-321-1655</a:t>
            </a:r>
          </a:p>
          <a:p>
            <a:pPr lvl="4"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Adrienne T. Dixson-Paul                                     </a:t>
            </a:r>
          </a:p>
          <a:p>
            <a:pPr lvl="4" indent="0">
              <a:lnSpc>
                <a:spcPct val="100000"/>
              </a:lnSpc>
              <a:buClrTx/>
              <a:buNone/>
            </a:pPr>
            <a:r>
              <a:rPr lang="en-US" sz="2000" dirty="0">
                <a:solidFill>
                  <a:schemeClr val="tx1"/>
                </a:solidFill>
                <a:latin typeface="Arial Narrow Bold" panose="020B0706020202030204" pitchFamily="34" charset="0"/>
              </a:rPr>
              <a:t>       954-235-6886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101</a:t>
            </a:fld>
            <a:endParaRPr lang="en-US" dirty="0"/>
          </a:p>
        </p:txBody>
      </p:sp>
      <p:sp>
        <p:nvSpPr>
          <p:cNvPr id="5" name="Title 4"/>
          <p:cNvSpPr>
            <a:spLocks noGrp="1"/>
          </p:cNvSpPr>
          <p:nvPr>
            <p:ph type="title"/>
          </p:nvPr>
        </p:nvSpPr>
        <p:spPr>
          <a:xfrm>
            <a:off x="191070" y="41965"/>
            <a:ext cx="8779894" cy="954088"/>
          </a:xfrm>
        </p:spPr>
        <p:txBody>
          <a:bodyPr/>
          <a:lstStyle/>
          <a:p>
            <a:pPr algn="ctr"/>
            <a:r>
              <a:rPr lang="en-US" sz="4000" dirty="0">
                <a:latin typeface="+mj-lt"/>
              </a:rPr>
              <a:t>Resources And Support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822"/>
          <a:stretch/>
        </p:blipFill>
        <p:spPr>
          <a:xfrm>
            <a:off x="6035040" y="1154431"/>
            <a:ext cx="2834322" cy="4812029"/>
          </a:xfrm>
          <a:prstGeom prst="rect">
            <a:avLst/>
          </a:prstGeom>
        </p:spPr>
      </p:pic>
    </p:spTree>
    <p:extLst>
      <p:ext uri="{BB962C8B-B14F-4D97-AF65-F5344CB8AC3E}">
        <p14:creationId xmlns:p14="http://schemas.microsoft.com/office/powerpoint/2010/main" val="12226486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102</a:t>
            </a:fld>
            <a:endParaRPr lang="en-US" dirty="0"/>
          </a:p>
        </p:txBody>
      </p:sp>
      <p:sp>
        <p:nvSpPr>
          <p:cNvPr id="4" name="Title 3"/>
          <p:cNvSpPr>
            <a:spLocks noGrp="1"/>
          </p:cNvSpPr>
          <p:nvPr>
            <p:ph type="title"/>
          </p:nvPr>
        </p:nvSpPr>
        <p:spPr>
          <a:xfrm>
            <a:off x="160339" y="165100"/>
            <a:ext cx="8810625" cy="954088"/>
          </a:xfrm>
        </p:spPr>
        <p:txBody>
          <a:bodyPr>
            <a:normAutofit fontScale="90000"/>
          </a:bodyPr>
          <a:lstStyle/>
          <a:p>
            <a:pPr algn="ctr"/>
            <a:br>
              <a:rPr lang="en-US" sz="4000" dirty="0"/>
            </a:br>
            <a:r>
              <a:rPr lang="en-US" sz="4000" dirty="0"/>
              <a:t>Questions &amp; Answers </a:t>
            </a:r>
            <a:endParaRPr lang="en-US" sz="3200" dirty="0"/>
          </a:p>
        </p:txBody>
      </p:sp>
      <p:pic>
        <p:nvPicPr>
          <p:cNvPr id="12" name="Picture 11" descr="Image result for questions and answer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0197" y="1620717"/>
            <a:ext cx="3437681" cy="3616566"/>
          </a:xfrm>
          <a:prstGeom prst="rect">
            <a:avLst/>
          </a:prstGeom>
          <a:noFill/>
          <a:ln>
            <a:noFill/>
          </a:ln>
        </p:spPr>
      </p:pic>
      <p:sp>
        <p:nvSpPr>
          <p:cNvPr id="5" name="TextBox 4">
            <a:extLst>
              <a:ext uri="{FF2B5EF4-FFF2-40B4-BE49-F238E27FC236}">
                <a16:creationId xmlns:a16="http://schemas.microsoft.com/office/drawing/2014/main" id="{8419D5D7-B4B1-4583-9585-4183010B76E4}"/>
              </a:ext>
            </a:extLst>
          </p:cNvPr>
          <p:cNvSpPr txBox="1"/>
          <p:nvPr/>
        </p:nvSpPr>
        <p:spPr>
          <a:xfrm>
            <a:off x="763480" y="6267398"/>
            <a:ext cx="8069802" cy="523220"/>
          </a:xfrm>
          <a:prstGeom prst="rect">
            <a:avLst/>
          </a:prstGeom>
          <a:noFill/>
        </p:spPr>
        <p:txBody>
          <a:bodyPr wrap="square" rtlCol="0">
            <a:spAutoFit/>
          </a:bodyPr>
          <a:lstStyle/>
          <a:p>
            <a:r>
              <a:rPr lang="en-US" sz="1000" b="1"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36656872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TITLE I PLAN </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(ADDENDUM)</a:t>
            </a:r>
          </a:p>
          <a:p>
            <a:pPr algn="ctr"/>
            <a:endParaRPr lang="en-US" sz="7200" dirty="0">
              <a:solidFill>
                <a:schemeClr val="accent2"/>
              </a:solidFill>
              <a:latin typeface="Arial Black"/>
              <a:cs typeface="Arial Black"/>
            </a:endParaRPr>
          </a:p>
          <a:p>
            <a:pPr algn="ctr"/>
            <a:endParaRPr lang="en-US" sz="20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103</a:t>
            </a:fld>
            <a:endParaRPr lang="en-US" dirty="0"/>
          </a:p>
        </p:txBody>
      </p:sp>
      <p:sp>
        <p:nvSpPr>
          <p:cNvPr id="4" name="Title 3"/>
          <p:cNvSpPr>
            <a:spLocks noGrp="1"/>
          </p:cNvSpPr>
          <p:nvPr>
            <p:ph type="title"/>
          </p:nvPr>
        </p:nvSpPr>
        <p:spPr>
          <a:xfrm>
            <a:off x="909169" y="6277180"/>
            <a:ext cx="4900781" cy="309360"/>
          </a:xfrm>
        </p:spPr>
        <p:txBody>
          <a:bodyPr/>
          <a:lstStyle/>
          <a:p>
            <a:br>
              <a:rPr lang="en-US" sz="2000" dirty="0"/>
            </a:br>
            <a:r>
              <a:rPr lang="en-US" sz="1600" dirty="0"/>
              <a:t>OFFICE OF SERVICE QUALITY</a:t>
            </a:r>
            <a:br>
              <a:rPr lang="en-US" dirty="0"/>
            </a:br>
            <a:endParaRPr lang="en-US" dirty="0"/>
          </a:p>
        </p:txBody>
      </p:sp>
    </p:spTree>
    <p:extLst>
      <p:ext uri="{BB962C8B-B14F-4D97-AF65-F5344CB8AC3E}">
        <p14:creationId xmlns:p14="http://schemas.microsoft.com/office/powerpoint/2010/main" val="11304870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104</a:t>
            </a:fld>
            <a:endParaRPr lang="en-US" dirty="0"/>
          </a:p>
        </p:txBody>
      </p:sp>
      <p:sp>
        <p:nvSpPr>
          <p:cNvPr id="4" name="Title 3"/>
          <p:cNvSpPr>
            <a:spLocks noGrp="1"/>
          </p:cNvSpPr>
          <p:nvPr>
            <p:ph type="title"/>
          </p:nvPr>
        </p:nvSpPr>
        <p:spPr>
          <a:xfrm>
            <a:off x="160339" y="165100"/>
            <a:ext cx="8810625" cy="954088"/>
          </a:xfrm>
        </p:spPr>
        <p:txBody>
          <a:bodyPr>
            <a:normAutofit fontScale="90000"/>
          </a:bodyPr>
          <a:lstStyle/>
          <a:p>
            <a:pPr algn="ctr"/>
            <a:br>
              <a:rPr lang="en-US" sz="4000" dirty="0"/>
            </a:br>
            <a:r>
              <a:rPr lang="en-US" sz="4000" dirty="0"/>
              <a:t>TITLE 1 SCHOOLS  2018-2019</a:t>
            </a:r>
            <a:endParaRPr lang="en-US" sz="3200" dirty="0"/>
          </a:p>
        </p:txBody>
      </p:sp>
      <p:pic>
        <p:nvPicPr>
          <p:cNvPr id="5" name="Picture 4">
            <a:extLst>
              <a:ext uri="{FF2B5EF4-FFF2-40B4-BE49-F238E27FC236}">
                <a16:creationId xmlns:a16="http://schemas.microsoft.com/office/drawing/2014/main" id="{456F7309-5B0B-48F7-B53A-ACB6B9484D4C}"/>
              </a:ext>
            </a:extLst>
          </p:cNvPr>
          <p:cNvPicPr>
            <a:picLocks noChangeAspect="1"/>
          </p:cNvPicPr>
          <p:nvPr/>
        </p:nvPicPr>
        <p:blipFill>
          <a:blip r:embed="rId3"/>
          <a:stretch>
            <a:fillRect/>
          </a:stretch>
        </p:blipFill>
        <p:spPr>
          <a:xfrm>
            <a:off x="58737" y="1119188"/>
            <a:ext cx="9024807" cy="5157259"/>
          </a:xfrm>
          <a:prstGeom prst="rect">
            <a:avLst/>
          </a:prstGeom>
        </p:spPr>
      </p:pic>
      <p:sp>
        <p:nvSpPr>
          <p:cNvPr id="6" name="Text Placeholder 7">
            <a:extLst>
              <a:ext uri="{FF2B5EF4-FFF2-40B4-BE49-F238E27FC236}">
                <a16:creationId xmlns:a16="http://schemas.microsoft.com/office/drawing/2014/main" id="{B783101C-1ED2-472D-9E4F-00A2A1BD88A7}"/>
              </a:ext>
            </a:extLst>
          </p:cNvPr>
          <p:cNvSpPr>
            <a:spLocks noGrp="1"/>
          </p:cNvSpPr>
          <p:nvPr>
            <p:ph type="body" sz="quarter" idx="13"/>
          </p:nvPr>
        </p:nvSpPr>
        <p:spPr>
          <a:xfrm>
            <a:off x="852256" y="6312023"/>
            <a:ext cx="7670307" cy="457818"/>
          </a:xfrm>
        </p:spPr>
        <p:txBody>
          <a:bodyPr/>
          <a:lstStyle/>
          <a:p>
            <a:r>
              <a:rPr lang="en-US" sz="1200" dirty="0"/>
              <a:t>Title 1          Adriana Karam, Program Specialist - 754-321-1417</a:t>
            </a:r>
          </a:p>
          <a:p>
            <a:endParaRPr lang="en-US" dirty="0"/>
          </a:p>
        </p:txBody>
      </p:sp>
    </p:spTree>
    <p:extLst>
      <p:ext uri="{BB962C8B-B14F-4D97-AF65-F5344CB8AC3E}">
        <p14:creationId xmlns:p14="http://schemas.microsoft.com/office/powerpoint/2010/main" val="28168491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105</a:t>
            </a:fld>
            <a:endParaRPr lang="en-US" dirty="0"/>
          </a:p>
        </p:txBody>
      </p:sp>
      <p:sp>
        <p:nvSpPr>
          <p:cNvPr id="4" name="Title 3"/>
          <p:cNvSpPr>
            <a:spLocks noGrp="1"/>
          </p:cNvSpPr>
          <p:nvPr>
            <p:ph type="title"/>
          </p:nvPr>
        </p:nvSpPr>
        <p:spPr>
          <a:xfrm>
            <a:off x="160339" y="165100"/>
            <a:ext cx="8810625" cy="954088"/>
          </a:xfrm>
        </p:spPr>
        <p:txBody>
          <a:bodyPr>
            <a:normAutofit fontScale="90000"/>
          </a:bodyPr>
          <a:lstStyle/>
          <a:p>
            <a:pPr algn="ctr"/>
            <a:br>
              <a:rPr lang="en-US" sz="4000" dirty="0"/>
            </a:br>
            <a:r>
              <a:rPr lang="en-US" sz="4000" dirty="0"/>
              <a:t>TITLE 1 SCHOOLS  2018-2019</a:t>
            </a:r>
            <a:endParaRPr lang="en-US" sz="3200" dirty="0"/>
          </a:p>
        </p:txBody>
      </p:sp>
      <p:pic>
        <p:nvPicPr>
          <p:cNvPr id="2" name="Picture 1">
            <a:extLst>
              <a:ext uri="{FF2B5EF4-FFF2-40B4-BE49-F238E27FC236}">
                <a16:creationId xmlns:a16="http://schemas.microsoft.com/office/drawing/2014/main" id="{672D57FC-0759-4613-8071-BBFA2D2ED481}"/>
              </a:ext>
            </a:extLst>
          </p:cNvPr>
          <p:cNvPicPr>
            <a:picLocks noChangeAspect="1"/>
          </p:cNvPicPr>
          <p:nvPr/>
        </p:nvPicPr>
        <p:blipFill>
          <a:blip r:embed="rId3"/>
          <a:stretch>
            <a:fillRect/>
          </a:stretch>
        </p:blipFill>
        <p:spPr>
          <a:xfrm>
            <a:off x="0" y="1586976"/>
            <a:ext cx="9028254" cy="2947240"/>
          </a:xfrm>
          <a:prstGeom prst="rect">
            <a:avLst/>
          </a:prstGeom>
        </p:spPr>
      </p:pic>
      <p:sp>
        <p:nvSpPr>
          <p:cNvPr id="5" name="Text Placeholder 7">
            <a:extLst>
              <a:ext uri="{FF2B5EF4-FFF2-40B4-BE49-F238E27FC236}">
                <a16:creationId xmlns:a16="http://schemas.microsoft.com/office/drawing/2014/main" id="{5FCCA1DA-0BF9-4787-A45C-0CF7C655ECE4}"/>
              </a:ext>
            </a:extLst>
          </p:cNvPr>
          <p:cNvSpPr>
            <a:spLocks noGrp="1"/>
          </p:cNvSpPr>
          <p:nvPr>
            <p:ph type="body" sz="quarter" idx="13"/>
          </p:nvPr>
        </p:nvSpPr>
        <p:spPr>
          <a:xfrm>
            <a:off x="852256" y="6312023"/>
            <a:ext cx="7670307" cy="457818"/>
          </a:xfrm>
        </p:spPr>
        <p:txBody>
          <a:bodyPr/>
          <a:lstStyle/>
          <a:p>
            <a:r>
              <a:rPr lang="en-US" sz="1200" dirty="0"/>
              <a:t>Title 1          Adriana Karam, Program Specialist - 754-321-1417</a:t>
            </a:r>
          </a:p>
          <a:p>
            <a:endParaRPr lang="en-US" dirty="0"/>
          </a:p>
        </p:txBody>
      </p:sp>
    </p:spTree>
    <p:extLst>
      <p:ext uri="{BB962C8B-B14F-4D97-AF65-F5344CB8AC3E}">
        <p14:creationId xmlns:p14="http://schemas.microsoft.com/office/powerpoint/2010/main" val="2695795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368300" y="1324214"/>
            <a:ext cx="8335427" cy="4463562"/>
          </a:xfrm>
        </p:spPr>
        <p:txBody>
          <a:bodyPr>
            <a:normAutofit fontScale="25000" lnSpcReduction="20000"/>
          </a:bodyPr>
          <a:lstStyle/>
          <a:p>
            <a:pPr algn="ctr"/>
            <a:endParaRPr lang="en-US" sz="11200" b="1" dirty="0">
              <a:solidFill>
                <a:srgbClr val="000000"/>
              </a:solidFill>
              <a:latin typeface="Century Gothic"/>
              <a:cs typeface="Century Gothic"/>
            </a:endParaRPr>
          </a:p>
          <a:p>
            <a:pPr algn="ctr"/>
            <a:r>
              <a:rPr lang="en-US" sz="12800" b="1" dirty="0">
                <a:solidFill>
                  <a:srgbClr val="FF0000"/>
                </a:solidFill>
                <a:latin typeface="Century Gothic"/>
                <a:cs typeface="Century Gothic"/>
              </a:rPr>
              <a:t>Why</a:t>
            </a:r>
            <a:r>
              <a:rPr lang="en-US" sz="11200" b="1" dirty="0">
                <a:solidFill>
                  <a:srgbClr val="000000"/>
                </a:solidFill>
                <a:latin typeface="Century Gothic"/>
                <a:cs typeface="Century Gothic"/>
              </a:rPr>
              <a:t> do Title I Schools complete the SIP</a:t>
            </a:r>
          </a:p>
          <a:p>
            <a:pPr algn="ctr"/>
            <a:r>
              <a:rPr lang="en-US" sz="11200" b="1" dirty="0">
                <a:solidFill>
                  <a:srgbClr val="000000"/>
                </a:solidFill>
                <a:latin typeface="Century Gothic"/>
                <a:cs typeface="Century Gothic"/>
              </a:rPr>
              <a:t> and/or Title I Plan (Addendum)?</a:t>
            </a:r>
          </a:p>
          <a:p>
            <a:pPr algn="ctr"/>
            <a:endParaRPr lang="en-US" sz="11200" b="1" u="sng" dirty="0">
              <a:solidFill>
                <a:srgbClr val="000000"/>
              </a:solidFill>
              <a:cs typeface="Century Gothic"/>
            </a:endParaRPr>
          </a:p>
          <a:p>
            <a:pPr algn="ctr"/>
            <a:r>
              <a:rPr lang="en-US" sz="11200" b="1" u="sng" dirty="0">
                <a:solidFill>
                  <a:srgbClr val="000000"/>
                </a:solidFill>
                <a:cs typeface="Century Gothic"/>
              </a:rPr>
              <a:t>Public Law No. 114-95, </a:t>
            </a:r>
          </a:p>
          <a:p>
            <a:pPr algn="ctr"/>
            <a:r>
              <a:rPr lang="en-US" sz="11200" b="1" u="sng" dirty="0">
                <a:solidFill>
                  <a:srgbClr val="000000"/>
                </a:solidFill>
                <a:cs typeface="Century Gothic"/>
              </a:rPr>
              <a:t>Section 1116</a:t>
            </a:r>
          </a:p>
          <a:p>
            <a:pPr algn="ctr"/>
            <a:r>
              <a:rPr lang="en-US" sz="11200" b="1" dirty="0">
                <a:solidFill>
                  <a:srgbClr val="000000"/>
                </a:solidFill>
                <a:cs typeface="Century Gothic"/>
              </a:rPr>
              <a:t>requires that </a:t>
            </a:r>
            <a:r>
              <a:rPr lang="en-US" sz="11200" b="1" u="sng" dirty="0">
                <a:solidFill>
                  <a:srgbClr val="000000"/>
                </a:solidFill>
                <a:cs typeface="Century Gothic"/>
              </a:rPr>
              <a:t>all</a:t>
            </a:r>
            <a:r>
              <a:rPr lang="en-US" sz="11200" b="1" dirty="0">
                <a:solidFill>
                  <a:srgbClr val="000000"/>
                </a:solidFill>
                <a:cs typeface="Century Gothic"/>
              </a:rPr>
              <a:t> Title I Schools complete a </a:t>
            </a:r>
          </a:p>
          <a:p>
            <a:pPr algn="ctr"/>
            <a:r>
              <a:rPr lang="en-US" sz="11200" b="1" dirty="0">
                <a:solidFill>
                  <a:srgbClr val="000000"/>
                </a:solidFill>
                <a:cs typeface="Century Gothic"/>
              </a:rPr>
              <a:t>School-wide Plan. </a:t>
            </a:r>
          </a:p>
          <a:p>
            <a:pPr algn="ctr"/>
            <a:r>
              <a:rPr lang="en-US" sz="11200" b="1" dirty="0">
                <a:solidFill>
                  <a:srgbClr val="000000"/>
                </a:solidFill>
                <a:latin typeface="Century Gothic"/>
                <a:cs typeface="Century Gothic"/>
              </a:rPr>
              <a:t> </a:t>
            </a: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a:t>
            </a:r>
          </a:p>
          <a:p>
            <a:endParaRPr lang="en-US" sz="3000" b="1" dirty="0">
              <a:latin typeface="Century Gothic" charset="0"/>
              <a:cs typeface="Century Gothic" charset="0"/>
            </a:endParaRPr>
          </a:p>
        </p:txBody>
      </p:sp>
      <p:sp>
        <p:nvSpPr>
          <p:cNvPr id="6" name="TextBox 5"/>
          <p:cNvSpPr txBox="1">
            <a:spLocks noChangeArrowheads="1"/>
          </p:cNvSpPr>
          <p:nvPr/>
        </p:nvSpPr>
        <p:spPr bwMode="auto">
          <a:xfrm>
            <a:off x="659587" y="318978"/>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Title I Plan (Addendum)</a:t>
            </a: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323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7"/>
          <p:cNvSpPr>
            <a:spLocks noGrp="1"/>
          </p:cNvSpPr>
          <p:nvPr>
            <p:ph type="body" sz="quarter" idx="13"/>
          </p:nvPr>
        </p:nvSpPr>
        <p:spPr>
          <a:xfrm>
            <a:off x="852256" y="6312023"/>
            <a:ext cx="7670307" cy="457818"/>
          </a:xfrm>
        </p:spPr>
        <p:txBody>
          <a:bodyPr/>
          <a:lstStyle/>
          <a:p>
            <a:r>
              <a:rPr lang="en-US" sz="1200" dirty="0"/>
              <a:t>Title 1          Adriana Karam, Program Specialist - 754-321-1417</a:t>
            </a:r>
          </a:p>
          <a:p>
            <a:endParaRPr lang="en-US" dirty="0"/>
          </a:p>
        </p:txBody>
      </p:sp>
    </p:spTree>
    <p:extLst>
      <p:ext uri="{BB962C8B-B14F-4D97-AF65-F5344CB8AC3E}">
        <p14:creationId xmlns:p14="http://schemas.microsoft.com/office/powerpoint/2010/main" val="4072163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292100" y="1308100"/>
            <a:ext cx="8559800" cy="4838700"/>
          </a:xfrm>
        </p:spPr>
        <p:txBody>
          <a:bodyPr>
            <a:normAutofit fontScale="25000" lnSpcReduction="20000"/>
          </a:bodyPr>
          <a:lstStyle/>
          <a:p>
            <a:r>
              <a:rPr lang="en-US" sz="9600" b="1" dirty="0">
                <a:solidFill>
                  <a:srgbClr val="000000"/>
                </a:solidFill>
                <a:latin typeface="Century Gothic"/>
                <a:cs typeface="Century Gothic"/>
              </a:rPr>
              <a:t>In Broward County:</a:t>
            </a:r>
            <a:endParaRPr lang="en-US" sz="3200" b="1" dirty="0">
              <a:solidFill>
                <a:srgbClr val="000000"/>
              </a:solidFill>
              <a:latin typeface="Century Gothic"/>
              <a:cs typeface="Century Gothic"/>
            </a:endParaRPr>
          </a:p>
          <a:p>
            <a:pPr algn="ctr"/>
            <a:r>
              <a:rPr lang="en-US" sz="9600" b="1" dirty="0">
                <a:solidFill>
                  <a:srgbClr val="000000"/>
                </a:solidFill>
                <a:latin typeface="Century Gothic"/>
                <a:cs typeface="Century Gothic"/>
              </a:rPr>
              <a:t>If your school has a grade of D or F </a:t>
            </a:r>
          </a:p>
          <a:p>
            <a:pPr algn="ctr"/>
            <a:r>
              <a:rPr lang="en-US" sz="9600" b="1" dirty="0">
                <a:solidFill>
                  <a:srgbClr val="000000"/>
                </a:solidFill>
                <a:latin typeface="Century Gothic"/>
                <a:cs typeface="Century Gothic"/>
              </a:rPr>
              <a:t>(</a:t>
            </a:r>
            <a:r>
              <a:rPr lang="en-US" sz="9600" b="1" dirty="0">
                <a:solidFill>
                  <a:srgbClr val="00B0F0"/>
                </a:solidFill>
                <a:latin typeface="Century Gothic"/>
                <a:cs typeface="Century Gothic"/>
              </a:rPr>
              <a:t>focus or priority school</a:t>
            </a:r>
            <a:r>
              <a:rPr lang="en-US" sz="9600" b="1" dirty="0">
                <a:solidFill>
                  <a:srgbClr val="000000"/>
                </a:solidFill>
                <a:latin typeface="Century Gothic"/>
                <a:cs typeface="Century Gothic"/>
              </a:rPr>
              <a:t>):</a:t>
            </a:r>
          </a:p>
          <a:p>
            <a:pPr algn="ctr">
              <a:lnSpc>
                <a:spcPct val="120000"/>
              </a:lnSpc>
            </a:pPr>
            <a:r>
              <a:rPr lang="en-US" sz="9600" b="1" dirty="0">
                <a:solidFill>
                  <a:srgbClr val="000000"/>
                </a:solidFill>
                <a:latin typeface="Century Gothic"/>
                <a:cs typeface="Century Gothic"/>
              </a:rPr>
              <a:t>You are required to complete </a:t>
            </a:r>
          </a:p>
          <a:p>
            <a:pPr algn="ctr">
              <a:lnSpc>
                <a:spcPct val="120000"/>
              </a:lnSpc>
            </a:pPr>
            <a:endParaRPr lang="en-US" sz="9600" b="1" dirty="0">
              <a:solidFill>
                <a:srgbClr val="000000"/>
              </a:solidFill>
              <a:latin typeface="Century Gothic"/>
              <a:cs typeface="Century Gothic"/>
            </a:endParaRPr>
          </a:p>
          <a:p>
            <a:pPr algn="ctr">
              <a:lnSpc>
                <a:spcPct val="120000"/>
              </a:lnSpc>
            </a:pPr>
            <a:r>
              <a:rPr lang="en-US" sz="9600" b="1" u="sng" dirty="0">
                <a:solidFill>
                  <a:srgbClr val="000000"/>
                </a:solidFill>
                <a:latin typeface="Century Gothic"/>
                <a:cs typeface="Century Gothic"/>
              </a:rPr>
              <a:t>The Florida Department of Education </a:t>
            </a:r>
          </a:p>
          <a:p>
            <a:pPr algn="ctr">
              <a:lnSpc>
                <a:spcPct val="120000"/>
              </a:lnSpc>
            </a:pPr>
            <a:r>
              <a:rPr lang="en-US" sz="9600" b="1" u="sng" dirty="0">
                <a:solidFill>
                  <a:srgbClr val="000000"/>
                </a:solidFill>
                <a:latin typeface="Century Gothic"/>
                <a:cs typeface="Century Gothic"/>
              </a:rPr>
              <a:t>School Improvement Plan</a:t>
            </a:r>
          </a:p>
          <a:p>
            <a:pPr algn="ctr">
              <a:lnSpc>
                <a:spcPct val="120000"/>
              </a:lnSpc>
            </a:pPr>
            <a:endParaRPr lang="en-US" sz="9600" b="1" dirty="0">
              <a:solidFill>
                <a:srgbClr val="000000"/>
              </a:solidFill>
              <a:latin typeface="Century Gothic"/>
              <a:cs typeface="Century Gothic"/>
            </a:endParaRPr>
          </a:p>
          <a:p>
            <a:pPr algn="ctr">
              <a:lnSpc>
                <a:spcPct val="120000"/>
              </a:lnSpc>
            </a:pPr>
            <a:r>
              <a:rPr lang="en-US" sz="9600" b="1" dirty="0">
                <a:solidFill>
                  <a:srgbClr val="000000"/>
                </a:solidFill>
                <a:latin typeface="Century Gothic"/>
                <a:cs typeface="Century Gothic"/>
              </a:rPr>
              <a:t>template, which has </a:t>
            </a:r>
            <a:r>
              <a:rPr lang="en-US" sz="9600" b="1" dirty="0">
                <a:solidFill>
                  <a:srgbClr val="00B0F0"/>
                </a:solidFill>
                <a:latin typeface="Century Gothic"/>
                <a:cs typeface="Century Gothic"/>
              </a:rPr>
              <a:t>embedded</a:t>
            </a:r>
            <a:r>
              <a:rPr lang="en-US" sz="9600" b="1" dirty="0">
                <a:solidFill>
                  <a:srgbClr val="000000"/>
                </a:solidFill>
                <a:latin typeface="Century Gothic"/>
                <a:cs typeface="Century Gothic"/>
              </a:rPr>
              <a:t> the required components of a schoolwide program, as set forth in the No Child Left Behind (NCLB) Act of 2001 (reauthorized as the Every Student Succeeds Act in 2015).</a:t>
            </a: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 </a:t>
            </a:r>
          </a:p>
          <a:p>
            <a:endParaRPr lang="en-US" sz="3000" b="1" dirty="0">
              <a:latin typeface="Century Gothic" charset="0"/>
              <a:cs typeface="Century Gothic" charset="0"/>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9713" y="226193"/>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p:nvSpPr>
        <p:spPr bwMode="auto">
          <a:xfrm>
            <a:off x="531038" y="312796"/>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Title I Plan (Addendum)</a:t>
            </a:r>
          </a:p>
        </p:txBody>
      </p:sp>
      <p:sp>
        <p:nvSpPr>
          <p:cNvPr id="6" name="Text Placeholder 7">
            <a:extLst>
              <a:ext uri="{FF2B5EF4-FFF2-40B4-BE49-F238E27FC236}">
                <a16:creationId xmlns:a16="http://schemas.microsoft.com/office/drawing/2014/main" id="{31A9A5CA-ADC3-431F-925B-8A08FB929329}"/>
              </a:ext>
            </a:extLst>
          </p:cNvPr>
          <p:cNvSpPr txBox="1">
            <a:spLocks/>
          </p:cNvSpPr>
          <p:nvPr/>
        </p:nvSpPr>
        <p:spPr>
          <a:xfrm>
            <a:off x="812896" y="6476187"/>
            <a:ext cx="7518207" cy="138034"/>
          </a:xfrm>
          <a:prstGeom prst="rect">
            <a:avLst/>
          </a:prstGeom>
        </p:spPr>
        <p:txBody>
          <a:bodyPr vert="horz" lIns="0" tIns="0" rIns="0" bIns="0" anchor="ctr"/>
          <a:lstStyle>
            <a:lvl1pPr marL="0" indent="0" algn="l" defTabSz="457200" rtl="0" eaLnBrk="1" latinLnBrk="0" hangingPunct="1">
              <a:spcBef>
                <a:spcPts val="0"/>
              </a:spcBef>
              <a:buFontTx/>
              <a:buNone/>
              <a:defRPr sz="1400" b="1" kern="1200" cap="all" spc="50" baseline="0">
                <a:solidFill>
                  <a:srgbClr val="0095D3"/>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Title 1          Adriana Karam, Program Specialist - 754-321-1417</a:t>
            </a:r>
          </a:p>
          <a:p>
            <a:endParaRPr lang="en-US" dirty="0"/>
          </a:p>
        </p:txBody>
      </p:sp>
    </p:spTree>
    <p:extLst>
      <p:ext uri="{BB962C8B-B14F-4D97-AF65-F5344CB8AC3E}">
        <p14:creationId xmlns:p14="http://schemas.microsoft.com/office/powerpoint/2010/main" val="14578275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430987" y="1344466"/>
            <a:ext cx="8272740" cy="4497534"/>
          </a:xfrm>
        </p:spPr>
        <p:txBody>
          <a:bodyPr>
            <a:normAutofit fontScale="25000" lnSpcReduction="20000"/>
          </a:bodyPr>
          <a:lstStyle/>
          <a:p>
            <a:r>
              <a:rPr lang="en-US" sz="11200" b="1" dirty="0">
                <a:solidFill>
                  <a:srgbClr val="000000"/>
                </a:solidFill>
                <a:latin typeface="Century Gothic"/>
                <a:cs typeface="Century Gothic"/>
              </a:rPr>
              <a:t>In Broward County:</a:t>
            </a:r>
          </a:p>
          <a:p>
            <a:endParaRPr lang="en-US" sz="3200" b="1" dirty="0">
              <a:solidFill>
                <a:srgbClr val="000000"/>
              </a:solidFill>
              <a:latin typeface="Century Gothic"/>
              <a:cs typeface="Century Gothic"/>
            </a:endParaRPr>
          </a:p>
          <a:p>
            <a:pPr algn="ctr"/>
            <a:r>
              <a:rPr lang="en-US" sz="11200" b="1" dirty="0">
                <a:solidFill>
                  <a:srgbClr val="000000"/>
                </a:solidFill>
                <a:latin typeface="Century Gothic"/>
                <a:cs typeface="Century Gothic"/>
              </a:rPr>
              <a:t>If your school has a grade of A, B or C…</a:t>
            </a:r>
          </a:p>
          <a:p>
            <a:pPr algn="ctr"/>
            <a:r>
              <a:rPr lang="en-US" sz="11200" b="1" dirty="0">
                <a:solidFill>
                  <a:srgbClr val="000000"/>
                </a:solidFill>
                <a:latin typeface="Century Gothic"/>
                <a:cs typeface="Century Gothic"/>
              </a:rPr>
              <a:t>You are required to complete the </a:t>
            </a:r>
          </a:p>
          <a:p>
            <a:pPr algn="ctr"/>
            <a:r>
              <a:rPr lang="en-US" sz="11200" b="1" u="sng" dirty="0">
                <a:solidFill>
                  <a:srgbClr val="000000"/>
                </a:solidFill>
                <a:latin typeface="Century Gothic"/>
                <a:cs typeface="Century Gothic"/>
              </a:rPr>
              <a:t>Broward School Improvement Plan template</a:t>
            </a:r>
            <a:r>
              <a:rPr lang="en-US" sz="11200" b="1" dirty="0">
                <a:solidFill>
                  <a:srgbClr val="000000"/>
                </a:solidFill>
                <a:latin typeface="Century Gothic"/>
                <a:cs typeface="Century Gothic"/>
              </a:rPr>
              <a:t>.</a:t>
            </a:r>
          </a:p>
          <a:p>
            <a:pPr algn="ctr"/>
            <a:r>
              <a:rPr lang="en-US" sz="11200" b="1" dirty="0">
                <a:solidFill>
                  <a:srgbClr val="000000"/>
                </a:solidFill>
                <a:latin typeface="Century Gothic"/>
                <a:cs typeface="Century Gothic"/>
              </a:rPr>
              <a:t> </a:t>
            </a:r>
          </a:p>
          <a:p>
            <a:pPr algn="ctr"/>
            <a:r>
              <a:rPr lang="en-US" sz="11200" b="1" dirty="0">
                <a:solidFill>
                  <a:srgbClr val="000000"/>
                </a:solidFill>
                <a:latin typeface="Century Gothic"/>
                <a:cs typeface="Century Gothic"/>
              </a:rPr>
              <a:t>This template </a:t>
            </a:r>
            <a:r>
              <a:rPr lang="en-US" sz="11200" b="1" u="sng" dirty="0">
                <a:solidFill>
                  <a:srgbClr val="00B0F0"/>
                </a:solidFill>
                <a:latin typeface="Century Gothic"/>
                <a:cs typeface="Century Gothic"/>
              </a:rPr>
              <a:t>does not</a:t>
            </a:r>
            <a:r>
              <a:rPr lang="en-US" sz="11200" b="1" dirty="0">
                <a:solidFill>
                  <a:srgbClr val="00B0F0"/>
                </a:solidFill>
                <a:latin typeface="Century Gothic"/>
                <a:cs typeface="Century Gothic"/>
              </a:rPr>
              <a:t> </a:t>
            </a:r>
            <a:r>
              <a:rPr lang="en-US" sz="11200" b="1" dirty="0">
                <a:solidFill>
                  <a:srgbClr val="000000"/>
                </a:solidFill>
                <a:latin typeface="Century Gothic"/>
                <a:cs typeface="Century Gothic"/>
              </a:rPr>
              <a:t>include the </a:t>
            </a:r>
          </a:p>
          <a:p>
            <a:pPr algn="ctr"/>
            <a:r>
              <a:rPr lang="en-US" sz="11200" b="1" dirty="0">
                <a:solidFill>
                  <a:srgbClr val="000000"/>
                </a:solidFill>
                <a:latin typeface="Century Gothic"/>
                <a:cs typeface="Century Gothic"/>
              </a:rPr>
              <a:t>Title I required components, </a:t>
            </a:r>
          </a:p>
          <a:p>
            <a:pPr algn="ctr"/>
            <a:r>
              <a:rPr lang="en-US" sz="11200" b="1" dirty="0">
                <a:solidFill>
                  <a:srgbClr val="000000"/>
                </a:solidFill>
                <a:latin typeface="Century Gothic"/>
                <a:cs typeface="Century Gothic"/>
              </a:rPr>
              <a:t>therefore, </a:t>
            </a:r>
          </a:p>
          <a:p>
            <a:pPr algn="ctr"/>
            <a:r>
              <a:rPr lang="en-US" sz="11200" b="1" dirty="0">
                <a:solidFill>
                  <a:srgbClr val="000000"/>
                </a:solidFill>
                <a:latin typeface="Century Gothic"/>
                <a:cs typeface="Century Gothic"/>
              </a:rPr>
              <a:t> a </a:t>
            </a:r>
            <a:r>
              <a:rPr lang="en-US" sz="11200" b="1" u="sng" dirty="0">
                <a:solidFill>
                  <a:srgbClr val="000000"/>
                </a:solidFill>
                <a:latin typeface="Century Gothic"/>
                <a:cs typeface="Century Gothic"/>
              </a:rPr>
              <a:t>Title I Plan (Addendum) </a:t>
            </a:r>
            <a:r>
              <a:rPr lang="en-US" sz="11200" b="1" dirty="0">
                <a:solidFill>
                  <a:srgbClr val="000000"/>
                </a:solidFill>
                <a:latin typeface="Century Gothic"/>
                <a:cs typeface="Century Gothic"/>
              </a:rPr>
              <a:t>must be completed.</a:t>
            </a:r>
          </a:p>
        </p:txBody>
      </p:sp>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1113" y="3037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430987" y="318978"/>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Title I Plan (Addendum)</a:t>
            </a:r>
          </a:p>
        </p:txBody>
      </p:sp>
      <p:sp>
        <p:nvSpPr>
          <p:cNvPr id="9" name="Text Placeholder 7">
            <a:extLst>
              <a:ext uri="{FF2B5EF4-FFF2-40B4-BE49-F238E27FC236}">
                <a16:creationId xmlns:a16="http://schemas.microsoft.com/office/drawing/2014/main" id="{8E585203-60DF-4853-B951-C44AA1381C7E}"/>
              </a:ext>
            </a:extLst>
          </p:cNvPr>
          <p:cNvSpPr>
            <a:spLocks noGrp="1"/>
          </p:cNvSpPr>
          <p:nvPr>
            <p:ph type="body" sz="quarter" idx="13"/>
          </p:nvPr>
        </p:nvSpPr>
        <p:spPr>
          <a:xfrm>
            <a:off x="768327" y="6326921"/>
            <a:ext cx="6532786" cy="531079"/>
          </a:xfrm>
        </p:spPr>
        <p:txBody>
          <a:bodyPr/>
          <a:lstStyle/>
          <a:p>
            <a:r>
              <a:rPr lang="en-US" sz="1200" dirty="0"/>
              <a:t>Title 1          Adriana Karam, Program Specialist - 754-321-1417</a:t>
            </a:r>
          </a:p>
          <a:p>
            <a:endParaRPr lang="en-US" dirty="0"/>
          </a:p>
        </p:txBody>
      </p:sp>
    </p:spTree>
    <p:extLst>
      <p:ext uri="{BB962C8B-B14F-4D97-AF65-F5344CB8AC3E}">
        <p14:creationId xmlns:p14="http://schemas.microsoft.com/office/powerpoint/2010/main" val="9148684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109</a:t>
            </a:fld>
            <a:endParaRPr lang="en-US" dirty="0"/>
          </a:p>
        </p:txBody>
      </p:sp>
      <p:sp>
        <p:nvSpPr>
          <p:cNvPr id="5" name="Title 4"/>
          <p:cNvSpPr>
            <a:spLocks noGrp="1"/>
          </p:cNvSpPr>
          <p:nvPr>
            <p:ph type="title"/>
          </p:nvPr>
        </p:nvSpPr>
        <p:spPr/>
        <p:txBody>
          <a:bodyPr/>
          <a:lstStyle/>
          <a:p>
            <a:r>
              <a:rPr lang="en-US" dirty="0"/>
              <a:t>DIRECT LINK TO OSPA CENTRA 2.0</a:t>
            </a:r>
          </a:p>
        </p:txBody>
      </p:sp>
      <p:sp>
        <p:nvSpPr>
          <p:cNvPr id="6" name="Content Placeholder 5"/>
          <p:cNvSpPr txBox="1">
            <a:spLocks noGrp="1"/>
          </p:cNvSpPr>
          <p:nvPr>
            <p:ph idx="1"/>
          </p:nvPr>
        </p:nvSpPr>
        <p:spPr>
          <a:xfrm>
            <a:off x="772732" y="2369712"/>
            <a:ext cx="7930995" cy="1795363"/>
          </a:xfrm>
          <a:prstGeom prst="rect">
            <a:avLst/>
          </a:prstGeom>
          <a:noFill/>
        </p:spPr>
        <p:txBody>
          <a:bodyPr wrap="square" rtlCol="0">
            <a:spAutoFit/>
          </a:bodyPr>
          <a:lstStyle/>
          <a:p>
            <a:pPr algn="ctr"/>
            <a:endParaRPr lang="en-US" dirty="0">
              <a:hlinkClick r:id="rId2"/>
            </a:endParaRPr>
          </a:p>
          <a:p>
            <a:pPr algn="ctr"/>
            <a:endParaRPr lang="en-US" dirty="0">
              <a:hlinkClick r:id="rId2"/>
            </a:endParaRPr>
          </a:p>
          <a:p>
            <a:pPr algn="ctr"/>
            <a:r>
              <a:rPr lang="en-US" dirty="0">
                <a:hlinkClick r:id="rId2"/>
              </a:rPr>
              <a:t>http://www.broward.k12.fl.us/ospa/ospa-central2/login.asp</a:t>
            </a:r>
            <a:endParaRPr lang="en-US" dirty="0"/>
          </a:p>
          <a:p>
            <a:pPr algn="ctr"/>
            <a:endParaRPr lang="en-US" dirty="0"/>
          </a:p>
        </p:txBody>
      </p:sp>
      <p:sp>
        <p:nvSpPr>
          <p:cNvPr id="7" name="Rectangle 6">
            <a:hlinkClick r:id="rId2"/>
          </p:cNvPr>
          <p:cNvSpPr/>
          <p:nvPr/>
        </p:nvSpPr>
        <p:spPr>
          <a:xfrm>
            <a:off x="1629818" y="1883855"/>
            <a:ext cx="5340146" cy="523220"/>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800" dirty="0"/>
              <a:t>Welcome to OSPA Central 2.0</a:t>
            </a:r>
          </a:p>
        </p:txBody>
      </p:sp>
      <p:sp>
        <p:nvSpPr>
          <p:cNvPr id="8" name="Text Placeholder 7">
            <a:extLst>
              <a:ext uri="{FF2B5EF4-FFF2-40B4-BE49-F238E27FC236}">
                <a16:creationId xmlns:a16="http://schemas.microsoft.com/office/drawing/2014/main" id="{3360177D-1C1D-403B-9697-ED4C0E3DC90F}"/>
              </a:ext>
            </a:extLst>
          </p:cNvPr>
          <p:cNvSpPr>
            <a:spLocks noGrp="1"/>
          </p:cNvSpPr>
          <p:nvPr>
            <p:ph type="body" sz="quarter" idx="13"/>
          </p:nvPr>
        </p:nvSpPr>
        <p:spPr>
          <a:xfrm>
            <a:off x="1004356" y="6242583"/>
            <a:ext cx="6319722" cy="365124"/>
          </a:xfrm>
        </p:spPr>
        <p:txBody>
          <a:bodyPr/>
          <a:lstStyle/>
          <a:p>
            <a:r>
              <a:rPr lang="en-US" sz="1200" dirty="0"/>
              <a:t>Title 1          Adriana Karam, Program Specialist - 754-321-1417</a:t>
            </a:r>
          </a:p>
          <a:p>
            <a:endParaRPr lang="en-US" dirty="0"/>
          </a:p>
        </p:txBody>
      </p:sp>
    </p:spTree>
    <p:extLst>
      <p:ext uri="{BB962C8B-B14F-4D97-AF65-F5344CB8AC3E}">
        <p14:creationId xmlns:p14="http://schemas.microsoft.com/office/powerpoint/2010/main" val="2420914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11</a:t>
            </a:fld>
            <a:endParaRPr lang="en-US" dirty="0"/>
          </a:p>
        </p:txBody>
      </p:sp>
      <p:sp>
        <p:nvSpPr>
          <p:cNvPr id="4" name="Text Placeholder 3"/>
          <p:cNvSpPr>
            <a:spLocks noGrp="1"/>
          </p:cNvSpPr>
          <p:nvPr>
            <p:ph type="body" sz="quarter" idx="13"/>
          </p:nvPr>
        </p:nvSpPr>
        <p:spPr>
          <a:xfrm>
            <a:off x="872471" y="6425145"/>
            <a:ext cx="4714862" cy="365124"/>
          </a:xfrm>
        </p:spPr>
        <p:txBody>
          <a:bodyPr/>
          <a:lstStyle/>
          <a:p>
            <a:r>
              <a:rPr lang="en-US" sz="1000" dirty="0"/>
              <a:t>OFFICE OF SERVICE QUALITY  754-321-3850</a:t>
            </a:r>
          </a:p>
          <a:p>
            <a:endParaRPr lang="en-US" dirty="0"/>
          </a:p>
        </p:txBody>
      </p:sp>
      <p:sp>
        <p:nvSpPr>
          <p:cNvPr id="5" name="Title 4"/>
          <p:cNvSpPr>
            <a:spLocks noGrp="1"/>
          </p:cNvSpPr>
          <p:nvPr>
            <p:ph type="title"/>
          </p:nvPr>
        </p:nvSpPr>
        <p:spPr>
          <a:xfrm>
            <a:off x="2092271" y="250293"/>
            <a:ext cx="8636689" cy="1130149"/>
          </a:xfrm>
        </p:spPr>
        <p:txBody>
          <a:bodyPr>
            <a:noAutofit/>
          </a:bodyPr>
          <a:lstStyle/>
          <a:p>
            <a:br>
              <a:rPr lang="en-US" sz="2800" dirty="0"/>
            </a:br>
            <a:br>
              <a:rPr lang="en-US" sz="2800" dirty="0"/>
            </a:br>
            <a:br>
              <a:rPr lang="en-US" sz="2800" dirty="0"/>
            </a:br>
            <a:br>
              <a:rPr lang="en-US" sz="2800" dirty="0"/>
            </a:br>
            <a:br>
              <a:rPr lang="en-US" sz="2800" dirty="0"/>
            </a:br>
            <a:br>
              <a:rPr lang="en-US" sz="2800" dirty="0"/>
            </a:br>
            <a:r>
              <a:rPr lang="en-US" sz="4400" dirty="0"/>
              <a:t>BEST Practice #2</a:t>
            </a:r>
            <a:br>
              <a:rPr lang="en-US" sz="2800" dirty="0"/>
            </a:br>
            <a:endParaRPr lang="en-US" sz="2800" dirty="0"/>
          </a:p>
        </p:txBody>
      </p:sp>
      <p:sp>
        <p:nvSpPr>
          <p:cNvPr id="10" name="Explosion 1 9"/>
          <p:cNvSpPr/>
          <p:nvPr/>
        </p:nvSpPr>
        <p:spPr>
          <a:xfrm>
            <a:off x="542439" y="1029541"/>
            <a:ext cx="1549832" cy="712551"/>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NEW</a:t>
            </a:r>
          </a:p>
        </p:txBody>
      </p:sp>
      <p:sp>
        <p:nvSpPr>
          <p:cNvPr id="11" name="Rounded Rectangle 10"/>
          <p:cNvSpPr/>
          <p:nvPr/>
        </p:nvSpPr>
        <p:spPr>
          <a:xfrm>
            <a:off x="2360351" y="1156767"/>
            <a:ext cx="6113066" cy="520294"/>
          </a:xfrm>
          <a:prstGeom prst="roundRect">
            <a:avLst/>
          </a:prstGeom>
          <a:solidFill>
            <a:schemeClr val="bg1">
              <a:lumMod val="8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200" b="1" dirty="0">
                <a:ln w="0"/>
                <a:solidFill>
                  <a:schemeClr val="accent2"/>
                </a:solidFill>
                <a:latin typeface="Arial" panose="020B0604020202020204" pitchFamily="34" charset="0"/>
                <a:cs typeface="Arial" panose="020B0604020202020204" pitchFamily="34" charset="0"/>
              </a:rPr>
              <a:t>FOR 2018-19 School Counseling Plan and K-2 BAS data has been added to early warning indicators (students reading below grade level (OFF Track red in AP#3)</a:t>
            </a:r>
          </a:p>
        </p:txBody>
      </p:sp>
      <p:pic>
        <p:nvPicPr>
          <p:cNvPr id="17" name="Picture 16">
            <a:extLst>
              <a:ext uri="{FF2B5EF4-FFF2-40B4-BE49-F238E27FC236}">
                <a16:creationId xmlns:a16="http://schemas.microsoft.com/office/drawing/2014/main" id="{1549CC0B-F9E9-458D-B9EE-4B5CBFA07919}"/>
              </a:ext>
            </a:extLst>
          </p:cNvPr>
          <p:cNvPicPr>
            <a:picLocks noChangeAspect="1"/>
          </p:cNvPicPr>
          <p:nvPr/>
        </p:nvPicPr>
        <p:blipFill>
          <a:blip r:embed="rId3"/>
          <a:stretch>
            <a:fillRect/>
          </a:stretch>
        </p:blipFill>
        <p:spPr>
          <a:xfrm>
            <a:off x="419712" y="4511721"/>
            <a:ext cx="8407899" cy="800513"/>
          </a:xfrm>
          <a:prstGeom prst="rect">
            <a:avLst/>
          </a:prstGeom>
        </p:spPr>
      </p:pic>
      <p:pic>
        <p:nvPicPr>
          <p:cNvPr id="6" name="Picture 5">
            <a:extLst>
              <a:ext uri="{FF2B5EF4-FFF2-40B4-BE49-F238E27FC236}">
                <a16:creationId xmlns:a16="http://schemas.microsoft.com/office/drawing/2014/main" id="{9449ABFF-0188-44B3-B27A-E3FB07D432B3}"/>
              </a:ext>
            </a:extLst>
          </p:cNvPr>
          <p:cNvPicPr>
            <a:picLocks noChangeAspect="1"/>
          </p:cNvPicPr>
          <p:nvPr/>
        </p:nvPicPr>
        <p:blipFill>
          <a:blip r:embed="rId4"/>
          <a:stretch>
            <a:fillRect/>
          </a:stretch>
        </p:blipFill>
        <p:spPr>
          <a:xfrm>
            <a:off x="419712" y="1771948"/>
            <a:ext cx="8360303" cy="2566118"/>
          </a:xfrm>
          <a:prstGeom prst="rect">
            <a:avLst/>
          </a:prstGeom>
        </p:spPr>
      </p:pic>
      <p:sp>
        <p:nvSpPr>
          <p:cNvPr id="15" name="Arrow: Left 14">
            <a:extLst>
              <a:ext uri="{FF2B5EF4-FFF2-40B4-BE49-F238E27FC236}">
                <a16:creationId xmlns:a16="http://schemas.microsoft.com/office/drawing/2014/main" id="{CBA05A07-DA4A-40DF-B0BE-C5BD7F415559}"/>
              </a:ext>
            </a:extLst>
          </p:cNvPr>
          <p:cNvSpPr/>
          <p:nvPr/>
        </p:nvSpPr>
        <p:spPr>
          <a:xfrm rot="18773169">
            <a:off x="6307537" y="2569994"/>
            <a:ext cx="388298" cy="278281"/>
          </a:xfrm>
          <a:prstGeom prst="leftArrow">
            <a:avLst>
              <a:gd name="adj1" fmla="val 2795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6" name="Arrow: Left 15">
            <a:extLst>
              <a:ext uri="{FF2B5EF4-FFF2-40B4-BE49-F238E27FC236}">
                <a16:creationId xmlns:a16="http://schemas.microsoft.com/office/drawing/2014/main" id="{686C8E05-BDF5-4E26-B96B-085DF9D50698}"/>
              </a:ext>
            </a:extLst>
          </p:cNvPr>
          <p:cNvSpPr/>
          <p:nvPr/>
        </p:nvSpPr>
        <p:spPr>
          <a:xfrm rot="18773169">
            <a:off x="6450542" y="3679789"/>
            <a:ext cx="388298" cy="278281"/>
          </a:xfrm>
          <a:prstGeom prst="leftArrow">
            <a:avLst>
              <a:gd name="adj1" fmla="val 2795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7" name="TextBox 6">
            <a:extLst>
              <a:ext uri="{FF2B5EF4-FFF2-40B4-BE49-F238E27FC236}">
                <a16:creationId xmlns:a16="http://schemas.microsoft.com/office/drawing/2014/main" id="{2509561E-B973-4BAE-9041-A8E49B30550A}"/>
              </a:ext>
            </a:extLst>
          </p:cNvPr>
          <p:cNvSpPr txBox="1"/>
          <p:nvPr/>
        </p:nvSpPr>
        <p:spPr>
          <a:xfrm>
            <a:off x="542439" y="5446078"/>
            <a:ext cx="8237577" cy="523220"/>
          </a:xfrm>
          <a:prstGeom prst="rect">
            <a:avLst/>
          </a:prstGeom>
          <a:noFill/>
        </p:spPr>
        <p:txBody>
          <a:bodyPr wrap="square" rtlCol="0">
            <a:spAutoFit/>
          </a:bodyPr>
          <a:lstStyle/>
          <a:p>
            <a:r>
              <a:rPr lang="en-US" sz="1400" b="1" dirty="0">
                <a:solidFill>
                  <a:srgbClr val="FF0000"/>
                </a:solidFill>
              </a:rPr>
              <a:t>School Counseling Plan will be completed by Guidance Counselor(s), approved by principal, and uploaded in BP #2.</a:t>
            </a:r>
          </a:p>
        </p:txBody>
      </p:sp>
    </p:spTree>
    <p:extLst>
      <p:ext uri="{BB962C8B-B14F-4D97-AF65-F5344CB8AC3E}">
        <p14:creationId xmlns:p14="http://schemas.microsoft.com/office/powerpoint/2010/main" val="38456140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7618" y="348784"/>
            <a:ext cx="5181600" cy="1200329"/>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Let’s Review!</a:t>
            </a:r>
          </a:p>
          <a:p>
            <a:pPr algn="ctr" eaLnBrk="1" hangingPunct="1"/>
            <a:r>
              <a:rPr lang="en-US" sz="3600" b="1" dirty="0">
                <a:latin typeface="Century Gothic" charset="0"/>
                <a:cs typeface="Century Gothic" charset="0"/>
              </a:rPr>
              <a:t> </a:t>
            </a:r>
            <a:r>
              <a:rPr lang="en-US" sz="3000" b="1" dirty="0">
                <a:latin typeface="Century Gothic" charset="0"/>
                <a:cs typeface="Century Gothic" charset="0"/>
              </a:rPr>
              <a:t>Title I Plan (Addendum)</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
        <p:nvSpPr>
          <p:cNvPr id="11" name="Down Arrow 10"/>
          <p:cNvSpPr/>
          <p:nvPr/>
        </p:nvSpPr>
        <p:spPr>
          <a:xfrm rot="16200000">
            <a:off x="1936750" y="4965700"/>
            <a:ext cx="393700" cy="889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100" y="1672166"/>
            <a:ext cx="3797300" cy="4237567"/>
          </a:xfrm>
          <a:prstGeom prst="rect">
            <a:avLst/>
          </a:prstGeom>
        </p:spPr>
      </p:pic>
    </p:spTree>
    <p:extLst>
      <p:ext uri="{BB962C8B-B14F-4D97-AF65-F5344CB8AC3E}">
        <p14:creationId xmlns:p14="http://schemas.microsoft.com/office/powerpoint/2010/main" val="13817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7618" y="348784"/>
            <a:ext cx="5181600" cy="110799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a:t>
            </a:r>
            <a:r>
              <a:rPr lang="en-US" sz="3000" b="1" dirty="0">
                <a:latin typeface="Century Gothic" charset="0"/>
                <a:cs typeface="Century Gothic" charset="0"/>
              </a:rPr>
              <a:t>Title I Plan (Addendum)</a:t>
            </a:r>
          </a:p>
          <a:p>
            <a:pPr algn="ctr" eaLnBrk="1" hangingPunct="1"/>
            <a:r>
              <a:rPr lang="en-US" sz="2800" b="1" dirty="0">
                <a:latin typeface="Century Gothic" charset="0"/>
                <a:cs typeface="Century Gothic" charset="0"/>
              </a:rPr>
              <a:t>*REQUIREMENTS*</a:t>
            </a:r>
          </a:p>
        </p:txBody>
      </p:sp>
      <p:sp>
        <p:nvSpPr>
          <p:cNvPr id="5" name="TextBox 4"/>
          <p:cNvSpPr txBox="1"/>
          <p:nvPr/>
        </p:nvSpPr>
        <p:spPr>
          <a:xfrm>
            <a:off x="471251" y="1804886"/>
            <a:ext cx="8142051" cy="3970318"/>
          </a:xfrm>
          <a:prstGeom prst="rect">
            <a:avLst/>
          </a:prstGeom>
          <a:noFill/>
        </p:spPr>
        <p:txBody>
          <a:bodyPr wrap="square" rtlCol="0">
            <a:spAutoFit/>
          </a:bodyPr>
          <a:lstStyle/>
          <a:p>
            <a:pPr marL="342900" indent="-342900">
              <a:buFont typeface="Wingdings" charset="2"/>
              <a:buChar char="Ø"/>
            </a:pPr>
            <a:r>
              <a:rPr lang="en-US" sz="2800" b="1" dirty="0">
                <a:latin typeface="Century Gothic" charset="0"/>
                <a:ea typeface="Century Gothic" charset="0"/>
                <a:cs typeface="Century Gothic" charset="0"/>
              </a:rPr>
              <a:t>Comprehensive Needs Assessment of the entire school (including the needs of migrant children) </a:t>
            </a:r>
          </a:p>
          <a:p>
            <a:pPr marL="342900" indent="-342900">
              <a:buFont typeface="Wingdings" charset="2"/>
              <a:buChar char="Ø"/>
            </a:pPr>
            <a:endParaRPr lang="en-US" sz="2800" b="1" dirty="0">
              <a:latin typeface="Century Gothic" charset="0"/>
              <a:ea typeface="Century Gothic" charset="0"/>
              <a:cs typeface="Century Gothic" charset="0"/>
            </a:endParaRPr>
          </a:p>
          <a:p>
            <a:pPr marL="342900" indent="-342900">
              <a:buFont typeface="Wingdings" charset="2"/>
              <a:buChar char="Ø"/>
            </a:pPr>
            <a:r>
              <a:rPr lang="en-US" sz="2800" b="1" dirty="0">
                <a:latin typeface="Century Gothic" charset="0"/>
                <a:ea typeface="Century Gothic" charset="0"/>
                <a:cs typeface="Century Gothic" charset="0"/>
              </a:rPr>
              <a:t>Instruction by STATE CERTIFIED TEACHERS in all core content area classes</a:t>
            </a:r>
          </a:p>
          <a:p>
            <a:pPr marL="342900" indent="-342900">
              <a:buFont typeface="Wingdings" charset="2"/>
              <a:buChar char="Ø"/>
            </a:pPr>
            <a:endParaRPr lang="en-US" sz="2800" b="1" dirty="0">
              <a:latin typeface="Century Gothic" charset="0"/>
              <a:ea typeface="Century Gothic" charset="0"/>
              <a:cs typeface="Century Gothic" charset="0"/>
            </a:endParaRPr>
          </a:p>
          <a:p>
            <a:pPr marL="342900" indent="-342900">
              <a:buFont typeface="Wingdings" charset="2"/>
              <a:buChar char="Ø"/>
            </a:pPr>
            <a:r>
              <a:rPr lang="en-US" sz="2800" b="1" dirty="0">
                <a:latin typeface="Century Gothic" charset="0"/>
                <a:ea typeface="Century Gothic" charset="0"/>
                <a:cs typeface="Century Gothic" charset="0"/>
              </a:rPr>
              <a:t>(Strategies) Attract HIGH QUALITY, STATE CERTIFIED TEACHERS to the school</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1779795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199311"/>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071" y="1949100"/>
            <a:ext cx="8787878" cy="4293483"/>
          </a:xfrm>
          <a:prstGeom prst="rect">
            <a:avLst/>
          </a:prstGeom>
          <a:noFill/>
        </p:spPr>
        <p:txBody>
          <a:bodyPr wrap="square" rtlCol="0">
            <a:spAutoFit/>
          </a:bodyPr>
          <a:lstStyle/>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A</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C-Migrant</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D</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II (Professional Development)</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III (ELL)</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X, Homeless Education</a:t>
            </a:r>
          </a:p>
          <a:p>
            <a:endParaRPr lang="en-US" sz="3000" b="1" dirty="0">
              <a:solidFill>
                <a:schemeClr val="bg1"/>
              </a:solidFill>
              <a:latin typeface="Century Gothic" charset="0"/>
              <a:ea typeface="Century Gothic" charset="0"/>
              <a:cs typeface="Century Gothic" charset="0"/>
            </a:endParaRPr>
          </a:p>
        </p:txBody>
      </p:sp>
      <p:sp>
        <p:nvSpPr>
          <p:cNvPr id="6" name="TextBox 5"/>
          <p:cNvSpPr txBox="1">
            <a:spLocks noChangeArrowheads="1"/>
          </p:cNvSpPr>
          <p:nvPr/>
        </p:nvSpPr>
        <p:spPr bwMode="auto">
          <a:xfrm>
            <a:off x="557616" y="280752"/>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a:t>
            </a:r>
          </a:p>
          <a:p>
            <a:pPr algn="ctr" eaLnBrk="1" hangingPunct="1"/>
            <a:r>
              <a:rPr lang="en-US" b="1" dirty="0">
                <a:latin typeface="Century Gothic" charset="0"/>
                <a:cs typeface="Century Gothic" charset="0"/>
              </a:rPr>
              <a:t>Coordination &amp;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7576159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032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31824" y="1924518"/>
            <a:ext cx="8696276" cy="4062651"/>
          </a:xfrm>
          <a:prstGeom prst="rect">
            <a:avLst/>
          </a:prstGeom>
          <a:noFill/>
        </p:spPr>
        <p:txBody>
          <a:bodyPr wrap="square" rtlCol="0">
            <a:spAutoFit/>
          </a:bodyPr>
          <a:lstStyle/>
          <a:p>
            <a:pPr marL="428625" indent="-428625">
              <a:lnSpc>
                <a:spcPct val="150000"/>
              </a:lnSpc>
              <a:buFont typeface="Wingdings" charset="2"/>
              <a:buChar char="Ø"/>
            </a:pPr>
            <a:r>
              <a:rPr lang="en-US" sz="3300" b="1" dirty="0">
                <a:latin typeface="Century Gothic" charset="0"/>
                <a:ea typeface="Century Gothic" charset="0"/>
                <a:cs typeface="Century Gothic" charset="0"/>
              </a:rPr>
              <a:t>Supplemental Academic Instruction </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Violence Prevention Programs</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Nutrition Programs</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Housing Programs</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5" name="TextBox 4"/>
          <p:cNvSpPr txBox="1">
            <a:spLocks noChangeArrowheads="1"/>
          </p:cNvSpPr>
          <p:nvPr/>
        </p:nvSpPr>
        <p:spPr bwMode="auto">
          <a:xfrm>
            <a:off x="644122" y="376443"/>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 cont.*</a:t>
            </a:r>
          </a:p>
          <a:p>
            <a:pPr algn="ctr" eaLnBrk="1" hangingPunct="1"/>
            <a:r>
              <a:rPr lang="en-US" b="1" dirty="0">
                <a:latin typeface="Century Gothic" charset="0"/>
                <a:cs typeface="Century Gothic" charset="0"/>
              </a:rPr>
              <a:t>Coordination &amp;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6135222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5382" y="268337"/>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445987" y="268337"/>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 cont.*</a:t>
            </a:r>
          </a:p>
          <a:p>
            <a:pPr algn="ctr" eaLnBrk="1" hangingPunct="1"/>
            <a:r>
              <a:rPr lang="en-US" b="1" dirty="0">
                <a:latin typeface="Century Gothic" charset="0"/>
                <a:cs typeface="Century Gothic" charset="0"/>
              </a:rPr>
              <a:t>Coordination &amp; Integration</a:t>
            </a:r>
          </a:p>
        </p:txBody>
      </p:sp>
      <p:sp>
        <p:nvSpPr>
          <p:cNvPr id="4" name="TextBox 3"/>
          <p:cNvSpPr txBox="1"/>
          <p:nvPr/>
        </p:nvSpPr>
        <p:spPr>
          <a:xfrm>
            <a:off x="281832" y="1783309"/>
            <a:ext cx="8506839" cy="4824398"/>
          </a:xfrm>
          <a:prstGeom prst="rect">
            <a:avLst/>
          </a:prstGeom>
          <a:noFill/>
        </p:spPr>
        <p:txBody>
          <a:bodyPr wrap="square" rtlCol="0">
            <a:spAutoFit/>
          </a:bodyPr>
          <a:lstStyle/>
          <a:p>
            <a:pPr marL="428625" indent="-428625">
              <a:lnSpc>
                <a:spcPct val="150000"/>
              </a:lnSpc>
              <a:buFont typeface="Wingdings" charset="2"/>
              <a:buChar char="Ø"/>
            </a:pPr>
            <a:r>
              <a:rPr lang="en-US" sz="3300" b="1" dirty="0">
                <a:latin typeface="Century Gothic" charset="0"/>
                <a:ea typeface="Century Gothic" charset="0"/>
                <a:cs typeface="Century Gothic" charset="0"/>
              </a:rPr>
              <a:t>Head Start</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Adult Education</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Career and Technical Education</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Job Training</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Other</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456001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3713" y="232376"/>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28600" y="1733668"/>
            <a:ext cx="8613302" cy="3693319"/>
          </a:xfrm>
          <a:prstGeom prst="rect">
            <a:avLst/>
          </a:prstGeom>
          <a:noFill/>
        </p:spPr>
        <p:txBody>
          <a:bodyPr wrap="square" rtlCol="0">
            <a:spAutoFit/>
          </a:bodyPr>
          <a:lstStyle/>
          <a:p>
            <a:pPr marL="428625" indent="-428625">
              <a:buFont typeface="Wingdings" charset="2"/>
              <a:buChar char="Ø"/>
            </a:pPr>
            <a:r>
              <a:rPr lang="en-US" sz="3000" b="1" dirty="0">
                <a:latin typeface="Century Gothic" charset="0"/>
                <a:ea typeface="Century Gothic" charset="0"/>
                <a:cs typeface="Century Gothic" charset="0"/>
              </a:rPr>
              <a:t>Indicate how your school services the pre-school aged students </a:t>
            </a:r>
          </a:p>
          <a:p>
            <a:r>
              <a:rPr lang="en-US" sz="3000" b="1" dirty="0">
                <a:latin typeface="Century Gothic" charset="0"/>
                <a:ea typeface="Century Gothic" charset="0"/>
                <a:cs typeface="Century Gothic" charset="0"/>
              </a:rPr>
              <a:t>   </a:t>
            </a:r>
            <a:r>
              <a:rPr lang="en-US" sz="2400" b="1" dirty="0">
                <a:latin typeface="Century Gothic" charset="0"/>
                <a:ea typeface="Century Gothic" charset="0"/>
                <a:cs typeface="Century Gothic" charset="0"/>
              </a:rPr>
              <a:t> (i.e. Head Start, Title I/VPK, Specialized Pre-K ESE)</a:t>
            </a:r>
          </a:p>
          <a:p>
            <a:endParaRPr lang="en-US" sz="2400" b="1" dirty="0">
              <a:latin typeface="Century Gothic" charset="0"/>
              <a:ea typeface="Century Gothic" charset="0"/>
              <a:cs typeface="Century Gothic" charset="0"/>
            </a:endParaRPr>
          </a:p>
          <a:p>
            <a:pPr marL="428625" indent="-428625">
              <a:buFont typeface="Wingdings" charset="2"/>
              <a:buChar char="Ø"/>
            </a:pPr>
            <a:r>
              <a:rPr lang="en-US" sz="3000" b="1" dirty="0">
                <a:latin typeface="Century Gothic" charset="0"/>
                <a:ea typeface="Century Gothic" charset="0"/>
                <a:cs typeface="Century Gothic" charset="0"/>
              </a:rPr>
              <a:t>Describe the process for orienting new families to your school </a:t>
            </a:r>
          </a:p>
          <a:p>
            <a:r>
              <a:rPr lang="en-US" sz="3000" b="1" dirty="0">
                <a:latin typeface="Century Gothic" charset="0"/>
                <a:ea typeface="Century Gothic" charset="0"/>
                <a:cs typeface="Century Gothic" charset="0"/>
              </a:rPr>
              <a:t>    </a:t>
            </a:r>
            <a:r>
              <a:rPr lang="en-US" sz="2400" b="1" dirty="0">
                <a:latin typeface="Century Gothic" charset="0"/>
                <a:ea typeface="Century Gothic" charset="0"/>
                <a:cs typeface="Century Gothic" charset="0"/>
              </a:rPr>
              <a:t>(i.e. Kindergarten Round-Up)</a:t>
            </a:r>
          </a:p>
          <a:p>
            <a:pPr marL="428625" indent="-428625">
              <a:buFont typeface="Wingdings" charset="2"/>
              <a:buChar char="Ø"/>
            </a:pPr>
            <a:endParaRPr lang="en-US" sz="3000" b="1" dirty="0">
              <a:solidFill>
                <a:schemeClr val="bg1"/>
              </a:solidFill>
              <a:latin typeface="Century Gothic" charset="0"/>
              <a:ea typeface="Century Gothic" charset="0"/>
              <a:cs typeface="Century Gothic" charset="0"/>
            </a:endParaRPr>
          </a:p>
        </p:txBody>
      </p:sp>
      <p:sp>
        <p:nvSpPr>
          <p:cNvPr id="6" name="Title 5"/>
          <p:cNvSpPr>
            <a:spLocks noGrp="1"/>
          </p:cNvSpPr>
          <p:nvPr>
            <p:ph type="title"/>
          </p:nvPr>
        </p:nvSpPr>
        <p:spPr>
          <a:xfrm>
            <a:off x="571500" y="165100"/>
            <a:ext cx="8399463" cy="954088"/>
          </a:xfrm>
        </p:spPr>
        <p:txBody>
          <a:bodyPr/>
          <a:lstStyle/>
          <a:p>
            <a:br>
              <a:rPr lang="en-US" dirty="0">
                <a:solidFill>
                  <a:schemeClr val="tx1"/>
                </a:solidFill>
                <a:latin typeface="Century Gothic" charset="0"/>
                <a:cs typeface="Century Gothic" charset="0"/>
              </a:rPr>
            </a:br>
            <a:r>
              <a:rPr lang="en-US" sz="4000" dirty="0">
                <a:solidFill>
                  <a:schemeClr val="tx1"/>
                </a:solidFill>
                <a:latin typeface="Century Gothic" charset="0"/>
                <a:cs typeface="Century Gothic" charset="0"/>
              </a:rPr>
              <a:t>*PRE-SCHOOL TRANSITION*</a:t>
            </a:r>
            <a:endParaRPr lang="en-US" sz="4000" dirty="0">
              <a:solidFill>
                <a:schemeClr val="tx1"/>
              </a:solidFill>
            </a:endParaRPr>
          </a:p>
        </p:txBody>
      </p:sp>
      <p:sp>
        <p:nvSpPr>
          <p:cNvPr id="8" name="Text Placeholder 7"/>
          <p:cNvSpPr>
            <a:spLocks noGrp="1"/>
          </p:cNvSpPr>
          <p:nvPr>
            <p:ph type="body" sz="quarter" idx="13"/>
          </p:nvPr>
        </p:nvSpPr>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896702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12774" y="2549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83519" y="1371704"/>
            <a:ext cx="8813259" cy="1477328"/>
          </a:xfrm>
          <a:prstGeom prst="rect">
            <a:avLst/>
          </a:prstGeom>
          <a:noFill/>
        </p:spPr>
        <p:txBody>
          <a:bodyPr wrap="square" rtlCol="0">
            <a:spAutoFit/>
          </a:bodyPr>
          <a:lstStyle/>
          <a:p>
            <a:pPr marL="428625" indent="-428625">
              <a:buFont typeface="Wingdings" charset="2"/>
              <a:buChar char="Ø"/>
            </a:pPr>
            <a:r>
              <a:rPr lang="en-US" sz="3000" b="1" dirty="0">
                <a:latin typeface="Century Gothic" charset="0"/>
                <a:ea typeface="Century Gothic" charset="0"/>
                <a:cs typeface="Century Gothic" charset="0"/>
              </a:rPr>
              <a:t>Level/Expected Level of Parent Involvement as it relates to total number of participants</a:t>
            </a:r>
          </a:p>
          <a:p>
            <a:endParaRPr lang="en-US" sz="3000" b="1" dirty="0">
              <a:solidFill>
                <a:schemeClr val="bg1"/>
              </a:solidFill>
              <a:latin typeface="Century Gothic" charset="0"/>
              <a:ea typeface="Century Gothic" charset="0"/>
              <a:cs typeface="Century Gothic" charset="0"/>
            </a:endParaRPr>
          </a:p>
        </p:txBody>
      </p:sp>
      <p:pic>
        <p:nvPicPr>
          <p:cNvPr id="6" name="Picture 5"/>
          <p:cNvPicPr>
            <a:picLocks noChangeAspect="1"/>
          </p:cNvPicPr>
          <p:nvPr/>
        </p:nvPicPr>
        <p:blipFill>
          <a:blip r:embed="rId3"/>
          <a:stretch>
            <a:fillRect/>
          </a:stretch>
        </p:blipFill>
        <p:spPr>
          <a:xfrm>
            <a:off x="183519" y="2674682"/>
            <a:ext cx="8787444" cy="3268917"/>
          </a:xfrm>
          <a:prstGeom prst="rect">
            <a:avLst/>
          </a:prstGeom>
        </p:spPr>
      </p:pic>
      <p:sp>
        <p:nvSpPr>
          <p:cNvPr id="5" name="Title 4"/>
          <p:cNvSpPr>
            <a:spLocks noGrp="1"/>
          </p:cNvSpPr>
          <p:nvPr>
            <p:ph type="title"/>
          </p:nvPr>
        </p:nvSpPr>
        <p:spPr>
          <a:xfrm>
            <a:off x="279400" y="165100"/>
            <a:ext cx="8691563" cy="954088"/>
          </a:xfrm>
        </p:spPr>
        <p:txBody>
          <a:bodyPr/>
          <a:lstStyle/>
          <a:p>
            <a:br>
              <a:rPr lang="en-US" sz="3200" dirty="0">
                <a:solidFill>
                  <a:schemeClr val="tx1"/>
                </a:solidFill>
                <a:latin typeface="Century Gothic" charset="0"/>
                <a:cs typeface="Century Gothic" charset="0"/>
              </a:rPr>
            </a:br>
            <a:r>
              <a:rPr lang="en-US" sz="3200" dirty="0">
                <a:solidFill>
                  <a:schemeClr val="tx1"/>
                </a:solidFill>
                <a:latin typeface="Century Gothic" charset="0"/>
                <a:cs typeface="Century Gothic" charset="0"/>
              </a:rPr>
              <a:t>PARENT INVOLVEMENT Action Plan</a:t>
            </a:r>
            <a:endParaRPr lang="en-US" sz="32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6294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0213" y="16884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58997" y="1454670"/>
            <a:ext cx="8519405" cy="1754326"/>
          </a:xfrm>
          <a:prstGeom prst="rect">
            <a:avLst/>
          </a:prstGeom>
          <a:noFill/>
        </p:spPr>
        <p:txBody>
          <a:bodyPr wrap="square" rtlCol="0">
            <a:spAutoFit/>
          </a:bodyPr>
          <a:lstStyle/>
          <a:p>
            <a:endParaRPr lang="en-US" sz="750" b="1" dirty="0">
              <a:solidFill>
                <a:schemeClr val="bg1"/>
              </a:solidFill>
              <a:latin typeface="Century Gothic" charset="0"/>
              <a:ea typeface="Century Gothic" charset="0"/>
              <a:cs typeface="Century Gothic" charset="0"/>
            </a:endParaRPr>
          </a:p>
          <a:p>
            <a:pPr marL="428625" indent="-428625">
              <a:buFont typeface="Wingdings" charset="2"/>
              <a:buChar char="Ø"/>
            </a:pPr>
            <a:r>
              <a:rPr lang="en-US" sz="3000" b="1" dirty="0">
                <a:latin typeface="Century Gothic" charset="0"/>
                <a:ea typeface="Century Gothic" charset="0"/>
                <a:cs typeface="Century Gothic" charset="0"/>
              </a:rPr>
              <a:t>Parent Involvement Action Plan Activities</a:t>
            </a:r>
          </a:p>
          <a:p>
            <a:r>
              <a:rPr lang="en-US" sz="2100" b="1" dirty="0">
                <a:latin typeface="Century Gothic" charset="0"/>
                <a:ea typeface="Century Gothic" charset="0"/>
                <a:cs typeface="Century Gothic" charset="0"/>
              </a:rPr>
              <a:t>      (Aligned to School-Level PIP) </a:t>
            </a:r>
          </a:p>
          <a:p>
            <a:r>
              <a:rPr lang="en-US" sz="2100" b="1" dirty="0">
                <a:latin typeface="Century Gothic" charset="0"/>
                <a:ea typeface="Century Gothic" charset="0"/>
                <a:cs typeface="Century Gothic" charset="0"/>
              </a:rPr>
              <a:t>      New Name: Parent and Family Engagement Plan ~ PFEP</a:t>
            </a:r>
          </a:p>
          <a:p>
            <a:endParaRPr lang="en-US" sz="2100" b="1" dirty="0">
              <a:solidFill>
                <a:schemeClr val="bg1"/>
              </a:solidFill>
              <a:latin typeface="Century Gothic" charset="0"/>
              <a:ea typeface="Century Gothic" charset="0"/>
              <a:cs typeface="Century Gothic" charset="0"/>
            </a:endParaRPr>
          </a:p>
          <a:p>
            <a:endParaRPr lang="en-US" sz="750" b="1" dirty="0">
              <a:solidFill>
                <a:schemeClr val="bg1"/>
              </a:solidFill>
              <a:latin typeface="Century Gothic" charset="0"/>
              <a:ea typeface="Century Gothic" charset="0"/>
              <a:cs typeface="Century Gothic" charset="0"/>
            </a:endParaRPr>
          </a:p>
        </p:txBody>
      </p:sp>
      <p:pic>
        <p:nvPicPr>
          <p:cNvPr id="5" name="Picture 4"/>
          <p:cNvPicPr>
            <a:picLocks noChangeAspect="1"/>
          </p:cNvPicPr>
          <p:nvPr/>
        </p:nvPicPr>
        <p:blipFill>
          <a:blip r:embed="rId3"/>
          <a:stretch>
            <a:fillRect/>
          </a:stretch>
        </p:blipFill>
        <p:spPr>
          <a:xfrm>
            <a:off x="289028" y="2839017"/>
            <a:ext cx="8489374" cy="3079183"/>
          </a:xfrm>
          <a:prstGeom prst="rect">
            <a:avLst/>
          </a:prstGeom>
        </p:spPr>
      </p:pic>
      <p:sp>
        <p:nvSpPr>
          <p:cNvPr id="7" name="Title 6"/>
          <p:cNvSpPr>
            <a:spLocks noGrp="1"/>
          </p:cNvSpPr>
          <p:nvPr>
            <p:ph type="title"/>
          </p:nvPr>
        </p:nvSpPr>
        <p:spPr>
          <a:xfrm>
            <a:off x="258998" y="165100"/>
            <a:ext cx="8711966" cy="954088"/>
          </a:xfrm>
        </p:spPr>
        <p:txBody>
          <a:bodyPr/>
          <a:lstStyle/>
          <a:p>
            <a:r>
              <a:rPr lang="en-US" sz="2800" dirty="0">
                <a:solidFill>
                  <a:schemeClr val="tx1"/>
                </a:solidFill>
                <a:latin typeface="Century Gothic" charset="0"/>
                <a:cs typeface="Century Gothic" charset="0"/>
              </a:rPr>
              <a:t>PARENT &amp; FAMILY ENGAGEMENT Action Plan</a:t>
            </a:r>
            <a:endParaRPr lang="en-US" sz="28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5425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2" name="Title 1"/>
          <p:cNvSpPr>
            <a:spLocks noGrp="1"/>
          </p:cNvSpPr>
          <p:nvPr>
            <p:ph type="title"/>
          </p:nvPr>
        </p:nvSpPr>
        <p:spPr>
          <a:xfrm>
            <a:off x="336822" y="219594"/>
            <a:ext cx="8634142" cy="899593"/>
          </a:xfrm>
        </p:spPr>
        <p:txBody>
          <a:bodyPr>
            <a:normAutofit/>
          </a:bodyPr>
          <a:lstStyle/>
          <a:p>
            <a:r>
              <a:rPr lang="en-US" sz="2800" dirty="0">
                <a:solidFill>
                  <a:schemeClr val="tx1"/>
                </a:solidFill>
                <a:latin typeface="Century Gothic" charset="0"/>
                <a:cs typeface="Century Gothic" charset="0"/>
              </a:rPr>
              <a:t>PARENT &amp; FAMILY ENGAGEMENT Action Plan</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12775" y="244839"/>
            <a:ext cx="1058189" cy="845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13106" y="1118898"/>
            <a:ext cx="8481573" cy="1831271"/>
          </a:xfrm>
          <a:prstGeom prst="rect">
            <a:avLst/>
          </a:prstGeom>
          <a:noFill/>
        </p:spPr>
        <p:txBody>
          <a:bodyPr wrap="square" rtlCol="0">
            <a:spAutoFit/>
          </a:bodyPr>
          <a:lstStyle/>
          <a:p>
            <a:pPr marL="457200" indent="-457200">
              <a:buFont typeface="Wingdings" charset="2"/>
              <a:buChar char="Ø"/>
            </a:pPr>
            <a:r>
              <a:rPr lang="en-US" sz="3000" b="1" dirty="0">
                <a:latin typeface="Century Gothic" charset="0"/>
                <a:ea typeface="Century Gothic" charset="0"/>
                <a:cs typeface="Century Gothic" charset="0"/>
              </a:rPr>
              <a:t>High Quality and Ongoing Professional Development </a:t>
            </a:r>
          </a:p>
          <a:p>
            <a:r>
              <a:rPr lang="en-US" sz="2100" b="1" dirty="0">
                <a:latin typeface="Century Gothic" charset="0"/>
                <a:ea typeface="Century Gothic" charset="0"/>
                <a:cs typeface="Century Gothic" charset="0"/>
              </a:rPr>
              <a:t>      (Aligned to Title I, Part A School-Based Budget)</a:t>
            </a:r>
          </a:p>
          <a:p>
            <a:endParaRPr lang="en-US" sz="3200" b="1" dirty="0">
              <a:latin typeface="Century Gothic" charset="0"/>
              <a:ea typeface="Century Gothic" charset="0"/>
              <a:cs typeface="Century Gothic" charset="0"/>
            </a:endParaRPr>
          </a:p>
        </p:txBody>
      </p:sp>
      <p:pic>
        <p:nvPicPr>
          <p:cNvPr id="9" name="Picture 8"/>
          <p:cNvPicPr>
            <a:picLocks noChangeAspect="1"/>
          </p:cNvPicPr>
          <p:nvPr/>
        </p:nvPicPr>
        <p:blipFill>
          <a:blip r:embed="rId4"/>
          <a:stretch>
            <a:fillRect/>
          </a:stretch>
        </p:blipFill>
        <p:spPr>
          <a:xfrm>
            <a:off x="321621" y="2919862"/>
            <a:ext cx="8511972" cy="3074537"/>
          </a:xfrm>
          <a:prstGeom prst="rect">
            <a:avLst/>
          </a:prstGeom>
        </p:spPr>
      </p:pic>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3622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905" y="232376"/>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03200" y="1574047"/>
            <a:ext cx="8627894" cy="4601260"/>
          </a:xfrm>
          <a:prstGeom prst="rect">
            <a:avLst/>
          </a:prstGeom>
          <a:noFill/>
        </p:spPr>
        <p:txBody>
          <a:bodyPr wrap="square" rtlCol="0">
            <a:spAutoFit/>
          </a:bodyPr>
          <a:lstStyle/>
          <a:p>
            <a:pPr marL="342900" indent="-342900">
              <a:buFont typeface="Wingdings" charset="2"/>
              <a:buChar char="Ø"/>
            </a:pPr>
            <a:r>
              <a:rPr lang="en-US" sz="2400" b="1" dirty="0">
                <a:latin typeface="Century Gothic" charset="0"/>
                <a:ea typeface="Century Gothic" charset="0"/>
                <a:cs typeface="Century Gothic" charset="0"/>
              </a:rPr>
              <a:t>Include your Title I Liaison on your SIP team.                                      (6 eBinder compliance items reference the SIP/Title I Plan)</a:t>
            </a:r>
          </a:p>
          <a:p>
            <a:pPr marL="342900" indent="-342900">
              <a:buFont typeface="Wingdings" charset="2"/>
              <a:buChar char="Ø"/>
            </a:pPr>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Complete ALL requirements in a detailed, narrative format. </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Please indicate if the requirement is not applicable to your school.</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Refer to the “More Information” pull down tab as needed for examples.</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Be complete and concise with your responses.</a:t>
            </a:r>
          </a:p>
          <a:p>
            <a:endParaRPr lang="en-US" sz="2100" b="1" dirty="0">
              <a:solidFill>
                <a:schemeClr val="bg1"/>
              </a:solidFill>
              <a:latin typeface="Century Gothic" charset="0"/>
              <a:ea typeface="Century Gothic" charset="0"/>
              <a:cs typeface="Century Gothic" charset="0"/>
            </a:endParaRPr>
          </a:p>
        </p:txBody>
      </p:sp>
      <p:sp>
        <p:nvSpPr>
          <p:cNvPr id="8" name="Title 7"/>
          <p:cNvSpPr>
            <a:spLocks noGrp="1"/>
          </p:cNvSpPr>
          <p:nvPr>
            <p:ph type="title"/>
          </p:nvPr>
        </p:nvSpPr>
        <p:spPr>
          <a:xfrm>
            <a:off x="660401" y="165100"/>
            <a:ext cx="8310572" cy="954088"/>
          </a:xfrm>
        </p:spPr>
        <p:txBody>
          <a:bodyPr/>
          <a:lstStyle/>
          <a:p>
            <a:br>
              <a:rPr lang="en-US" sz="3200" dirty="0">
                <a:solidFill>
                  <a:schemeClr val="tx1"/>
                </a:solidFill>
                <a:latin typeface="Century Gothic" charset="0"/>
                <a:cs typeface="Century Gothic" charset="0"/>
              </a:rPr>
            </a:br>
            <a:br>
              <a:rPr lang="en-US" sz="3200" dirty="0">
                <a:solidFill>
                  <a:schemeClr val="tx1"/>
                </a:solidFill>
                <a:latin typeface="Century Gothic" charset="0"/>
                <a:cs typeface="Century Gothic" charset="0"/>
              </a:rPr>
            </a:br>
            <a:r>
              <a:rPr lang="en-US" sz="3200" dirty="0">
                <a:solidFill>
                  <a:schemeClr val="tx1"/>
                </a:solidFill>
                <a:latin typeface="Century Gothic" charset="0"/>
                <a:cs typeface="Century Gothic" charset="0"/>
              </a:rPr>
              <a:t>Suggestions for Best Practices</a:t>
            </a:r>
            <a:endParaRPr lang="en-US" dirty="0"/>
          </a:p>
        </p:txBody>
      </p:sp>
      <p:sp>
        <p:nvSpPr>
          <p:cNvPr id="12" name="Text Placeholder 7"/>
          <p:cNvSpPr>
            <a:spLocks noGrp="1"/>
          </p:cNvSpPr>
          <p:nvPr>
            <p:ph type="body" sz="quarter" idx="13"/>
          </p:nvPr>
        </p:nvSpPr>
        <p:spPr>
          <a:xfrm>
            <a:off x="1004356" y="6242583"/>
            <a:ext cx="4714862" cy="365124"/>
          </a:xfrm>
        </p:spPr>
        <p:txBody>
          <a:bodyPr/>
          <a:lstStyle/>
          <a:p>
            <a:r>
              <a:rPr lang="en-US" dirty="0"/>
              <a:t>Title I Plan (Addendum)</a:t>
            </a:r>
          </a:p>
        </p:txBody>
      </p:sp>
    </p:spTree>
    <p:extLst>
      <p:ext uri="{BB962C8B-B14F-4D97-AF65-F5344CB8AC3E}">
        <p14:creationId xmlns:p14="http://schemas.microsoft.com/office/powerpoint/2010/main" val="65008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12</a:t>
            </a:fld>
            <a:endParaRPr lang="en-US" dirty="0"/>
          </a:p>
        </p:txBody>
      </p:sp>
      <p:sp>
        <p:nvSpPr>
          <p:cNvPr id="4" name="Text Placeholder 3"/>
          <p:cNvSpPr>
            <a:spLocks noGrp="1"/>
          </p:cNvSpPr>
          <p:nvPr>
            <p:ph type="body" sz="quarter" idx="13"/>
          </p:nvPr>
        </p:nvSpPr>
        <p:spPr>
          <a:xfrm>
            <a:off x="872471" y="6425145"/>
            <a:ext cx="4714862" cy="365124"/>
          </a:xfrm>
        </p:spPr>
        <p:txBody>
          <a:bodyPr/>
          <a:lstStyle/>
          <a:p>
            <a:r>
              <a:rPr lang="en-US" sz="1000" dirty="0"/>
              <a:t>OFFICE OF SERVICE QUALITY  754-321-3850</a:t>
            </a:r>
          </a:p>
          <a:p>
            <a:endParaRPr lang="en-US" dirty="0"/>
          </a:p>
        </p:txBody>
      </p:sp>
      <p:sp>
        <p:nvSpPr>
          <p:cNvPr id="5" name="Title 4"/>
          <p:cNvSpPr>
            <a:spLocks noGrp="1"/>
          </p:cNvSpPr>
          <p:nvPr>
            <p:ph type="title"/>
          </p:nvPr>
        </p:nvSpPr>
        <p:spPr>
          <a:xfrm>
            <a:off x="2193051" y="347811"/>
            <a:ext cx="8636689" cy="1130149"/>
          </a:xfrm>
        </p:spPr>
        <p:txBody>
          <a:bodyPr>
            <a:noAutofit/>
          </a:bodyPr>
          <a:lstStyle/>
          <a:p>
            <a:br>
              <a:rPr lang="en-US" sz="2800" dirty="0"/>
            </a:br>
            <a:br>
              <a:rPr lang="en-US" sz="2800" dirty="0"/>
            </a:br>
            <a:br>
              <a:rPr lang="en-US" sz="2800" dirty="0"/>
            </a:br>
            <a:br>
              <a:rPr lang="en-US" sz="2800" dirty="0"/>
            </a:br>
            <a:br>
              <a:rPr lang="en-US" sz="2800" dirty="0"/>
            </a:br>
            <a:br>
              <a:rPr lang="en-US" sz="2800" dirty="0"/>
            </a:br>
            <a:r>
              <a:rPr lang="en-US" sz="4400" dirty="0"/>
              <a:t>BEST Practice #3</a:t>
            </a:r>
            <a:br>
              <a:rPr lang="en-US" sz="2800" dirty="0"/>
            </a:br>
            <a:endParaRPr lang="en-US" sz="2800" dirty="0"/>
          </a:p>
        </p:txBody>
      </p:sp>
      <p:pic>
        <p:nvPicPr>
          <p:cNvPr id="2" name="Picture 1">
            <a:extLst>
              <a:ext uri="{FF2B5EF4-FFF2-40B4-BE49-F238E27FC236}">
                <a16:creationId xmlns:a16="http://schemas.microsoft.com/office/drawing/2014/main" id="{1CD03332-FE8E-458D-8043-7CDD750ADC0A}"/>
              </a:ext>
            </a:extLst>
          </p:cNvPr>
          <p:cNvPicPr>
            <a:picLocks noChangeAspect="1"/>
          </p:cNvPicPr>
          <p:nvPr/>
        </p:nvPicPr>
        <p:blipFill>
          <a:blip r:embed="rId2"/>
          <a:stretch>
            <a:fillRect/>
          </a:stretch>
        </p:blipFill>
        <p:spPr>
          <a:xfrm>
            <a:off x="216236" y="1300056"/>
            <a:ext cx="8718272" cy="4737919"/>
          </a:xfrm>
          <a:prstGeom prst="rect">
            <a:avLst/>
          </a:prstGeom>
        </p:spPr>
      </p:pic>
      <p:sp>
        <p:nvSpPr>
          <p:cNvPr id="15" name="Explosion 1 9">
            <a:extLst>
              <a:ext uri="{FF2B5EF4-FFF2-40B4-BE49-F238E27FC236}">
                <a16:creationId xmlns:a16="http://schemas.microsoft.com/office/drawing/2014/main" id="{CDDBF724-86CA-4F8C-A6B3-E57D3B8B56DD}"/>
              </a:ext>
            </a:extLst>
          </p:cNvPr>
          <p:cNvSpPr/>
          <p:nvPr/>
        </p:nvSpPr>
        <p:spPr>
          <a:xfrm>
            <a:off x="1318495" y="2556716"/>
            <a:ext cx="874557" cy="654076"/>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NEW</a:t>
            </a:r>
          </a:p>
        </p:txBody>
      </p:sp>
      <p:sp>
        <p:nvSpPr>
          <p:cNvPr id="17" name="Arrow: Left 16">
            <a:extLst>
              <a:ext uri="{FF2B5EF4-FFF2-40B4-BE49-F238E27FC236}">
                <a16:creationId xmlns:a16="http://schemas.microsoft.com/office/drawing/2014/main" id="{79404411-39F8-4FFE-9F23-9B859960E7E0}"/>
              </a:ext>
            </a:extLst>
          </p:cNvPr>
          <p:cNvSpPr/>
          <p:nvPr/>
        </p:nvSpPr>
        <p:spPr>
          <a:xfrm rot="18773169">
            <a:off x="1963945" y="3127162"/>
            <a:ext cx="458213" cy="266258"/>
          </a:xfrm>
          <a:prstGeom prst="leftArrow">
            <a:avLst>
              <a:gd name="adj1" fmla="val 29793"/>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1" name="Arrow: Left 20">
            <a:extLst>
              <a:ext uri="{FF2B5EF4-FFF2-40B4-BE49-F238E27FC236}">
                <a16:creationId xmlns:a16="http://schemas.microsoft.com/office/drawing/2014/main" id="{0FD3EABF-C062-4993-A56B-5FC9844D31DD}"/>
              </a:ext>
            </a:extLst>
          </p:cNvPr>
          <p:cNvSpPr/>
          <p:nvPr/>
        </p:nvSpPr>
        <p:spPr>
          <a:xfrm rot="18773169">
            <a:off x="778841" y="3127165"/>
            <a:ext cx="458213" cy="266258"/>
          </a:xfrm>
          <a:prstGeom prst="leftArrow">
            <a:avLst>
              <a:gd name="adj1" fmla="val 29793"/>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727600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120</a:t>
            </a:fld>
            <a:endParaRPr lang="en-US" dirty="0"/>
          </a:p>
        </p:txBody>
      </p:sp>
      <p:sp>
        <p:nvSpPr>
          <p:cNvPr id="3" name="Text Placeholder 2"/>
          <p:cNvSpPr>
            <a:spLocks noGrp="1"/>
          </p:cNvSpPr>
          <p:nvPr>
            <p:ph type="body" sz="quarter" idx="13"/>
          </p:nvPr>
        </p:nvSpPr>
        <p:spPr/>
        <p:txBody>
          <a:bodyPr/>
          <a:lstStyle/>
          <a:p>
            <a:r>
              <a:rPr lang="en-US" dirty="0"/>
              <a:t>2017 </a:t>
            </a:r>
            <a:r>
              <a:rPr lang="mr-IN" dirty="0"/>
              <a:t>–</a:t>
            </a:r>
            <a:r>
              <a:rPr lang="en-US" dirty="0"/>
              <a:t> 2018 title I addendum</a:t>
            </a:r>
          </a:p>
        </p:txBody>
      </p:sp>
      <p:sp>
        <p:nvSpPr>
          <p:cNvPr id="4" name="Title 3"/>
          <p:cNvSpPr>
            <a:spLocks noGrp="1"/>
          </p:cNvSpPr>
          <p:nvPr>
            <p:ph type="title"/>
          </p:nvPr>
        </p:nvSpPr>
        <p:spPr/>
        <p:txBody>
          <a:bodyPr/>
          <a:lstStyle/>
          <a:p>
            <a:r>
              <a:rPr lang="en-US" sz="3600" dirty="0">
                <a:solidFill>
                  <a:schemeClr val="tx1"/>
                </a:solidFill>
              </a:rPr>
              <a:t>Need help?  Contact us!</a:t>
            </a:r>
          </a:p>
        </p:txBody>
      </p:sp>
      <p:sp>
        <p:nvSpPr>
          <p:cNvPr id="5" name="Text Placeholder 4"/>
          <p:cNvSpPr>
            <a:spLocks noGrp="1"/>
          </p:cNvSpPr>
          <p:nvPr>
            <p:ph type="body" sz="quarter" idx="15"/>
          </p:nvPr>
        </p:nvSpPr>
        <p:spPr/>
        <p:txBody>
          <a:bodyPr/>
          <a:lstStyle/>
          <a:p>
            <a:r>
              <a:rPr lang="en-US" dirty="0"/>
              <a:t>         </a:t>
            </a:r>
          </a:p>
        </p:txBody>
      </p:sp>
      <p:sp>
        <p:nvSpPr>
          <p:cNvPr id="6" name="Text Placeholder 5"/>
          <p:cNvSpPr>
            <a:spLocks noGrp="1"/>
          </p:cNvSpPr>
          <p:nvPr>
            <p:ph type="body" sz="quarter" idx="16"/>
          </p:nvPr>
        </p:nvSpPr>
        <p:spPr>
          <a:xfrm>
            <a:off x="168952" y="1279673"/>
            <a:ext cx="2826131" cy="2299462"/>
          </a:xfrm>
        </p:spPr>
        <p:txBody>
          <a:bodyPr/>
          <a:lstStyle/>
          <a:p>
            <a:r>
              <a:rPr lang="en-US" dirty="0"/>
              <a:t>     </a:t>
            </a:r>
          </a:p>
        </p:txBody>
      </p:sp>
      <p:sp>
        <p:nvSpPr>
          <p:cNvPr id="7" name="Text Placeholder 6"/>
          <p:cNvSpPr>
            <a:spLocks noGrp="1"/>
          </p:cNvSpPr>
          <p:nvPr>
            <p:ph type="body" sz="quarter" idx="17"/>
          </p:nvPr>
        </p:nvSpPr>
        <p:spPr/>
        <p:txBody>
          <a:bodyPr/>
          <a:lstStyle/>
          <a:p>
            <a:r>
              <a:rPr lang="en-US" dirty="0"/>
              <a:t>    </a:t>
            </a: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690" y="1532371"/>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0073" y="3974401"/>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2216" y="1535087"/>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3343009" y="1678305"/>
            <a:ext cx="2549519" cy="1477328"/>
          </a:xfrm>
          <a:prstGeom prst="rect">
            <a:avLst/>
          </a:prstGeom>
          <a:noFill/>
        </p:spPr>
        <p:txBody>
          <a:bodyPr wrap="square" rtlCol="0">
            <a:spAutoFit/>
          </a:bodyPr>
          <a:lstStyle/>
          <a:p>
            <a:pPr algn="ctr"/>
            <a:r>
              <a:rPr lang="en-US" sz="2400" b="1" dirty="0"/>
              <a:t>Adriana Karam</a:t>
            </a:r>
          </a:p>
          <a:p>
            <a:pPr algn="ctr"/>
            <a:endParaRPr lang="en-US" sz="2400" b="1" dirty="0"/>
          </a:p>
          <a:p>
            <a:pPr algn="ctr"/>
            <a:r>
              <a:rPr lang="en-US" sz="2400" b="1" dirty="0"/>
              <a:t>754-321-1417</a:t>
            </a:r>
          </a:p>
          <a:p>
            <a:pPr algn="ctr"/>
            <a:endParaRPr lang="en-US" dirty="0"/>
          </a:p>
        </p:txBody>
      </p:sp>
      <p:sp>
        <p:nvSpPr>
          <p:cNvPr id="18" name="TextBox 17"/>
          <p:cNvSpPr txBox="1"/>
          <p:nvPr/>
        </p:nvSpPr>
        <p:spPr>
          <a:xfrm>
            <a:off x="386626" y="4155789"/>
            <a:ext cx="2390633" cy="1477328"/>
          </a:xfrm>
          <a:prstGeom prst="rect">
            <a:avLst/>
          </a:prstGeom>
          <a:noFill/>
        </p:spPr>
        <p:txBody>
          <a:bodyPr wrap="square" rtlCol="0">
            <a:spAutoFit/>
          </a:bodyPr>
          <a:lstStyle/>
          <a:p>
            <a:pPr algn="ctr"/>
            <a:r>
              <a:rPr lang="en-US" sz="2400" b="1" dirty="0"/>
              <a:t>Tamara Battle</a:t>
            </a:r>
          </a:p>
          <a:p>
            <a:pPr algn="ctr"/>
            <a:endParaRPr lang="en-US" sz="2400" b="1" dirty="0"/>
          </a:p>
          <a:p>
            <a:pPr algn="ctr"/>
            <a:r>
              <a:rPr lang="en-US" sz="2400" b="1" dirty="0"/>
              <a:t>754-321-1400</a:t>
            </a:r>
          </a:p>
          <a:p>
            <a:pPr algn="ctr"/>
            <a:endParaRPr lang="en-US" dirty="0"/>
          </a:p>
        </p:txBody>
      </p:sp>
      <p:sp>
        <p:nvSpPr>
          <p:cNvPr id="19" name="TextBox 18"/>
          <p:cNvSpPr txBox="1"/>
          <p:nvPr/>
        </p:nvSpPr>
        <p:spPr>
          <a:xfrm>
            <a:off x="6319814" y="4132769"/>
            <a:ext cx="2390633" cy="1477328"/>
          </a:xfrm>
          <a:prstGeom prst="rect">
            <a:avLst/>
          </a:prstGeom>
          <a:noFill/>
        </p:spPr>
        <p:txBody>
          <a:bodyPr wrap="square" rtlCol="0">
            <a:spAutoFit/>
          </a:bodyPr>
          <a:lstStyle/>
          <a:p>
            <a:pPr algn="ctr"/>
            <a:r>
              <a:rPr lang="en-US" sz="2400" b="1" dirty="0"/>
              <a:t>Yolanda Nails</a:t>
            </a:r>
          </a:p>
          <a:p>
            <a:pPr algn="ctr"/>
            <a:endParaRPr lang="en-US" sz="2400" b="1" dirty="0"/>
          </a:p>
          <a:p>
            <a:pPr algn="ctr"/>
            <a:r>
              <a:rPr lang="en-US" sz="2400" b="1" dirty="0"/>
              <a:t>754-321-1400</a:t>
            </a:r>
          </a:p>
          <a:p>
            <a:pPr algn="ctr"/>
            <a:endParaRPr lang="en-US" dirty="0"/>
          </a:p>
        </p:txBody>
      </p:sp>
    </p:spTree>
    <p:extLst>
      <p:ext uri="{BB962C8B-B14F-4D97-AF65-F5344CB8AC3E}">
        <p14:creationId xmlns:p14="http://schemas.microsoft.com/office/powerpoint/2010/main" val="18218146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BEHAVIOR</a:t>
            </a:r>
          </a:p>
          <a:p>
            <a:pPr algn="ctr"/>
            <a:endParaRPr lang="en-US" sz="72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PLAN</a:t>
            </a:r>
          </a:p>
        </p:txBody>
      </p:sp>
      <p:sp>
        <p:nvSpPr>
          <p:cNvPr id="3" name="Slide Number Placeholder 2"/>
          <p:cNvSpPr>
            <a:spLocks noGrp="1"/>
          </p:cNvSpPr>
          <p:nvPr>
            <p:ph type="sldNum" sz="quarter" idx="12"/>
          </p:nvPr>
        </p:nvSpPr>
        <p:spPr/>
        <p:txBody>
          <a:bodyPr/>
          <a:lstStyle/>
          <a:p>
            <a:fld id="{9A47194C-3E5A-854F-B5AE-A6634FC20B3C}" type="slidenum">
              <a:rPr lang="en-US" smtClean="0"/>
              <a:pPr/>
              <a:t>121</a:t>
            </a:fld>
            <a:endParaRPr lang="en-US" dirty="0"/>
          </a:p>
        </p:txBody>
      </p:sp>
      <p:sp>
        <p:nvSpPr>
          <p:cNvPr id="4" name="Title 3"/>
          <p:cNvSpPr>
            <a:spLocks noGrp="1"/>
          </p:cNvSpPr>
          <p:nvPr>
            <p:ph type="title"/>
          </p:nvPr>
        </p:nvSpPr>
        <p:spPr/>
        <p:txBody>
          <a:bodyPr/>
          <a:lstStyle/>
          <a:p>
            <a:br>
              <a:rPr lang="en-US" sz="2000" dirty="0"/>
            </a:br>
            <a:r>
              <a:rPr lang="en-US" sz="1600" dirty="0"/>
              <a:t>OFFICE OF SERVICE QUALITY</a:t>
            </a:r>
            <a:br>
              <a:rPr lang="en-US" dirty="0"/>
            </a:br>
            <a:endParaRPr lang="en-US" dirty="0"/>
          </a:p>
        </p:txBody>
      </p:sp>
      <p:sp>
        <p:nvSpPr>
          <p:cNvPr id="5" name="TextBox 4"/>
          <p:cNvSpPr txBox="1"/>
          <p:nvPr/>
        </p:nvSpPr>
        <p:spPr>
          <a:xfrm>
            <a:off x="518583" y="4751917"/>
            <a:ext cx="8392584" cy="400110"/>
          </a:xfrm>
          <a:prstGeom prst="rect">
            <a:avLst/>
          </a:prstGeom>
          <a:noFill/>
        </p:spPr>
        <p:txBody>
          <a:bodyPr wrap="square" rtlCol="0">
            <a:spAutoFit/>
          </a:bodyPr>
          <a:lstStyle/>
          <a:p>
            <a:r>
              <a:rPr lang="en-US" sz="2000" b="1" dirty="0">
                <a:solidFill>
                  <a:schemeClr val="accent1"/>
                </a:solidFill>
              </a:rPr>
              <a:t>Upload Completed Behavior Plan to the 2017-2018 SIP Template </a:t>
            </a:r>
            <a:endParaRPr lang="en-US" sz="2000" dirty="0"/>
          </a:p>
        </p:txBody>
      </p:sp>
    </p:spTree>
    <p:extLst>
      <p:ext uri="{BB962C8B-B14F-4D97-AF65-F5344CB8AC3E}">
        <p14:creationId xmlns:p14="http://schemas.microsoft.com/office/powerpoint/2010/main" val="28445393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3812583"/>
            <a:ext cx="9144000" cy="3045417"/>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3056" y="3591098"/>
            <a:ext cx="8923283" cy="3270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School-wide Positive Behavior Plan</a:t>
            </a:r>
          </a:p>
          <a:p>
            <a:pPr algn="ctr"/>
            <a:r>
              <a:rPr lang="en-US" sz="4000" dirty="0">
                <a:solidFill>
                  <a:schemeClr val="bg1"/>
                </a:solidFill>
              </a:rPr>
              <a:t>May 2018</a:t>
            </a:r>
          </a:p>
        </p:txBody>
      </p:sp>
    </p:spTree>
    <p:extLst>
      <p:ext uri="{BB962C8B-B14F-4D97-AF65-F5344CB8AC3E}">
        <p14:creationId xmlns:p14="http://schemas.microsoft.com/office/powerpoint/2010/main" val="22935182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71861" y="5459896"/>
            <a:ext cx="2372139" cy="1398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548" y="1264132"/>
            <a:ext cx="5606084" cy="5422970"/>
          </a:xfrm>
          <a:prstGeom prst="rect">
            <a:avLst/>
          </a:prstGeom>
        </p:spPr>
      </p:pic>
      <p:sp>
        <p:nvSpPr>
          <p:cNvPr id="5" name="TextBox 4"/>
          <p:cNvSpPr txBox="1"/>
          <p:nvPr/>
        </p:nvSpPr>
        <p:spPr>
          <a:xfrm flipH="1">
            <a:off x="1656521" y="418108"/>
            <a:ext cx="169627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Whew!</a:t>
            </a:r>
          </a:p>
        </p:txBody>
      </p:sp>
    </p:spTree>
    <p:extLst>
      <p:ext uri="{BB962C8B-B14F-4D97-AF65-F5344CB8AC3E}">
        <p14:creationId xmlns:p14="http://schemas.microsoft.com/office/powerpoint/2010/main" val="30630939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3526" y="447870"/>
            <a:ext cx="29033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Next Steps…</a:t>
            </a:r>
          </a:p>
        </p:txBody>
      </p:sp>
      <p:grpSp>
        <p:nvGrpSpPr>
          <p:cNvPr id="6" name="Group 5"/>
          <p:cNvGrpSpPr/>
          <p:nvPr/>
        </p:nvGrpSpPr>
        <p:grpSpPr>
          <a:xfrm>
            <a:off x="1929459" y="1510747"/>
            <a:ext cx="5194852" cy="5009322"/>
            <a:chOff x="1929459" y="1510747"/>
            <a:chExt cx="5194852" cy="5009322"/>
          </a:xfrm>
        </p:grpSpPr>
        <p:sp>
          <p:nvSpPr>
            <p:cNvPr id="5" name="Oval 4"/>
            <p:cNvSpPr/>
            <p:nvPr/>
          </p:nvSpPr>
          <p:spPr>
            <a:xfrm>
              <a:off x="1929459" y="1510747"/>
              <a:ext cx="5194852" cy="5009322"/>
            </a:xfrm>
            <a:prstGeom prst="ellips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p:cNvSpPr txBox="1"/>
            <p:nvPr/>
          </p:nvSpPr>
          <p:spPr>
            <a:xfrm>
              <a:off x="3237476" y="1660917"/>
              <a:ext cx="3220279"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prstClr val="white"/>
                  </a:solidFill>
                  <a:effectLst/>
                  <a:uLnTx/>
                  <a:uFillTx/>
                  <a:latin typeface="Arial"/>
                  <a:ea typeface="+mn-ea"/>
                  <a:cs typeface="+mn-cs"/>
                </a:rPr>
                <a:t>1</a:t>
              </a:r>
            </a:p>
          </p:txBody>
        </p:sp>
      </p:grpSp>
      <p:sp>
        <p:nvSpPr>
          <p:cNvPr id="2" name="TextBox 1"/>
          <p:cNvSpPr txBox="1"/>
          <p:nvPr/>
        </p:nvSpPr>
        <p:spPr>
          <a:xfrm>
            <a:off x="331305" y="3511826"/>
            <a:ext cx="868017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Look for your individual </a:t>
            </a:r>
            <a:r>
              <a:rPr kumimoji="0" lang="en-US" sz="2000" b="1" i="0" u="none" strike="noStrike" kern="1200" cap="none" spc="0" normalizeH="0" baseline="0" noProof="0" dirty="0">
                <a:ln>
                  <a:noFill/>
                </a:ln>
                <a:solidFill>
                  <a:prstClr val="black"/>
                </a:solidFill>
                <a:effectLst/>
                <a:uLnTx/>
                <a:uFillTx/>
                <a:latin typeface="Arial"/>
                <a:ea typeface="+mn-ea"/>
                <a:cs typeface="+mn-cs"/>
              </a:rPr>
              <a:t>feedback form </a:t>
            </a:r>
            <a:r>
              <a:rPr kumimoji="0" lang="en-US" sz="2000" b="0" i="0" u="none" strike="noStrike" kern="1200" cap="none" spc="0" normalizeH="0" baseline="0" noProof="0" dirty="0">
                <a:ln>
                  <a:noFill/>
                </a:ln>
                <a:solidFill>
                  <a:prstClr val="black"/>
                </a:solidFill>
                <a:effectLst/>
                <a:uLnTx/>
                <a:uFillTx/>
                <a:latin typeface="Arial"/>
                <a:ea typeface="+mn-ea"/>
                <a:cs typeface="+mn-cs"/>
              </a:rPr>
              <a:t>and school score by </a:t>
            </a:r>
            <a:r>
              <a:rPr kumimoji="0" lang="en-US" sz="2000" b="1" i="0" u="none" strike="noStrike" kern="1200" cap="none" spc="0" normalizeH="0" baseline="0" noProof="0" dirty="0">
                <a:ln>
                  <a:noFill/>
                </a:ln>
                <a:solidFill>
                  <a:prstClr val="black"/>
                </a:solidFill>
                <a:effectLst/>
                <a:uLnTx/>
                <a:uFillTx/>
                <a:latin typeface="Arial"/>
                <a:ea typeface="+mn-ea"/>
                <a:cs typeface="+mn-cs"/>
              </a:rPr>
              <a:t>JULY 1, 2018</a:t>
            </a:r>
          </a:p>
          <a:p>
            <a:pPr marL="457200" marR="0" lvl="1"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sym typeface="Symbol" panose="05050102010706020507" pitchFamily="18" charset="2"/>
              </a:rPr>
              <a:t>  </a:t>
            </a:r>
            <a:r>
              <a:rPr kumimoji="0" lang="en-US" sz="2000" b="0" i="0" u="none" strike="noStrike" kern="1200" cap="none" spc="0" normalizeH="0" baseline="0" noProof="0" dirty="0">
                <a:ln>
                  <a:noFill/>
                </a:ln>
                <a:solidFill>
                  <a:prstClr val="black"/>
                </a:solidFill>
                <a:effectLst/>
                <a:uLnTx/>
                <a:uFillTx/>
                <a:latin typeface="Arial"/>
                <a:ea typeface="+mn-ea"/>
                <a:cs typeface="+mn-cs"/>
              </a:rPr>
              <a:t>Feedback form is in OSPA in same place you uploaded your SPBP</a:t>
            </a:r>
          </a:p>
          <a:p>
            <a:pPr marL="457200" marR="0" lvl="1"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sym typeface="Symbol" panose="05050102010706020507" pitchFamily="18" charset="2"/>
              </a:rPr>
              <a:t>  </a:t>
            </a:r>
            <a:r>
              <a:rPr kumimoji="0" lang="en-US" sz="2000" b="0" i="0" u="none" strike="noStrike" kern="1200" cap="none" spc="0" normalizeH="0" baseline="0" noProof="0" dirty="0">
                <a:ln>
                  <a:noFill/>
                </a:ln>
                <a:solidFill>
                  <a:prstClr val="black"/>
                </a:solidFill>
                <a:effectLst/>
                <a:uLnTx/>
                <a:uFillTx/>
                <a:latin typeface="Arial"/>
                <a:ea typeface="+mn-ea"/>
                <a:cs typeface="+mn-cs"/>
              </a:rPr>
              <a:t>Feedback form is sent to school’s Cadre Director</a:t>
            </a:r>
          </a:p>
        </p:txBody>
      </p:sp>
    </p:spTree>
    <p:extLst>
      <p:ext uri="{BB962C8B-B14F-4D97-AF65-F5344CB8AC3E}">
        <p14:creationId xmlns:p14="http://schemas.microsoft.com/office/powerpoint/2010/main" val="9709900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34200" y="5657850"/>
            <a:ext cx="22098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1556716" y="314054"/>
            <a:ext cx="7587284" cy="887547"/>
          </a:xfrm>
        </p:spPr>
        <p:txBody>
          <a:bodyPr/>
          <a:lstStyle/>
          <a:p>
            <a:r>
              <a:rPr lang="en-US" sz="3600" dirty="0"/>
              <a:t>Where is my feedback?</a:t>
            </a:r>
          </a:p>
        </p:txBody>
      </p:sp>
      <p:sp>
        <p:nvSpPr>
          <p:cNvPr id="3" name="Rectangle 2"/>
          <p:cNvSpPr/>
          <p:nvPr/>
        </p:nvSpPr>
        <p:spPr>
          <a:xfrm>
            <a:off x="285750" y="1528758"/>
            <a:ext cx="8763000" cy="504522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Directions to get on to OSPA v 2.0 for the School-wide Positive Behavior Plan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Go to </a:t>
            </a:r>
            <a:r>
              <a:rPr kumimoji="0" lang="en-US" sz="1800" b="0" i="0" u="sng" strike="noStrike" kern="1200" cap="none" spc="0" normalizeH="0" baseline="0" noProof="0" dirty="0">
                <a:ln>
                  <a:noFill/>
                </a:ln>
                <a:solidFill>
                  <a:srgbClr val="0563C1"/>
                </a:solidFill>
                <a:effectLst/>
                <a:uLnTx/>
                <a:uFillTx/>
                <a:latin typeface="Arial" panose="020B0604020202020204" pitchFamily="34" charset="0"/>
                <a:ea typeface="Arial" panose="020B0604020202020204" pitchFamily="34" charset="0"/>
                <a:cs typeface="Times New Roman" panose="02020603050405020304" pitchFamily="18" charset="0"/>
                <a:hlinkClick r:id="rId3"/>
              </a:rPr>
              <a:t>http://browardschools.com/</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Hover on “About Us” and click on “Departments”</a:t>
            </a:r>
          </a:p>
          <a:p>
            <a:pPr marL="342900" marR="0" lvl="0"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Click on “Office of School Performance and Accountability” (OSPA)</a:t>
            </a:r>
          </a:p>
          <a:p>
            <a:pPr marL="342900" marR="0" lvl="0"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Click on “OSPA Central v2.0” in the quick links box on the right side</a:t>
            </a:r>
          </a:p>
          <a:p>
            <a:pPr marL="342900" marR="0" lvl="0"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Log in using PIN number and Password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(user must have access to the plan from your Principal)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Click on “Behavior Plan” in the Dashboard on the left side</a:t>
            </a:r>
          </a:p>
          <a:p>
            <a:pPr marL="342900" marR="0" lvl="0"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Click on “View”</a:t>
            </a:r>
          </a:p>
          <a:p>
            <a:pPr marL="45720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Times New Roman" panose="02020603050405020304" pitchFamily="18" charset="0"/>
              </a:rPr>
              <a:t>Make sure you are in </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Times New Roman" panose="02020603050405020304" pitchFamily="18" charset="0"/>
              </a:rPr>
              <a:t>2018-19</a:t>
            </a:r>
            <a:r>
              <a:rPr kumimoji="0" lang="en-US" sz="2000" b="0" i="0" u="sng"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Times New Roman" panose="02020603050405020304" pitchFamily="18" charset="0"/>
              </a:rPr>
              <a:t> school year in upper right corner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Read directions and click on the green download button to get your new SPBP template</a:t>
            </a:r>
          </a:p>
        </p:txBody>
      </p:sp>
    </p:spTree>
    <p:extLst>
      <p:ext uri="{BB962C8B-B14F-4D97-AF65-F5344CB8AC3E}">
        <p14:creationId xmlns:p14="http://schemas.microsoft.com/office/powerpoint/2010/main" val="12035078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929459" y="1510747"/>
            <a:ext cx="5194852" cy="5009322"/>
          </a:xfrm>
          <a:prstGeom prst="ellips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p:cNvSpPr txBox="1"/>
          <p:nvPr/>
        </p:nvSpPr>
        <p:spPr>
          <a:xfrm>
            <a:off x="1623526" y="447870"/>
            <a:ext cx="29033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Next Steps…</a:t>
            </a:r>
          </a:p>
        </p:txBody>
      </p:sp>
      <p:sp>
        <p:nvSpPr>
          <p:cNvPr id="4" name="TextBox 3"/>
          <p:cNvSpPr txBox="1"/>
          <p:nvPr/>
        </p:nvSpPr>
        <p:spPr>
          <a:xfrm>
            <a:off x="3237476" y="1660917"/>
            <a:ext cx="3220279"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prstClr val="white"/>
                </a:solidFill>
                <a:effectLst/>
                <a:uLnTx/>
                <a:uFillTx/>
                <a:latin typeface="Arial"/>
                <a:ea typeface="+mn-ea"/>
                <a:cs typeface="+mn-cs"/>
              </a:rPr>
              <a:t>2</a:t>
            </a:r>
          </a:p>
        </p:txBody>
      </p:sp>
      <p:sp>
        <p:nvSpPr>
          <p:cNvPr id="2" name="TextBox 1"/>
          <p:cNvSpPr txBox="1"/>
          <p:nvPr/>
        </p:nvSpPr>
        <p:spPr>
          <a:xfrm>
            <a:off x="1205949" y="3498575"/>
            <a:ext cx="868017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Consider </a:t>
            </a:r>
            <a:r>
              <a:rPr kumimoji="0" lang="en-US" sz="2000" b="1" i="0" u="none" strike="noStrike" kern="1200" cap="none" spc="0" normalizeH="0" baseline="0" noProof="0" dirty="0">
                <a:ln>
                  <a:noFill/>
                </a:ln>
                <a:solidFill>
                  <a:prstClr val="black"/>
                </a:solidFill>
                <a:effectLst/>
                <a:uLnTx/>
                <a:uFillTx/>
                <a:latin typeface="Arial"/>
                <a:ea typeface="+mn-ea"/>
                <a:cs typeface="+mn-cs"/>
              </a:rPr>
              <a:t>modifying the SPBP </a:t>
            </a:r>
            <a:r>
              <a:rPr kumimoji="0" lang="en-US" sz="2000" b="0" i="0" u="none" strike="noStrike" kern="1200" cap="none" spc="0" normalizeH="0" baseline="0" noProof="0" dirty="0">
                <a:ln>
                  <a:noFill/>
                </a:ln>
                <a:solidFill>
                  <a:prstClr val="black"/>
                </a:solidFill>
                <a:effectLst/>
                <a:uLnTx/>
                <a:uFillTx/>
                <a:latin typeface="Arial"/>
                <a:ea typeface="+mn-ea"/>
                <a:cs typeface="+mn-cs"/>
              </a:rPr>
              <a:t>based on the feedback form</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a:p>
            <a:pPr marL="800100" marR="0" lvl="1" indent="-342900" algn="l" defTabSz="4572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Over the summer </a:t>
            </a:r>
          </a:p>
          <a:p>
            <a:pPr marL="800100" marR="0" lvl="1" indent="-342900" algn="l" defTabSz="4572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During Preplanning 2018</a:t>
            </a:r>
          </a:p>
        </p:txBody>
      </p:sp>
    </p:spTree>
    <p:extLst>
      <p:ext uri="{BB962C8B-B14F-4D97-AF65-F5344CB8AC3E}">
        <p14:creationId xmlns:p14="http://schemas.microsoft.com/office/powerpoint/2010/main" val="31068533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929459" y="1510747"/>
            <a:ext cx="5194852" cy="5009322"/>
          </a:xfrm>
          <a:prstGeom prst="ellips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p:cNvSpPr txBox="1"/>
          <p:nvPr/>
        </p:nvSpPr>
        <p:spPr>
          <a:xfrm>
            <a:off x="1623526" y="447870"/>
            <a:ext cx="29033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Next Steps…</a:t>
            </a:r>
          </a:p>
        </p:txBody>
      </p:sp>
      <p:sp>
        <p:nvSpPr>
          <p:cNvPr id="4" name="TextBox 3"/>
          <p:cNvSpPr txBox="1"/>
          <p:nvPr/>
        </p:nvSpPr>
        <p:spPr>
          <a:xfrm>
            <a:off x="3237476" y="1660917"/>
            <a:ext cx="3220279"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prstClr val="white"/>
                </a:solidFill>
                <a:effectLst/>
                <a:uLnTx/>
                <a:uFillTx/>
                <a:latin typeface="Arial"/>
                <a:ea typeface="+mn-ea"/>
                <a:cs typeface="+mn-cs"/>
              </a:rPr>
              <a:t>3</a:t>
            </a:r>
          </a:p>
        </p:txBody>
      </p:sp>
      <p:sp>
        <p:nvSpPr>
          <p:cNvPr id="2" name="TextBox 1"/>
          <p:cNvSpPr txBox="1"/>
          <p:nvPr/>
        </p:nvSpPr>
        <p:spPr>
          <a:xfrm>
            <a:off x="1623526" y="3579293"/>
            <a:ext cx="868017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Set first PBIS/SPBP</a:t>
            </a:r>
            <a:r>
              <a:rPr kumimoji="0" lang="en-US" sz="2000" b="1" i="0" u="none" strike="noStrike" kern="1200" cap="none" spc="0" normalizeH="0" baseline="0" noProof="0" dirty="0">
                <a:ln>
                  <a:noFill/>
                </a:ln>
                <a:solidFill>
                  <a:prstClr val="black"/>
                </a:solidFill>
                <a:effectLst/>
                <a:uLnTx/>
                <a:uFillTx/>
                <a:latin typeface="Arial"/>
                <a:ea typeface="+mn-ea"/>
                <a:cs typeface="+mn-cs"/>
              </a:rPr>
              <a:t> team meeting </a:t>
            </a:r>
            <a:r>
              <a:rPr kumimoji="0" lang="en-US" sz="2000" b="0" i="0" u="none" strike="noStrike" kern="1200" cap="none" spc="0" normalizeH="0" baseline="0" noProof="0" dirty="0">
                <a:ln>
                  <a:noFill/>
                </a:ln>
                <a:solidFill>
                  <a:prstClr val="black"/>
                </a:solidFill>
                <a:effectLst/>
                <a:uLnTx/>
                <a:uFillTx/>
                <a:latin typeface="Arial"/>
                <a:ea typeface="+mn-ea"/>
                <a:cs typeface="+mn-cs"/>
              </a:rPr>
              <a:t>in early August</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Print up SPBP </a:t>
            </a:r>
            <a:r>
              <a:rPr kumimoji="0" lang="en-US" sz="2000" b="1" i="0" u="none" strike="noStrike" kern="1200" cap="none" spc="0" normalizeH="0" baseline="0" noProof="0" dirty="0">
                <a:ln>
                  <a:noFill/>
                </a:ln>
                <a:solidFill>
                  <a:prstClr val="black"/>
                </a:solidFill>
                <a:effectLst/>
                <a:uLnTx/>
                <a:uFillTx/>
                <a:latin typeface="Arial"/>
                <a:ea typeface="+mn-ea"/>
                <a:cs typeface="+mn-cs"/>
              </a:rPr>
              <a:t>Implementation Plan</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Create </a:t>
            </a:r>
            <a:r>
              <a:rPr kumimoji="0" lang="en-US" sz="2000" b="1" i="0" u="none" strike="noStrike" kern="1200" cap="none" spc="0" normalizeH="0" baseline="0" noProof="0" dirty="0">
                <a:ln>
                  <a:noFill/>
                </a:ln>
                <a:solidFill>
                  <a:prstClr val="black"/>
                </a:solidFill>
                <a:effectLst/>
                <a:uLnTx/>
                <a:uFillTx/>
                <a:latin typeface="Arial"/>
                <a:ea typeface="+mn-ea"/>
                <a:cs typeface="+mn-cs"/>
              </a:rPr>
              <a:t>SPBP Documentation Folder</a:t>
            </a:r>
          </a:p>
        </p:txBody>
      </p:sp>
    </p:spTree>
    <p:extLst>
      <p:ext uri="{BB962C8B-B14F-4D97-AF65-F5344CB8AC3E}">
        <p14:creationId xmlns:p14="http://schemas.microsoft.com/office/powerpoint/2010/main" val="24996400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929459" y="1510747"/>
            <a:ext cx="5194852" cy="5009322"/>
          </a:xfrm>
          <a:prstGeom prst="ellips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p:cNvSpPr txBox="1"/>
          <p:nvPr/>
        </p:nvSpPr>
        <p:spPr>
          <a:xfrm>
            <a:off x="1623526" y="447870"/>
            <a:ext cx="29033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Next Steps…</a:t>
            </a:r>
          </a:p>
        </p:txBody>
      </p:sp>
      <p:sp>
        <p:nvSpPr>
          <p:cNvPr id="4" name="TextBox 3"/>
          <p:cNvSpPr txBox="1"/>
          <p:nvPr/>
        </p:nvSpPr>
        <p:spPr>
          <a:xfrm>
            <a:off x="3237476" y="1660917"/>
            <a:ext cx="3220279"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prstClr val="white"/>
                </a:solidFill>
                <a:effectLst/>
                <a:uLnTx/>
                <a:uFillTx/>
                <a:latin typeface="Arial"/>
                <a:ea typeface="+mn-ea"/>
                <a:cs typeface="+mn-cs"/>
              </a:rPr>
              <a:t>4</a:t>
            </a:r>
          </a:p>
        </p:txBody>
      </p:sp>
      <p:sp>
        <p:nvSpPr>
          <p:cNvPr id="2" name="TextBox 1"/>
          <p:cNvSpPr txBox="1"/>
          <p:nvPr/>
        </p:nvSpPr>
        <p:spPr>
          <a:xfrm>
            <a:off x="1358483" y="3606399"/>
            <a:ext cx="750722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Present SPBP to </a:t>
            </a:r>
            <a:r>
              <a:rPr kumimoji="0" lang="en-US" sz="2000" b="0" i="0" u="sng" strike="noStrike" kern="1200" cap="none" spc="0" normalizeH="0" baseline="0" noProof="0" dirty="0">
                <a:ln>
                  <a:noFill/>
                </a:ln>
                <a:solidFill>
                  <a:prstClr val="black"/>
                </a:solidFill>
                <a:effectLst/>
                <a:uLnTx/>
                <a:uFillTx/>
                <a:latin typeface="Arial"/>
                <a:ea typeface="+mn-ea"/>
                <a:cs typeface="+mn-cs"/>
              </a:rPr>
              <a:t>all staff</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r>
              <a:rPr kumimoji="0" lang="en-US" sz="2000" b="1" i="0" u="none" strike="noStrike" kern="1200" cap="none" spc="0" normalizeH="0" baseline="0" noProof="0" dirty="0">
                <a:ln>
                  <a:noFill/>
                </a:ln>
                <a:solidFill>
                  <a:prstClr val="black"/>
                </a:solidFill>
                <a:effectLst/>
                <a:uLnTx/>
                <a:uFillTx/>
                <a:latin typeface="Arial"/>
                <a:ea typeface="+mn-ea"/>
                <a:cs typeface="+mn-cs"/>
              </a:rPr>
              <a:t>BEFORE</a:t>
            </a:r>
            <a:r>
              <a:rPr kumimoji="0" lang="en-US" sz="2000" b="0" i="0" u="none" strike="noStrike" kern="1200" cap="none" spc="0" normalizeH="0" baseline="0" noProof="0" dirty="0">
                <a:ln>
                  <a:noFill/>
                </a:ln>
                <a:solidFill>
                  <a:prstClr val="black"/>
                </a:solidFill>
                <a:effectLst/>
                <a:uLnTx/>
                <a:uFillTx/>
                <a:latin typeface="Arial"/>
                <a:ea typeface="+mn-ea"/>
                <a:cs typeface="+mn-cs"/>
              </a:rPr>
              <a:t> August 15, 2018</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Present  SPBP to </a:t>
            </a:r>
            <a:r>
              <a:rPr kumimoji="0" lang="en-US" sz="2000" b="0" i="0" u="sng" strike="noStrike" kern="1200" cap="none" spc="0" normalizeH="0" baseline="0" noProof="0" dirty="0">
                <a:ln>
                  <a:noFill/>
                </a:ln>
                <a:solidFill>
                  <a:prstClr val="black"/>
                </a:solidFill>
                <a:effectLst/>
                <a:uLnTx/>
                <a:uFillTx/>
                <a:latin typeface="Arial"/>
                <a:ea typeface="+mn-ea"/>
                <a:cs typeface="+mn-cs"/>
              </a:rPr>
              <a:t>stakeholders</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r>
              <a:rPr kumimoji="0" lang="en-US" sz="2000" b="1" i="0" u="none" strike="noStrike" kern="1200" cap="none" spc="0" normalizeH="0" baseline="0" noProof="0" dirty="0">
                <a:ln>
                  <a:noFill/>
                </a:ln>
                <a:solidFill>
                  <a:prstClr val="black"/>
                </a:solidFill>
                <a:effectLst/>
                <a:uLnTx/>
                <a:uFillTx/>
                <a:latin typeface="Arial"/>
                <a:ea typeface="+mn-ea"/>
                <a:cs typeface="+mn-cs"/>
              </a:rPr>
              <a:t>BEFORE</a:t>
            </a:r>
            <a:r>
              <a:rPr kumimoji="0" lang="en-US" sz="2000" b="0" i="0" u="none" strike="noStrike" kern="1200" cap="none" spc="0" normalizeH="0" baseline="0" noProof="0" dirty="0">
                <a:ln>
                  <a:noFill/>
                </a:ln>
                <a:solidFill>
                  <a:prstClr val="black"/>
                </a:solidFill>
                <a:effectLst/>
                <a:uLnTx/>
                <a:uFillTx/>
                <a:latin typeface="Arial"/>
                <a:ea typeface="+mn-ea"/>
                <a:cs typeface="+mn-cs"/>
              </a:rPr>
              <a:t> October 1, 2018</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4877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929459" y="1510747"/>
            <a:ext cx="5194852" cy="5009322"/>
          </a:xfrm>
          <a:prstGeom prst="ellips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p:cNvSpPr txBox="1"/>
          <p:nvPr/>
        </p:nvSpPr>
        <p:spPr>
          <a:xfrm>
            <a:off x="1623526" y="447870"/>
            <a:ext cx="29033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Next Steps…</a:t>
            </a:r>
          </a:p>
        </p:txBody>
      </p:sp>
      <p:sp>
        <p:nvSpPr>
          <p:cNvPr id="4" name="TextBox 3"/>
          <p:cNvSpPr txBox="1"/>
          <p:nvPr/>
        </p:nvSpPr>
        <p:spPr>
          <a:xfrm>
            <a:off x="3237476" y="1660917"/>
            <a:ext cx="3220279"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prstClr val="white"/>
                </a:solidFill>
                <a:effectLst/>
                <a:uLnTx/>
                <a:uFillTx/>
                <a:latin typeface="Arial"/>
                <a:ea typeface="+mn-ea"/>
                <a:cs typeface="+mn-cs"/>
              </a:rPr>
              <a:t>5</a:t>
            </a:r>
          </a:p>
        </p:txBody>
      </p:sp>
      <p:sp>
        <p:nvSpPr>
          <p:cNvPr id="2" name="TextBox 1"/>
          <p:cNvSpPr txBox="1"/>
          <p:nvPr/>
        </p:nvSpPr>
        <p:spPr>
          <a:xfrm>
            <a:off x="662518" y="3234417"/>
            <a:ext cx="837019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SPBP Team meets </a:t>
            </a:r>
            <a:r>
              <a:rPr kumimoji="0" lang="en-US" sz="2000" b="0" i="0" u="sng" strike="noStrike" kern="1200" cap="none" spc="0" normalizeH="0" baseline="0" noProof="0" dirty="0">
                <a:ln>
                  <a:noFill/>
                </a:ln>
                <a:solidFill>
                  <a:prstClr val="black"/>
                </a:solidFill>
                <a:effectLst/>
                <a:uLnTx/>
                <a:uFillTx/>
                <a:latin typeface="Arial"/>
                <a:ea typeface="+mn-ea"/>
                <a:cs typeface="+mn-cs"/>
              </a:rPr>
              <a:t>quarterly:</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Review SPBP </a:t>
            </a:r>
            <a:r>
              <a:rPr kumimoji="0" lang="en-US" sz="2000" b="1" i="0" u="none" strike="noStrike" kern="1200" cap="none" spc="0" normalizeH="0" baseline="0" noProof="0" dirty="0">
                <a:ln>
                  <a:noFill/>
                </a:ln>
                <a:solidFill>
                  <a:prstClr val="black"/>
                </a:solidFill>
                <a:effectLst/>
                <a:uLnTx/>
                <a:uFillTx/>
                <a:latin typeface="Arial"/>
                <a:ea typeface="+mn-ea"/>
                <a:cs typeface="+mn-cs"/>
              </a:rPr>
              <a:t>implementation fidelity </a:t>
            </a:r>
            <a:r>
              <a:rPr kumimoji="0" lang="en-US" sz="2000" b="0" i="0" u="none" strike="noStrike" kern="1200" cap="none" spc="0" normalizeH="0" baseline="0" noProof="0" dirty="0">
                <a:ln>
                  <a:noFill/>
                </a:ln>
                <a:solidFill>
                  <a:prstClr val="black"/>
                </a:solidFill>
                <a:effectLst/>
                <a:uLnTx/>
                <a:uFillTx/>
                <a:latin typeface="Arial"/>
                <a:ea typeface="+mn-ea"/>
                <a:cs typeface="+mn-cs"/>
              </a:rPr>
              <a:t>and</a:t>
            </a:r>
            <a:r>
              <a:rPr kumimoji="0" lang="en-US" sz="2000" b="1" i="0" u="none" strike="noStrike" kern="1200" cap="none" spc="0" normalizeH="0" baseline="0" noProof="0" dirty="0">
                <a:ln>
                  <a:noFill/>
                </a:ln>
                <a:solidFill>
                  <a:prstClr val="black"/>
                </a:solidFill>
                <a:effectLst/>
                <a:uLnTx/>
                <a:uFillTx/>
                <a:latin typeface="Arial"/>
                <a:ea typeface="+mn-ea"/>
                <a:cs typeface="+mn-cs"/>
              </a:rPr>
              <a:t> student data</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Present</a:t>
            </a:r>
            <a:r>
              <a:rPr kumimoji="0" lang="en-US" sz="2000" b="0" i="0" u="none" strike="noStrike" kern="1200" cap="none" spc="0" normalizeH="0" baseline="0" noProof="0" dirty="0">
                <a:ln>
                  <a:noFill/>
                </a:ln>
                <a:solidFill>
                  <a:prstClr val="black"/>
                </a:solidFill>
                <a:effectLst/>
                <a:uLnTx/>
                <a:uFillTx/>
                <a:latin typeface="Arial"/>
                <a:ea typeface="+mn-ea"/>
                <a:cs typeface="+mn-cs"/>
              </a:rPr>
              <a:t> implementation fidelity and student data to staff </a:t>
            </a:r>
            <a:r>
              <a:rPr kumimoji="0" lang="en-US" sz="2000" b="0" i="0" u="sng" strike="noStrike" kern="1200" cap="none" spc="0" normalizeH="0" baseline="0" noProof="0" dirty="0">
                <a:ln>
                  <a:noFill/>
                </a:ln>
                <a:solidFill>
                  <a:prstClr val="black"/>
                </a:solidFill>
                <a:effectLst/>
                <a:uLnTx/>
                <a:uFillTx/>
                <a:latin typeface="Arial"/>
                <a:ea typeface="+mn-ea"/>
                <a:cs typeface="+mn-cs"/>
              </a:rPr>
              <a:t>quarterly</a:t>
            </a:r>
          </a:p>
        </p:txBody>
      </p:sp>
    </p:spTree>
    <p:extLst>
      <p:ext uri="{BB962C8B-B14F-4D97-AF65-F5344CB8AC3E}">
        <p14:creationId xmlns:p14="http://schemas.microsoft.com/office/powerpoint/2010/main" val="63490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13</a:t>
            </a:fld>
            <a:endParaRPr lang="en-US" dirty="0"/>
          </a:p>
        </p:txBody>
      </p:sp>
      <p:sp>
        <p:nvSpPr>
          <p:cNvPr id="4" name="Text Placeholder 3"/>
          <p:cNvSpPr>
            <a:spLocks noGrp="1"/>
          </p:cNvSpPr>
          <p:nvPr>
            <p:ph type="body" sz="quarter" idx="13"/>
          </p:nvPr>
        </p:nvSpPr>
        <p:spPr>
          <a:xfrm>
            <a:off x="1039867" y="6329464"/>
            <a:ext cx="4714862" cy="365124"/>
          </a:xfrm>
        </p:spPr>
        <p:txBody>
          <a:bodyPr/>
          <a:lstStyle/>
          <a:p>
            <a:r>
              <a:rPr lang="en-US" sz="1000" dirty="0"/>
              <a:t>OFFICE OF SERVICE QUALITY  754-321-3850</a:t>
            </a:r>
          </a:p>
          <a:p>
            <a:endParaRPr lang="en-US" dirty="0"/>
          </a:p>
        </p:txBody>
      </p:sp>
      <p:sp>
        <p:nvSpPr>
          <p:cNvPr id="5" name="Title 4"/>
          <p:cNvSpPr>
            <a:spLocks noGrp="1"/>
          </p:cNvSpPr>
          <p:nvPr>
            <p:ph type="title"/>
          </p:nvPr>
        </p:nvSpPr>
        <p:spPr>
          <a:xfrm>
            <a:off x="2375768" y="230529"/>
            <a:ext cx="7250713" cy="863737"/>
          </a:xfrm>
        </p:spPr>
        <p:txBody>
          <a:bodyPr>
            <a:noAutofit/>
          </a:bodyPr>
          <a:lstStyle/>
          <a:p>
            <a:r>
              <a:rPr lang="en-US" sz="4400" dirty="0"/>
              <a:t>Best Practice #4</a:t>
            </a:r>
          </a:p>
        </p:txBody>
      </p:sp>
      <p:sp>
        <p:nvSpPr>
          <p:cNvPr id="10" name="Explosion 1 9"/>
          <p:cNvSpPr/>
          <p:nvPr/>
        </p:nvSpPr>
        <p:spPr>
          <a:xfrm>
            <a:off x="7328109" y="193673"/>
            <a:ext cx="1315168" cy="93745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a:p>
            <a:pPr algn="ctr"/>
            <a:r>
              <a:rPr lang="en-US" sz="1100" dirty="0"/>
              <a:t>Revised 18-19</a:t>
            </a:r>
          </a:p>
          <a:p>
            <a:pPr algn="ctr"/>
            <a:endParaRPr lang="en-US" sz="1350" dirty="0"/>
          </a:p>
        </p:txBody>
      </p:sp>
      <p:sp>
        <p:nvSpPr>
          <p:cNvPr id="11" name="Explosion 1 10"/>
          <p:cNvSpPr/>
          <p:nvPr/>
        </p:nvSpPr>
        <p:spPr>
          <a:xfrm>
            <a:off x="500723" y="207735"/>
            <a:ext cx="1296055" cy="86373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Revised18-19</a:t>
            </a:r>
          </a:p>
        </p:txBody>
      </p:sp>
      <p:sp>
        <p:nvSpPr>
          <p:cNvPr id="22" name="Rectangle 1">
            <a:extLst>
              <a:ext uri="{FF2B5EF4-FFF2-40B4-BE49-F238E27FC236}">
                <a16:creationId xmlns:a16="http://schemas.microsoft.com/office/drawing/2014/main" id="{8C7120CB-D5D9-44D9-AE70-815CE105B3ED}"/>
              </a:ext>
            </a:extLst>
          </p:cNvPr>
          <p:cNvSpPr>
            <a:spLocks noChangeArrowheads="1"/>
          </p:cNvSpPr>
          <p:nvPr/>
        </p:nvSpPr>
        <p:spPr bwMode="auto">
          <a:xfrm flipV="1">
            <a:off x="-5122566" y="-441196"/>
            <a:ext cx="181450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515F647F-1333-4036-A57A-44BA282BC989}"/>
              </a:ext>
            </a:extLst>
          </p:cNvPr>
          <p:cNvSpPr/>
          <p:nvPr/>
        </p:nvSpPr>
        <p:spPr>
          <a:xfrm>
            <a:off x="274638" y="1256915"/>
            <a:ext cx="8368639" cy="1631216"/>
          </a:xfrm>
          <a:prstGeom prst="rect">
            <a:avLst/>
          </a:prstGeom>
        </p:spPr>
        <p:txBody>
          <a:bodyPr wrap="square">
            <a:spAutoFit/>
          </a:bodyPr>
          <a:lstStyle/>
          <a:p>
            <a:r>
              <a:rPr lang="en-US" sz="3200" b="1" dirty="0">
                <a:solidFill>
                  <a:srgbClr val="F15D22"/>
                </a:solidFill>
              </a:rPr>
              <a:t>CONTINUOUS IMPROVEMENT</a:t>
            </a:r>
          </a:p>
          <a:p>
            <a:endParaRPr lang="en-US" sz="3200" b="1" dirty="0">
              <a:solidFill>
                <a:srgbClr val="F15D22"/>
              </a:solidFill>
            </a:endParaRP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dirty="0"/>
          </a:p>
          <a:p>
            <a:endParaRPr lang="en-US" sz="1200" dirty="0"/>
          </a:p>
        </p:txBody>
      </p:sp>
      <p:pic>
        <p:nvPicPr>
          <p:cNvPr id="6" name="Picture 5">
            <a:extLst>
              <a:ext uri="{FF2B5EF4-FFF2-40B4-BE49-F238E27FC236}">
                <a16:creationId xmlns:a16="http://schemas.microsoft.com/office/drawing/2014/main" id="{D3628148-97BE-4ABD-8532-FB0799CD9A00}"/>
              </a:ext>
            </a:extLst>
          </p:cNvPr>
          <p:cNvPicPr>
            <a:picLocks noChangeAspect="1"/>
          </p:cNvPicPr>
          <p:nvPr/>
        </p:nvPicPr>
        <p:blipFill>
          <a:blip r:embed="rId2"/>
          <a:stretch>
            <a:fillRect/>
          </a:stretch>
        </p:blipFill>
        <p:spPr>
          <a:xfrm>
            <a:off x="202223" y="1815205"/>
            <a:ext cx="8667139" cy="3836788"/>
          </a:xfrm>
          <a:prstGeom prst="rect">
            <a:avLst/>
          </a:prstGeom>
        </p:spPr>
      </p:pic>
      <p:sp>
        <p:nvSpPr>
          <p:cNvPr id="12" name="Arrow: Left 11">
            <a:extLst>
              <a:ext uri="{FF2B5EF4-FFF2-40B4-BE49-F238E27FC236}">
                <a16:creationId xmlns:a16="http://schemas.microsoft.com/office/drawing/2014/main" id="{3A6877BE-2EBD-42A4-9F60-B5C80AF30894}"/>
              </a:ext>
            </a:extLst>
          </p:cNvPr>
          <p:cNvSpPr/>
          <p:nvPr/>
        </p:nvSpPr>
        <p:spPr>
          <a:xfrm rot="18773169">
            <a:off x="7912230" y="2927134"/>
            <a:ext cx="699138" cy="391919"/>
          </a:xfrm>
          <a:prstGeom prst="leftArrow">
            <a:avLst>
              <a:gd name="adj1" fmla="val 29793"/>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3" name="Arrow: Left 12">
            <a:extLst>
              <a:ext uri="{FF2B5EF4-FFF2-40B4-BE49-F238E27FC236}">
                <a16:creationId xmlns:a16="http://schemas.microsoft.com/office/drawing/2014/main" id="{6F953534-BA8C-405E-8D90-FE76363B8547}"/>
              </a:ext>
            </a:extLst>
          </p:cNvPr>
          <p:cNvSpPr/>
          <p:nvPr/>
        </p:nvSpPr>
        <p:spPr>
          <a:xfrm rot="18773169">
            <a:off x="6978540" y="2949100"/>
            <a:ext cx="699138" cy="391919"/>
          </a:xfrm>
          <a:prstGeom prst="leftArrow">
            <a:avLst>
              <a:gd name="adj1" fmla="val 29793"/>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835775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Finally…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88939" flipH="1">
            <a:off x="643780" y="1938953"/>
            <a:ext cx="4312249" cy="4442743"/>
          </a:xfrm>
          <a:prstGeom prst="rect">
            <a:avLst/>
          </a:prstGeom>
        </p:spPr>
      </p:pic>
      <p:sp>
        <p:nvSpPr>
          <p:cNvPr id="14" name="TextBox 13"/>
          <p:cNvSpPr txBox="1"/>
          <p:nvPr/>
        </p:nvSpPr>
        <p:spPr>
          <a:xfrm>
            <a:off x="3419062" y="2239617"/>
            <a:ext cx="559339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Look for 2019-20 SPBP template &amp; brainsharks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available </a:t>
            </a:r>
            <a:r>
              <a:rPr kumimoji="0" lang="en-US" sz="2000" b="1" i="0" u="none" strike="noStrike" kern="1200" cap="none" spc="0" normalizeH="0" baseline="0" noProof="0" dirty="0">
                <a:ln>
                  <a:noFill/>
                </a:ln>
                <a:solidFill>
                  <a:prstClr val="black"/>
                </a:solidFill>
                <a:effectLst/>
                <a:uLnTx/>
                <a:uFillTx/>
                <a:latin typeface="Arial"/>
                <a:ea typeface="+mn-ea"/>
                <a:cs typeface="+mn-cs"/>
              </a:rPr>
              <a:t>January 15, 2019</a:t>
            </a:r>
          </a:p>
        </p:txBody>
      </p:sp>
      <p:sp>
        <p:nvSpPr>
          <p:cNvPr id="15" name="TextBox 14"/>
          <p:cNvSpPr txBox="1"/>
          <p:nvPr/>
        </p:nvSpPr>
        <p:spPr>
          <a:xfrm>
            <a:off x="4719866" y="4324661"/>
            <a:ext cx="299178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Due April 30, </a:t>
            </a:r>
            <a:r>
              <a:rPr kumimoji="0" lang="en-US" sz="2000" b="1" i="0" u="none" strike="noStrike" kern="1200" cap="none" spc="0" normalizeH="0" baseline="0" noProof="0" dirty="0">
                <a:ln>
                  <a:noFill/>
                </a:ln>
                <a:solidFill>
                  <a:prstClr val="black"/>
                </a:solidFill>
                <a:effectLst/>
                <a:uLnTx/>
                <a:uFillTx/>
                <a:latin typeface="Arial"/>
                <a:ea typeface="+mn-ea"/>
                <a:cs typeface="+mn-cs"/>
              </a:rPr>
              <a:t>every year</a:t>
            </a:r>
          </a:p>
        </p:txBody>
      </p:sp>
    </p:spTree>
    <p:extLst>
      <p:ext uri="{BB962C8B-B14F-4D97-AF65-F5344CB8AC3E}">
        <p14:creationId xmlns:p14="http://schemas.microsoft.com/office/powerpoint/2010/main" val="34910030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3526" y="447870"/>
            <a:ext cx="23903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Resources</a:t>
            </a:r>
          </a:p>
        </p:txBody>
      </p:sp>
      <p:sp>
        <p:nvSpPr>
          <p:cNvPr id="4" name="Content Placeholder 2"/>
          <p:cNvSpPr txBox="1">
            <a:spLocks/>
          </p:cNvSpPr>
          <p:nvPr/>
        </p:nvSpPr>
        <p:spPr>
          <a:xfrm>
            <a:off x="628650" y="1825625"/>
            <a:ext cx="78867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95959"/>
                </a:solidFill>
                <a:effectLst/>
                <a:uLnTx/>
                <a:uFillTx/>
                <a:latin typeface="Arial"/>
                <a:ea typeface="MS PGothic" charset="0"/>
                <a:cs typeface="+mn-cs"/>
              </a:rPr>
              <a:t>MTSS Website </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a:ea typeface="MS PGothic" charset="0"/>
                <a:cs typeface="+mn-cs"/>
                <a:hlinkClick r:id="rId3"/>
              </a:rPr>
              <a:t>www.browardprevention.org</a:t>
            </a:r>
            <a:endParaRPr kumimoji="0" lang="en-US" sz="2800" b="1" i="0" u="none" strike="noStrike" kern="1200" cap="none" spc="0" normalizeH="0" baseline="0" noProof="0" dirty="0">
              <a:ln>
                <a:noFill/>
              </a:ln>
              <a:solidFill>
                <a:prstClr val="black"/>
              </a:solidFill>
              <a:effectLst/>
              <a:uLnTx/>
              <a:uFillTx/>
              <a:latin typeface="Arial"/>
              <a:ea typeface="MS PGothic" charset="0"/>
              <a:cs typeface="+mn-cs"/>
            </a:endParaRPr>
          </a:p>
          <a:p>
            <a:pPr marL="228600" marR="0" lvl="0" indent="-228600" algn="ctr"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a:ea typeface="MS PGothic" charset="0"/>
                <a:cs typeface="+mn-cs"/>
              </a:rPr>
              <a:t>FLPBIS Website</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a:ea typeface="MS PGothic" charset="0"/>
                <a:cs typeface="+mn-cs"/>
                <a:hlinkClick r:id="rId4"/>
              </a:rPr>
              <a:t>http://flpbis.cbcs.usf.edu/</a:t>
            </a:r>
            <a:endParaRPr kumimoji="0" lang="en-US" sz="28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95959"/>
                </a:solidFill>
                <a:effectLst/>
                <a:uLnTx/>
                <a:uFillTx/>
                <a:latin typeface="Arial"/>
                <a:ea typeface="MS PGothic" charset="0"/>
                <a:cs typeface="+mn-cs"/>
              </a:rPr>
              <a:t>LEAPs</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a:ea typeface="MS PGothic" charset="0"/>
                <a:cs typeface="+mn-cs"/>
                <a:hlinkClick r:id="rId5"/>
              </a:rPr>
              <a:t>https://www.goleaps.com/</a:t>
            </a:r>
            <a:endParaRPr kumimoji="0" lang="en-US" sz="28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95959"/>
                </a:solidFill>
                <a:effectLst/>
                <a:uLnTx/>
                <a:uFillTx/>
                <a:latin typeface="Arial"/>
                <a:ea typeface="MS PGothic" charset="0"/>
                <a:cs typeface="+mn-cs"/>
              </a:rPr>
              <a:t>Positive Behavior Intervention &amp; Support</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a:ea typeface="MS PGothic" charset="0"/>
                <a:cs typeface="+mn-cs"/>
                <a:hlinkClick r:id="rId6"/>
              </a:rPr>
              <a:t>www.pbisworld.com</a:t>
            </a:r>
            <a:endParaRPr kumimoji="0" lang="en-US" sz="28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130656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7"/>
          <p:cNvGrpSpPr>
            <a:grpSpLocks/>
          </p:cNvGrpSpPr>
          <p:nvPr/>
        </p:nvGrpSpPr>
        <p:grpSpPr bwMode="auto">
          <a:xfrm>
            <a:off x="1783229" y="5686668"/>
            <a:ext cx="6274923" cy="725488"/>
            <a:chOff x="2658360" y="5162227"/>
            <a:chExt cx="4839417" cy="725766"/>
          </a:xfrm>
        </p:grpSpPr>
        <p:sp>
          <p:nvSpPr>
            <p:cNvPr id="6" name="TextBox 8"/>
            <p:cNvSpPr txBox="1">
              <a:spLocks noChangeArrowheads="1"/>
            </p:cNvSpPr>
            <p:nvPr/>
          </p:nvSpPr>
          <p:spPr bwMode="auto">
            <a:xfrm>
              <a:off x="3971764" y="5233386"/>
              <a:ext cx="3526013" cy="33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Times New Roman Bold" charset="0"/>
                  <a:ea typeface="ＭＳ Ｐゴシック" charset="0"/>
                  <a:cs typeface="Times New Roman Bold" charset="0"/>
                </a:rPr>
                <a:t>@ </a:t>
              </a:r>
              <a:r>
                <a:rPr kumimoji="0" lang="en-US" sz="1600" b="1" i="0" u="none" strike="noStrike" kern="1200" cap="none" spc="0" normalizeH="0" baseline="0" noProof="0" dirty="0">
                  <a:ln>
                    <a:noFill/>
                  </a:ln>
                  <a:solidFill>
                    <a:srgbClr val="1F497D"/>
                  </a:solidFill>
                  <a:effectLst/>
                  <a:uLnTx/>
                  <a:uFillTx/>
                  <a:latin typeface="Times New Roman Bold" charset="0"/>
                  <a:ea typeface="ＭＳ Ｐゴシック" charset="0"/>
                  <a:cs typeface="Times New Roman Bold" charset="0"/>
                </a:rPr>
                <a:t>Broward, Prevention &amp; Intervention </a:t>
              </a:r>
            </a:p>
          </p:txBody>
        </p:sp>
        <p:sp>
          <p:nvSpPr>
            <p:cNvPr id="7" name="TextBox 9"/>
            <p:cNvSpPr txBox="1">
              <a:spLocks noChangeArrowheads="1"/>
            </p:cNvSpPr>
            <p:nvPr/>
          </p:nvSpPr>
          <p:spPr bwMode="auto">
            <a:xfrm>
              <a:off x="3943483" y="5512394"/>
              <a:ext cx="2868950" cy="33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Times New Roman" charset="0"/>
                  <a:ea typeface="ＭＳ Ｐゴシック" charset="0"/>
                  <a:cs typeface="Times New Roman" charset="0"/>
                </a:rPr>
                <a:t> </a:t>
              </a:r>
              <a:r>
                <a:rPr kumimoji="0" lang="en-US" sz="1400" b="0" i="0" u="none" strike="noStrike" kern="1200" cap="none" spc="0" normalizeH="0" baseline="0" noProof="0" dirty="0">
                  <a:ln>
                    <a:noFill/>
                  </a:ln>
                  <a:solidFill>
                    <a:prstClr val="black"/>
                  </a:solidFill>
                  <a:effectLst/>
                  <a:uLnTx/>
                  <a:uFillTx/>
                  <a:latin typeface="Times New Roman" charset="0"/>
                  <a:ea typeface="ＭＳ Ｐゴシック" charset="0"/>
                  <a:cs typeface="Times New Roman" charset="0"/>
                </a:rPr>
                <a:t>@ </a:t>
              </a:r>
              <a:r>
                <a:rPr kumimoji="0" lang="en-US" sz="1600" b="1" i="0" u="none" strike="noStrike" kern="1200" cap="none" spc="0" normalizeH="0" baseline="0" noProof="0" dirty="0">
                  <a:ln>
                    <a:noFill/>
                  </a:ln>
                  <a:solidFill>
                    <a:prstClr val="black"/>
                  </a:solidFill>
                  <a:effectLst/>
                  <a:uLnTx/>
                  <a:uFillTx/>
                  <a:latin typeface="Times New Roman" charset="0"/>
                  <a:ea typeface="ＭＳ Ｐゴシック" charset="0"/>
                  <a:cs typeface="Times New Roman" charset="0"/>
                </a:rPr>
                <a:t>DiversityBCPS</a:t>
              </a:r>
            </a:p>
          </p:txBody>
        </p:sp>
        <p:pic>
          <p:nvPicPr>
            <p:cNvPr id="8" name="Picture 2" descr="http://www.hocktoberfest.com/wp-content/uploads/2012/10/Like_us_on_FB___Follow_us_on_Tw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8360" y="5162227"/>
              <a:ext cx="1392286" cy="725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Box 13"/>
          <p:cNvSpPr txBox="1">
            <a:spLocks noChangeArrowheads="1"/>
          </p:cNvSpPr>
          <p:nvPr/>
        </p:nvSpPr>
        <p:spPr bwMode="auto">
          <a:xfrm>
            <a:off x="1053115" y="2909844"/>
            <a:ext cx="7073852"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rial"/>
                <a:ea typeface="ＭＳ Ｐゴシック" charset="0"/>
                <a:cs typeface="Arial"/>
              </a:rPr>
              <a:t>Diversity, Prevention &amp; Intervention</a:t>
            </a:r>
            <a:endParaRPr kumimoji="0" lang="en-US" sz="2800" b="0" i="0" u="none" strike="noStrike" kern="1200" cap="none" spc="0" normalizeH="0" baseline="0" noProof="0" dirty="0">
              <a:ln>
                <a:noFill/>
              </a:ln>
              <a:solidFill>
                <a:srgbClr val="009999"/>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Lauderdale Manors Resource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754-321-1655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or visit our website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hlinkClick r:id="rId4"/>
              </a:rPr>
              <a:t>www.browardprevention.org</a:t>
            </a: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10" name="Picture 9" descr="DPI logo -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43" y="4041569"/>
            <a:ext cx="2036800" cy="1417171"/>
          </a:xfrm>
          <a:prstGeom prst="rect">
            <a:avLst/>
          </a:prstGeom>
        </p:spPr>
      </p:pic>
      <p:sp>
        <p:nvSpPr>
          <p:cNvPr id="11" name="TextBox 10"/>
          <p:cNvSpPr txBox="1"/>
          <p:nvPr/>
        </p:nvSpPr>
        <p:spPr>
          <a:xfrm>
            <a:off x="906253" y="1512984"/>
            <a:ext cx="704712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For more information on becoming a PBIS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contact </a:t>
            </a:r>
            <a:r>
              <a:rPr kumimoji="0" lang="en-US" sz="2400" b="0" i="0" u="none" strike="noStrike" kern="1200" cap="none" spc="0" normalizeH="0" baseline="0" noProof="0" dirty="0">
                <a:ln>
                  <a:noFill/>
                </a:ln>
                <a:solidFill>
                  <a:prstClr val="black"/>
                </a:solidFill>
                <a:effectLst/>
                <a:uLnTx/>
                <a:uFillTx/>
                <a:latin typeface="Arial"/>
                <a:ea typeface="+mn-ea"/>
                <a:cs typeface="Arial"/>
                <a:hlinkClick r:id="rId6"/>
              </a:rPr>
              <a:t>tyyne.hogan@browardschools.com</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2694" y="3776230"/>
            <a:ext cx="1769540" cy="1769540"/>
          </a:xfrm>
          <a:prstGeom prst="rect">
            <a:avLst/>
          </a:prstGeom>
        </p:spPr>
      </p:pic>
      <p:sp>
        <p:nvSpPr>
          <p:cNvPr id="13" name="TextBox 12"/>
          <p:cNvSpPr txBox="1"/>
          <p:nvPr/>
        </p:nvSpPr>
        <p:spPr>
          <a:xfrm>
            <a:off x="1711380" y="418635"/>
            <a:ext cx="39549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Contact &amp; Support</a:t>
            </a:r>
          </a:p>
        </p:txBody>
      </p:sp>
    </p:spTree>
    <p:extLst>
      <p:ext uri="{BB962C8B-B14F-4D97-AF65-F5344CB8AC3E}">
        <p14:creationId xmlns:p14="http://schemas.microsoft.com/office/powerpoint/2010/main" val="12694751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6318" y="1495"/>
            <a:ext cx="8513484" cy="503941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r>
              <a:rPr lang="en-US" sz="7200" dirty="0">
                <a:solidFill>
                  <a:schemeClr val="accent2"/>
                </a:solidFill>
                <a:latin typeface="Arial Black"/>
                <a:cs typeface="Arial Black"/>
              </a:rPr>
              <a:t>School BPIE</a:t>
            </a:r>
          </a:p>
          <a:p>
            <a:pPr algn="ctr"/>
            <a:endParaRPr lang="en-US" sz="7200" dirty="0">
              <a:solidFill>
                <a:schemeClr val="accent2"/>
              </a:solidFill>
              <a:latin typeface="Arial Black"/>
              <a:cs typeface="Arial Black"/>
            </a:endParaRPr>
          </a:p>
          <a:p>
            <a:pPr algn="ctr"/>
            <a:r>
              <a:rPr lang="en-US" sz="3200" dirty="0">
                <a:solidFill>
                  <a:schemeClr val="accent2"/>
                </a:solidFill>
                <a:latin typeface="Arial Black"/>
                <a:cs typeface="Arial Black"/>
              </a:rPr>
              <a:t>(Best Practices for Inclusive Education Self Assessment)</a:t>
            </a:r>
          </a:p>
          <a:p>
            <a:pPr algn="ctr"/>
            <a:endParaRPr lang="en-US" sz="2000" dirty="0">
              <a:solidFill>
                <a:schemeClr val="accent2"/>
              </a:solidFill>
              <a:latin typeface="Arial Black"/>
              <a:cs typeface="Arial Black"/>
            </a:endParaRPr>
          </a:p>
          <a:p>
            <a:pPr algn="ctr"/>
            <a:endParaRPr lang="en-US" sz="2400" dirty="0">
              <a:solidFill>
                <a:schemeClr val="accent6">
                  <a:lumMod val="75000"/>
                </a:schemeClr>
              </a:solidFill>
              <a:latin typeface="Arial Narrow Bold" panose="020B0706020202030204" pitchFamily="34" charset="0"/>
              <a:cs typeface="Arial Narrow Bold"/>
            </a:endParaRPr>
          </a:p>
          <a:p>
            <a:pPr algn="ctr"/>
            <a:endParaRPr lang="en-US" sz="2400" dirty="0">
              <a:solidFill>
                <a:schemeClr val="accent6">
                  <a:lumMod val="75000"/>
                </a:schemeClr>
              </a:solidFill>
              <a:latin typeface="Arial Narrow Bold" panose="020B0706020202030204" pitchFamily="34" charset="0"/>
              <a:cs typeface="Arial Narrow Bold"/>
            </a:endParaRPr>
          </a:p>
          <a:p>
            <a:pPr algn="ctr"/>
            <a:endParaRPr lang="en-US" sz="2400" dirty="0">
              <a:solidFill>
                <a:schemeClr val="accent6">
                  <a:lumMod val="75000"/>
                </a:schemeClr>
              </a:solidFill>
              <a:latin typeface="Arial Narrow Bold" panose="020B0706020202030204" pitchFamily="34" charset="0"/>
              <a:cs typeface="Arial Narrow Bold"/>
            </a:endParaRPr>
          </a:p>
          <a:p>
            <a:pPr algn="ctr"/>
            <a:endParaRPr lang="en-US" sz="2400" dirty="0">
              <a:solidFill>
                <a:schemeClr val="accent6">
                  <a:lumMod val="75000"/>
                </a:schemeClr>
              </a:solidFill>
              <a:latin typeface="Arial Narrow Bold" panose="020B0706020202030204" pitchFamily="34" charset="0"/>
              <a:cs typeface="Arial Narrow Bold"/>
            </a:endParaRPr>
          </a:p>
          <a:p>
            <a:pPr algn="ctr"/>
            <a:endParaRPr lang="en-US" sz="1000" dirty="0">
              <a:solidFill>
                <a:schemeClr val="accent6">
                  <a:lumMod val="75000"/>
                </a:schemeClr>
              </a:solidFill>
              <a:latin typeface="Arial Narrow Bold" panose="020B0706020202030204" pitchFamily="34" charset="0"/>
              <a:cs typeface="Arial Narrow Bold"/>
            </a:endParaRPr>
          </a:p>
          <a:p>
            <a:pPr algn="ctr"/>
            <a:r>
              <a:rPr lang="en-US" sz="2400" dirty="0">
                <a:solidFill>
                  <a:schemeClr val="accent6">
                    <a:lumMod val="75000"/>
                  </a:schemeClr>
                </a:solidFill>
                <a:latin typeface="Arial Narrow Bold" panose="020B0706020202030204" pitchFamily="34" charset="0"/>
                <a:cs typeface="Arial Narrow Bold"/>
              </a:rPr>
              <a:t>Division of Exceptional Student Learning Support, 754-321-3400</a:t>
            </a:r>
            <a:endParaRPr lang="en-US" sz="2400" dirty="0">
              <a:latin typeface="Arial Narrow Bold" panose="020B0706020202030204" pitchFamily="34" charset="0"/>
            </a:endParaRPr>
          </a:p>
          <a:p>
            <a:pPr algn="ctr"/>
            <a:endParaRPr lang="en-US" sz="2000" dirty="0">
              <a:solidFill>
                <a:schemeClr val="accent2"/>
              </a:solidFill>
              <a:latin typeface="Arial Narrow Bold" panose="020B0706020202030204" pitchFamily="34" charset="0"/>
              <a:cs typeface="Arial Black"/>
            </a:endParaRP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133</a:t>
            </a:fld>
            <a:endParaRPr lang="en-US" dirty="0"/>
          </a:p>
        </p:txBody>
      </p:sp>
      <p:sp>
        <p:nvSpPr>
          <p:cNvPr id="4" name="Title 3"/>
          <p:cNvSpPr>
            <a:spLocks noGrp="1"/>
          </p:cNvSpPr>
          <p:nvPr>
            <p:ph type="title"/>
          </p:nvPr>
        </p:nvSpPr>
        <p:spPr>
          <a:xfrm>
            <a:off x="1039050" y="6291611"/>
            <a:ext cx="4770899" cy="294928"/>
          </a:xfrm>
        </p:spPr>
        <p:txBody>
          <a:bodyPr/>
          <a:lstStyle/>
          <a:p>
            <a:br>
              <a:rPr lang="en-US" sz="2000" dirty="0"/>
            </a:br>
            <a:r>
              <a:rPr lang="en-US" sz="1600" dirty="0"/>
              <a:t>best practices for inclusive education</a:t>
            </a:r>
            <a:br>
              <a:rPr lang="en-US" sz="2000" dirty="0"/>
            </a:b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448" y="3009256"/>
            <a:ext cx="2810267" cy="2114845"/>
          </a:xfrm>
          <a:prstGeom prst="rect">
            <a:avLst/>
          </a:prstGeom>
        </p:spPr>
      </p:pic>
    </p:spTree>
    <p:extLst>
      <p:ext uri="{BB962C8B-B14F-4D97-AF65-F5344CB8AC3E}">
        <p14:creationId xmlns:p14="http://schemas.microsoft.com/office/powerpoint/2010/main" val="26843436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515403"/>
            <a:ext cx="8564561" cy="5390097"/>
          </a:xfrm>
        </p:spPr>
        <p:txBody>
          <a:bodyPr/>
          <a:lstStyle/>
          <a:p>
            <a:r>
              <a:rPr lang="en-US" sz="2800" dirty="0"/>
              <a:t>“</a:t>
            </a:r>
            <a:r>
              <a:rPr lang="en-US" sz="2800" b="1" u="heavy" dirty="0">
                <a:uFill>
                  <a:solidFill>
                    <a:schemeClr val="accent2">
                      <a:lumMod val="75000"/>
                    </a:schemeClr>
                  </a:solidFill>
                </a:uFill>
              </a:rPr>
              <a:t>Once every 3 years</a:t>
            </a:r>
            <a:r>
              <a:rPr lang="en-US" sz="2800" u="heavy" dirty="0">
                <a:uFill>
                  <a:solidFill>
                    <a:schemeClr val="accent2">
                      <a:lumMod val="75000"/>
                    </a:schemeClr>
                  </a:solidFill>
                </a:uFill>
              </a:rPr>
              <a:t>, </a:t>
            </a:r>
            <a:r>
              <a:rPr lang="en-US" sz="2800" b="1" u="heavy" dirty="0">
                <a:uFill>
                  <a:solidFill>
                    <a:schemeClr val="accent2">
                      <a:lumMod val="75000"/>
                    </a:schemeClr>
                  </a:solidFill>
                </a:uFill>
              </a:rPr>
              <a:t>each school district and school </a:t>
            </a:r>
            <a:r>
              <a:rPr lang="en-US" sz="2800" dirty="0"/>
              <a:t>shall complete a Best Practices for Inclusive Education (BPIE) assessment with a Florida Inclusion Network facilitator and include the results of the BPIE assessment and all planned short-term and long-term improvement efforts in the school district’s exceptional student education policies and procedures. BPIE is an internal assessment process designed to facilitate the analysis, implementation, and improvement of inclusive educational practices at the district and school team levels.” </a:t>
            </a:r>
            <a:r>
              <a:rPr lang="en-US" sz="2000" dirty="0">
                <a:latin typeface="Arabic Typesetting"/>
                <a:cs typeface="Arabic Typesetting"/>
                <a:hlinkClick r:id="rId3"/>
              </a:rPr>
              <a:t>§</a:t>
            </a:r>
            <a:r>
              <a:rPr lang="en-US" sz="2000" dirty="0">
                <a:hlinkClick r:id="rId3"/>
              </a:rPr>
              <a:t>1003.57(1)(f), Florida Statutes</a:t>
            </a:r>
            <a:endParaRPr lang="en-US" sz="2000" dirty="0"/>
          </a:p>
          <a:p>
            <a:endParaRPr lang="en-US" sz="2800" b="1"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p:txBody>
          <a:bodyPr/>
          <a:lstStyle/>
          <a:p>
            <a:r>
              <a:rPr lang="en-US" dirty="0"/>
              <a:t>best Practices for Inclusive Education</a:t>
            </a:r>
          </a:p>
        </p:txBody>
      </p:sp>
    </p:spTree>
    <p:extLst>
      <p:ext uri="{BB962C8B-B14F-4D97-AF65-F5344CB8AC3E}">
        <p14:creationId xmlns:p14="http://schemas.microsoft.com/office/powerpoint/2010/main" val="32878657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135</a:t>
            </a:fld>
            <a:endParaRPr lang="en-US" dirty="0"/>
          </a:p>
        </p:txBody>
      </p:sp>
      <p:sp>
        <p:nvSpPr>
          <p:cNvPr id="3" name="Text Placeholder 2"/>
          <p:cNvSpPr>
            <a:spLocks noGrp="1"/>
          </p:cNvSpPr>
          <p:nvPr>
            <p:ph type="body" sz="quarter" idx="13"/>
          </p:nvPr>
        </p:nvSpPr>
        <p:spPr>
          <a:xfrm>
            <a:off x="1260819" y="6414169"/>
            <a:ext cx="6859924" cy="443831"/>
          </a:xfrm>
        </p:spPr>
        <p:txBody>
          <a:bodyPr/>
          <a:lstStyle/>
          <a:p>
            <a:r>
              <a:rPr lang="en-US" sz="1600" dirty="0"/>
              <a:t>BEST PRACTIVES FOR INCLUSIVE EDUCATION</a:t>
            </a:r>
          </a:p>
          <a:p>
            <a:endParaRPr lang="en-US" sz="1600" dirty="0"/>
          </a:p>
        </p:txBody>
      </p:sp>
      <p:sp>
        <p:nvSpPr>
          <p:cNvPr id="4" name="Title 3"/>
          <p:cNvSpPr>
            <a:spLocks noGrp="1"/>
          </p:cNvSpPr>
          <p:nvPr>
            <p:ph type="title"/>
          </p:nvPr>
        </p:nvSpPr>
        <p:spPr>
          <a:xfrm>
            <a:off x="1027409" y="180199"/>
            <a:ext cx="7341145" cy="971550"/>
          </a:xfrm>
        </p:spPr>
        <p:txBody>
          <a:bodyPr/>
          <a:lstStyle/>
          <a:p>
            <a:pPr algn="ctr"/>
            <a:r>
              <a:rPr lang="en-US" sz="5400" dirty="0"/>
              <a:t>The BPIE Process</a:t>
            </a:r>
          </a:p>
        </p:txBody>
      </p:sp>
      <p:sp>
        <p:nvSpPr>
          <p:cNvPr id="5" name="Text Placeholder 4"/>
          <p:cNvSpPr>
            <a:spLocks noGrp="1"/>
          </p:cNvSpPr>
          <p:nvPr>
            <p:ph type="body" sz="quarter" idx="15"/>
          </p:nvPr>
        </p:nvSpPr>
        <p:spPr>
          <a:xfrm>
            <a:off x="3122127" y="3730427"/>
            <a:ext cx="2898707" cy="2286833"/>
          </a:xfrm>
        </p:spPr>
        <p:txBody>
          <a:bodyPr/>
          <a:lstStyle/>
          <a:p>
            <a:pPr>
              <a:lnSpc>
                <a:spcPct val="100000"/>
              </a:lnSpc>
            </a:pPr>
            <a:r>
              <a:rPr lang="en-US" sz="2800" b="1" dirty="0">
                <a:latin typeface="Arial Narrow"/>
                <a:cs typeface="Arial Narrow"/>
              </a:rPr>
              <a:t>5. IDENTIFY  BPIE INDICATORS TO PRIORITIZE FOR IMPROVEMENT</a:t>
            </a:r>
          </a:p>
        </p:txBody>
      </p:sp>
      <p:sp>
        <p:nvSpPr>
          <p:cNvPr id="6" name="Text Placeholder 5"/>
          <p:cNvSpPr>
            <a:spLocks noGrp="1"/>
          </p:cNvSpPr>
          <p:nvPr>
            <p:ph type="body" sz="quarter" idx="16"/>
          </p:nvPr>
        </p:nvSpPr>
        <p:spPr>
          <a:xfrm>
            <a:off x="181423" y="1260593"/>
            <a:ext cx="2927537" cy="2278270"/>
          </a:xfrm>
        </p:spPr>
        <p:txBody>
          <a:bodyPr/>
          <a:lstStyle/>
          <a:p>
            <a:pPr>
              <a:lnSpc>
                <a:spcPct val="100000"/>
              </a:lnSpc>
            </a:pPr>
            <a:r>
              <a:rPr lang="en-US" sz="2800" b="1" dirty="0">
                <a:latin typeface="Arial Narrow"/>
                <a:cs typeface="Arial Narrow"/>
              </a:rPr>
              <a:t>1. READ THE GUIDE</a:t>
            </a:r>
          </a:p>
          <a:p>
            <a:pPr>
              <a:lnSpc>
                <a:spcPct val="100000"/>
              </a:lnSpc>
            </a:pPr>
            <a:r>
              <a:rPr lang="en-US" sz="2800" b="1" dirty="0">
                <a:latin typeface="Arial Narrow"/>
                <a:cs typeface="Arial Narrow"/>
              </a:rPr>
              <a:t>    </a:t>
            </a:r>
          </a:p>
          <a:p>
            <a:r>
              <a:rPr lang="en-US" sz="2800" b="1" dirty="0">
                <a:latin typeface="Arial Narrow"/>
                <a:cs typeface="Arial Narrow"/>
              </a:rPr>
              <a:t>    </a:t>
            </a:r>
          </a:p>
        </p:txBody>
      </p:sp>
      <p:sp>
        <p:nvSpPr>
          <p:cNvPr id="7" name="Text Placeholder 6"/>
          <p:cNvSpPr>
            <a:spLocks noGrp="1"/>
          </p:cNvSpPr>
          <p:nvPr>
            <p:ph type="body" sz="quarter" idx="17"/>
          </p:nvPr>
        </p:nvSpPr>
        <p:spPr>
          <a:xfrm>
            <a:off x="6133630" y="1260593"/>
            <a:ext cx="2894457" cy="2298719"/>
          </a:xfrm>
        </p:spPr>
        <p:txBody>
          <a:bodyPr/>
          <a:lstStyle/>
          <a:p>
            <a:pPr>
              <a:lnSpc>
                <a:spcPct val="100000"/>
              </a:lnSpc>
            </a:pPr>
            <a:r>
              <a:rPr lang="en-US" sz="2800" b="1" dirty="0">
                <a:solidFill>
                  <a:schemeClr val="bg1"/>
                </a:solidFill>
                <a:latin typeface="Arial Narrow"/>
                <a:cs typeface="Arial Narrow"/>
              </a:rPr>
              <a:t>3. IDENTIFY, SCHEDULE, INVITE THE BPIE TEAM</a:t>
            </a:r>
          </a:p>
          <a:p>
            <a:endParaRPr lang="en-US" sz="4000" b="1" dirty="0">
              <a:latin typeface="Arial Narrow Bold" panose="020B0706020202030204" pitchFamily="34" charset="0"/>
              <a:cs typeface="Arial"/>
            </a:endParaRPr>
          </a:p>
        </p:txBody>
      </p:sp>
      <p:sp>
        <p:nvSpPr>
          <p:cNvPr id="11" name="Text Placeholder 10"/>
          <p:cNvSpPr>
            <a:spLocks noGrp="1"/>
          </p:cNvSpPr>
          <p:nvPr>
            <p:ph type="body" sz="quarter" idx="21"/>
          </p:nvPr>
        </p:nvSpPr>
        <p:spPr>
          <a:xfrm>
            <a:off x="3184559" y="1064599"/>
            <a:ext cx="3098675" cy="2423273"/>
          </a:xfrm>
        </p:spPr>
        <p:txBody>
          <a:bodyPr>
            <a:scene3d>
              <a:camera prst="orthographicFront"/>
              <a:lightRig rig="soft" dir="tl">
                <a:rot lat="0" lon="0" rev="0"/>
              </a:lightRig>
            </a:scene3d>
            <a:sp3d contourW="25400" prstMaterial="matte">
              <a:contourClr>
                <a:schemeClr val="accent2">
                  <a:tint val="20000"/>
                </a:schemeClr>
              </a:contourClr>
            </a:sp3d>
          </a:bodyPr>
          <a:lstStyle/>
          <a:p>
            <a:pPr algn="l"/>
            <a:endParaRPr lang="en-US" sz="800" spc="50" dirty="0">
              <a:ln w="11430"/>
              <a:solidFill>
                <a:srgbClr val="F15D22"/>
              </a:solidFill>
              <a:effectLst/>
              <a:latin typeface="Arial Narrow"/>
              <a:cs typeface="Arial Narrow"/>
            </a:endParaRPr>
          </a:p>
          <a:p>
            <a:pPr algn="l"/>
            <a:r>
              <a:rPr lang="en-US" sz="2800" spc="50" dirty="0">
                <a:ln w="11430"/>
                <a:solidFill>
                  <a:srgbClr val="F15D22"/>
                </a:solidFill>
                <a:effectLst/>
                <a:latin typeface="Arial Narrow"/>
                <a:cs typeface="Arial Narrow"/>
              </a:rPr>
              <a:t>2. VERIFY YOUR SCHOOL BPIE ACCOUNT</a:t>
            </a:r>
            <a:endParaRPr lang="en-US" sz="2800" dirty="0">
              <a:solidFill>
                <a:srgbClr val="F15D22"/>
              </a:solidFill>
              <a:effectLst/>
              <a:latin typeface="Arial Narrow"/>
              <a:cs typeface="Arial Narrow"/>
            </a:endParaRPr>
          </a:p>
          <a:p>
            <a:endParaRPr lang="en-US" sz="2800" dirty="0">
              <a:solidFill>
                <a:srgbClr val="F15D22"/>
              </a:solidFill>
              <a:latin typeface="Arial Narrow"/>
              <a:cs typeface="Arial Narrow"/>
            </a:endParaRPr>
          </a:p>
          <a:p>
            <a:r>
              <a:rPr lang="en-US" sz="1800" dirty="0">
                <a:latin typeface="Arial Narrow"/>
                <a:cs typeface="Arial Narrow"/>
              </a:rPr>
              <a:t>     </a:t>
            </a:r>
            <a:endParaRPr lang="en-US" sz="2800" dirty="0">
              <a:solidFill>
                <a:srgbClr val="70B75E"/>
              </a:solidFill>
              <a:effectLst/>
              <a:latin typeface="Arial Narrow"/>
              <a:cs typeface="Arial Narrow"/>
            </a:endParaRPr>
          </a:p>
          <a:p>
            <a:pPr algn="l"/>
            <a:endParaRPr lang="en-US" sz="2800" spc="50" dirty="0">
              <a:ln w="11430"/>
              <a:solidFill>
                <a:schemeClr val="accent2"/>
              </a:solidFill>
              <a:effectLst/>
              <a:latin typeface="Arial Narrow"/>
              <a:cs typeface="Arial Narrow"/>
            </a:endParaRPr>
          </a:p>
        </p:txBody>
      </p:sp>
      <p:sp>
        <p:nvSpPr>
          <p:cNvPr id="12" name="Text Placeholder 11"/>
          <p:cNvSpPr>
            <a:spLocks noGrp="1"/>
          </p:cNvSpPr>
          <p:nvPr>
            <p:ph type="body" sz="quarter" idx="22"/>
          </p:nvPr>
        </p:nvSpPr>
        <p:spPr>
          <a:xfrm>
            <a:off x="181423" y="3676061"/>
            <a:ext cx="2927537" cy="2320212"/>
          </a:xfrm>
        </p:spPr>
        <p:txBody>
          <a:bodyPr/>
          <a:lstStyle/>
          <a:p>
            <a:pPr algn="l"/>
            <a:r>
              <a:rPr lang="en-US" sz="2800" dirty="0">
                <a:solidFill>
                  <a:srgbClr val="70B75E"/>
                </a:solidFill>
                <a:effectLst/>
                <a:latin typeface="Arial Narrow"/>
                <a:cs typeface="Arial Narrow"/>
              </a:rPr>
              <a:t>4.  PREP FOR/ CONDUCT  TEAM MEETING</a:t>
            </a:r>
          </a:p>
        </p:txBody>
      </p:sp>
      <p:sp>
        <p:nvSpPr>
          <p:cNvPr id="13" name="Text Placeholder 12"/>
          <p:cNvSpPr>
            <a:spLocks noGrp="1"/>
          </p:cNvSpPr>
          <p:nvPr>
            <p:ph type="body" sz="quarter" idx="23"/>
          </p:nvPr>
        </p:nvSpPr>
        <p:spPr>
          <a:xfrm>
            <a:off x="6144693" y="3730427"/>
            <a:ext cx="2837382" cy="2265846"/>
          </a:xfrm>
        </p:spPr>
        <p:txBody>
          <a:bodyPr/>
          <a:lstStyle/>
          <a:p>
            <a:pPr algn="l"/>
            <a:r>
              <a:rPr lang="en-US" sz="2800" spc="50" dirty="0">
                <a:ln w="11430"/>
                <a:solidFill>
                  <a:schemeClr val="accent1"/>
                </a:solidFill>
                <a:effectLst/>
                <a:latin typeface="Arial Narrow"/>
                <a:cs typeface="Arial Narrow"/>
              </a:rPr>
              <a:t>6. UPLOAD YOUR FINAL SELF ASSESSMENT TO YOUR SIP</a:t>
            </a:r>
          </a:p>
        </p:txBody>
      </p:sp>
    </p:spTree>
    <p:extLst>
      <p:ext uri="{BB962C8B-B14F-4D97-AF65-F5344CB8AC3E}">
        <p14:creationId xmlns:p14="http://schemas.microsoft.com/office/powerpoint/2010/main" val="7353628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136</a:t>
            </a:fld>
            <a:endParaRPr lang="en-US" dirty="0"/>
          </a:p>
        </p:txBody>
      </p:sp>
      <p:sp>
        <p:nvSpPr>
          <p:cNvPr id="6" name="Text Placeholder 5"/>
          <p:cNvSpPr>
            <a:spLocks noGrp="1"/>
          </p:cNvSpPr>
          <p:nvPr>
            <p:ph type="body" sz="quarter" idx="13"/>
          </p:nvPr>
        </p:nvSpPr>
        <p:spPr/>
        <p:txBody>
          <a:bodyPr/>
          <a:lstStyle/>
          <a:p>
            <a:r>
              <a:rPr lang="en-US" dirty="0"/>
              <a:t>Best practices for inclusive education</a:t>
            </a:r>
          </a:p>
        </p:txBody>
      </p:sp>
      <p:pic>
        <p:nvPicPr>
          <p:cNvPr id="16" name="Picture 15"/>
          <p:cNvPicPr/>
          <p:nvPr/>
        </p:nvPicPr>
        <p:blipFill>
          <a:blip r:embed="rId3">
            <a:extLst>
              <a:ext uri="{28A0092B-C50C-407E-A947-70E740481C1C}">
                <a14:useLocalDpi xmlns:a14="http://schemas.microsoft.com/office/drawing/2010/main" val="0"/>
              </a:ext>
            </a:extLst>
          </a:blip>
          <a:stretch>
            <a:fillRect/>
          </a:stretch>
        </p:blipFill>
        <p:spPr>
          <a:xfrm>
            <a:off x="287383" y="1672046"/>
            <a:ext cx="8581979" cy="3840480"/>
          </a:xfrm>
          <a:prstGeom prst="rect">
            <a:avLst/>
          </a:prstGeom>
        </p:spPr>
      </p:pic>
      <p:sp>
        <p:nvSpPr>
          <p:cNvPr id="17" name="TextBox 16"/>
          <p:cNvSpPr txBox="1"/>
          <p:nvPr/>
        </p:nvSpPr>
        <p:spPr>
          <a:xfrm>
            <a:off x="444500" y="368300"/>
            <a:ext cx="8424862" cy="1477328"/>
          </a:xfrm>
          <a:prstGeom prst="rect">
            <a:avLst/>
          </a:prstGeom>
          <a:noFill/>
        </p:spPr>
        <p:txBody>
          <a:bodyPr wrap="square" rtlCol="0">
            <a:spAutoFit/>
          </a:bodyPr>
          <a:lstStyle/>
          <a:p>
            <a:r>
              <a:rPr lang="en-US" sz="2400" b="1" dirty="0"/>
              <a:t>Scroll down to BEST Practice #4. Click on BPIE Documents &amp; Upload Tab. Access  resources under BPIE Documents. Upload completed BPIE Assessment PDF.</a:t>
            </a:r>
          </a:p>
          <a:p>
            <a:r>
              <a:rPr lang="en-US" dirty="0"/>
              <a:t> </a:t>
            </a:r>
          </a:p>
        </p:txBody>
      </p:sp>
    </p:spTree>
    <p:extLst>
      <p:ext uri="{BB962C8B-B14F-4D97-AF65-F5344CB8AC3E}">
        <p14:creationId xmlns:p14="http://schemas.microsoft.com/office/powerpoint/2010/main" val="29086498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137</a:t>
            </a:fld>
            <a:endParaRPr lang="en-US" dirty="0"/>
          </a:p>
        </p:txBody>
      </p:sp>
      <p:sp>
        <p:nvSpPr>
          <p:cNvPr id="4" name="Text Placeholder 3"/>
          <p:cNvSpPr>
            <a:spLocks noGrp="1"/>
          </p:cNvSpPr>
          <p:nvPr>
            <p:ph type="body" sz="quarter" idx="13"/>
          </p:nvPr>
        </p:nvSpPr>
        <p:spPr/>
        <p:txBody>
          <a:bodyPr/>
          <a:lstStyle/>
          <a:p>
            <a:r>
              <a:rPr lang="en-US" dirty="0"/>
              <a:t>Best Practices for Inclusive Education</a:t>
            </a:r>
          </a:p>
        </p:txBody>
      </p:sp>
      <p:sp>
        <p:nvSpPr>
          <p:cNvPr id="6" name="Picture Placeholder 5"/>
          <p:cNvSpPr>
            <a:spLocks noGrp="1"/>
          </p:cNvSpPr>
          <p:nvPr>
            <p:ph type="pic" sz="quarter" idx="14"/>
          </p:nvPr>
        </p:nvSpPr>
        <p:spPr/>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762000" y="199492"/>
            <a:ext cx="7416800" cy="5045607"/>
          </a:xfrm>
          <a:prstGeom prst="rect">
            <a:avLst/>
          </a:prstGeom>
        </p:spPr>
      </p:pic>
      <p:sp>
        <p:nvSpPr>
          <p:cNvPr id="8" name="Up Arrow 7"/>
          <p:cNvSpPr/>
          <p:nvPr/>
        </p:nvSpPr>
        <p:spPr>
          <a:xfrm rot="3494486">
            <a:off x="1346200" y="5021858"/>
            <a:ext cx="484632" cy="978408"/>
          </a:xfrm>
          <a:prstGeom prst="upArrow">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2513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Best practices for inclusive education</a:t>
            </a:r>
          </a:p>
        </p:txBody>
      </p:sp>
      <p:sp>
        <p:nvSpPr>
          <p:cNvPr id="2" name="Title 1"/>
          <p:cNvSpPr>
            <a:spLocks noGrp="1"/>
          </p:cNvSpPr>
          <p:nvPr>
            <p:ph type="title"/>
          </p:nvPr>
        </p:nvSpPr>
        <p:spPr>
          <a:xfrm>
            <a:off x="160638" y="165100"/>
            <a:ext cx="8810325" cy="954088"/>
          </a:xfrm>
        </p:spPr>
        <p:txBody>
          <a:bodyPr anchor="ctr">
            <a:normAutofit/>
          </a:bodyPr>
          <a:lstStyle/>
          <a:p>
            <a:pPr algn="ctr"/>
            <a:r>
              <a:rPr lang="en-US" sz="4400" dirty="0">
                <a:solidFill>
                  <a:schemeClr val="bg1"/>
                </a:solidFill>
              </a:rPr>
              <a:t>School BPIE Crosswalk </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38" y="1119188"/>
            <a:ext cx="8810325" cy="5110993"/>
          </a:xfrm>
          <a:prstGeom prst="rect">
            <a:avLst/>
          </a:prstGeom>
        </p:spPr>
      </p:pic>
    </p:spTree>
    <p:extLst>
      <p:ext uri="{BB962C8B-B14F-4D97-AF65-F5344CB8AC3E}">
        <p14:creationId xmlns:p14="http://schemas.microsoft.com/office/powerpoint/2010/main" val="21132523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Best practices for inclusive education</a:t>
            </a:r>
          </a:p>
        </p:txBody>
      </p:sp>
      <p:sp>
        <p:nvSpPr>
          <p:cNvPr id="2" name="Title 1"/>
          <p:cNvSpPr>
            <a:spLocks noGrp="1"/>
          </p:cNvSpPr>
          <p:nvPr>
            <p:ph type="title"/>
          </p:nvPr>
        </p:nvSpPr>
        <p:spPr>
          <a:xfrm>
            <a:off x="160638" y="165100"/>
            <a:ext cx="8810325" cy="954088"/>
          </a:xfrm>
        </p:spPr>
        <p:txBody>
          <a:bodyPr anchor="ctr">
            <a:noAutofit/>
          </a:bodyPr>
          <a:lstStyle/>
          <a:p>
            <a:pPr algn="ctr"/>
            <a:r>
              <a:rPr lang="en-US" sz="4400" dirty="0">
                <a:solidFill>
                  <a:schemeClr val="bg1"/>
                </a:solidFill>
              </a:rPr>
              <a:t>BPIE Guidance Document</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548" y="1119188"/>
            <a:ext cx="5572903" cy="4955041"/>
          </a:xfrm>
          <a:prstGeom prst="rect">
            <a:avLst/>
          </a:prstGeom>
        </p:spPr>
      </p:pic>
    </p:spTree>
    <p:extLst>
      <p:ext uri="{BB962C8B-B14F-4D97-AF65-F5344CB8AC3E}">
        <p14:creationId xmlns:p14="http://schemas.microsoft.com/office/powerpoint/2010/main" val="608932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14</a:t>
            </a:fld>
            <a:endParaRPr lang="en-US" dirty="0"/>
          </a:p>
        </p:txBody>
      </p:sp>
      <p:sp>
        <p:nvSpPr>
          <p:cNvPr id="4" name="Text Placeholder 3"/>
          <p:cNvSpPr>
            <a:spLocks noGrp="1"/>
          </p:cNvSpPr>
          <p:nvPr>
            <p:ph type="body" sz="quarter" idx="13"/>
          </p:nvPr>
        </p:nvSpPr>
        <p:spPr>
          <a:xfrm>
            <a:off x="986857" y="6335309"/>
            <a:ext cx="4714862" cy="365124"/>
          </a:xfrm>
        </p:spPr>
        <p:txBody>
          <a:bodyPr/>
          <a:lstStyle/>
          <a:p>
            <a:r>
              <a:rPr lang="en-US" sz="1000" dirty="0"/>
              <a:t>OFFICE OF SERVICE QUALITY  754-321-3850</a:t>
            </a:r>
          </a:p>
          <a:p>
            <a:endParaRPr lang="en-US" dirty="0"/>
          </a:p>
        </p:txBody>
      </p:sp>
      <p:sp>
        <p:nvSpPr>
          <p:cNvPr id="5" name="Title 4"/>
          <p:cNvSpPr>
            <a:spLocks noGrp="1"/>
          </p:cNvSpPr>
          <p:nvPr>
            <p:ph type="title"/>
          </p:nvPr>
        </p:nvSpPr>
        <p:spPr>
          <a:xfrm>
            <a:off x="2218750" y="165099"/>
            <a:ext cx="7250713" cy="829305"/>
          </a:xfrm>
        </p:spPr>
        <p:txBody>
          <a:bodyPr>
            <a:noAutofit/>
          </a:bodyPr>
          <a:lstStyle/>
          <a:p>
            <a:r>
              <a:rPr lang="en-US" sz="4400" dirty="0"/>
              <a:t>Best Practice #4</a:t>
            </a:r>
          </a:p>
        </p:txBody>
      </p:sp>
      <p:sp>
        <p:nvSpPr>
          <p:cNvPr id="10" name="Explosion 1 9"/>
          <p:cNvSpPr/>
          <p:nvPr/>
        </p:nvSpPr>
        <p:spPr>
          <a:xfrm>
            <a:off x="7328109" y="193673"/>
            <a:ext cx="1315168" cy="93745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a:p>
            <a:pPr algn="ctr"/>
            <a:r>
              <a:rPr lang="en-US" sz="1100" dirty="0"/>
              <a:t>Revised 18-19</a:t>
            </a:r>
          </a:p>
          <a:p>
            <a:pPr algn="ctr"/>
            <a:endParaRPr lang="en-US" sz="1350" dirty="0"/>
          </a:p>
        </p:txBody>
      </p:sp>
      <p:sp>
        <p:nvSpPr>
          <p:cNvPr id="11" name="Explosion 1 10"/>
          <p:cNvSpPr/>
          <p:nvPr/>
        </p:nvSpPr>
        <p:spPr>
          <a:xfrm>
            <a:off x="500723" y="207735"/>
            <a:ext cx="1296055" cy="86373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Revised18-19</a:t>
            </a:r>
          </a:p>
        </p:txBody>
      </p:sp>
      <p:sp>
        <p:nvSpPr>
          <p:cNvPr id="22" name="Rectangle 1">
            <a:extLst>
              <a:ext uri="{FF2B5EF4-FFF2-40B4-BE49-F238E27FC236}">
                <a16:creationId xmlns:a16="http://schemas.microsoft.com/office/drawing/2014/main" id="{8C7120CB-D5D9-44D9-AE70-815CE105B3ED}"/>
              </a:ext>
            </a:extLst>
          </p:cNvPr>
          <p:cNvSpPr>
            <a:spLocks noChangeArrowheads="1"/>
          </p:cNvSpPr>
          <p:nvPr/>
        </p:nvSpPr>
        <p:spPr bwMode="auto">
          <a:xfrm flipV="1">
            <a:off x="-5122566" y="-441196"/>
            <a:ext cx="181450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515F647F-1333-4036-A57A-44BA282BC989}"/>
              </a:ext>
            </a:extLst>
          </p:cNvPr>
          <p:cNvSpPr/>
          <p:nvPr/>
        </p:nvSpPr>
        <p:spPr>
          <a:xfrm>
            <a:off x="387680" y="1400959"/>
            <a:ext cx="8368639" cy="4401205"/>
          </a:xfrm>
          <a:prstGeom prst="rect">
            <a:avLst/>
          </a:prstGeom>
        </p:spPr>
        <p:txBody>
          <a:bodyPr wrap="square">
            <a:spAutoFit/>
          </a:bodyPr>
          <a:lstStyle/>
          <a:p>
            <a:r>
              <a:rPr lang="en-US" sz="3200" b="1" dirty="0">
                <a:solidFill>
                  <a:srgbClr val="F15D22"/>
                </a:solidFill>
              </a:rPr>
              <a:t>CONTINUOUS IMPROVEMENT</a:t>
            </a:r>
          </a:p>
          <a:p>
            <a:endParaRPr lang="en-US" sz="3200" b="1" dirty="0">
              <a:solidFill>
                <a:srgbClr val="F15D22"/>
              </a:solidFill>
            </a:endParaRPr>
          </a:p>
          <a:p>
            <a:pPr marL="171450" indent="-171450">
              <a:buFont typeface="Arial" panose="020B0604020202020204" pitchFamily="34" charset="0"/>
              <a:buChar char="•"/>
            </a:pPr>
            <a:r>
              <a:rPr lang="en-US" sz="2000" b="1" dirty="0">
                <a:solidFill>
                  <a:srgbClr val="00A5E3"/>
                </a:solidFill>
              </a:rPr>
              <a:t>As evidenced in the SES Band Data, which content area(s) will be the focus for improving student achievement and why was this area chosen? </a:t>
            </a:r>
          </a:p>
          <a:p>
            <a:pPr marL="171450" indent="-171450">
              <a:buFont typeface="Arial" panose="020B0604020202020204" pitchFamily="34" charset="0"/>
              <a:buChar char="•"/>
            </a:pPr>
            <a:endParaRPr lang="en-US" sz="2000" b="1" dirty="0">
              <a:solidFill>
                <a:srgbClr val="00A5E3"/>
              </a:solidFill>
            </a:endParaRPr>
          </a:p>
          <a:p>
            <a:pPr marL="171450" indent="-171450">
              <a:buFont typeface="Arial" panose="020B0604020202020204" pitchFamily="34" charset="0"/>
              <a:buChar char="•"/>
            </a:pPr>
            <a:r>
              <a:rPr lang="en-US" sz="2000" b="1" dirty="0">
                <a:solidFill>
                  <a:srgbClr val="00A5E3"/>
                </a:solidFill>
              </a:rPr>
              <a:t>What specific BEST Practice(s) will be implemented or scaled-up to improve teaching and learning in order to increase performance within the SES Band? </a:t>
            </a:r>
          </a:p>
          <a:p>
            <a:endParaRPr lang="en-US" sz="2000" b="1" dirty="0">
              <a:solidFill>
                <a:srgbClr val="00A5E3"/>
              </a:solidFill>
            </a:endParaRPr>
          </a:p>
          <a:p>
            <a:pPr marL="171450" indent="-171450">
              <a:buFont typeface="Arial" panose="020B0604020202020204" pitchFamily="34" charset="0"/>
              <a:buChar char="•"/>
            </a:pPr>
            <a:r>
              <a:rPr lang="en-US" sz="2000" b="1" dirty="0">
                <a:solidFill>
                  <a:srgbClr val="00A5E3"/>
                </a:solidFill>
              </a:rPr>
              <a:t>Describe in detail how the BEST Practice(s) will be scaled-up.</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dirty="0"/>
          </a:p>
          <a:p>
            <a:endParaRPr lang="en-US" sz="1200" dirty="0"/>
          </a:p>
        </p:txBody>
      </p:sp>
    </p:spTree>
    <p:extLst>
      <p:ext uri="{BB962C8B-B14F-4D97-AF65-F5344CB8AC3E}">
        <p14:creationId xmlns:p14="http://schemas.microsoft.com/office/powerpoint/2010/main" val="8833747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140</a:t>
            </a:fld>
            <a:endParaRPr lang="en-US" dirty="0"/>
          </a:p>
        </p:txBody>
      </p:sp>
      <p:sp>
        <p:nvSpPr>
          <p:cNvPr id="4" name="Title 3"/>
          <p:cNvSpPr>
            <a:spLocks noGrp="1"/>
          </p:cNvSpPr>
          <p:nvPr>
            <p:ph type="title"/>
          </p:nvPr>
        </p:nvSpPr>
        <p:spPr/>
        <p:txBody>
          <a:bodyPr/>
          <a:lstStyle/>
          <a:p>
            <a:r>
              <a:rPr lang="en-US" dirty="0"/>
              <a:t>Assistance to Complete the School BPIE</a:t>
            </a:r>
            <a:br>
              <a:rPr lang="en-US" dirty="0"/>
            </a:br>
            <a:endParaRPr lang="en-US" dirty="0"/>
          </a:p>
        </p:txBody>
      </p:sp>
      <p:sp>
        <p:nvSpPr>
          <p:cNvPr id="5" name="Text Placeholder 4"/>
          <p:cNvSpPr>
            <a:spLocks noGrp="1"/>
          </p:cNvSpPr>
          <p:nvPr>
            <p:ph type="body" sz="quarter" idx="13"/>
          </p:nvPr>
        </p:nvSpPr>
        <p:spPr/>
        <p:txBody>
          <a:bodyPr/>
          <a:lstStyle/>
          <a:p>
            <a:r>
              <a:rPr lang="en-US" dirty="0"/>
              <a:t>Best Practices for Inclusive Education</a:t>
            </a:r>
          </a:p>
        </p:txBody>
      </p:sp>
      <p:sp>
        <p:nvSpPr>
          <p:cNvPr id="7" name="Picture Placeholder 6"/>
          <p:cNvSpPr>
            <a:spLocks noGrp="1"/>
          </p:cNvSpPr>
          <p:nvPr>
            <p:ph type="pic" sz="quarter" idx="14"/>
          </p:nvPr>
        </p:nvSpPr>
        <p:spPr/>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460500" y="2239962"/>
            <a:ext cx="6553200" cy="3925888"/>
          </a:xfrm>
          <a:prstGeom prst="rect">
            <a:avLst/>
          </a:prstGeom>
        </p:spPr>
      </p:pic>
      <p:sp>
        <p:nvSpPr>
          <p:cNvPr id="9" name="TextBox 8"/>
          <p:cNvSpPr txBox="1"/>
          <p:nvPr/>
        </p:nvSpPr>
        <p:spPr>
          <a:xfrm>
            <a:off x="444501" y="1498600"/>
            <a:ext cx="8305800" cy="461665"/>
          </a:xfrm>
          <a:prstGeom prst="rect">
            <a:avLst/>
          </a:prstGeom>
          <a:noFill/>
        </p:spPr>
        <p:txBody>
          <a:bodyPr wrap="square" rtlCol="0">
            <a:spAutoFit/>
          </a:bodyPr>
          <a:lstStyle/>
          <a:p>
            <a:pPr algn="ctr"/>
            <a:r>
              <a:rPr lang="en-US" sz="2400" b="1" dirty="0"/>
              <a:t>https://browardschools.instructure.com/enroll/FCLTK9</a:t>
            </a:r>
            <a:r>
              <a:rPr lang="en-US" dirty="0"/>
              <a:t> </a:t>
            </a:r>
          </a:p>
        </p:txBody>
      </p:sp>
    </p:spTree>
    <p:extLst>
      <p:ext uri="{BB962C8B-B14F-4D97-AF65-F5344CB8AC3E}">
        <p14:creationId xmlns:p14="http://schemas.microsoft.com/office/powerpoint/2010/main" val="40197227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141</a:t>
            </a:fld>
            <a:endParaRPr lang="en-US" dirty="0"/>
          </a:p>
        </p:txBody>
      </p:sp>
      <p:sp>
        <p:nvSpPr>
          <p:cNvPr id="4" name="Title 3"/>
          <p:cNvSpPr>
            <a:spLocks noGrp="1"/>
          </p:cNvSpPr>
          <p:nvPr>
            <p:ph type="title"/>
          </p:nvPr>
        </p:nvSpPr>
        <p:spPr/>
        <p:txBody>
          <a:bodyPr/>
          <a:lstStyle/>
          <a:p>
            <a:r>
              <a:rPr lang="en-US" dirty="0"/>
              <a:t>Assistance to Complete the School BPIE</a:t>
            </a:r>
            <a:br>
              <a:rPr lang="en-US" dirty="0"/>
            </a:br>
            <a:endParaRPr lang="en-US" dirty="0"/>
          </a:p>
        </p:txBody>
      </p:sp>
      <p:sp>
        <p:nvSpPr>
          <p:cNvPr id="5" name="Text Placeholder 4"/>
          <p:cNvSpPr>
            <a:spLocks noGrp="1"/>
          </p:cNvSpPr>
          <p:nvPr>
            <p:ph type="body" sz="quarter" idx="13"/>
          </p:nvPr>
        </p:nvSpPr>
        <p:spPr/>
        <p:txBody>
          <a:bodyPr/>
          <a:lstStyle/>
          <a:p>
            <a:r>
              <a:rPr lang="en-US" dirty="0"/>
              <a:t>Best Practices for Inclusive Education</a:t>
            </a:r>
          </a:p>
        </p:txBody>
      </p:sp>
      <p:sp>
        <p:nvSpPr>
          <p:cNvPr id="7" name="Picture Placeholder 6"/>
          <p:cNvSpPr>
            <a:spLocks noGrp="1"/>
          </p:cNvSpPr>
          <p:nvPr>
            <p:ph type="pic" sz="quarter" idx="14"/>
          </p:nvPr>
        </p:nvSpPr>
        <p:spPr>
          <a:xfrm>
            <a:off x="160338" y="1193800"/>
            <a:ext cx="8802687" cy="4795838"/>
          </a:xfrm>
        </p:spPr>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444501" y="2238226"/>
            <a:ext cx="4114800" cy="3524250"/>
          </a:xfrm>
          <a:prstGeom prst="rect">
            <a:avLst/>
          </a:prstGeom>
        </p:spPr>
      </p:pic>
      <p:sp>
        <p:nvSpPr>
          <p:cNvPr id="9" name="TextBox 8"/>
          <p:cNvSpPr txBox="1"/>
          <p:nvPr/>
        </p:nvSpPr>
        <p:spPr>
          <a:xfrm>
            <a:off x="444501" y="1498600"/>
            <a:ext cx="8305800" cy="461665"/>
          </a:xfrm>
          <a:prstGeom prst="rect">
            <a:avLst/>
          </a:prstGeom>
          <a:noFill/>
        </p:spPr>
        <p:txBody>
          <a:bodyPr wrap="square" rtlCol="0">
            <a:spAutoFit/>
          </a:bodyPr>
          <a:lstStyle/>
          <a:p>
            <a:pPr algn="ctr"/>
            <a:r>
              <a:rPr lang="en-US" sz="2400" b="1" dirty="0"/>
              <a:t>June 26, 2018 Professional Learning Sessions</a:t>
            </a:r>
            <a:r>
              <a:rPr lang="en-US" dirty="0"/>
              <a:t> </a:t>
            </a:r>
          </a:p>
        </p:txBody>
      </p:sp>
      <p:sp>
        <p:nvSpPr>
          <p:cNvPr id="2" name="TextBox 1"/>
          <p:cNvSpPr txBox="1"/>
          <p:nvPr/>
        </p:nvSpPr>
        <p:spPr>
          <a:xfrm>
            <a:off x="4940300" y="2374900"/>
            <a:ext cx="3670300" cy="3170099"/>
          </a:xfrm>
          <a:prstGeom prst="rect">
            <a:avLst/>
          </a:prstGeom>
          <a:solidFill>
            <a:schemeClr val="accent1">
              <a:lumMod val="20000"/>
              <a:lumOff val="80000"/>
            </a:schemeClr>
          </a:solidFill>
        </p:spPr>
        <p:txBody>
          <a:bodyPr wrap="square" rtlCol="0">
            <a:spAutoFit/>
          </a:bodyPr>
          <a:lstStyle/>
          <a:p>
            <a:r>
              <a:rPr lang="en-US" sz="2000" b="1" dirty="0"/>
              <a:t>Four 90-minute sessions will be held at Arthur Ashe Campus to review the School BPIE Process for School Administrators and/or ESE Specialists. </a:t>
            </a:r>
          </a:p>
          <a:p>
            <a:endParaRPr lang="en-US" sz="2000" b="1" dirty="0"/>
          </a:p>
          <a:p>
            <a:r>
              <a:rPr lang="en-US" sz="2000" b="1" dirty="0"/>
              <a:t>More information will be shared with ESE Specialists in May, 2018.</a:t>
            </a:r>
          </a:p>
        </p:txBody>
      </p:sp>
    </p:spTree>
    <p:extLst>
      <p:ext uri="{BB962C8B-B14F-4D97-AF65-F5344CB8AC3E}">
        <p14:creationId xmlns:p14="http://schemas.microsoft.com/office/powerpoint/2010/main" val="35781188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611" y="1509696"/>
            <a:ext cx="8532116" cy="4278080"/>
          </a:xfrm>
        </p:spPr>
        <p:txBody>
          <a:bodyPr/>
          <a:lstStyle/>
          <a:p>
            <a:pPr algn="ctr"/>
            <a:r>
              <a:rPr lang="en-US" sz="3600" b="1" dirty="0"/>
              <a:t>Florida Inclusion Network Facilitators</a:t>
            </a:r>
          </a:p>
          <a:p>
            <a:pPr algn="ctr"/>
            <a:endParaRPr lang="en-US" sz="3600" b="1" dirty="0"/>
          </a:p>
          <a:p>
            <a:pPr algn="ctr"/>
            <a:endParaRPr lang="en-US" sz="3600" b="1" dirty="0"/>
          </a:p>
          <a:p>
            <a:pPr algn="ctr"/>
            <a:r>
              <a:rPr lang="en-US" sz="3600" b="1" dirty="0"/>
              <a:t>754-321-3400</a:t>
            </a:r>
          </a:p>
          <a:p>
            <a:pPr algn="ctr"/>
            <a:endParaRPr lang="en-US" sz="3600" b="1" dirty="0"/>
          </a:p>
          <a:p>
            <a:pPr algn="ctr"/>
            <a:r>
              <a:rPr lang="en-US" sz="3200" b="1" dirty="0"/>
              <a:t>jasheena.ekhator@browardschools.com</a:t>
            </a:r>
          </a:p>
          <a:p>
            <a:pPr algn="ctr"/>
            <a:endParaRPr lang="en-US" sz="3600" b="1" dirty="0"/>
          </a:p>
          <a:p>
            <a:pPr algn="ctr"/>
            <a:r>
              <a:rPr lang="en-US" sz="3200" b="1" dirty="0"/>
              <a:t>barbarakrakower@browardschools.com</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Best practices for inclusive education</a:t>
            </a:r>
          </a:p>
        </p:txBody>
      </p:sp>
      <p:sp>
        <p:nvSpPr>
          <p:cNvPr id="5" name="Title 4"/>
          <p:cNvSpPr>
            <a:spLocks noGrp="1"/>
          </p:cNvSpPr>
          <p:nvPr>
            <p:ph type="title"/>
          </p:nvPr>
        </p:nvSpPr>
        <p:spPr>
          <a:xfrm>
            <a:off x="160170" y="165100"/>
            <a:ext cx="8810793" cy="954088"/>
          </a:xfrm>
        </p:spPr>
        <p:txBody>
          <a:bodyPr anchor="ctr"/>
          <a:lstStyle/>
          <a:p>
            <a:pPr algn="ctr"/>
            <a:r>
              <a:rPr lang="en-US" sz="4400" dirty="0"/>
              <a:t>Questions and Support</a:t>
            </a:r>
          </a:p>
        </p:txBody>
      </p:sp>
    </p:spTree>
    <p:extLst>
      <p:ext uri="{BB962C8B-B14F-4D97-AF65-F5344CB8AC3E}">
        <p14:creationId xmlns:p14="http://schemas.microsoft.com/office/powerpoint/2010/main" val="27074059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6591" y="1298961"/>
            <a:ext cx="7886268" cy="5352234"/>
          </a:xfrm>
        </p:spPr>
        <p:txBody>
          <a:bodyPr/>
          <a:lstStyle/>
          <a:p>
            <a:pPr algn="ctr"/>
            <a:endParaRPr lang="en-US" dirty="0">
              <a:solidFill>
                <a:schemeClr val="bg1"/>
              </a:solidFill>
              <a:latin typeface="Arial Black"/>
              <a:cs typeface="Arial Black"/>
            </a:endParaRPr>
          </a:p>
          <a:p>
            <a:pPr algn="ctr"/>
            <a:endParaRPr lang="en-US" sz="1600" b="1" dirty="0">
              <a:solidFill>
                <a:schemeClr val="bg1"/>
              </a:solidFill>
              <a:latin typeface="Arial"/>
              <a:cs typeface="Arial"/>
            </a:endParaRPr>
          </a:p>
          <a:p>
            <a:r>
              <a:rPr lang="en-US" sz="3600" dirty="0">
                <a:solidFill>
                  <a:schemeClr val="bg1"/>
                </a:solidFill>
                <a:latin typeface="Arial Narrow Bold" panose="020B0706020202030204" pitchFamily="34" charset="0"/>
                <a:cs typeface="Arial Black"/>
              </a:rPr>
              <a:t>Quarter 1: September 11 - September 14</a:t>
            </a:r>
          </a:p>
          <a:p>
            <a:endParaRPr lang="en-US" sz="3600" dirty="0">
              <a:solidFill>
                <a:schemeClr val="bg1"/>
              </a:solidFill>
              <a:latin typeface="Arial Narrow Bold" panose="020B0706020202030204" pitchFamily="34" charset="0"/>
              <a:cs typeface="Arial Black"/>
            </a:endParaRPr>
          </a:p>
          <a:p>
            <a:r>
              <a:rPr lang="en-US" sz="3600" dirty="0">
                <a:solidFill>
                  <a:schemeClr val="bg1"/>
                </a:solidFill>
                <a:latin typeface="Arial Narrow Bold" panose="020B0706020202030204" pitchFamily="34" charset="0"/>
                <a:cs typeface="Arial Black"/>
              </a:rPr>
              <a:t>Quarter 2: December 11 - December 14</a:t>
            </a:r>
          </a:p>
          <a:p>
            <a:endParaRPr lang="en-US" sz="3600" dirty="0">
              <a:solidFill>
                <a:schemeClr val="bg1"/>
              </a:solidFill>
              <a:latin typeface="Arial Narrow Bold" panose="020B0706020202030204" pitchFamily="34" charset="0"/>
              <a:cs typeface="Arial Black"/>
            </a:endParaRPr>
          </a:p>
          <a:p>
            <a:r>
              <a:rPr lang="en-US" sz="3600" dirty="0">
                <a:solidFill>
                  <a:schemeClr val="bg1"/>
                </a:solidFill>
                <a:latin typeface="Arial Narrow Bold" panose="020B0706020202030204" pitchFamily="34" charset="0"/>
                <a:cs typeface="Arial Black"/>
              </a:rPr>
              <a:t>Quarter 3: February 26 – March 1</a:t>
            </a:r>
          </a:p>
          <a:p>
            <a:endParaRPr lang="en-US" sz="3600" dirty="0">
              <a:solidFill>
                <a:schemeClr val="bg1"/>
              </a:solidFill>
              <a:latin typeface="Arial Narrow Bold" panose="020B0706020202030204" pitchFamily="34" charset="0"/>
              <a:cs typeface="Arial Black"/>
            </a:endParaRPr>
          </a:p>
          <a:p>
            <a:r>
              <a:rPr lang="en-US" sz="3600" dirty="0">
                <a:solidFill>
                  <a:schemeClr val="bg1"/>
                </a:solidFill>
                <a:latin typeface="Arial Narrow Bold" panose="020B0706020202030204" pitchFamily="34" charset="0"/>
                <a:cs typeface="Arial Black"/>
              </a:rPr>
              <a:t>Quarter 4: May 7 – May 10               </a:t>
            </a:r>
            <a:r>
              <a:rPr lang="en-US" sz="4000" dirty="0">
                <a:solidFill>
                  <a:schemeClr val="bg1"/>
                </a:solidFill>
                <a:latin typeface="Arial Narrow Bold" panose="020B0706020202030204" pitchFamily="34" charset="0"/>
                <a:cs typeface="Arial Black"/>
              </a:rPr>
              <a:t>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143</a:t>
            </a:fld>
            <a:endParaRPr lang="en-US" dirty="0"/>
          </a:p>
        </p:txBody>
      </p:sp>
      <p:sp>
        <p:nvSpPr>
          <p:cNvPr id="4" name="Title 3"/>
          <p:cNvSpPr>
            <a:spLocks noGrp="1"/>
          </p:cNvSpPr>
          <p:nvPr>
            <p:ph type="title"/>
          </p:nvPr>
        </p:nvSpPr>
        <p:spPr>
          <a:xfrm>
            <a:off x="663837" y="490629"/>
            <a:ext cx="7796499" cy="1064705"/>
          </a:xfrm>
        </p:spPr>
        <p:txBody>
          <a:bodyPr/>
          <a:lstStyle/>
          <a:p>
            <a:pPr algn="ctr"/>
            <a:br>
              <a:rPr lang="en-US" sz="5400" dirty="0">
                <a:solidFill>
                  <a:schemeClr val="bg1"/>
                </a:solidFill>
              </a:rPr>
            </a:br>
            <a:br>
              <a:rPr lang="en-US" sz="5400" dirty="0">
                <a:solidFill>
                  <a:schemeClr val="bg1"/>
                </a:solidFill>
              </a:rPr>
            </a:br>
            <a:br>
              <a:rPr lang="en-US" sz="5400" dirty="0">
                <a:solidFill>
                  <a:schemeClr val="bg1"/>
                </a:solidFill>
              </a:rPr>
            </a:br>
            <a:br>
              <a:rPr lang="en-US" sz="5400" dirty="0">
                <a:solidFill>
                  <a:schemeClr val="bg1"/>
                </a:solidFill>
              </a:rPr>
            </a:br>
            <a:br>
              <a:rPr lang="en-US" sz="5400" dirty="0">
                <a:solidFill>
                  <a:schemeClr val="bg1"/>
                </a:solidFill>
              </a:rPr>
            </a:br>
            <a:r>
              <a:rPr lang="en-US" sz="5400" dirty="0">
                <a:solidFill>
                  <a:schemeClr val="bg1"/>
                </a:solidFill>
              </a:rPr>
              <a:t>SIP TRAINING 2017-18</a:t>
            </a:r>
            <a:br>
              <a:rPr lang="en-US" sz="5400" dirty="0">
                <a:solidFill>
                  <a:schemeClr val="bg1"/>
                </a:solidFill>
              </a:rPr>
            </a:br>
            <a:r>
              <a:rPr lang="en-US" sz="5400" dirty="0">
                <a:solidFill>
                  <a:schemeClr val="bg1"/>
                </a:solidFill>
              </a:rPr>
              <a:t>SIP TRAINING 2017-18</a:t>
            </a:r>
            <a:br>
              <a:rPr lang="en-US" sz="5400" dirty="0">
                <a:solidFill>
                  <a:schemeClr val="bg1"/>
                </a:solidFill>
              </a:rPr>
            </a:br>
            <a:br>
              <a:rPr lang="en-US" sz="5400" dirty="0">
                <a:solidFill>
                  <a:schemeClr val="bg1"/>
                </a:solidFill>
              </a:rPr>
            </a:br>
            <a:r>
              <a:rPr lang="en-US" sz="5400" dirty="0">
                <a:solidFill>
                  <a:schemeClr val="bg1"/>
                </a:solidFill>
              </a:rPr>
              <a:t>SIP TRAINING 2018-19</a:t>
            </a:r>
          </a:p>
        </p:txBody>
      </p:sp>
      <p:sp>
        <p:nvSpPr>
          <p:cNvPr id="5" name="Text Placeholder 4"/>
          <p:cNvSpPr>
            <a:spLocks noGrp="1"/>
          </p:cNvSpPr>
          <p:nvPr>
            <p:ph type="body" sz="quarter" idx="13"/>
          </p:nvPr>
        </p:nvSpPr>
        <p:spPr>
          <a:xfrm>
            <a:off x="969434" y="6402917"/>
            <a:ext cx="4792118" cy="300040"/>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809996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15</a:t>
            </a:fld>
            <a:endParaRPr lang="en-US" dirty="0"/>
          </a:p>
        </p:txBody>
      </p:sp>
      <p:sp>
        <p:nvSpPr>
          <p:cNvPr id="4" name="Text Placeholder 3"/>
          <p:cNvSpPr>
            <a:spLocks noGrp="1"/>
          </p:cNvSpPr>
          <p:nvPr>
            <p:ph type="body" sz="quarter" idx="13"/>
          </p:nvPr>
        </p:nvSpPr>
        <p:spPr/>
        <p:txBody>
          <a:bodyPr/>
          <a:lstStyle/>
          <a:p>
            <a:r>
              <a:rPr lang="en-US" dirty="0"/>
              <a:t>Academics </a:t>
            </a:r>
          </a:p>
        </p:txBody>
      </p:sp>
      <p:sp>
        <p:nvSpPr>
          <p:cNvPr id="5" name="Title 4"/>
          <p:cNvSpPr>
            <a:spLocks noGrp="1"/>
          </p:cNvSpPr>
          <p:nvPr>
            <p:ph type="title"/>
          </p:nvPr>
        </p:nvSpPr>
        <p:spPr>
          <a:xfrm>
            <a:off x="2218750" y="165099"/>
            <a:ext cx="7250713" cy="829305"/>
          </a:xfrm>
        </p:spPr>
        <p:txBody>
          <a:bodyPr>
            <a:noAutofit/>
          </a:bodyPr>
          <a:lstStyle/>
          <a:p>
            <a:r>
              <a:rPr lang="en-US" sz="4400" dirty="0"/>
              <a:t>Best Practice #4</a:t>
            </a:r>
          </a:p>
        </p:txBody>
      </p:sp>
      <p:sp>
        <p:nvSpPr>
          <p:cNvPr id="10" name="Explosion 1 9"/>
          <p:cNvSpPr/>
          <p:nvPr/>
        </p:nvSpPr>
        <p:spPr>
          <a:xfrm>
            <a:off x="7328109" y="193673"/>
            <a:ext cx="1315168" cy="93745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a:p>
            <a:pPr algn="ctr"/>
            <a:r>
              <a:rPr lang="en-US" sz="1100" dirty="0"/>
              <a:t>Revised 18-19</a:t>
            </a:r>
          </a:p>
          <a:p>
            <a:pPr algn="ctr"/>
            <a:endParaRPr lang="en-US" sz="1350" dirty="0"/>
          </a:p>
        </p:txBody>
      </p:sp>
      <p:sp>
        <p:nvSpPr>
          <p:cNvPr id="11" name="Explosion 1 10"/>
          <p:cNvSpPr/>
          <p:nvPr/>
        </p:nvSpPr>
        <p:spPr>
          <a:xfrm>
            <a:off x="500723" y="207735"/>
            <a:ext cx="1296055" cy="86373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Revised18-19</a:t>
            </a:r>
          </a:p>
        </p:txBody>
      </p:sp>
      <p:sp>
        <p:nvSpPr>
          <p:cNvPr id="22" name="Rectangle 1">
            <a:extLst>
              <a:ext uri="{FF2B5EF4-FFF2-40B4-BE49-F238E27FC236}">
                <a16:creationId xmlns:a16="http://schemas.microsoft.com/office/drawing/2014/main" id="{8C7120CB-D5D9-44D9-AE70-815CE105B3ED}"/>
              </a:ext>
            </a:extLst>
          </p:cNvPr>
          <p:cNvSpPr>
            <a:spLocks noChangeArrowheads="1"/>
          </p:cNvSpPr>
          <p:nvPr/>
        </p:nvSpPr>
        <p:spPr bwMode="auto">
          <a:xfrm flipV="1">
            <a:off x="-5122566" y="-441196"/>
            <a:ext cx="181450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515F647F-1333-4036-A57A-44BA282BC989}"/>
              </a:ext>
            </a:extLst>
          </p:cNvPr>
          <p:cNvSpPr/>
          <p:nvPr/>
        </p:nvSpPr>
        <p:spPr>
          <a:xfrm>
            <a:off x="218842" y="1183701"/>
            <a:ext cx="8368639" cy="5509200"/>
          </a:xfrm>
          <a:prstGeom prst="rect">
            <a:avLst/>
          </a:prstGeom>
        </p:spPr>
        <p:txBody>
          <a:bodyPr wrap="square">
            <a:spAutoFit/>
          </a:bodyPr>
          <a:lstStyle/>
          <a:p>
            <a:r>
              <a:rPr lang="en-US" sz="3200" b="1" dirty="0">
                <a:solidFill>
                  <a:srgbClr val="F15D22"/>
                </a:solidFill>
              </a:rPr>
              <a:t>HIGH QUALITY INSTRUCTION</a:t>
            </a:r>
          </a:p>
          <a:p>
            <a:pPr marL="171450" indent="-171450">
              <a:buFont typeface="Arial" panose="020B0604020202020204" pitchFamily="34" charset="0"/>
              <a:buChar char="•"/>
            </a:pPr>
            <a:endParaRPr lang="en-US" sz="1600" b="1" dirty="0">
              <a:solidFill>
                <a:srgbClr val="0095D3"/>
              </a:solidFill>
            </a:endParaRPr>
          </a:p>
          <a:p>
            <a:pPr marL="171450" indent="-171450">
              <a:buFont typeface="Arial" panose="020B0604020202020204" pitchFamily="34" charset="0"/>
              <a:buChar char="•"/>
            </a:pPr>
            <a:r>
              <a:rPr lang="en-US" sz="1600" b="1" dirty="0">
                <a:solidFill>
                  <a:srgbClr val="0095D3"/>
                </a:solidFill>
              </a:rPr>
              <a:t>What specific school-level progress monitoring data is collected and how often?</a:t>
            </a:r>
            <a:r>
              <a:rPr lang="en-US" sz="1600" dirty="0">
                <a:solidFill>
                  <a:srgbClr val="0095D3"/>
                </a:solidFill>
              </a:rPr>
              <a:t> </a:t>
            </a:r>
          </a:p>
          <a:p>
            <a:pPr marL="171450" indent="-171450">
              <a:buFont typeface="Arial" panose="020B0604020202020204" pitchFamily="34" charset="0"/>
              <a:buChar char="•"/>
            </a:pPr>
            <a:endParaRPr lang="en-US" sz="1600" b="1" dirty="0">
              <a:solidFill>
                <a:srgbClr val="0095D3"/>
              </a:solidFill>
            </a:endParaRPr>
          </a:p>
          <a:p>
            <a:pPr marL="171450" indent="-171450">
              <a:buFont typeface="Arial" panose="020B0604020202020204" pitchFamily="34" charset="0"/>
              <a:buChar char="•"/>
            </a:pPr>
            <a:r>
              <a:rPr lang="en-US" sz="1600" b="1" dirty="0">
                <a:solidFill>
                  <a:srgbClr val="0095D3"/>
                </a:solidFill>
              </a:rPr>
              <a:t>How does the school ensure the fidelity of students not progressing towards school and district goals?</a:t>
            </a:r>
            <a:r>
              <a:rPr lang="en-US" sz="1600" dirty="0">
                <a:solidFill>
                  <a:srgbClr val="0095D3"/>
                </a:solidFill>
              </a:rPr>
              <a:t> </a:t>
            </a:r>
          </a:p>
          <a:p>
            <a:pPr marL="171450" indent="-171450">
              <a:buFont typeface="Arial" panose="020B0604020202020204" pitchFamily="34" charset="0"/>
              <a:buChar char="•"/>
            </a:pPr>
            <a:endParaRPr lang="en-US" sz="1600" b="1" dirty="0">
              <a:solidFill>
                <a:srgbClr val="0095D3"/>
              </a:solidFill>
            </a:endParaRPr>
          </a:p>
          <a:p>
            <a:pPr marL="171450" indent="-171450">
              <a:buFont typeface="Arial" panose="020B0604020202020204" pitchFamily="34" charset="0"/>
              <a:buChar char="•"/>
            </a:pPr>
            <a:r>
              <a:rPr lang="en-US" sz="1600" b="1" dirty="0">
                <a:solidFill>
                  <a:srgbClr val="0095D3"/>
                </a:solidFill>
              </a:rPr>
              <a:t>How does the school ensure that all classroom instruction is accessible to the full range of learners using Universal Designs for Learning (UDL) for effective instructional design (planning) and delivery (teaching)?</a:t>
            </a:r>
          </a:p>
          <a:p>
            <a:pPr marL="171450" indent="-171450">
              <a:buFont typeface="Arial" panose="020B0604020202020204" pitchFamily="34" charset="0"/>
              <a:buChar char="•"/>
            </a:pPr>
            <a:endParaRPr lang="en-US" sz="1600" b="1" dirty="0">
              <a:solidFill>
                <a:srgbClr val="0095D3"/>
              </a:solidFill>
            </a:endParaRPr>
          </a:p>
          <a:p>
            <a:pPr marL="171450" indent="-171450">
              <a:buFont typeface="Arial" panose="020B0604020202020204" pitchFamily="34" charset="0"/>
              <a:buChar char="•"/>
            </a:pPr>
            <a:r>
              <a:rPr lang="en-US" sz="1600" b="1" dirty="0">
                <a:solidFill>
                  <a:srgbClr val="0095D3"/>
                </a:solidFill>
              </a:rPr>
              <a:t>How does the school ensure Tier 1 Standards-Based classroom instruction is being implemented properly and effectively?</a:t>
            </a:r>
            <a:r>
              <a:rPr lang="en-US" sz="1600" dirty="0">
                <a:solidFill>
                  <a:srgbClr val="0095D3"/>
                </a:solidFill>
              </a:rPr>
              <a:t> </a:t>
            </a:r>
            <a:br>
              <a:rPr lang="en-US" sz="1600" dirty="0">
                <a:solidFill>
                  <a:srgbClr val="0095D3"/>
                </a:solidFill>
              </a:rPr>
            </a:br>
            <a:r>
              <a:rPr lang="en-US" sz="1600" dirty="0">
                <a:solidFill>
                  <a:srgbClr val="0095D3"/>
                </a:solidFill>
              </a:rPr>
              <a:t>Elementary school focus: Balanced Literacy</a:t>
            </a:r>
          </a:p>
          <a:p>
            <a:pPr marL="171450" indent="-171450">
              <a:buFont typeface="Arial" panose="020B0604020202020204" pitchFamily="34" charset="0"/>
              <a:buChar char="•"/>
            </a:pPr>
            <a:endParaRPr lang="en-US" sz="1600" dirty="0">
              <a:solidFill>
                <a:srgbClr val="0095D3"/>
              </a:solidFill>
            </a:endParaRPr>
          </a:p>
          <a:p>
            <a:pPr marL="171450" indent="-171450">
              <a:buFont typeface="Arial" panose="020B0604020202020204" pitchFamily="34" charset="0"/>
              <a:buChar char="•"/>
            </a:pPr>
            <a:r>
              <a:rPr lang="en-US" sz="1600" b="1" dirty="0">
                <a:solidFill>
                  <a:srgbClr val="0095D3"/>
                </a:solidFill>
              </a:rPr>
              <a:t>Describe texts used for core, supplemental, and intervention programs at each grade level. How does the school ensure students have access to a balance of literary and informational text in a variety of mediums?</a:t>
            </a:r>
            <a:r>
              <a:rPr lang="en-US" sz="1600" dirty="0">
                <a:solidFill>
                  <a:srgbClr val="0095D3"/>
                </a:solidFill>
              </a:rPr>
              <a:t>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endParaRPr lang="en-US" sz="1200" dirty="0"/>
          </a:p>
        </p:txBody>
      </p:sp>
    </p:spTree>
    <p:extLst>
      <p:ext uri="{BB962C8B-B14F-4D97-AF65-F5344CB8AC3E}">
        <p14:creationId xmlns:p14="http://schemas.microsoft.com/office/powerpoint/2010/main" val="123331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979769262"/>
              </p:ext>
            </p:extLst>
          </p:nvPr>
        </p:nvGraphicFramePr>
        <p:xfrm>
          <a:off x="3908495" y="1770344"/>
          <a:ext cx="5235505" cy="3753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9A47194C-3E5A-854F-B5AE-A6634FC20B3C}" type="slidenum">
              <a:rPr lang="en-US" smtClean="0"/>
              <a:pPr/>
              <a:t>16</a:t>
            </a:fld>
            <a:endParaRPr lang="en-US" dirty="0"/>
          </a:p>
        </p:txBody>
      </p:sp>
      <p:sp>
        <p:nvSpPr>
          <p:cNvPr id="4" name="Text Placeholder 3"/>
          <p:cNvSpPr>
            <a:spLocks noGrp="1"/>
          </p:cNvSpPr>
          <p:nvPr>
            <p:ph type="body" sz="quarter" idx="13"/>
          </p:nvPr>
        </p:nvSpPr>
        <p:spPr/>
        <p:txBody>
          <a:bodyPr/>
          <a:lstStyle/>
          <a:p>
            <a:r>
              <a:rPr lang="en-US" dirty="0"/>
              <a:t>Academics </a:t>
            </a:r>
          </a:p>
        </p:txBody>
      </p:sp>
      <p:sp>
        <p:nvSpPr>
          <p:cNvPr id="5" name="Title 4"/>
          <p:cNvSpPr>
            <a:spLocks noGrp="1"/>
          </p:cNvSpPr>
          <p:nvPr>
            <p:ph type="title"/>
          </p:nvPr>
        </p:nvSpPr>
        <p:spPr>
          <a:xfrm>
            <a:off x="335280" y="137160"/>
            <a:ext cx="8656320" cy="880493"/>
          </a:xfrm>
        </p:spPr>
        <p:txBody>
          <a:bodyPr>
            <a:normAutofit/>
          </a:bodyPr>
          <a:lstStyle/>
          <a:p>
            <a:r>
              <a:rPr lang="en-US" sz="3200" dirty="0"/>
              <a:t>State, District, and School Goals Alignment</a:t>
            </a:r>
          </a:p>
        </p:txBody>
      </p:sp>
      <p:sp>
        <p:nvSpPr>
          <p:cNvPr id="7" name="TextBox 6"/>
          <p:cNvSpPr txBox="1"/>
          <p:nvPr/>
        </p:nvSpPr>
        <p:spPr>
          <a:xfrm>
            <a:off x="419549" y="1242061"/>
            <a:ext cx="3657151" cy="467050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800"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Key Concepts</a:t>
            </a:r>
          </a:p>
          <a:p>
            <a:pPr algn="ct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Balanced Literacy /Standards-Based Tier 1 Core Instruction and Tier 2 and 3 Intervention Instruction</a:t>
            </a:r>
          </a:p>
          <a:p>
            <a:r>
              <a:rPr lang="en-US" sz="1600" dirty="0">
                <a:solidFill>
                  <a:schemeClr val="tx1"/>
                </a:solidFill>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600" dirty="0">
                <a:latin typeface="Arial" panose="020B0604020202020204" pitchFamily="34" charset="0"/>
                <a:cs typeface="Arial" panose="020B0604020202020204" pitchFamily="34" charset="0"/>
              </a:rPr>
              <a:t>Progress Monitoring Assessment Tools</a:t>
            </a:r>
          </a:p>
          <a:p>
            <a:endParaRPr lang="en-US" sz="16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latin typeface="Arial" panose="020B0604020202020204" pitchFamily="34" charset="0"/>
                <a:cs typeface="Arial" panose="020B0604020202020204" pitchFamily="34" charset="0"/>
              </a:rPr>
              <a:t>Appropriate Core, Supplemental, and Intervention Programs</a:t>
            </a:r>
          </a:p>
          <a:p>
            <a:endParaRPr lang="en-US" sz="16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latin typeface="Arial" panose="020B0604020202020204" pitchFamily="34" charset="0"/>
                <a:cs typeface="Arial" panose="020B0604020202020204" pitchFamily="34" charset="0"/>
              </a:rPr>
              <a:t>Professional Learning Communities</a:t>
            </a:r>
          </a:p>
          <a:p>
            <a:endParaRPr lang="en-US" sz="16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latin typeface="Arial" panose="020B0604020202020204" pitchFamily="34" charset="0"/>
                <a:cs typeface="Arial" panose="020B0604020202020204" pitchFamily="34" charset="0"/>
              </a:rPr>
              <a:t>Universal Design for Learning</a:t>
            </a:r>
          </a:p>
          <a:p>
            <a:endParaRPr lang="en-US" sz="16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latin typeface="Arial" panose="020B0604020202020204" pitchFamily="34" charset="0"/>
                <a:cs typeface="Arial" panose="020B0604020202020204" pitchFamily="34" charset="0"/>
              </a:rPr>
              <a:t>MTSS/RtI</a:t>
            </a:r>
          </a:p>
          <a:p>
            <a:pPr marL="214313" indent="-214313">
              <a:buFont typeface="Arial" panose="020B0604020202020204" pitchFamily="34" charset="0"/>
              <a:buChar char="•"/>
            </a:pPr>
            <a:endParaRPr lang="en-US" sz="1350" dirty="0"/>
          </a:p>
        </p:txBody>
      </p:sp>
    </p:spTree>
    <p:extLst>
      <p:ext uri="{BB962C8B-B14F-4D97-AF65-F5344CB8AC3E}">
        <p14:creationId xmlns:p14="http://schemas.microsoft.com/office/powerpoint/2010/main" val="155250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17</a:t>
            </a:fld>
            <a:endParaRPr lang="en-US" dirty="0"/>
          </a:p>
        </p:txBody>
      </p:sp>
      <p:sp>
        <p:nvSpPr>
          <p:cNvPr id="4" name="Text Placeholder 3"/>
          <p:cNvSpPr>
            <a:spLocks noGrp="1"/>
          </p:cNvSpPr>
          <p:nvPr>
            <p:ph type="body" sz="quarter" idx="13"/>
          </p:nvPr>
        </p:nvSpPr>
        <p:spPr>
          <a:xfrm>
            <a:off x="727969" y="6413166"/>
            <a:ext cx="7915308" cy="254191"/>
          </a:xfrm>
        </p:spPr>
        <p:txBody>
          <a:bodyPr/>
          <a:lstStyle/>
          <a:p>
            <a:r>
              <a:rPr lang="en-US" sz="1000" dirty="0"/>
              <a:t>student support initiatives    Kimberly Williams, SEL Coordinator, 754-321-1627</a:t>
            </a:r>
          </a:p>
          <a:p>
            <a:endParaRPr lang="en-US" sz="1200" dirty="0"/>
          </a:p>
        </p:txBody>
      </p:sp>
      <p:sp>
        <p:nvSpPr>
          <p:cNvPr id="5" name="Title 4"/>
          <p:cNvSpPr>
            <a:spLocks noGrp="1"/>
          </p:cNvSpPr>
          <p:nvPr>
            <p:ph type="title"/>
          </p:nvPr>
        </p:nvSpPr>
        <p:spPr>
          <a:xfrm>
            <a:off x="2218750" y="165099"/>
            <a:ext cx="7250713" cy="829305"/>
          </a:xfrm>
        </p:spPr>
        <p:txBody>
          <a:bodyPr>
            <a:noAutofit/>
          </a:bodyPr>
          <a:lstStyle/>
          <a:p>
            <a:r>
              <a:rPr lang="en-US" sz="4400" dirty="0"/>
              <a:t>Best Practice #4</a:t>
            </a:r>
          </a:p>
        </p:txBody>
      </p:sp>
      <p:sp>
        <p:nvSpPr>
          <p:cNvPr id="10" name="Explosion 1 9"/>
          <p:cNvSpPr/>
          <p:nvPr/>
        </p:nvSpPr>
        <p:spPr>
          <a:xfrm>
            <a:off x="7328109" y="193673"/>
            <a:ext cx="1315168" cy="93745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a:p>
            <a:pPr algn="ctr"/>
            <a:r>
              <a:rPr lang="en-US" sz="1100" dirty="0"/>
              <a:t>Revised 18-19</a:t>
            </a:r>
          </a:p>
          <a:p>
            <a:pPr algn="ctr"/>
            <a:endParaRPr lang="en-US" sz="1350" dirty="0"/>
          </a:p>
        </p:txBody>
      </p:sp>
      <p:sp>
        <p:nvSpPr>
          <p:cNvPr id="11" name="Explosion 1 10"/>
          <p:cNvSpPr/>
          <p:nvPr/>
        </p:nvSpPr>
        <p:spPr>
          <a:xfrm>
            <a:off x="500723" y="207735"/>
            <a:ext cx="1296055" cy="86373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Revised18-19</a:t>
            </a:r>
          </a:p>
        </p:txBody>
      </p:sp>
      <p:sp>
        <p:nvSpPr>
          <p:cNvPr id="22" name="Rectangle 1">
            <a:extLst>
              <a:ext uri="{FF2B5EF4-FFF2-40B4-BE49-F238E27FC236}">
                <a16:creationId xmlns:a16="http://schemas.microsoft.com/office/drawing/2014/main" id="{8C7120CB-D5D9-44D9-AE70-815CE105B3ED}"/>
              </a:ext>
            </a:extLst>
          </p:cNvPr>
          <p:cNvSpPr>
            <a:spLocks noChangeArrowheads="1"/>
          </p:cNvSpPr>
          <p:nvPr/>
        </p:nvSpPr>
        <p:spPr bwMode="auto">
          <a:xfrm flipV="1">
            <a:off x="-5122566" y="-441196"/>
            <a:ext cx="181450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515F647F-1333-4036-A57A-44BA282BC989}"/>
              </a:ext>
            </a:extLst>
          </p:cNvPr>
          <p:cNvSpPr/>
          <p:nvPr/>
        </p:nvSpPr>
        <p:spPr>
          <a:xfrm>
            <a:off x="387680" y="1437294"/>
            <a:ext cx="8368639" cy="4955203"/>
          </a:xfrm>
          <a:prstGeom prst="rect">
            <a:avLst/>
          </a:prstGeom>
        </p:spPr>
        <p:txBody>
          <a:bodyPr wrap="square">
            <a:spAutoFit/>
          </a:bodyPr>
          <a:lstStyle/>
          <a:p>
            <a:r>
              <a:rPr lang="en-US" sz="3200" b="1" dirty="0">
                <a:solidFill>
                  <a:srgbClr val="F15D22"/>
                </a:solidFill>
              </a:rPr>
              <a:t>SOCIAL – EMOTIONAL LEARNING</a:t>
            </a:r>
          </a:p>
          <a:p>
            <a:endParaRPr lang="en-US" sz="1200" dirty="0"/>
          </a:p>
          <a:p>
            <a:pPr marL="285750" indent="-285750">
              <a:buFont typeface="Wingdings" panose="05000000000000000000" pitchFamily="2" charset="2"/>
              <a:buChar char="§"/>
            </a:pPr>
            <a:r>
              <a:rPr lang="en-US" sz="1600" b="1" dirty="0">
                <a:solidFill>
                  <a:srgbClr val="00A5E3"/>
                </a:solidFill>
              </a:rPr>
              <a:t>How does your school implement the Broward County Public Schools Social 	and Emotional Learning Standards to ensure students are developing social and emotional skills?</a:t>
            </a:r>
            <a:r>
              <a:rPr lang="en-US" sz="1600" dirty="0">
                <a:solidFill>
                  <a:srgbClr val="00A5E3"/>
                </a:solidFill>
              </a:rPr>
              <a:t> </a:t>
            </a:r>
            <a:br>
              <a:rPr lang="en-US" sz="1600" dirty="0">
                <a:solidFill>
                  <a:srgbClr val="00A5E3"/>
                </a:solidFill>
              </a:rPr>
            </a:br>
            <a:r>
              <a:rPr lang="en-US" sz="1600" dirty="0">
                <a:solidFill>
                  <a:srgbClr val="00A5E3"/>
                </a:solidFill>
              </a:rPr>
              <a:t>Please go to on the website </a:t>
            </a:r>
            <a:r>
              <a:rPr lang="en-US" sz="1600" dirty="0">
                <a:solidFill>
                  <a:srgbClr val="00A5E3"/>
                </a:solidFill>
                <a:hlinkClick r:id="rId3"/>
              </a:rPr>
              <a:t>www.browardprevention.org</a:t>
            </a:r>
            <a:r>
              <a:rPr lang="en-US" sz="1600" dirty="0">
                <a:solidFill>
                  <a:srgbClr val="00A5E3"/>
                </a:solidFill>
              </a:rPr>
              <a:t> to view the BCPS SEL standards</a:t>
            </a:r>
          </a:p>
          <a:p>
            <a:pPr marL="285750" indent="-285750">
              <a:buFont typeface="Wingdings" panose="05000000000000000000" pitchFamily="2" charset="2"/>
              <a:buChar char="§"/>
            </a:pPr>
            <a:endParaRPr lang="en-US" sz="1600" dirty="0">
              <a:solidFill>
                <a:srgbClr val="00A5E3"/>
              </a:solidFill>
            </a:endParaRPr>
          </a:p>
          <a:p>
            <a:pPr marL="285750" indent="-285750">
              <a:buFont typeface="Wingdings" panose="05000000000000000000" pitchFamily="2" charset="2"/>
              <a:buChar char="§"/>
            </a:pPr>
            <a:r>
              <a:rPr lang="en-US" sz="1600" b="1" dirty="0">
                <a:solidFill>
                  <a:srgbClr val="00A5E3"/>
                </a:solidFill>
              </a:rPr>
              <a:t>In which ways are the five competencies of the Social Emotional Learning explicitly taught and/or integrated school-wide and in the classroom?</a:t>
            </a:r>
            <a:r>
              <a:rPr lang="en-US" sz="1600" dirty="0">
                <a:solidFill>
                  <a:srgbClr val="00A5E3"/>
                </a:solidFill>
              </a:rPr>
              <a:t> </a:t>
            </a:r>
            <a:br>
              <a:rPr lang="en-US" sz="1600" dirty="0">
                <a:solidFill>
                  <a:srgbClr val="00A5E3"/>
                </a:solidFill>
              </a:rPr>
            </a:br>
            <a:r>
              <a:rPr lang="en-US" sz="1600" dirty="0">
                <a:solidFill>
                  <a:srgbClr val="00A5E3"/>
                </a:solidFill>
              </a:rPr>
              <a:t>Please go to the website </a:t>
            </a:r>
            <a:r>
              <a:rPr lang="en-US" sz="1600" dirty="0">
                <a:solidFill>
                  <a:srgbClr val="00A5E3"/>
                </a:solidFill>
                <a:hlinkClick r:id="rId3"/>
              </a:rPr>
              <a:t>www.browardprevention.org</a:t>
            </a:r>
            <a:r>
              <a:rPr lang="en-US" sz="1600" dirty="0">
                <a:solidFill>
                  <a:srgbClr val="00A5E3"/>
                </a:solidFill>
              </a:rPr>
              <a:t> to view the SEL Core Competencies</a:t>
            </a:r>
          </a:p>
          <a:p>
            <a:pPr marL="285750" indent="-285750">
              <a:buFont typeface="Wingdings" panose="05000000000000000000" pitchFamily="2" charset="2"/>
              <a:buChar char="§"/>
            </a:pPr>
            <a:endParaRPr lang="en-US" sz="1600" dirty="0">
              <a:solidFill>
                <a:srgbClr val="00A5E3"/>
              </a:solidFill>
            </a:endParaRPr>
          </a:p>
          <a:p>
            <a:pPr marL="285750" indent="-285750">
              <a:buFont typeface="Wingdings" panose="05000000000000000000" pitchFamily="2" charset="2"/>
              <a:buChar char="§"/>
            </a:pPr>
            <a:r>
              <a:rPr lang="en-US" sz="1600" b="1" dirty="0">
                <a:solidFill>
                  <a:srgbClr val="00A5E3"/>
                </a:solidFill>
              </a:rPr>
              <a:t>How does your school-wide policy and practices support the social emotional learning for students?</a:t>
            </a:r>
            <a:r>
              <a:rPr lang="en-US" sz="1600" dirty="0">
                <a:solidFill>
                  <a:srgbClr val="00A5E3"/>
                </a:solidFill>
              </a:rPr>
              <a:t> </a:t>
            </a:r>
            <a:br>
              <a:rPr lang="en-US" sz="1600" dirty="0">
                <a:solidFill>
                  <a:srgbClr val="00A5E3"/>
                </a:solidFill>
              </a:rPr>
            </a:br>
            <a:r>
              <a:rPr lang="en-US" sz="1600" dirty="0">
                <a:solidFill>
                  <a:srgbClr val="00A5E3"/>
                </a:solidFill>
              </a:rPr>
              <a:t>School wide SEL programs/initiatives; school wide mentoring programs</a:t>
            </a:r>
          </a:p>
          <a:p>
            <a:pPr marL="171450" indent="-171450">
              <a:buFont typeface="Wingdings" panose="05000000000000000000" pitchFamily="2" charset="2"/>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endParaRPr lang="en-US" sz="1200" dirty="0"/>
          </a:p>
        </p:txBody>
      </p:sp>
    </p:spTree>
    <p:extLst>
      <p:ext uri="{BB962C8B-B14F-4D97-AF65-F5344CB8AC3E}">
        <p14:creationId xmlns:p14="http://schemas.microsoft.com/office/powerpoint/2010/main" val="2748385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352" y="1322773"/>
            <a:ext cx="8224333" cy="4456126"/>
          </a:xfrm>
        </p:spPr>
        <p:txBody>
          <a:bodyPr/>
          <a:lstStyle/>
          <a:p>
            <a:r>
              <a:rPr lang="en-US" sz="2000" b="1" dirty="0">
                <a:solidFill>
                  <a:schemeClr val="accent1"/>
                </a:solidFill>
              </a:rPr>
              <a:t>Social and Emotional Learning is the process by which students and adults acquire the knowledge, attitudes, and skills associated with the core areas of social and emotional competency. </a:t>
            </a:r>
          </a:p>
          <a:p>
            <a:r>
              <a:rPr lang="en-US" sz="2000" b="1" dirty="0">
                <a:solidFill>
                  <a:schemeClr val="accent1"/>
                </a:solidFill>
              </a:rPr>
              <a:t>More specifically:</a:t>
            </a:r>
          </a:p>
          <a:p>
            <a:pPr marL="285750" lvl="0" indent="-285750">
              <a:buFont typeface="Wingdings" charset="2"/>
              <a:buChar char="§"/>
            </a:pPr>
            <a:r>
              <a:rPr lang="en-US" sz="2000" b="1" dirty="0">
                <a:solidFill>
                  <a:schemeClr val="accent1"/>
                </a:solidFill>
              </a:rPr>
              <a:t>recognize and manage their emotions, </a:t>
            </a:r>
          </a:p>
          <a:p>
            <a:pPr marL="285750" lvl="0" indent="-285750">
              <a:buFont typeface="Wingdings" charset="2"/>
              <a:buChar char="§"/>
            </a:pPr>
            <a:r>
              <a:rPr lang="en-US" sz="2000" b="1" dirty="0">
                <a:solidFill>
                  <a:schemeClr val="accent1"/>
                </a:solidFill>
              </a:rPr>
              <a:t>demonstrate caring and concern for others, </a:t>
            </a:r>
          </a:p>
          <a:p>
            <a:pPr marL="285750" lvl="0" indent="-285750">
              <a:buFont typeface="Wingdings" charset="2"/>
              <a:buChar char="§"/>
            </a:pPr>
            <a:r>
              <a:rPr lang="en-US" sz="2000" b="1" dirty="0">
                <a:solidFill>
                  <a:schemeClr val="accent1"/>
                </a:solidFill>
              </a:rPr>
              <a:t>establish positive relationships, </a:t>
            </a:r>
          </a:p>
          <a:p>
            <a:pPr marL="285750" lvl="0" indent="-285750">
              <a:buFont typeface="Wingdings" charset="2"/>
              <a:buChar char="§"/>
            </a:pPr>
            <a:r>
              <a:rPr lang="en-US" sz="2000" b="1" dirty="0">
                <a:solidFill>
                  <a:schemeClr val="accent1"/>
                </a:solidFill>
              </a:rPr>
              <a:t>make responsible decisions, and constructively handle challenging social situations.</a:t>
            </a:r>
          </a:p>
          <a:p>
            <a:r>
              <a:rPr lang="en-US" b="1" dirty="0"/>
              <a:t> </a:t>
            </a:r>
            <a:endParaRPr lang="en-US" dirty="0"/>
          </a:p>
          <a:p>
            <a:endParaRPr lang="en-US" dirty="0"/>
          </a:p>
        </p:txBody>
      </p:sp>
      <p:sp>
        <p:nvSpPr>
          <p:cNvPr id="3" name="Slide Number Placeholder 2"/>
          <p:cNvSpPr>
            <a:spLocks noGrp="1"/>
          </p:cNvSpPr>
          <p:nvPr>
            <p:ph type="sldNum" sz="quarter" idx="12"/>
          </p:nvPr>
        </p:nvSpPr>
        <p:spPr/>
        <p:txBody>
          <a:bodyPr/>
          <a:lstStyle/>
          <a:p>
            <a:fld id="{9A47194C-3E5A-854F-B5AE-A6634FC20B3C}" type="slidenum">
              <a:rPr lang="en-US" smtClean="0"/>
              <a:pPr/>
              <a:t>18</a:t>
            </a:fld>
            <a:endParaRPr lang="en-US" dirty="0"/>
          </a:p>
        </p:txBody>
      </p:sp>
      <p:sp>
        <p:nvSpPr>
          <p:cNvPr id="4" name="Text Placeholder 3"/>
          <p:cNvSpPr>
            <a:spLocks noGrp="1"/>
          </p:cNvSpPr>
          <p:nvPr>
            <p:ph type="body" sz="quarter" idx="13"/>
          </p:nvPr>
        </p:nvSpPr>
        <p:spPr>
          <a:xfrm>
            <a:off x="723486" y="6353554"/>
            <a:ext cx="7557329" cy="504446"/>
          </a:xfrm>
        </p:spPr>
        <p:txBody>
          <a:bodyPr/>
          <a:lstStyle/>
          <a:p>
            <a:r>
              <a:rPr lang="en-US" sz="1000" dirty="0"/>
              <a:t>student support initiatives    Kimberly Williams, SEL Coordinator, 754-321-1627</a:t>
            </a:r>
          </a:p>
          <a:p>
            <a:endParaRPr lang="en-US" dirty="0"/>
          </a:p>
        </p:txBody>
      </p:sp>
      <p:sp>
        <p:nvSpPr>
          <p:cNvPr id="5" name="Title 4"/>
          <p:cNvSpPr>
            <a:spLocks noGrp="1"/>
          </p:cNvSpPr>
          <p:nvPr>
            <p:ph type="title"/>
          </p:nvPr>
        </p:nvSpPr>
        <p:spPr>
          <a:xfrm>
            <a:off x="114301" y="457200"/>
            <a:ext cx="8775700" cy="1096392"/>
          </a:xfrm>
        </p:spPr>
        <p:txBody>
          <a:bodyPr/>
          <a:lstStyle/>
          <a:p>
            <a:pPr algn="ctr"/>
            <a:br>
              <a:rPr lang="en-US" sz="3200" dirty="0">
                <a:solidFill>
                  <a:schemeClr val="tx1"/>
                </a:solidFill>
              </a:rPr>
            </a:br>
            <a:r>
              <a:rPr lang="en-US" sz="3600" dirty="0">
                <a:solidFill>
                  <a:schemeClr val="bg1"/>
                </a:solidFill>
              </a:rPr>
              <a:t>SOCIAL AND EMOTIONAL LEARNING</a:t>
            </a:r>
            <a:br>
              <a:rPr lang="en-US" sz="3600" dirty="0">
                <a:solidFill>
                  <a:schemeClr val="tx1"/>
                </a:solidFill>
              </a:rPr>
            </a:br>
            <a:endParaRPr lang="en-US" sz="3600" dirty="0">
              <a:solidFill>
                <a:schemeClr val="tx1"/>
              </a:solidFill>
            </a:endParaRPr>
          </a:p>
        </p:txBody>
      </p:sp>
    </p:spTree>
    <p:extLst>
      <p:ext uri="{BB962C8B-B14F-4D97-AF65-F5344CB8AC3E}">
        <p14:creationId xmlns:p14="http://schemas.microsoft.com/office/powerpoint/2010/main" val="3093878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220" y="1269507"/>
            <a:ext cx="8445508" cy="4518269"/>
          </a:xfrm>
        </p:spPr>
        <p:txBody>
          <a:bodyPr/>
          <a:lstStyle/>
          <a:p>
            <a:r>
              <a:rPr lang="en-US" b="1" dirty="0">
                <a:solidFill>
                  <a:srgbClr val="F15D22"/>
                </a:solidFill>
              </a:rPr>
              <a:t>The Vision </a:t>
            </a:r>
            <a:r>
              <a:rPr lang="en-US" b="1" dirty="0">
                <a:solidFill>
                  <a:srgbClr val="0095D3"/>
                </a:solidFill>
              </a:rPr>
              <a:t>is to provide students with the Social and Emotional Learning Skills to become responsible citizens, to contribute to their own economic well-being and to that of their families and communities, and to enjoy productive and satisfying lives. To these ends, the goals of each school district, with the involvement of parents and community members, shall be to provide opportunities for all students to develop the </a:t>
            </a:r>
            <a:r>
              <a:rPr lang="en-US" b="1" i="1" dirty="0">
                <a:solidFill>
                  <a:srgbClr val="0095D3"/>
                </a:solidFill>
              </a:rPr>
              <a:t>required</a:t>
            </a:r>
            <a:r>
              <a:rPr lang="en-US" b="1" dirty="0">
                <a:solidFill>
                  <a:srgbClr val="0095D3"/>
                </a:solidFill>
              </a:rPr>
              <a:t> knowledge and skills.</a:t>
            </a:r>
          </a:p>
          <a:p>
            <a:endParaRPr lang="en-US" b="1" dirty="0">
              <a:solidFill>
                <a:srgbClr val="0095D3"/>
              </a:solidFill>
            </a:endParaRPr>
          </a:p>
          <a:p>
            <a:r>
              <a:rPr lang="en-US" b="1" dirty="0">
                <a:solidFill>
                  <a:srgbClr val="F15D22"/>
                </a:solidFill>
              </a:rPr>
              <a:t>This Mission </a:t>
            </a:r>
            <a:r>
              <a:rPr lang="en-US" b="1" dirty="0">
                <a:solidFill>
                  <a:srgbClr val="0095D3"/>
                </a:solidFill>
              </a:rPr>
              <a:t>is to make Social and Emotional Learning (SEL) an essential part of the Broward County Public School Board Education and Curricula.</a:t>
            </a:r>
          </a:p>
          <a:p>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19</a:t>
            </a:fld>
            <a:endParaRPr lang="en-US" dirty="0"/>
          </a:p>
        </p:txBody>
      </p:sp>
      <p:sp>
        <p:nvSpPr>
          <p:cNvPr id="4" name="Text Placeholder 3"/>
          <p:cNvSpPr>
            <a:spLocks noGrp="1"/>
          </p:cNvSpPr>
          <p:nvPr>
            <p:ph type="body" sz="quarter" idx="13"/>
          </p:nvPr>
        </p:nvSpPr>
        <p:spPr>
          <a:xfrm>
            <a:off x="816745" y="6375748"/>
            <a:ext cx="7803471" cy="365124"/>
          </a:xfrm>
        </p:spPr>
        <p:txBody>
          <a:bodyPr/>
          <a:lstStyle/>
          <a:p>
            <a:r>
              <a:rPr lang="en-US" sz="1000" dirty="0"/>
              <a:t>student support initiatives    Kimberly Williams, SEL Coordinator, 754-321-1627</a:t>
            </a:r>
          </a:p>
          <a:p>
            <a:endParaRPr lang="en-US" dirty="0"/>
          </a:p>
        </p:txBody>
      </p:sp>
      <p:sp>
        <p:nvSpPr>
          <p:cNvPr id="5" name="Title 4"/>
          <p:cNvSpPr>
            <a:spLocks noGrp="1"/>
          </p:cNvSpPr>
          <p:nvPr>
            <p:ph type="title"/>
          </p:nvPr>
        </p:nvSpPr>
        <p:spPr>
          <a:xfrm>
            <a:off x="258219" y="-254282"/>
            <a:ext cx="8445508" cy="1324506"/>
          </a:xfrm>
        </p:spPr>
        <p:txBody>
          <a:bodyPr/>
          <a:lstStyle/>
          <a:p>
            <a:pPr algn="ctr"/>
            <a:br>
              <a:rPr lang="en-US" dirty="0">
                <a:solidFill>
                  <a:schemeClr val="tx1"/>
                </a:solidFill>
              </a:rPr>
            </a:br>
            <a:br>
              <a:rPr lang="en-US" dirty="0">
                <a:solidFill>
                  <a:schemeClr val="tx1"/>
                </a:solidFill>
              </a:rPr>
            </a:br>
            <a:r>
              <a:rPr lang="en-US" dirty="0">
                <a:solidFill>
                  <a:schemeClr val="tx1"/>
                </a:solidFill>
              </a:rPr>
              <a:t>  </a:t>
            </a:r>
            <a:br>
              <a:rPr lang="en-US" dirty="0">
                <a:solidFill>
                  <a:schemeClr val="tx1"/>
                </a:solidFill>
              </a:rPr>
            </a:br>
            <a:r>
              <a:rPr lang="en-US" sz="4000" dirty="0">
                <a:solidFill>
                  <a:schemeClr val="bg1"/>
                </a:solidFill>
              </a:rPr>
              <a:t>BCPS SEL VISION &amp; MISSION</a:t>
            </a:r>
            <a:endParaRPr lang="en-US" sz="4000" dirty="0">
              <a:solidFill>
                <a:schemeClr val="tx1"/>
              </a:solidFill>
            </a:endParaRPr>
          </a:p>
        </p:txBody>
      </p:sp>
    </p:spTree>
    <p:extLst>
      <p:ext uri="{BB962C8B-B14F-4D97-AF65-F5344CB8AC3E}">
        <p14:creationId xmlns:p14="http://schemas.microsoft.com/office/powerpoint/2010/main" val="78476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B3E0A-83FE-4F82-A7CB-FBA95E17B3BF}"/>
              </a:ext>
            </a:extLst>
          </p:cNvPr>
          <p:cNvSpPr>
            <a:spLocks noGrp="1"/>
          </p:cNvSpPr>
          <p:nvPr>
            <p:ph type="sldNum" sz="quarter" idx="12"/>
          </p:nvPr>
        </p:nvSpPr>
        <p:spPr/>
        <p:txBody>
          <a:bodyPr/>
          <a:lstStyle/>
          <a:p>
            <a:fld id="{9A47194C-3E5A-854F-B5AE-A6634FC20B3C}" type="slidenum">
              <a:rPr lang="en-US" smtClean="0"/>
              <a:pPr/>
              <a:t>2</a:t>
            </a:fld>
            <a:endParaRPr lang="en-US" dirty="0"/>
          </a:p>
        </p:txBody>
      </p:sp>
      <p:sp>
        <p:nvSpPr>
          <p:cNvPr id="7" name="Text Placeholder 6">
            <a:extLst>
              <a:ext uri="{FF2B5EF4-FFF2-40B4-BE49-F238E27FC236}">
                <a16:creationId xmlns:a16="http://schemas.microsoft.com/office/drawing/2014/main" id="{42485E87-51AB-4598-B945-62F4F18A21AE}"/>
              </a:ext>
            </a:extLst>
          </p:cNvPr>
          <p:cNvSpPr>
            <a:spLocks noGrp="1"/>
          </p:cNvSpPr>
          <p:nvPr>
            <p:ph type="body" sz="quarter" idx="13"/>
          </p:nvPr>
        </p:nvSpPr>
        <p:spPr>
          <a:xfrm>
            <a:off x="1137224" y="6408539"/>
            <a:ext cx="5526905" cy="233033"/>
          </a:xfrm>
        </p:spPr>
        <p:txBody>
          <a:bodyPr/>
          <a:lstStyle/>
          <a:p>
            <a:r>
              <a:rPr lang="en-US" sz="1000" dirty="0"/>
              <a:t>OFFICE OF SERVICE QUALITY  754-321-3850</a:t>
            </a:r>
          </a:p>
        </p:txBody>
      </p:sp>
      <p:sp>
        <p:nvSpPr>
          <p:cNvPr id="9" name="Content Placeholder 8">
            <a:extLst>
              <a:ext uri="{FF2B5EF4-FFF2-40B4-BE49-F238E27FC236}">
                <a16:creationId xmlns:a16="http://schemas.microsoft.com/office/drawing/2014/main" id="{87B63C24-7DFC-4218-9790-80036033B16B}"/>
              </a:ext>
            </a:extLst>
          </p:cNvPr>
          <p:cNvSpPr>
            <a:spLocks noGrp="1"/>
          </p:cNvSpPr>
          <p:nvPr>
            <p:ph idx="1"/>
          </p:nvPr>
        </p:nvSpPr>
        <p:spPr>
          <a:xfrm>
            <a:off x="203810" y="799674"/>
            <a:ext cx="8732462" cy="5033251"/>
          </a:xfrm>
        </p:spPr>
        <p:txBody>
          <a:bodyPr/>
          <a:lstStyle/>
          <a:p>
            <a:pPr algn="ctr"/>
            <a:r>
              <a:rPr lang="en-US" sz="4800" b="1" dirty="0">
                <a:solidFill>
                  <a:schemeClr val="bg1"/>
                </a:solidFill>
                <a:latin typeface="Arial Black" panose="020B0A04020102020204" pitchFamily="34" charset="0"/>
              </a:rPr>
              <a:t>YOU MAKE THE BCPS</a:t>
            </a:r>
          </a:p>
          <a:p>
            <a:pPr algn="ctr"/>
            <a:endParaRPr lang="en-US" sz="4800" b="1" dirty="0">
              <a:solidFill>
                <a:schemeClr val="bg1"/>
              </a:solidFill>
              <a:latin typeface="Arial Black" panose="020B0A04020102020204" pitchFamily="34" charset="0"/>
            </a:endParaRPr>
          </a:p>
          <a:p>
            <a:pPr algn="ctr"/>
            <a:r>
              <a:rPr lang="en-US" sz="4800" b="1" dirty="0">
                <a:solidFill>
                  <a:schemeClr val="bg1"/>
                </a:solidFill>
                <a:latin typeface="Arial Black" panose="020B0A04020102020204" pitchFamily="34" charset="0"/>
              </a:rPr>
              <a:t> SCHOOL IMPROVEMENT </a:t>
            </a:r>
          </a:p>
          <a:p>
            <a:pPr algn="ctr"/>
            <a:endParaRPr lang="en-US" sz="4800" b="1" dirty="0">
              <a:solidFill>
                <a:schemeClr val="bg1"/>
              </a:solidFill>
              <a:latin typeface="Arial Black" panose="020B0A04020102020204" pitchFamily="34" charset="0"/>
            </a:endParaRPr>
          </a:p>
          <a:p>
            <a:pPr algn="ctr"/>
            <a:r>
              <a:rPr lang="en-US" sz="4800" b="1" dirty="0">
                <a:solidFill>
                  <a:schemeClr val="bg1"/>
                </a:solidFill>
                <a:latin typeface="Arial Black" panose="020B0A04020102020204" pitchFamily="34" charset="0"/>
              </a:rPr>
              <a:t>TEAM GREAT!</a:t>
            </a:r>
          </a:p>
          <a:p>
            <a:pPr algn="ctr"/>
            <a:r>
              <a:rPr lang="en-US" sz="4800" b="1" dirty="0">
                <a:solidFill>
                  <a:schemeClr val="bg1"/>
                </a:solidFill>
                <a:latin typeface="Arial Black" panose="020B0A04020102020204" pitchFamily="34" charset="0"/>
              </a:rPr>
              <a:t> </a:t>
            </a:r>
          </a:p>
          <a:p>
            <a:pPr algn="ctr"/>
            <a:endParaRPr lang="en-US" sz="4400" b="1" i="1" dirty="0">
              <a:solidFill>
                <a:schemeClr val="bg1"/>
              </a:solidFill>
              <a:latin typeface="Arial Black" panose="020B0A04020102020204" pitchFamily="34" charset="0"/>
            </a:endParaRPr>
          </a:p>
          <a:p>
            <a:pPr algn="ctr"/>
            <a:r>
              <a:rPr lang="en-US" sz="4400" b="1" i="1" dirty="0">
                <a:solidFill>
                  <a:schemeClr val="bg1"/>
                </a:solidFill>
                <a:latin typeface="Arial Black" panose="020B0A04020102020204" pitchFamily="34" charset="0"/>
              </a:rPr>
              <a:t>And for that, we </a:t>
            </a:r>
          </a:p>
          <a:p>
            <a:pPr algn="ctr"/>
            <a:endParaRPr lang="en-US" sz="4400" b="1" i="1" dirty="0">
              <a:solidFill>
                <a:schemeClr val="bg1"/>
              </a:solidFill>
              <a:latin typeface="Arial Black" panose="020B0A04020102020204" pitchFamily="34" charset="0"/>
            </a:endParaRPr>
          </a:p>
          <a:p>
            <a:pPr algn="ctr"/>
            <a:r>
              <a:rPr lang="en-US" sz="4400" b="1" i="1" dirty="0">
                <a:solidFill>
                  <a:schemeClr val="bg1"/>
                </a:solidFill>
                <a:latin typeface="Arial Black" panose="020B0A04020102020204" pitchFamily="34" charset="0"/>
              </a:rPr>
              <a:t>sincerely thank you!</a:t>
            </a:r>
          </a:p>
          <a:p>
            <a:pPr algn="ctr"/>
            <a:endParaRPr lang="en-US" sz="66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264027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20</a:t>
            </a:fld>
            <a:endParaRPr lang="en-US" dirty="0"/>
          </a:p>
        </p:txBody>
      </p:sp>
      <p:sp>
        <p:nvSpPr>
          <p:cNvPr id="4" name="Title 3"/>
          <p:cNvSpPr>
            <a:spLocks noGrp="1"/>
          </p:cNvSpPr>
          <p:nvPr>
            <p:ph type="title"/>
          </p:nvPr>
        </p:nvSpPr>
        <p:spPr>
          <a:xfrm>
            <a:off x="190500" y="165100"/>
            <a:ext cx="8780463" cy="954088"/>
          </a:xfrm>
        </p:spPr>
        <p:txBody>
          <a:bodyPr/>
          <a:lstStyle/>
          <a:p>
            <a:pPr algn="ctr"/>
            <a:r>
              <a:rPr lang="en-US" sz="4400" dirty="0">
                <a:solidFill>
                  <a:schemeClr val="bg1"/>
                </a:solidFill>
              </a:rPr>
              <a:t>SKILLS THAT MATTER!</a:t>
            </a:r>
          </a:p>
        </p:txBody>
      </p:sp>
      <p:sp>
        <p:nvSpPr>
          <p:cNvPr id="5" name="Text Placeholder 4"/>
          <p:cNvSpPr>
            <a:spLocks noGrp="1"/>
          </p:cNvSpPr>
          <p:nvPr>
            <p:ph type="body" sz="quarter" idx="13"/>
          </p:nvPr>
        </p:nvSpPr>
        <p:spPr>
          <a:xfrm>
            <a:off x="754603" y="6410988"/>
            <a:ext cx="7578186" cy="365124"/>
          </a:xfrm>
        </p:spPr>
        <p:txBody>
          <a:bodyPr/>
          <a:lstStyle/>
          <a:p>
            <a:r>
              <a:rPr lang="en-US" sz="1000" dirty="0"/>
              <a:t>student support initiatives    Kimberly Williams, SEL Coordinator, 754-321-1627</a:t>
            </a:r>
          </a:p>
          <a:p>
            <a:endParaRPr lang="en-US" dirty="0">
              <a:solidFill>
                <a:schemeClr val="tx1"/>
              </a:solidFill>
            </a:endParaRPr>
          </a:p>
        </p:txBody>
      </p:sp>
      <p:sp>
        <p:nvSpPr>
          <p:cNvPr id="6" name="Rectangle 5"/>
          <p:cNvSpPr/>
          <p:nvPr/>
        </p:nvSpPr>
        <p:spPr>
          <a:xfrm>
            <a:off x="190500" y="1003300"/>
            <a:ext cx="8636000" cy="615553"/>
          </a:xfrm>
          <a:prstGeom prst="rect">
            <a:avLst/>
          </a:prstGeom>
        </p:spPr>
        <p:txBody>
          <a:bodyPr wrap="square">
            <a:spAutoFit/>
          </a:bodyPr>
          <a:lstStyle/>
          <a:p>
            <a:endParaRPr lang="en-US" dirty="0"/>
          </a:p>
          <a:p>
            <a:r>
              <a:rPr lang="en-US" sz="1600" dirty="0"/>
              <a:t> </a:t>
            </a:r>
            <a:endParaRPr lang="en-US" sz="1400" dirty="0"/>
          </a:p>
        </p:txBody>
      </p:sp>
      <p:pic>
        <p:nvPicPr>
          <p:cNvPr id="7" name="Picture 3"/>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40854" r="-40854"/>
          <a:stretch>
            <a:fillRect/>
          </a:stretch>
        </p:blipFill>
        <p:spPr bwMode="auto">
          <a:xfrm>
            <a:off x="190500" y="1253729"/>
            <a:ext cx="8780463" cy="4962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31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21</a:t>
            </a:fld>
            <a:endParaRPr lang="en-US" dirty="0"/>
          </a:p>
        </p:txBody>
      </p:sp>
      <p:sp>
        <p:nvSpPr>
          <p:cNvPr id="4" name="Title 3"/>
          <p:cNvSpPr>
            <a:spLocks noGrp="1"/>
          </p:cNvSpPr>
          <p:nvPr>
            <p:ph type="title"/>
          </p:nvPr>
        </p:nvSpPr>
        <p:spPr>
          <a:xfrm>
            <a:off x="812333" y="62144"/>
            <a:ext cx="8997492" cy="1500326"/>
          </a:xfrm>
        </p:spPr>
        <p:txBody>
          <a:bodyPr/>
          <a:lstStyle/>
          <a:p>
            <a:r>
              <a:rPr lang="en-US" sz="2000" dirty="0">
                <a:solidFill>
                  <a:schemeClr val="bg1"/>
                </a:solidFill>
              </a:rPr>
              <a:t>                      Developmental Tasks of </a:t>
            </a:r>
            <a:br>
              <a:rPr lang="en-US" sz="2000" dirty="0">
                <a:solidFill>
                  <a:schemeClr val="bg1"/>
                </a:solidFill>
              </a:rPr>
            </a:br>
            <a:r>
              <a:rPr lang="en-US" sz="3600" dirty="0">
                <a:solidFill>
                  <a:schemeClr val="bg1"/>
                </a:solidFill>
              </a:rPr>
              <a:t>Social &amp; Emotional Competence</a:t>
            </a:r>
            <a:br>
              <a:rPr lang="en-US" dirty="0"/>
            </a:br>
            <a:endParaRPr lang="en-US" dirty="0"/>
          </a:p>
        </p:txBody>
      </p:sp>
      <p:sp>
        <p:nvSpPr>
          <p:cNvPr id="5" name="Text Placeholder 4"/>
          <p:cNvSpPr>
            <a:spLocks noGrp="1"/>
          </p:cNvSpPr>
          <p:nvPr>
            <p:ph type="body" sz="quarter" idx="13"/>
          </p:nvPr>
        </p:nvSpPr>
        <p:spPr>
          <a:xfrm>
            <a:off x="736847" y="6276447"/>
            <a:ext cx="7847860" cy="581552"/>
          </a:xfrm>
        </p:spPr>
        <p:txBody>
          <a:bodyPr/>
          <a:lstStyle/>
          <a:p>
            <a:r>
              <a:rPr lang="en-US" sz="1000" dirty="0"/>
              <a:t>student support initiatives    Kimberly Williams, SEL Coordinator, 754-321-1627</a:t>
            </a:r>
          </a:p>
          <a:p>
            <a:endParaRPr lang="en-US" dirty="0"/>
          </a:p>
        </p:txBody>
      </p:sp>
      <p:sp>
        <p:nvSpPr>
          <p:cNvPr id="6" name="Rectangle 5"/>
          <p:cNvSpPr/>
          <p:nvPr/>
        </p:nvSpPr>
        <p:spPr>
          <a:xfrm>
            <a:off x="301841" y="1201013"/>
            <a:ext cx="8842158" cy="4893647"/>
          </a:xfrm>
          <a:prstGeom prst="rect">
            <a:avLst/>
          </a:prstGeom>
        </p:spPr>
        <p:txBody>
          <a:bodyPr wrap="square">
            <a:spAutoFit/>
          </a:bodyPr>
          <a:lstStyle/>
          <a:p>
            <a:r>
              <a:rPr lang="en-US" sz="2000" b="1" dirty="0">
                <a:solidFill>
                  <a:srgbClr val="00A5E3"/>
                </a:solidFill>
              </a:rPr>
              <a:t>Preschool</a:t>
            </a:r>
            <a:endParaRPr lang="en-US" sz="2000" dirty="0">
              <a:solidFill>
                <a:srgbClr val="00A5E3"/>
              </a:solidFill>
            </a:endParaRPr>
          </a:p>
          <a:p>
            <a:pPr marL="285750" lvl="0" indent="-285750">
              <a:buFont typeface="Arial"/>
              <a:buChar char="•"/>
            </a:pPr>
            <a:r>
              <a:rPr lang="en-US" sz="1400" dirty="0"/>
              <a:t>Become and be engaged socially and academically.</a:t>
            </a:r>
          </a:p>
          <a:p>
            <a:pPr marL="285750" lvl="0" indent="-285750">
              <a:buFont typeface="Arial"/>
              <a:buChar char="•"/>
            </a:pPr>
            <a:r>
              <a:rPr lang="en-US" sz="1400" dirty="0"/>
              <a:t>Manage emotions (appropriately for a young child), especially with adult support.</a:t>
            </a:r>
          </a:p>
          <a:p>
            <a:pPr marL="285750" lvl="0" indent="-285750">
              <a:buFont typeface="Arial"/>
              <a:buChar char="•"/>
            </a:pPr>
            <a:r>
              <a:rPr lang="en-US" sz="1400" dirty="0"/>
              <a:t>Stay connected to adults, while beginning to develop peer relationships.</a:t>
            </a:r>
          </a:p>
          <a:p>
            <a:pPr marL="285750" lvl="0" indent="-285750">
              <a:buFont typeface="Arial"/>
              <a:buChar char="•"/>
            </a:pPr>
            <a:r>
              <a:rPr lang="en-US" sz="1400" dirty="0"/>
              <a:t>In play and learning, pay attention and follow directions, wait, sit still, and effectively join and leave groups.</a:t>
            </a:r>
          </a:p>
          <a:p>
            <a:pPr marL="285750" lvl="0" indent="-285750">
              <a:buFont typeface="Arial"/>
              <a:buChar char="•"/>
            </a:pPr>
            <a:endParaRPr lang="en-US" sz="1400" dirty="0"/>
          </a:p>
          <a:p>
            <a:r>
              <a:rPr lang="en-US" b="1" dirty="0">
                <a:solidFill>
                  <a:srgbClr val="00A5E3"/>
                </a:solidFill>
              </a:rPr>
              <a:t>Elementary</a:t>
            </a:r>
            <a:endParaRPr lang="en-US" dirty="0">
              <a:solidFill>
                <a:srgbClr val="00A5E3"/>
              </a:solidFill>
            </a:endParaRPr>
          </a:p>
          <a:p>
            <a:pPr marL="285750" lvl="0" indent="-285750">
              <a:buFont typeface="Arial"/>
              <a:buChar char="•"/>
            </a:pPr>
            <a:r>
              <a:rPr lang="en-US" sz="1400" dirty="0"/>
              <a:t>Become increasingly successful at navigating peer relationships and friendships independent </a:t>
            </a:r>
          </a:p>
          <a:p>
            <a:pPr lvl="0"/>
            <a:r>
              <a:rPr lang="en-US" sz="1400" dirty="0"/>
              <a:t>      of adult support.</a:t>
            </a:r>
          </a:p>
          <a:p>
            <a:pPr marL="285750" lvl="0" indent="-285750">
              <a:buFont typeface="Arial"/>
              <a:buChar char="•"/>
            </a:pPr>
            <a:r>
              <a:rPr lang="en-US" sz="1400" dirty="0"/>
              <a:t>Show and share emotions appropriately, and with appropriate people.</a:t>
            </a:r>
          </a:p>
          <a:p>
            <a:r>
              <a:rPr lang="en-US" sz="1400" b="1" dirty="0"/>
              <a:t> </a:t>
            </a:r>
            <a:endParaRPr lang="en-US" sz="1400" dirty="0"/>
          </a:p>
          <a:p>
            <a:r>
              <a:rPr lang="en-US" b="1" dirty="0">
                <a:solidFill>
                  <a:srgbClr val="0095D3"/>
                </a:solidFill>
              </a:rPr>
              <a:t>Middle and High School</a:t>
            </a:r>
            <a:r>
              <a:rPr lang="en-US" sz="1400" dirty="0">
                <a:solidFill>
                  <a:srgbClr val="0095D3"/>
                </a:solidFill>
              </a:rPr>
              <a:t> </a:t>
            </a:r>
          </a:p>
          <a:p>
            <a:pPr marL="285750" lvl="0" indent="-285750">
              <a:buFont typeface="Arial"/>
              <a:buChar char="•"/>
            </a:pPr>
            <a:r>
              <a:rPr lang="en-US" sz="1400" dirty="0"/>
              <a:t>Form closer relationships with peers of both genders.</a:t>
            </a:r>
          </a:p>
          <a:p>
            <a:pPr marL="285750" lvl="0" indent="-285750">
              <a:buFont typeface="Arial"/>
              <a:buChar char="•"/>
            </a:pPr>
            <a:r>
              <a:rPr lang="en-US" sz="1400" dirty="0"/>
              <a:t>Manage increasingly complex academic content and tasks, with increasing independence </a:t>
            </a:r>
          </a:p>
          <a:p>
            <a:pPr lvl="0"/>
            <a:r>
              <a:rPr lang="en-US" sz="1400" dirty="0"/>
              <a:t>      from adults.</a:t>
            </a:r>
          </a:p>
          <a:p>
            <a:pPr marL="285750" lvl="0" indent="-285750">
              <a:buFont typeface="Arial"/>
              <a:buChar char="•"/>
            </a:pPr>
            <a:r>
              <a:rPr lang="en-US" sz="1400" dirty="0"/>
              <a:t>Effectively manage transitions to middle and high school.</a:t>
            </a:r>
          </a:p>
          <a:p>
            <a:pPr marL="285750" lvl="0" indent="-285750">
              <a:buFont typeface="Arial"/>
              <a:buChar char="•"/>
            </a:pPr>
            <a:r>
              <a:rPr lang="en-US" sz="1400" dirty="0"/>
              <a:t>Increase independence from adults.</a:t>
            </a:r>
          </a:p>
          <a:p>
            <a:pPr marL="285750" lvl="0" indent="-285750">
              <a:buFont typeface="Arial"/>
              <a:buChar char="•"/>
            </a:pPr>
            <a:r>
              <a:rPr lang="en-US" sz="1400" dirty="0"/>
              <a:t>Begin preparing for adult roles (e.g., become more nurturing to younger children, begin preparing and practicing for work roles).</a:t>
            </a:r>
            <a:endParaRPr lang="en-US" dirty="0"/>
          </a:p>
          <a:p>
            <a:endParaRPr lang="en-US" dirty="0"/>
          </a:p>
        </p:txBody>
      </p:sp>
    </p:spTree>
    <p:extLst>
      <p:ext uri="{BB962C8B-B14F-4D97-AF65-F5344CB8AC3E}">
        <p14:creationId xmlns:p14="http://schemas.microsoft.com/office/powerpoint/2010/main" val="279529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603682" y="1082336"/>
            <a:ext cx="8229600" cy="4876800"/>
          </a:xfrm>
          <a:prstGeom prst="rect">
            <a:avLst/>
          </a:prstGeom>
          <a:noFill/>
          <a:ln w="9525">
            <a:noFill/>
            <a:round/>
            <a:headEnd/>
            <a:tailEnd/>
          </a:ln>
        </p:spPr>
        <p:txBody>
          <a:bodyPr/>
          <a:lstStyle/>
          <a:p>
            <a:pPr defTabSz="457200" eaLnBrk="0" hangingPunct="0">
              <a:lnSpc>
                <a:spcPct val="80000"/>
              </a:lnSpc>
              <a:spcAft>
                <a:spcPts val="600"/>
              </a:spcAft>
              <a:buClr>
                <a:srgbClr val="000000"/>
              </a:buClr>
              <a:buSzPct val="100000"/>
              <a:buFont typeface="Times New Roman" pitchFamily="18"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b="1" dirty="0">
                <a:solidFill>
                  <a:srgbClr val="000000"/>
                </a:solidFill>
                <a:latin typeface="Verdana" pitchFamily="34" charset="0"/>
                <a:ea typeface="ＭＳ Ｐゴシック" pitchFamily="34" charset="-128"/>
              </a:rPr>
              <a:t>Research Links SEL to Higher Student Success</a:t>
            </a:r>
            <a:r>
              <a:rPr lang="en-US" sz="2400" dirty="0">
                <a:solidFill>
                  <a:srgbClr val="000000"/>
                </a:solidFill>
                <a:latin typeface="Verdana" pitchFamily="34" charset="0"/>
                <a:ea typeface="ＭＳ Ｐゴシック" pitchFamily="34" charset="-128"/>
              </a:rPr>
              <a:t> </a:t>
            </a:r>
          </a:p>
          <a:p>
            <a:pPr defTabSz="457200" eaLnBrk="0" hangingPunct="0">
              <a:lnSpc>
                <a:spcPct val="80000"/>
              </a:lnSpc>
              <a:spcAft>
                <a:spcPts val="600"/>
              </a:spcAft>
              <a:buClr>
                <a:srgbClr val="000000"/>
              </a:buClr>
              <a:buSzPct val="100000"/>
              <a:buFont typeface="Times New Roman" pitchFamily="18"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dirty="0">
                <a:solidFill>
                  <a:srgbClr val="000000"/>
                </a:solidFill>
                <a:latin typeface="Verdana" pitchFamily="34" charset="0"/>
                <a:ea typeface="ＭＳ Ｐゴシック" pitchFamily="34" charset="-128"/>
              </a:rPr>
              <a:t> </a:t>
            </a:r>
          </a:p>
          <a:p>
            <a:pPr marL="1423988" lvl="2" indent="-223838" defTabSz="457200" eaLnBrk="0" hangingPunct="0">
              <a:lnSpc>
                <a:spcPct val="80000"/>
              </a:lnSpc>
              <a:spcAft>
                <a:spcPts val="1200"/>
              </a:spcAft>
              <a:buClr>
                <a:srgbClr val="008000"/>
              </a:buClr>
              <a:buSzPct val="100000"/>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dirty="0">
                <a:solidFill>
                  <a:srgbClr val="008000"/>
                </a:solidFill>
                <a:ea typeface="ＭＳ Ｐゴシック" pitchFamily="34" charset="-128"/>
              </a:rPr>
              <a:t>23 percentile point increase in SEL skills  </a:t>
            </a:r>
          </a:p>
          <a:p>
            <a:pPr marL="1423988" lvl="2" indent="-223838" defTabSz="457200" eaLnBrk="0" hangingPunct="0">
              <a:lnSpc>
                <a:spcPct val="80000"/>
              </a:lnSpc>
              <a:spcAft>
                <a:spcPts val="1200"/>
              </a:spcAft>
              <a:buClr>
                <a:srgbClr val="008000"/>
              </a:buClr>
              <a:buSzPct val="100000"/>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dirty="0">
                <a:solidFill>
                  <a:srgbClr val="008000"/>
                </a:solidFill>
                <a:ea typeface="ＭＳ Ｐゴシック" pitchFamily="34" charset="-128"/>
              </a:rPr>
              <a:t>9 point gain in attitudes about self/others/school</a:t>
            </a:r>
          </a:p>
          <a:p>
            <a:pPr marL="1423988" lvl="2" indent="-223838" defTabSz="457200" eaLnBrk="0" hangingPunct="0">
              <a:lnSpc>
                <a:spcPct val="80000"/>
              </a:lnSpc>
              <a:spcAft>
                <a:spcPts val="1200"/>
              </a:spcAft>
              <a:buClr>
                <a:srgbClr val="008000"/>
              </a:buClr>
              <a:buSzPct val="100000"/>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dirty="0">
                <a:solidFill>
                  <a:srgbClr val="008000"/>
                </a:solidFill>
                <a:ea typeface="ＭＳ Ｐゴシック" pitchFamily="34" charset="-128"/>
              </a:rPr>
              <a:t>9 point gain in pro-social behavior </a:t>
            </a:r>
          </a:p>
          <a:p>
            <a:pPr marL="1423988" lvl="2" indent="-223838" defTabSz="457200" eaLnBrk="0" hangingPunct="0">
              <a:lnSpc>
                <a:spcPct val="80000"/>
              </a:lnSpc>
              <a:spcAft>
                <a:spcPts val="2400"/>
              </a:spcAft>
              <a:buClr>
                <a:srgbClr val="008000"/>
              </a:buClr>
              <a:buSzPct val="100000"/>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dirty="0">
                <a:solidFill>
                  <a:srgbClr val="008000"/>
                </a:solidFill>
                <a:ea typeface="ＭＳ Ｐゴシック" pitchFamily="34" charset="-128"/>
              </a:rPr>
              <a:t>11 point gain on standardized tests (math and reading)</a:t>
            </a:r>
          </a:p>
          <a:p>
            <a:pPr marL="1200150" lvl="2" defTabSz="457200" eaLnBrk="0" hangingPunct="0">
              <a:lnSpc>
                <a:spcPct val="80000"/>
              </a:lnSpc>
              <a:spcAft>
                <a:spcPts val="2400"/>
              </a:spcAft>
              <a:buClr>
                <a:srgbClr val="008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b="1" dirty="0">
                <a:solidFill>
                  <a:srgbClr val="000000"/>
                </a:solidFill>
                <a:latin typeface="Verdana" pitchFamily="34" charset="0"/>
                <a:ea typeface="ＭＳ Ｐゴシック" pitchFamily="34" charset="-128"/>
              </a:rPr>
              <a:t>And Reduced Risks for Failure</a:t>
            </a:r>
            <a:r>
              <a:rPr lang="en-US" sz="2400" dirty="0">
                <a:solidFill>
                  <a:srgbClr val="000000"/>
                </a:solidFill>
                <a:latin typeface="Verdana" pitchFamily="34" charset="0"/>
                <a:ea typeface="ＭＳ Ｐゴシック" pitchFamily="34" charset="-128"/>
              </a:rPr>
              <a:t>  </a:t>
            </a:r>
          </a:p>
          <a:p>
            <a:pPr marL="1423988" lvl="2" indent="-223838" defTabSz="457200" eaLnBrk="0" hangingPunct="0">
              <a:lnSpc>
                <a:spcPct val="80000"/>
              </a:lnSpc>
              <a:spcAft>
                <a:spcPts val="1200"/>
              </a:spcAft>
              <a:buClr>
                <a:srgbClr val="C00000"/>
              </a:buClr>
              <a:buSzPct val="100000"/>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dirty="0">
                <a:solidFill>
                  <a:srgbClr val="C00000"/>
                </a:solidFill>
                <a:ea typeface="ＭＳ Ｐゴシック" pitchFamily="34" charset="-128"/>
              </a:rPr>
              <a:t>Problem behaviors down 9 points</a:t>
            </a:r>
          </a:p>
          <a:p>
            <a:pPr marL="1423988" lvl="2" indent="-223838" defTabSz="457200" eaLnBrk="0" hangingPunct="0">
              <a:lnSpc>
                <a:spcPct val="80000"/>
              </a:lnSpc>
              <a:spcAft>
                <a:spcPts val="600"/>
              </a:spcAft>
              <a:buClr>
                <a:srgbClr val="C00000"/>
              </a:buClr>
              <a:buSzPct val="100000"/>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dirty="0">
                <a:solidFill>
                  <a:srgbClr val="C00000"/>
                </a:solidFill>
                <a:ea typeface="ＭＳ Ｐゴシック" pitchFamily="34" charset="-128"/>
              </a:rPr>
              <a:t>Emotional distress down 10 points  </a:t>
            </a:r>
          </a:p>
        </p:txBody>
      </p:sp>
      <p:sp>
        <p:nvSpPr>
          <p:cNvPr id="241667" name="AutoShape 3"/>
          <p:cNvSpPr>
            <a:spLocks noChangeArrowheads="1"/>
          </p:cNvSpPr>
          <p:nvPr/>
        </p:nvSpPr>
        <p:spPr bwMode="auto">
          <a:xfrm>
            <a:off x="723256" y="1981200"/>
            <a:ext cx="1066800" cy="1219200"/>
          </a:xfrm>
          <a:prstGeom prst="upArrow">
            <a:avLst>
              <a:gd name="adj1" fmla="val 50000"/>
              <a:gd name="adj2" fmla="val 50000"/>
            </a:avLst>
          </a:prstGeom>
          <a:solidFill>
            <a:srgbClr val="A2D322"/>
          </a:solidFill>
          <a:ln w="9360">
            <a:noFill/>
            <a:round/>
            <a:headEnd/>
            <a:tailEnd/>
          </a:ln>
          <a:effectLst>
            <a:outerShdw dist="35921" dir="2700000" algn="ctr" rotWithShape="0">
              <a:srgbClr val="808080"/>
            </a:outerShdw>
          </a:effectLst>
        </p:spPr>
        <p:txBody>
          <a:bodyPr wrap="none" anchor="ctr"/>
          <a:lstStyle/>
          <a:p>
            <a:pPr fontAlgn="auto">
              <a:spcBef>
                <a:spcPts val="0"/>
              </a:spcBef>
              <a:spcAft>
                <a:spcPts val="0"/>
              </a:spcAft>
              <a:defRPr/>
            </a:pPr>
            <a:endParaRPr lang="en-US" dirty="0">
              <a:latin typeface="+mn-lt"/>
            </a:endParaRPr>
          </a:p>
        </p:txBody>
      </p:sp>
      <p:sp>
        <p:nvSpPr>
          <p:cNvPr id="241668" name="AutoShape 4"/>
          <p:cNvSpPr>
            <a:spLocks noChangeArrowheads="1"/>
          </p:cNvSpPr>
          <p:nvPr/>
        </p:nvSpPr>
        <p:spPr bwMode="auto">
          <a:xfrm rot="10800000">
            <a:off x="710745" y="4053704"/>
            <a:ext cx="1017588" cy="1066800"/>
          </a:xfrm>
          <a:prstGeom prst="upArrow">
            <a:avLst>
              <a:gd name="adj1" fmla="val 50000"/>
              <a:gd name="adj2" fmla="val 50000"/>
            </a:avLst>
          </a:prstGeom>
          <a:solidFill>
            <a:srgbClr val="FF1C1B"/>
          </a:solidFill>
          <a:ln w="9360">
            <a:noFill/>
            <a:round/>
            <a:headEnd/>
            <a:tailEnd/>
          </a:ln>
          <a:effectLst>
            <a:outerShdw dist="35921" dir="2700000" algn="ctr" rotWithShape="0">
              <a:srgbClr val="808080"/>
            </a:outerShdw>
          </a:effectLst>
        </p:spPr>
        <p:txBody>
          <a:bodyPr wrap="none" anchor="ctr"/>
          <a:lstStyle/>
          <a:p>
            <a:pPr fontAlgn="auto">
              <a:spcBef>
                <a:spcPts val="0"/>
              </a:spcBef>
              <a:spcAft>
                <a:spcPts val="0"/>
              </a:spcAft>
              <a:defRPr/>
            </a:pPr>
            <a:endParaRPr lang="en-US" dirty="0">
              <a:latin typeface="+mn-lt"/>
            </a:endParaRPr>
          </a:p>
        </p:txBody>
      </p:sp>
      <p:sp>
        <p:nvSpPr>
          <p:cNvPr id="26629" name="Rectangle 5"/>
          <p:cNvSpPr>
            <a:spLocks noChangeArrowheads="1"/>
          </p:cNvSpPr>
          <p:nvPr/>
        </p:nvSpPr>
        <p:spPr bwMode="auto">
          <a:xfrm>
            <a:off x="2133600" y="5512656"/>
            <a:ext cx="6477000" cy="556179"/>
          </a:xfrm>
          <a:prstGeom prst="rect">
            <a:avLst/>
          </a:prstGeom>
          <a:noFill/>
          <a:ln w="9525">
            <a:noFill/>
            <a:round/>
            <a:headEnd/>
            <a:tailEnd/>
          </a:ln>
        </p:spPr>
        <p:txBody>
          <a:bodyPr lIns="90000" tIns="46800" rIns="90000" bIns="46800">
            <a:spAutoFit/>
          </a:bodyPr>
          <a:lstStyle/>
          <a:p>
            <a:pPr algn="r" defTabSz="457200" eaLnBrk="0" hangingPunct="0">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dirty="0">
                <a:solidFill>
                  <a:srgbClr val="000000"/>
                </a:solidFill>
                <a:latin typeface="Verdana" pitchFamily="34" charset="0"/>
                <a:ea typeface="ＭＳ Ｐゴシック" pitchFamily="34" charset="-128"/>
                <a:cs typeface="Arial" pitchFamily="34" charset="0"/>
              </a:rPr>
              <a:t>Source: </a:t>
            </a:r>
            <a:r>
              <a:rPr lang="en-US" sz="1000" dirty="0">
                <a:solidFill>
                  <a:srgbClr val="000000"/>
                </a:solidFill>
                <a:latin typeface="Verdana" pitchFamily="34" charset="0"/>
                <a:ea typeface="ＭＳ Ｐゴシック" pitchFamily="34" charset="-128"/>
                <a:cs typeface="Arial" pitchFamily="34" charset="0"/>
              </a:rPr>
              <a:t>Durlak, J.A., Weissberg, R.P., Dymnicki, A.B., Taylor, R.D., and </a:t>
            </a:r>
            <a:br>
              <a:rPr lang="en-US" sz="1000" dirty="0">
                <a:solidFill>
                  <a:srgbClr val="000000"/>
                </a:solidFill>
                <a:latin typeface="Verdana" pitchFamily="34" charset="0"/>
                <a:ea typeface="ＭＳ Ｐゴシック" pitchFamily="34" charset="-128"/>
                <a:cs typeface="Arial" pitchFamily="34" charset="0"/>
              </a:rPr>
            </a:br>
            <a:r>
              <a:rPr lang="en-US" sz="1000" dirty="0">
                <a:solidFill>
                  <a:srgbClr val="000000"/>
                </a:solidFill>
                <a:latin typeface="Verdana" pitchFamily="34" charset="0"/>
                <a:ea typeface="ＭＳ Ｐゴシック" pitchFamily="34" charset="-128"/>
                <a:cs typeface="Arial" pitchFamily="34" charset="0"/>
              </a:rPr>
              <a:t>Schellinger, K. (in press). “The Impact of Enhancing Students’ Social and Emotional Learning: A Meta-Analysis of School-Based Universal Interventions.” </a:t>
            </a:r>
            <a:r>
              <a:rPr lang="en-US" sz="1000" i="1" dirty="0">
                <a:solidFill>
                  <a:srgbClr val="000000"/>
                </a:solidFill>
                <a:latin typeface="Verdana" pitchFamily="34" charset="0"/>
                <a:ea typeface="ＭＳ Ｐゴシック" pitchFamily="34" charset="-128"/>
                <a:cs typeface="Arial" pitchFamily="34" charset="0"/>
              </a:rPr>
              <a:t>Child Development</a:t>
            </a:r>
            <a:r>
              <a:rPr lang="en-US" sz="1000" dirty="0">
                <a:solidFill>
                  <a:srgbClr val="000000"/>
                </a:solidFill>
                <a:latin typeface="Verdana" pitchFamily="34" charset="0"/>
                <a:ea typeface="ＭＳ Ｐゴシック" pitchFamily="34" charset="-128"/>
                <a:cs typeface="Arial" pitchFamily="34" charset="0"/>
              </a:rPr>
              <a:t>.</a:t>
            </a:r>
            <a:endParaRPr lang="en-US" sz="1200" dirty="0">
              <a:solidFill>
                <a:srgbClr val="000000"/>
              </a:solidFill>
              <a:latin typeface="Arial Narrow" pitchFamily="34" charset="0"/>
              <a:ea typeface="ＭＳ Ｐゴシック" pitchFamily="34" charset="-128"/>
              <a:cs typeface="Arial" pitchFamily="34" charset="0"/>
            </a:endParaRPr>
          </a:p>
        </p:txBody>
      </p:sp>
      <p:sp>
        <p:nvSpPr>
          <p:cNvPr id="26630" name="Rectangle 2"/>
          <p:cNvSpPr>
            <a:spLocks noChangeArrowheads="1"/>
          </p:cNvSpPr>
          <p:nvPr/>
        </p:nvSpPr>
        <p:spPr bwMode="auto">
          <a:xfrm>
            <a:off x="0" y="685800"/>
            <a:ext cx="9144000" cy="1219200"/>
          </a:xfrm>
          <a:prstGeom prst="rect">
            <a:avLst/>
          </a:prstGeom>
          <a:noFill/>
          <a:ln w="9525">
            <a:noFill/>
            <a:miter lim="800000"/>
            <a:headEnd/>
            <a:tailEnd/>
          </a:ln>
        </p:spPr>
        <p:txBody>
          <a:bodyPr anchor="ctr"/>
          <a:lstStyle/>
          <a:p>
            <a:pPr algn="ctr" defTabSz="457200"/>
            <a:endParaRPr lang="en-US" dirty="0">
              <a:solidFill>
                <a:srgbClr val="0000FF"/>
              </a:solidFill>
              <a:latin typeface="Calibri" pitchFamily="34" charset="0"/>
              <a:ea typeface="Geneva"/>
              <a:cs typeface="Geneva"/>
            </a:endParaRPr>
          </a:p>
        </p:txBody>
      </p:sp>
      <p:sp>
        <p:nvSpPr>
          <p:cNvPr id="2" name="TextBox 1"/>
          <p:cNvSpPr txBox="1"/>
          <p:nvPr/>
        </p:nvSpPr>
        <p:spPr>
          <a:xfrm>
            <a:off x="204186" y="204389"/>
            <a:ext cx="8780016" cy="707886"/>
          </a:xfrm>
          <a:prstGeom prst="rect">
            <a:avLst/>
          </a:prstGeom>
          <a:noFill/>
        </p:spPr>
        <p:txBody>
          <a:bodyPr wrap="square" rtlCol="0">
            <a:spAutoFit/>
          </a:bodyPr>
          <a:lstStyle/>
          <a:p>
            <a:pPr algn="ctr"/>
            <a:r>
              <a:rPr lang="en-US" sz="4000" b="1" dirty="0">
                <a:solidFill>
                  <a:srgbClr val="0070C0"/>
                </a:solidFill>
                <a:latin typeface="Arial Narrow"/>
                <a:cs typeface="Arial Narrow"/>
              </a:rPr>
              <a:t>Skills for Social and Academic Success</a:t>
            </a:r>
            <a:endParaRPr lang="en-US" sz="4000" b="1" dirty="0">
              <a:latin typeface="Arial Narrow"/>
              <a:cs typeface="Arial Narrow"/>
            </a:endParaRPr>
          </a:p>
        </p:txBody>
      </p:sp>
      <p:sp>
        <p:nvSpPr>
          <p:cNvPr id="3" name="Rectangle 2">
            <a:extLst>
              <a:ext uri="{FF2B5EF4-FFF2-40B4-BE49-F238E27FC236}">
                <a16:creationId xmlns:a16="http://schemas.microsoft.com/office/drawing/2014/main" id="{B36C0341-270A-4829-9F41-95D686B2F84B}"/>
              </a:ext>
            </a:extLst>
          </p:cNvPr>
          <p:cNvSpPr/>
          <p:nvPr/>
        </p:nvSpPr>
        <p:spPr>
          <a:xfrm>
            <a:off x="723257" y="6312022"/>
            <a:ext cx="7959104" cy="523220"/>
          </a:xfrm>
          <a:prstGeom prst="rect">
            <a:avLst/>
          </a:prstGeom>
        </p:spPr>
        <p:txBody>
          <a:bodyPr wrap="square">
            <a:spAutoFit/>
          </a:bodyPr>
          <a:lstStyle/>
          <a:p>
            <a:r>
              <a:rPr lang="en-US" sz="1000" b="1" dirty="0">
                <a:solidFill>
                  <a:srgbClr val="0095D3"/>
                </a:solidFill>
              </a:rPr>
              <a:t>STUDENT SUPPORT INITIATIVES    Kimberly Williams, SEL Coordinator, 754-321-1627</a:t>
            </a:r>
          </a:p>
          <a:p>
            <a:endParaRPr lang="en-US" dirty="0"/>
          </a:p>
        </p:txBody>
      </p:sp>
    </p:spTree>
    <p:extLst>
      <p:ext uri="{BB962C8B-B14F-4D97-AF65-F5344CB8AC3E}">
        <p14:creationId xmlns:p14="http://schemas.microsoft.com/office/powerpoint/2010/main" val="1085040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withEffect">
                                  <p:stCondLst>
                                    <p:cond delay="0"/>
                                  </p:stCondLst>
                                  <p:childTnLst>
                                    <p:set>
                                      <p:cBhvr additive="repl">
                                        <p:cTn id="6" dur="1" fill="hold">
                                          <p:stCondLst>
                                            <p:cond delay="0"/>
                                          </p:stCondLst>
                                        </p:cTn>
                                        <p:tgtEl>
                                          <p:spTgt spid="241666">
                                            <p:txEl>
                                              <p:pRg st="0" end="0"/>
                                            </p:txEl>
                                          </p:spTgt>
                                        </p:tgtEl>
                                        <p:attrNameLst>
                                          <p:attrName>style.visibility</p:attrName>
                                        </p:attrNameLst>
                                      </p:cBhvr>
                                      <p:to>
                                        <p:strVal val="visible"/>
                                      </p:to>
                                    </p:set>
                                    <p:animEffect transition="in" filter="box(in)">
                                      <p:cBhvr additive="repl">
                                        <p:cTn id="7" dur="500"/>
                                        <p:tgtEl>
                                          <p:spTgt spid="241666">
                                            <p:txEl>
                                              <p:pRg st="0" end="0"/>
                                            </p:txEl>
                                          </p:spTgt>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241666">
                                            <p:txEl>
                                              <p:pRg st="1" end="1"/>
                                            </p:txEl>
                                          </p:spTgt>
                                        </p:tgtEl>
                                        <p:attrNameLst>
                                          <p:attrName>style.visibility</p:attrName>
                                        </p:attrNameLst>
                                      </p:cBhvr>
                                      <p:to>
                                        <p:strVal val="visible"/>
                                      </p:to>
                                    </p:set>
                                    <p:animEffect transition="in" filter="box(in)">
                                      <p:cBhvr additive="repl">
                                        <p:cTn id="10" dur="500"/>
                                        <p:tgtEl>
                                          <p:spTgt spid="241666">
                                            <p:txEl>
                                              <p:pRg st="1" end="1"/>
                                            </p:txEl>
                                          </p:spTgt>
                                        </p:tgtEl>
                                      </p:cBhvr>
                                    </p:animEffect>
                                  </p:childTnLst>
                                </p:cTn>
                              </p:par>
                              <p:par>
                                <p:cTn id="11" presetID="4" presetClass="entr" presetSubtype="16" fill="hold" grpId="0" nodeType="withEffect">
                                  <p:stCondLst>
                                    <p:cond delay="0"/>
                                  </p:stCondLst>
                                  <p:childTnLst>
                                    <p:set>
                                      <p:cBhvr additive="repl">
                                        <p:cTn id="12" dur="1" fill="hold">
                                          <p:stCondLst>
                                            <p:cond delay="0"/>
                                          </p:stCondLst>
                                        </p:cTn>
                                        <p:tgtEl>
                                          <p:spTgt spid="241667"/>
                                        </p:tgtEl>
                                        <p:attrNameLst>
                                          <p:attrName>style.visibility</p:attrName>
                                        </p:attrNameLst>
                                      </p:cBhvr>
                                      <p:to>
                                        <p:strVal val="visible"/>
                                      </p:to>
                                    </p:set>
                                    <p:animEffect transition="in" filter="box(in)">
                                      <p:cBhvr additive="repl">
                                        <p:cTn id="13" dur="500"/>
                                        <p:tgtEl>
                                          <p:spTgt spid="241667"/>
                                        </p:tgtEl>
                                      </p:cBhvr>
                                    </p:animEffect>
                                  </p:childTnLst>
                                </p:cTn>
                              </p:par>
                              <p:par>
                                <p:cTn id="14" presetID="2" presetClass="entr" presetSubtype="2" fill="hold" nodeType="withEffect">
                                  <p:stCondLst>
                                    <p:cond delay="0"/>
                                  </p:stCondLst>
                                  <p:childTnLst>
                                    <p:set>
                                      <p:cBhvr additive="repl">
                                        <p:cTn id="15" dur="1" fill="hold">
                                          <p:stCondLst>
                                            <p:cond delay="0"/>
                                          </p:stCondLst>
                                        </p:cTn>
                                        <p:tgtEl>
                                          <p:spTgt spid="241666">
                                            <p:txEl>
                                              <p:pRg st="2" end="2"/>
                                            </p:txEl>
                                          </p:spTgt>
                                        </p:tgtEl>
                                        <p:attrNameLst>
                                          <p:attrName>style.visibility</p:attrName>
                                        </p:attrNameLst>
                                      </p:cBhvr>
                                      <p:to>
                                        <p:strVal val="visible"/>
                                      </p:to>
                                    </p:set>
                                    <p:anim calcmode="lin" valueType="num">
                                      <p:cBhvr>
                                        <p:cTn id="16" dur="1000" fill="hold"/>
                                        <p:tgtEl>
                                          <p:spTgt spid="241666">
                                            <p:txEl>
                                              <p:pRg st="2" end="2"/>
                                            </p:txEl>
                                          </p:spTgt>
                                        </p:tgtEl>
                                        <p:attrNameLst>
                                          <p:attrName>ppt_x</p:attrName>
                                        </p:attrNameLst>
                                      </p:cBhvr>
                                      <p:tavLst>
                                        <p:tav tm="100000">
                                          <p:val>
                                            <p:strVal val="1+#ppt_w/2"/>
                                          </p:val>
                                        </p:tav>
                                        <p:tav tm="100000">
                                          <p:val>
                                            <p:strVal val="#ppt_x"/>
                                          </p:val>
                                        </p:tav>
                                      </p:tavLst>
                                    </p:anim>
                                    <p:anim calcmode="lin" valueType="num">
                                      <p:cBhvr>
                                        <p:cTn id="17" dur="1000" fill="hold"/>
                                        <p:tgtEl>
                                          <p:spTgt spid="241666">
                                            <p:txEl>
                                              <p:pRg st="2" end="2"/>
                                            </p:txEl>
                                          </p:spTgt>
                                        </p:tgtEl>
                                        <p:attrNameLst>
                                          <p:attrName>ppt_y</p:attrName>
                                        </p:attrNameLst>
                                      </p:cBhvr>
                                      <p:tavLst>
                                        <p:tav tm="100000">
                                          <p:val>
                                            <p:strVal val="#ppt_y"/>
                                          </p:val>
                                        </p:tav>
                                        <p:tav tm="100000">
                                          <p:val>
                                            <p:strVal val="#ppt_y"/>
                                          </p:val>
                                        </p:tav>
                                      </p:tavLst>
                                    </p:anim>
                                  </p:childTnLst>
                                </p:cTn>
                              </p:par>
                              <p:par>
                                <p:cTn id="18" presetID="2" presetClass="entr" presetSubtype="2" fill="hold" nodeType="withEffect">
                                  <p:stCondLst>
                                    <p:cond delay="0"/>
                                  </p:stCondLst>
                                  <p:childTnLst>
                                    <p:set>
                                      <p:cBhvr additive="repl">
                                        <p:cTn id="19" dur="1" fill="hold">
                                          <p:stCondLst>
                                            <p:cond delay="0"/>
                                          </p:stCondLst>
                                        </p:cTn>
                                        <p:tgtEl>
                                          <p:spTgt spid="241666">
                                            <p:txEl>
                                              <p:pRg st="3" end="3"/>
                                            </p:txEl>
                                          </p:spTgt>
                                        </p:tgtEl>
                                        <p:attrNameLst>
                                          <p:attrName>style.visibility</p:attrName>
                                        </p:attrNameLst>
                                      </p:cBhvr>
                                      <p:to>
                                        <p:strVal val="visible"/>
                                      </p:to>
                                    </p:set>
                                    <p:anim calcmode="lin" valueType="num">
                                      <p:cBhvr>
                                        <p:cTn id="20" dur="1000" fill="hold"/>
                                        <p:tgtEl>
                                          <p:spTgt spid="241666">
                                            <p:txEl>
                                              <p:pRg st="3" end="3"/>
                                            </p:txEl>
                                          </p:spTgt>
                                        </p:tgtEl>
                                        <p:attrNameLst>
                                          <p:attrName>ppt_x</p:attrName>
                                        </p:attrNameLst>
                                      </p:cBhvr>
                                      <p:tavLst>
                                        <p:tav tm="100000">
                                          <p:val>
                                            <p:strVal val="1+#ppt_w/2"/>
                                          </p:val>
                                        </p:tav>
                                        <p:tav tm="100000">
                                          <p:val>
                                            <p:strVal val="#ppt_x"/>
                                          </p:val>
                                        </p:tav>
                                      </p:tavLst>
                                    </p:anim>
                                    <p:anim calcmode="lin" valueType="num">
                                      <p:cBhvr>
                                        <p:cTn id="21" dur="1000" fill="hold"/>
                                        <p:tgtEl>
                                          <p:spTgt spid="241666">
                                            <p:txEl>
                                              <p:pRg st="3" end="3"/>
                                            </p:txEl>
                                          </p:spTgt>
                                        </p:tgtEl>
                                        <p:attrNameLst>
                                          <p:attrName>ppt_y</p:attrName>
                                        </p:attrNameLst>
                                      </p:cBhvr>
                                      <p:tavLst>
                                        <p:tav tm="100000">
                                          <p:val>
                                            <p:strVal val="#ppt_y"/>
                                          </p:val>
                                        </p:tav>
                                        <p:tav tm="100000">
                                          <p:val>
                                            <p:strVal val="#ppt_y"/>
                                          </p:val>
                                        </p:tav>
                                      </p:tavLst>
                                    </p:anim>
                                  </p:childTnLst>
                                </p:cTn>
                              </p:par>
                              <p:par>
                                <p:cTn id="22" presetID="2" presetClass="entr" presetSubtype="2" fill="hold" nodeType="withEffect">
                                  <p:stCondLst>
                                    <p:cond delay="0"/>
                                  </p:stCondLst>
                                  <p:childTnLst>
                                    <p:set>
                                      <p:cBhvr additive="repl">
                                        <p:cTn id="23" dur="1" fill="hold">
                                          <p:stCondLst>
                                            <p:cond delay="0"/>
                                          </p:stCondLst>
                                        </p:cTn>
                                        <p:tgtEl>
                                          <p:spTgt spid="241666">
                                            <p:txEl>
                                              <p:pRg st="4" end="4"/>
                                            </p:txEl>
                                          </p:spTgt>
                                        </p:tgtEl>
                                        <p:attrNameLst>
                                          <p:attrName>style.visibility</p:attrName>
                                        </p:attrNameLst>
                                      </p:cBhvr>
                                      <p:to>
                                        <p:strVal val="visible"/>
                                      </p:to>
                                    </p:set>
                                    <p:anim calcmode="lin" valueType="num">
                                      <p:cBhvr>
                                        <p:cTn id="24" dur="1000" fill="hold"/>
                                        <p:tgtEl>
                                          <p:spTgt spid="241666">
                                            <p:txEl>
                                              <p:pRg st="4" end="4"/>
                                            </p:txEl>
                                          </p:spTgt>
                                        </p:tgtEl>
                                        <p:attrNameLst>
                                          <p:attrName>ppt_x</p:attrName>
                                        </p:attrNameLst>
                                      </p:cBhvr>
                                      <p:tavLst>
                                        <p:tav tm="100000">
                                          <p:val>
                                            <p:strVal val="1+#ppt_w/2"/>
                                          </p:val>
                                        </p:tav>
                                        <p:tav tm="100000">
                                          <p:val>
                                            <p:strVal val="#ppt_x"/>
                                          </p:val>
                                        </p:tav>
                                      </p:tavLst>
                                    </p:anim>
                                    <p:anim calcmode="lin" valueType="num">
                                      <p:cBhvr>
                                        <p:cTn id="25" dur="1000" fill="hold"/>
                                        <p:tgtEl>
                                          <p:spTgt spid="241666">
                                            <p:txEl>
                                              <p:pRg st="4" end="4"/>
                                            </p:txEl>
                                          </p:spTgt>
                                        </p:tgtEl>
                                        <p:attrNameLst>
                                          <p:attrName>ppt_y</p:attrName>
                                        </p:attrNameLst>
                                      </p:cBhvr>
                                      <p:tavLst>
                                        <p:tav tm="100000">
                                          <p:val>
                                            <p:strVal val="#ppt_y"/>
                                          </p:val>
                                        </p:tav>
                                        <p:tav tm="100000">
                                          <p:val>
                                            <p:strVal val="#ppt_y"/>
                                          </p:val>
                                        </p:tav>
                                      </p:tavLst>
                                    </p:anim>
                                  </p:childTnLst>
                                </p:cTn>
                              </p:par>
                              <p:par>
                                <p:cTn id="26" presetID="2" presetClass="entr" presetSubtype="2" fill="hold" nodeType="withEffect">
                                  <p:stCondLst>
                                    <p:cond delay="0"/>
                                  </p:stCondLst>
                                  <p:childTnLst>
                                    <p:set>
                                      <p:cBhvr additive="repl">
                                        <p:cTn id="27" dur="1" fill="hold">
                                          <p:stCondLst>
                                            <p:cond delay="0"/>
                                          </p:stCondLst>
                                        </p:cTn>
                                        <p:tgtEl>
                                          <p:spTgt spid="241666">
                                            <p:txEl>
                                              <p:pRg st="5" end="5"/>
                                            </p:txEl>
                                          </p:spTgt>
                                        </p:tgtEl>
                                        <p:attrNameLst>
                                          <p:attrName>style.visibility</p:attrName>
                                        </p:attrNameLst>
                                      </p:cBhvr>
                                      <p:to>
                                        <p:strVal val="visible"/>
                                      </p:to>
                                    </p:set>
                                    <p:anim calcmode="lin" valueType="num">
                                      <p:cBhvr>
                                        <p:cTn id="28" dur="1000" fill="hold"/>
                                        <p:tgtEl>
                                          <p:spTgt spid="241666">
                                            <p:txEl>
                                              <p:pRg st="5" end="5"/>
                                            </p:txEl>
                                          </p:spTgt>
                                        </p:tgtEl>
                                        <p:attrNameLst>
                                          <p:attrName>ppt_x</p:attrName>
                                        </p:attrNameLst>
                                      </p:cBhvr>
                                      <p:tavLst>
                                        <p:tav tm="100000">
                                          <p:val>
                                            <p:strVal val="1+#ppt_w/2"/>
                                          </p:val>
                                        </p:tav>
                                        <p:tav tm="100000">
                                          <p:val>
                                            <p:strVal val="#ppt_x"/>
                                          </p:val>
                                        </p:tav>
                                      </p:tavLst>
                                    </p:anim>
                                    <p:anim calcmode="lin" valueType="num">
                                      <p:cBhvr>
                                        <p:cTn id="29" dur="1000" fill="hold"/>
                                        <p:tgtEl>
                                          <p:spTgt spid="241666">
                                            <p:txEl>
                                              <p:pRg st="5" end="5"/>
                                            </p:txEl>
                                          </p:spTgt>
                                        </p:tgtEl>
                                        <p:attrNameLst>
                                          <p:attrName>ppt_y</p:attrName>
                                        </p:attrNameLst>
                                      </p:cBhvr>
                                      <p:tavLst>
                                        <p:tav tm="100000">
                                          <p:val>
                                            <p:strVal val="#ppt_y"/>
                                          </p:val>
                                        </p:tav>
                                        <p:tav tm="100000">
                                          <p:val>
                                            <p:strVal val="#ppt_y"/>
                                          </p:val>
                                        </p:tav>
                                      </p:tavLst>
                                    </p:anim>
                                  </p:childTnLst>
                                </p:cTn>
                              </p:par>
                              <p:par>
                                <p:cTn id="30" presetID="2" presetClass="entr" presetSubtype="2" fill="hold" nodeType="withEffect">
                                  <p:stCondLst>
                                    <p:cond delay="0"/>
                                  </p:stCondLst>
                                  <p:childTnLst>
                                    <p:set>
                                      <p:cBhvr additive="repl">
                                        <p:cTn id="31" dur="1" fill="hold">
                                          <p:stCondLst>
                                            <p:cond delay="0"/>
                                          </p:stCondLst>
                                        </p:cTn>
                                        <p:tgtEl>
                                          <p:spTgt spid="241666">
                                            <p:txEl>
                                              <p:pRg st="6" end="6"/>
                                            </p:txEl>
                                          </p:spTgt>
                                        </p:tgtEl>
                                        <p:attrNameLst>
                                          <p:attrName>style.visibility</p:attrName>
                                        </p:attrNameLst>
                                      </p:cBhvr>
                                      <p:to>
                                        <p:strVal val="visible"/>
                                      </p:to>
                                    </p:set>
                                    <p:anim calcmode="lin" valueType="num">
                                      <p:cBhvr>
                                        <p:cTn id="32" dur="1000" fill="hold"/>
                                        <p:tgtEl>
                                          <p:spTgt spid="241666">
                                            <p:txEl>
                                              <p:pRg st="6" end="6"/>
                                            </p:txEl>
                                          </p:spTgt>
                                        </p:tgtEl>
                                        <p:attrNameLst>
                                          <p:attrName>ppt_x</p:attrName>
                                        </p:attrNameLst>
                                      </p:cBhvr>
                                      <p:tavLst>
                                        <p:tav tm="100000">
                                          <p:val>
                                            <p:strVal val="1+#ppt_w/2"/>
                                          </p:val>
                                        </p:tav>
                                        <p:tav tm="100000">
                                          <p:val>
                                            <p:strVal val="#ppt_x"/>
                                          </p:val>
                                        </p:tav>
                                      </p:tavLst>
                                    </p:anim>
                                    <p:anim calcmode="lin" valueType="num">
                                      <p:cBhvr>
                                        <p:cTn id="33" dur="1000" fill="hold"/>
                                        <p:tgtEl>
                                          <p:spTgt spid="241666">
                                            <p:txEl>
                                              <p:pRg st="6" end="6"/>
                                            </p:txEl>
                                          </p:spTgt>
                                        </p:tgtEl>
                                        <p:attrNameLst>
                                          <p:attrName>ppt_y</p:attrName>
                                        </p:attrNameLst>
                                      </p:cBhvr>
                                      <p:tavLst>
                                        <p:tav tm="100000">
                                          <p:val>
                                            <p:strVal val="#ppt_y"/>
                                          </p:val>
                                        </p:tav>
                                        <p:tav tm="100000">
                                          <p:val>
                                            <p:strVal val="#ppt_y"/>
                                          </p:val>
                                        </p:tav>
                                      </p:tavLst>
                                    </p:anim>
                                  </p:childTnLst>
                                </p:cTn>
                              </p:par>
                              <p:par>
                                <p:cTn id="34" presetID="4" presetClass="entr" presetSubtype="16" fill="hold" grpId="0" nodeType="withEffect">
                                  <p:stCondLst>
                                    <p:cond delay="0"/>
                                  </p:stCondLst>
                                  <p:childTnLst>
                                    <p:set>
                                      <p:cBhvr additive="repl">
                                        <p:cTn id="35" dur="1" fill="hold">
                                          <p:stCondLst>
                                            <p:cond delay="0"/>
                                          </p:stCondLst>
                                        </p:cTn>
                                        <p:tgtEl>
                                          <p:spTgt spid="241668"/>
                                        </p:tgtEl>
                                        <p:attrNameLst>
                                          <p:attrName>style.visibility</p:attrName>
                                        </p:attrNameLst>
                                      </p:cBhvr>
                                      <p:to>
                                        <p:strVal val="visible"/>
                                      </p:to>
                                    </p:set>
                                    <p:animEffect transition="in" filter="box(in)">
                                      <p:cBhvr additive="repl">
                                        <p:cTn id="36" dur="1000"/>
                                        <p:tgtEl>
                                          <p:spTgt spid="241668"/>
                                        </p:tgtEl>
                                      </p:cBhvr>
                                    </p:animEffect>
                                  </p:childTnLst>
                                </p:cTn>
                              </p:par>
                              <p:par>
                                <p:cTn id="37" presetID="2" presetClass="entr" presetSubtype="2" fill="hold" nodeType="withEffect">
                                  <p:stCondLst>
                                    <p:cond delay="0"/>
                                  </p:stCondLst>
                                  <p:childTnLst>
                                    <p:set>
                                      <p:cBhvr additive="repl">
                                        <p:cTn id="38" dur="1" fill="hold">
                                          <p:stCondLst>
                                            <p:cond delay="0"/>
                                          </p:stCondLst>
                                        </p:cTn>
                                        <p:tgtEl>
                                          <p:spTgt spid="241666">
                                            <p:txEl>
                                              <p:pRg st="7" end="7"/>
                                            </p:txEl>
                                          </p:spTgt>
                                        </p:tgtEl>
                                        <p:attrNameLst>
                                          <p:attrName>style.visibility</p:attrName>
                                        </p:attrNameLst>
                                      </p:cBhvr>
                                      <p:to>
                                        <p:strVal val="visible"/>
                                      </p:to>
                                    </p:set>
                                    <p:anim calcmode="lin" valueType="num">
                                      <p:cBhvr>
                                        <p:cTn id="39" dur="1000" fill="hold"/>
                                        <p:tgtEl>
                                          <p:spTgt spid="241666">
                                            <p:txEl>
                                              <p:pRg st="7" end="7"/>
                                            </p:txEl>
                                          </p:spTgt>
                                        </p:tgtEl>
                                        <p:attrNameLst>
                                          <p:attrName>ppt_x</p:attrName>
                                        </p:attrNameLst>
                                      </p:cBhvr>
                                      <p:tavLst>
                                        <p:tav tm="100000">
                                          <p:val>
                                            <p:strVal val="1+#ppt_w/2"/>
                                          </p:val>
                                        </p:tav>
                                        <p:tav tm="100000">
                                          <p:val>
                                            <p:strVal val="#ppt_x"/>
                                          </p:val>
                                        </p:tav>
                                      </p:tavLst>
                                    </p:anim>
                                    <p:anim calcmode="lin" valueType="num">
                                      <p:cBhvr>
                                        <p:cTn id="40" dur="1000" fill="hold"/>
                                        <p:tgtEl>
                                          <p:spTgt spid="241666">
                                            <p:txEl>
                                              <p:pRg st="7" end="7"/>
                                            </p:txEl>
                                          </p:spTgt>
                                        </p:tgtEl>
                                        <p:attrNameLst>
                                          <p:attrName>ppt_y</p:attrName>
                                        </p:attrNameLst>
                                      </p:cBhvr>
                                      <p:tavLst>
                                        <p:tav tm="100000">
                                          <p:val>
                                            <p:strVal val="#ppt_y"/>
                                          </p:val>
                                        </p:tav>
                                        <p:tav tm="100000">
                                          <p:val>
                                            <p:strVal val="#ppt_y"/>
                                          </p:val>
                                        </p:tav>
                                      </p:tavLst>
                                    </p:anim>
                                  </p:childTnLst>
                                </p:cTn>
                              </p:par>
                              <p:par>
                                <p:cTn id="41" presetID="2" presetClass="entr" presetSubtype="2" fill="hold" nodeType="withEffect">
                                  <p:stCondLst>
                                    <p:cond delay="0"/>
                                  </p:stCondLst>
                                  <p:childTnLst>
                                    <p:set>
                                      <p:cBhvr additive="repl">
                                        <p:cTn id="42" dur="1" fill="hold">
                                          <p:stCondLst>
                                            <p:cond delay="0"/>
                                          </p:stCondLst>
                                        </p:cTn>
                                        <p:tgtEl>
                                          <p:spTgt spid="241666">
                                            <p:txEl>
                                              <p:pRg st="8" end="8"/>
                                            </p:txEl>
                                          </p:spTgt>
                                        </p:tgtEl>
                                        <p:attrNameLst>
                                          <p:attrName>style.visibility</p:attrName>
                                        </p:attrNameLst>
                                      </p:cBhvr>
                                      <p:to>
                                        <p:strVal val="visible"/>
                                      </p:to>
                                    </p:set>
                                    <p:anim calcmode="lin" valueType="num">
                                      <p:cBhvr>
                                        <p:cTn id="43" dur="1000" fill="hold"/>
                                        <p:tgtEl>
                                          <p:spTgt spid="241666">
                                            <p:txEl>
                                              <p:pRg st="8" end="8"/>
                                            </p:txEl>
                                          </p:spTgt>
                                        </p:tgtEl>
                                        <p:attrNameLst>
                                          <p:attrName>ppt_x</p:attrName>
                                        </p:attrNameLst>
                                      </p:cBhvr>
                                      <p:tavLst>
                                        <p:tav tm="100000">
                                          <p:val>
                                            <p:strVal val="1+#ppt_w/2"/>
                                          </p:val>
                                        </p:tav>
                                        <p:tav tm="100000">
                                          <p:val>
                                            <p:strVal val="#ppt_x"/>
                                          </p:val>
                                        </p:tav>
                                      </p:tavLst>
                                    </p:anim>
                                    <p:anim calcmode="lin" valueType="num">
                                      <p:cBhvr>
                                        <p:cTn id="44" dur="1000" fill="hold"/>
                                        <p:tgtEl>
                                          <p:spTgt spid="241666">
                                            <p:txEl>
                                              <p:pRg st="8" end="8"/>
                                            </p:txEl>
                                          </p:spTgt>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nimBg="1"/>
      <p:bldP spid="2416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D6E5A2-EC83-451F-A719-9AC1370DD5CF}" type="slidenum">
              <a:rPr lang="en-US" smtClean="0"/>
              <a:pPr/>
              <a:t>23</a:t>
            </a:fld>
            <a:endParaRPr lang="en-US" dirty="0"/>
          </a:p>
        </p:txBody>
      </p:sp>
      <p:pic>
        <p:nvPicPr>
          <p:cNvPr id="3" name="Picture 2" descr="Screen Shot 2017-02-28 at 6.13.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9144000" cy="6993467"/>
          </a:xfrm>
          <a:prstGeom prst="rect">
            <a:avLst/>
          </a:prstGeom>
        </p:spPr>
      </p:pic>
    </p:spTree>
    <p:extLst>
      <p:ext uri="{BB962C8B-B14F-4D97-AF65-F5344CB8AC3E}">
        <p14:creationId xmlns:p14="http://schemas.microsoft.com/office/powerpoint/2010/main" val="1396041226"/>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55107" y="152400"/>
            <a:ext cx="8636493" cy="793716"/>
          </a:xfrm>
          <a:prstGeom prst="rect">
            <a:avLst/>
          </a:prstGeom>
        </p:spPr>
        <p:txBody>
          <a:bodyPr/>
          <a:lstStyle/>
          <a:p>
            <a:pPr eaLnBrk="1" hangingPunct="1"/>
            <a:br>
              <a:rPr lang="en-US" sz="3200" b="1" dirty="0">
                <a:latin typeface="Arial Narrow" charset="0"/>
              </a:rPr>
            </a:br>
            <a:r>
              <a:rPr lang="en-US" sz="3200" b="1" dirty="0">
                <a:latin typeface="Arial Narrow" charset="0"/>
              </a:rPr>
              <a:t> </a:t>
            </a:r>
            <a:r>
              <a:rPr lang="en-US" b="1" dirty="0">
                <a:solidFill>
                  <a:schemeClr val="accent2"/>
                </a:solidFill>
                <a:latin typeface="Arial Narrow" charset="0"/>
              </a:rPr>
              <a:t>Social &amp; Emotional Learning Goals</a:t>
            </a:r>
          </a:p>
        </p:txBody>
      </p:sp>
      <p:sp>
        <p:nvSpPr>
          <p:cNvPr id="35843" name="Text Box 23"/>
          <p:cNvSpPr txBox="1">
            <a:spLocks noChangeArrowheads="1"/>
          </p:cNvSpPr>
          <p:nvPr/>
        </p:nvSpPr>
        <p:spPr bwMode="auto">
          <a:xfrm>
            <a:off x="-1524000" y="0"/>
            <a:ext cx="22812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endParaRPr lang="en-US" sz="1600" b="1" dirty="0">
              <a:solidFill>
                <a:srgbClr val="000000"/>
              </a:solidFill>
              <a:latin typeface="Times New Roman" charset="0"/>
            </a:endParaRPr>
          </a:p>
        </p:txBody>
      </p:sp>
      <p:sp>
        <p:nvSpPr>
          <p:cNvPr id="35844" name="Text Box 38"/>
          <p:cNvSpPr txBox="1">
            <a:spLocks noChangeArrowheads="1"/>
          </p:cNvSpPr>
          <p:nvPr/>
        </p:nvSpPr>
        <p:spPr bwMode="auto">
          <a:xfrm>
            <a:off x="-2133600" y="4114800"/>
            <a:ext cx="29733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endParaRPr lang="en-US" sz="1600" b="1" dirty="0">
              <a:solidFill>
                <a:srgbClr val="000000"/>
              </a:solidFill>
              <a:latin typeface="Times New Roman" charset="0"/>
            </a:endParaRPr>
          </a:p>
        </p:txBody>
      </p:sp>
      <p:sp>
        <p:nvSpPr>
          <p:cNvPr id="35845" name="Text Box 39"/>
          <p:cNvSpPr txBox="1">
            <a:spLocks noChangeArrowheads="1"/>
          </p:cNvSpPr>
          <p:nvPr/>
        </p:nvSpPr>
        <p:spPr bwMode="auto">
          <a:xfrm>
            <a:off x="-1687513" y="2438400"/>
            <a:ext cx="1687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endParaRPr lang="en-US" sz="1600" b="1" dirty="0">
              <a:solidFill>
                <a:srgbClr val="000000"/>
              </a:solidFill>
              <a:latin typeface="Times New Roman" charset="0"/>
            </a:endParaRPr>
          </a:p>
        </p:txBody>
      </p:sp>
      <p:sp>
        <p:nvSpPr>
          <p:cNvPr id="35846" name="Text Box 40"/>
          <p:cNvSpPr txBox="1">
            <a:spLocks noChangeArrowheads="1"/>
          </p:cNvSpPr>
          <p:nvPr/>
        </p:nvSpPr>
        <p:spPr bwMode="auto">
          <a:xfrm>
            <a:off x="-2667000" y="5791200"/>
            <a:ext cx="24193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endParaRPr lang="en-US" sz="1600" b="1" dirty="0">
              <a:solidFill>
                <a:srgbClr val="000000"/>
              </a:solidFill>
              <a:latin typeface="Times New Roman" charset="0"/>
            </a:endParaRPr>
          </a:p>
        </p:txBody>
      </p:sp>
      <p:sp>
        <p:nvSpPr>
          <p:cNvPr id="35847" name="Text Box 41"/>
          <p:cNvSpPr txBox="1">
            <a:spLocks noChangeArrowheads="1"/>
          </p:cNvSpPr>
          <p:nvPr/>
        </p:nvSpPr>
        <p:spPr bwMode="auto">
          <a:xfrm>
            <a:off x="-1981200" y="1219200"/>
            <a:ext cx="31813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endParaRPr lang="en-US" sz="1600" b="1" dirty="0">
              <a:solidFill>
                <a:srgbClr val="000000"/>
              </a:solidFill>
              <a:latin typeface="Times New Roman" charset="0"/>
            </a:endParaRPr>
          </a:p>
        </p:txBody>
      </p:sp>
      <p:sp>
        <p:nvSpPr>
          <p:cNvPr id="35848" name="Text Box 46"/>
          <p:cNvSpPr txBox="1">
            <a:spLocks noChangeArrowheads="1"/>
          </p:cNvSpPr>
          <p:nvPr/>
        </p:nvSpPr>
        <p:spPr bwMode="auto">
          <a:xfrm>
            <a:off x="4038600" y="2133600"/>
            <a:ext cx="1905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eaLnBrk="1" hangingPunct="1">
              <a:spcBef>
                <a:spcPct val="50000"/>
              </a:spcBef>
            </a:pPr>
            <a:endParaRPr lang="en-US" sz="2000" dirty="0">
              <a:latin typeface="Arial Narrow" charset="0"/>
            </a:endParaRPr>
          </a:p>
        </p:txBody>
      </p:sp>
      <p:sp>
        <p:nvSpPr>
          <p:cNvPr id="35849" name="Text Box 47"/>
          <p:cNvSpPr txBox="1">
            <a:spLocks noChangeArrowheads="1"/>
          </p:cNvSpPr>
          <p:nvPr/>
        </p:nvSpPr>
        <p:spPr bwMode="auto">
          <a:xfrm>
            <a:off x="4038600" y="2209800"/>
            <a:ext cx="1905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eaLnBrk="1" hangingPunct="1">
              <a:spcBef>
                <a:spcPct val="50000"/>
              </a:spcBef>
            </a:pPr>
            <a:endParaRPr lang="en-US" sz="2000" dirty="0">
              <a:latin typeface="Arial Narrow" charset="0"/>
            </a:endParaRPr>
          </a:p>
        </p:txBody>
      </p:sp>
      <p:grpSp>
        <p:nvGrpSpPr>
          <p:cNvPr id="35850" name="Group 19"/>
          <p:cNvGrpSpPr>
            <a:grpSpLocks/>
          </p:cNvGrpSpPr>
          <p:nvPr/>
        </p:nvGrpSpPr>
        <p:grpSpPr bwMode="auto">
          <a:xfrm>
            <a:off x="932112" y="1637411"/>
            <a:ext cx="7195888" cy="4191506"/>
            <a:chOff x="1816098" y="2057523"/>
            <a:chExt cx="6424842" cy="4190877"/>
          </a:xfrm>
        </p:grpSpPr>
        <p:sp>
          <p:nvSpPr>
            <p:cNvPr id="174082" name="Rectangle 21"/>
            <p:cNvSpPr>
              <a:spLocks noChangeArrowheads="1"/>
            </p:cNvSpPr>
            <p:nvPr/>
          </p:nvSpPr>
          <p:spPr bwMode="auto">
            <a:xfrm>
              <a:off x="3962400" y="2667000"/>
              <a:ext cx="2133600" cy="3581400"/>
            </a:xfrm>
            <a:prstGeom prst="rect">
              <a:avLst/>
            </a:prstGeom>
            <a:solidFill>
              <a:schemeClr val="bg1">
                <a:lumMod val="95000"/>
              </a:schemeClr>
            </a:solidFill>
            <a:ln w="9525" algn="ctr">
              <a:solidFill>
                <a:schemeClr val="tx1"/>
              </a:solidFill>
              <a:round/>
              <a:headEnd/>
              <a:tailEnd/>
            </a:ln>
            <a:scene3d>
              <a:camera prst="orthographicFront"/>
              <a:lightRig rig="threePt" dir="t"/>
            </a:scene3d>
            <a:sp3d>
              <a:bevelT/>
            </a:sp3d>
          </p:spPr>
          <p:txBody>
            <a:bodyPr/>
            <a:lstStyle/>
            <a:p>
              <a:pPr eaLnBrk="0" hangingPunct="0">
                <a:defRPr/>
              </a:pPr>
              <a:endParaRPr lang="en-US" sz="2400" dirty="0">
                <a:latin typeface="Times" pitchFamily="18" charset="0"/>
                <a:ea typeface="+mn-ea"/>
              </a:endParaRPr>
            </a:p>
          </p:txBody>
        </p:sp>
        <p:sp>
          <p:nvSpPr>
            <p:cNvPr id="174083" name="Rectangle 20"/>
            <p:cNvSpPr>
              <a:spLocks noChangeArrowheads="1"/>
            </p:cNvSpPr>
            <p:nvPr/>
          </p:nvSpPr>
          <p:spPr bwMode="auto">
            <a:xfrm>
              <a:off x="1828800" y="2667000"/>
              <a:ext cx="2133600" cy="3581400"/>
            </a:xfrm>
            <a:prstGeom prst="rect">
              <a:avLst/>
            </a:prstGeom>
            <a:solidFill>
              <a:schemeClr val="bg1">
                <a:lumMod val="95000"/>
              </a:schemeClr>
            </a:solidFill>
            <a:ln w="9525" algn="ctr">
              <a:solidFill>
                <a:schemeClr val="tx1"/>
              </a:solidFill>
              <a:round/>
              <a:headEnd/>
              <a:tailEnd/>
            </a:ln>
            <a:scene3d>
              <a:camera prst="orthographicFront"/>
              <a:lightRig rig="threePt" dir="t"/>
            </a:scene3d>
            <a:sp3d>
              <a:bevelT/>
            </a:sp3d>
          </p:spPr>
          <p:txBody>
            <a:bodyPr/>
            <a:lstStyle/>
            <a:p>
              <a:pPr eaLnBrk="0" hangingPunct="0">
                <a:defRPr/>
              </a:pPr>
              <a:endParaRPr lang="en-US" sz="2400" dirty="0">
                <a:latin typeface="Times" pitchFamily="18" charset="0"/>
                <a:ea typeface="+mn-ea"/>
              </a:endParaRPr>
            </a:p>
          </p:txBody>
        </p:sp>
        <p:sp>
          <p:nvSpPr>
            <p:cNvPr id="35858" name="Text Box 11"/>
            <p:cNvSpPr txBox="1">
              <a:spLocks noChangeArrowheads="1"/>
            </p:cNvSpPr>
            <p:nvPr/>
          </p:nvSpPr>
          <p:spPr bwMode="auto">
            <a:xfrm>
              <a:off x="1828550" y="2894899"/>
              <a:ext cx="2133915" cy="2446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spcBef>
                  <a:spcPct val="50000"/>
                </a:spcBef>
              </a:pPr>
              <a:r>
                <a:rPr lang="en-US" sz="2000" b="1" dirty="0">
                  <a:solidFill>
                    <a:srgbClr val="0070C0"/>
                  </a:solidFill>
                </a:rPr>
                <a:t>SEL Goal 1</a:t>
              </a:r>
            </a:p>
            <a:p>
              <a:pPr algn="ctr" eaLnBrk="1" hangingPunct="1">
                <a:spcBef>
                  <a:spcPct val="50000"/>
                </a:spcBef>
              </a:pPr>
              <a:r>
                <a:rPr lang="en-US" sz="2000" dirty="0">
                  <a:solidFill>
                    <a:srgbClr val="000000"/>
                  </a:solidFill>
                </a:rPr>
                <a:t>Develop </a:t>
              </a:r>
              <a:r>
                <a:rPr lang="en-US" sz="2000" b="1" dirty="0">
                  <a:solidFill>
                    <a:srgbClr val="377EBF"/>
                  </a:solidFill>
                </a:rPr>
                <a:t>self-awareness</a:t>
              </a:r>
              <a:r>
                <a:rPr lang="en-US" sz="2000" dirty="0">
                  <a:solidFill>
                    <a:srgbClr val="000000"/>
                  </a:solidFill>
                </a:rPr>
                <a:t> and </a:t>
              </a:r>
              <a:r>
                <a:rPr lang="en-US" sz="2000" b="1" dirty="0">
                  <a:solidFill>
                    <a:srgbClr val="377EBF"/>
                  </a:solidFill>
                </a:rPr>
                <a:t>self-management</a:t>
              </a:r>
              <a:r>
                <a:rPr lang="en-US" sz="2000" dirty="0">
                  <a:solidFill>
                    <a:srgbClr val="000000"/>
                  </a:solidFill>
                </a:rPr>
                <a:t> skills to achieve school and life success</a:t>
              </a:r>
              <a:r>
                <a:rPr lang="en-US" sz="2200" dirty="0">
                  <a:solidFill>
                    <a:srgbClr val="000000"/>
                  </a:solidFill>
                  <a:latin typeface="Arial Narrow" charset="0"/>
                </a:rPr>
                <a:t>. </a:t>
              </a:r>
            </a:p>
          </p:txBody>
        </p:sp>
        <p:sp>
          <p:nvSpPr>
            <p:cNvPr id="35859" name="Text Box 15"/>
            <p:cNvSpPr txBox="1">
              <a:spLocks noChangeArrowheads="1"/>
            </p:cNvSpPr>
            <p:nvPr/>
          </p:nvSpPr>
          <p:spPr bwMode="auto">
            <a:xfrm>
              <a:off x="4078370" y="2896486"/>
              <a:ext cx="1905281" cy="2987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spcBef>
                  <a:spcPct val="50000"/>
                </a:spcBef>
              </a:pPr>
              <a:r>
                <a:rPr lang="en-US" sz="2000" b="1" dirty="0">
                  <a:solidFill>
                    <a:srgbClr val="6B6BCF"/>
                  </a:solidFill>
                </a:rPr>
                <a:t>SEL Goal 2</a:t>
              </a:r>
              <a:endParaRPr lang="en-US" sz="2000" dirty="0">
                <a:solidFill>
                  <a:srgbClr val="6B6BCF"/>
                </a:solidFill>
              </a:endParaRPr>
            </a:p>
            <a:p>
              <a:pPr algn="ctr" eaLnBrk="1" hangingPunct="1">
                <a:spcBef>
                  <a:spcPct val="50000"/>
                </a:spcBef>
              </a:pPr>
              <a:r>
                <a:rPr lang="en-US" sz="2000" dirty="0">
                  <a:solidFill>
                    <a:srgbClr val="000000"/>
                  </a:solidFill>
                </a:rPr>
                <a:t>Use </a:t>
              </a:r>
              <a:r>
                <a:rPr lang="en-US" sz="2000" b="1" dirty="0">
                  <a:solidFill>
                    <a:srgbClr val="6666FF"/>
                  </a:solidFill>
                </a:rPr>
                <a:t>social-awareness</a:t>
              </a:r>
              <a:r>
                <a:rPr lang="en-US" sz="2000" dirty="0">
                  <a:solidFill>
                    <a:srgbClr val="000000"/>
                  </a:solidFill>
                </a:rPr>
                <a:t> and </a:t>
              </a:r>
              <a:r>
                <a:rPr lang="en-US" sz="2000" b="1" dirty="0">
                  <a:solidFill>
                    <a:srgbClr val="6666FF"/>
                  </a:solidFill>
                </a:rPr>
                <a:t>interpersonal skills</a:t>
              </a:r>
              <a:r>
                <a:rPr lang="en-US" sz="2000" dirty="0">
                  <a:solidFill>
                    <a:srgbClr val="6666FF"/>
                  </a:solidFill>
                </a:rPr>
                <a:t> </a:t>
              </a:r>
              <a:r>
                <a:rPr lang="en-US" sz="2000" dirty="0">
                  <a:solidFill>
                    <a:srgbClr val="000000"/>
                  </a:solidFill>
                </a:rPr>
                <a:t>to establish and maintain positive relationships.</a:t>
              </a:r>
            </a:p>
          </p:txBody>
        </p:sp>
        <p:sp>
          <p:nvSpPr>
            <p:cNvPr id="23" name="Rectangle 22"/>
            <p:cNvSpPr/>
            <p:nvPr/>
          </p:nvSpPr>
          <p:spPr bwMode="auto">
            <a:xfrm>
              <a:off x="6096000" y="2667000"/>
              <a:ext cx="2133600" cy="3581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en-US" sz="2400" dirty="0">
                <a:latin typeface="Times" charset="0"/>
                <a:ea typeface="+mn-ea"/>
                <a:cs typeface="Arial" pitchFamily="34" charset="0"/>
              </a:endParaRPr>
            </a:p>
          </p:txBody>
        </p:sp>
        <p:sp>
          <p:nvSpPr>
            <p:cNvPr id="35863" name="Text Box 14"/>
            <p:cNvSpPr txBox="1">
              <a:spLocks noChangeArrowheads="1"/>
            </p:cNvSpPr>
            <p:nvPr/>
          </p:nvSpPr>
          <p:spPr bwMode="auto">
            <a:xfrm>
              <a:off x="6172592" y="2898074"/>
              <a:ext cx="1981492" cy="2987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eaLnBrk="1" hangingPunct="1">
                <a:spcBef>
                  <a:spcPct val="50000"/>
                </a:spcBef>
              </a:pPr>
              <a:r>
                <a:rPr lang="en-US" sz="2000" b="1" dirty="0">
                  <a:solidFill>
                    <a:srgbClr val="56B28D"/>
                  </a:solidFill>
                </a:rPr>
                <a:t>SEL Goal 3</a:t>
              </a:r>
              <a:endParaRPr lang="en-US" sz="2000" dirty="0">
                <a:solidFill>
                  <a:srgbClr val="56B28D"/>
                </a:solidFill>
              </a:endParaRPr>
            </a:p>
            <a:p>
              <a:pPr algn="ctr" eaLnBrk="1" hangingPunct="1">
                <a:spcBef>
                  <a:spcPct val="50000"/>
                </a:spcBef>
              </a:pPr>
              <a:r>
                <a:rPr lang="en-US" sz="2000" dirty="0">
                  <a:solidFill>
                    <a:srgbClr val="000000"/>
                  </a:solidFill>
                </a:rPr>
                <a:t>Demonstrate </a:t>
              </a:r>
              <a:r>
                <a:rPr lang="en-US" sz="2000" b="1" dirty="0">
                  <a:solidFill>
                    <a:srgbClr val="56B28D"/>
                  </a:solidFill>
                </a:rPr>
                <a:t>decision-making</a:t>
              </a:r>
              <a:r>
                <a:rPr lang="en-US" sz="2000" dirty="0">
                  <a:solidFill>
                    <a:srgbClr val="000000"/>
                  </a:solidFill>
                </a:rPr>
                <a:t> skills and </a:t>
              </a:r>
              <a:r>
                <a:rPr lang="en-US" sz="2000" b="1" dirty="0">
                  <a:solidFill>
                    <a:srgbClr val="56B28D"/>
                  </a:solidFill>
                </a:rPr>
                <a:t>responsible behaviors</a:t>
              </a:r>
              <a:r>
                <a:rPr lang="en-US" sz="2000" dirty="0">
                  <a:solidFill>
                    <a:srgbClr val="000000"/>
                  </a:solidFill>
                </a:rPr>
                <a:t> in personal, school, and community contexts.</a:t>
              </a:r>
            </a:p>
          </p:txBody>
        </p:sp>
        <p:grpSp>
          <p:nvGrpSpPr>
            <p:cNvPr id="35864" name="Group 24"/>
            <p:cNvGrpSpPr>
              <a:grpSpLocks/>
            </p:cNvGrpSpPr>
            <p:nvPr/>
          </p:nvGrpSpPr>
          <p:grpSpPr bwMode="auto">
            <a:xfrm>
              <a:off x="1816098" y="2057523"/>
              <a:ext cx="6424842" cy="751311"/>
              <a:chOff x="1816098" y="1752725"/>
              <a:chExt cx="6424842" cy="751565"/>
            </a:xfrm>
          </p:grpSpPr>
          <p:sp>
            <p:nvSpPr>
              <p:cNvPr id="174097" name="TextBox 25"/>
              <p:cNvSpPr txBox="1">
                <a:spLocks noChangeArrowheads="1"/>
              </p:cNvSpPr>
              <p:nvPr/>
            </p:nvSpPr>
            <p:spPr bwMode="auto">
              <a:xfrm>
                <a:off x="1816098" y="1765489"/>
                <a:ext cx="2133600" cy="738801"/>
              </a:xfrm>
              <a:prstGeom prst="rect">
                <a:avLst/>
              </a:prstGeom>
              <a:solidFill>
                <a:srgbClr val="377EBF"/>
              </a:solidFill>
              <a:ln w="12700">
                <a:solidFill>
                  <a:schemeClr val="tx1"/>
                </a:solidFill>
                <a:miter lim="800000"/>
                <a:headEnd/>
                <a:tailEnd/>
              </a:ln>
              <a:scene3d>
                <a:camera prst="orthographicFront"/>
                <a:lightRig rig="threePt" dir="t"/>
              </a:scene3d>
              <a:sp3d>
                <a:bevelT/>
              </a:sp3d>
            </p:spPr>
            <p:txBody>
              <a:bodyPr>
                <a:spAutoFit/>
              </a:bodyPr>
              <a:lstStyle/>
              <a:p>
                <a:pPr algn="ctr">
                  <a:defRPr/>
                </a:pPr>
                <a:endParaRPr lang="en-US" sz="1800" dirty="0">
                  <a:latin typeface="Arial" pitchFamily="34" charset="0"/>
                  <a:ea typeface="+mn-ea"/>
                  <a:cs typeface="Arial" pitchFamily="34" charset="0"/>
                </a:endParaRPr>
              </a:p>
              <a:p>
                <a:pPr algn="ctr">
                  <a:defRPr/>
                </a:pPr>
                <a:r>
                  <a:rPr lang="en-US" sz="2400" dirty="0">
                    <a:ea typeface="+mn-ea"/>
                    <a:cs typeface="Arial" pitchFamily="34" charset="0"/>
                  </a:rPr>
                  <a:t>Self</a:t>
                </a:r>
              </a:p>
            </p:txBody>
          </p:sp>
          <p:sp>
            <p:nvSpPr>
              <p:cNvPr id="174098" name="TextBox 26"/>
              <p:cNvSpPr txBox="1">
                <a:spLocks noChangeArrowheads="1"/>
              </p:cNvSpPr>
              <p:nvPr/>
            </p:nvSpPr>
            <p:spPr bwMode="auto">
              <a:xfrm>
                <a:off x="3962400" y="1752725"/>
                <a:ext cx="2133600" cy="738802"/>
              </a:xfrm>
              <a:prstGeom prst="rect">
                <a:avLst/>
              </a:prstGeom>
              <a:solidFill>
                <a:schemeClr val="accent6">
                  <a:lumMod val="40000"/>
                  <a:lumOff val="60000"/>
                </a:schemeClr>
              </a:solidFill>
              <a:ln w="12700">
                <a:solidFill>
                  <a:schemeClr val="tx1"/>
                </a:solidFill>
                <a:miter lim="800000"/>
                <a:headEnd/>
                <a:tailEnd/>
              </a:ln>
              <a:scene3d>
                <a:camera prst="orthographicFront"/>
                <a:lightRig rig="threePt" dir="t"/>
              </a:scene3d>
              <a:sp3d>
                <a:bevelT/>
              </a:sp3d>
            </p:spPr>
            <p:txBody>
              <a:bodyPr>
                <a:spAutoFit/>
              </a:bodyPr>
              <a:lstStyle/>
              <a:p>
                <a:pPr algn="ctr">
                  <a:defRPr/>
                </a:pPr>
                <a:endParaRPr lang="en-US" sz="1800" dirty="0">
                  <a:latin typeface="Calibri" pitchFamily="34" charset="0"/>
                  <a:ea typeface="+mn-ea"/>
                  <a:cs typeface="Arial" pitchFamily="34" charset="0"/>
                </a:endParaRPr>
              </a:p>
              <a:p>
                <a:pPr algn="ctr">
                  <a:defRPr/>
                </a:pPr>
                <a:r>
                  <a:rPr lang="en-US" sz="2400" dirty="0">
                    <a:ea typeface="+mn-ea"/>
                    <a:cs typeface="Arial" pitchFamily="34" charset="0"/>
                  </a:rPr>
                  <a:t>Other</a:t>
                </a:r>
              </a:p>
            </p:txBody>
          </p:sp>
          <p:sp>
            <p:nvSpPr>
              <p:cNvPr id="28" name="TextBox 27"/>
              <p:cNvSpPr txBox="1"/>
              <p:nvPr/>
            </p:nvSpPr>
            <p:spPr>
              <a:xfrm>
                <a:off x="6096823" y="1752728"/>
                <a:ext cx="2144117" cy="750327"/>
              </a:xfrm>
              <a:prstGeom prst="rect">
                <a:avLst/>
              </a:prstGeom>
              <a:solidFill>
                <a:srgbClr val="56B28D"/>
              </a:solidFill>
              <a:ln w="12700">
                <a:solidFill>
                  <a:schemeClr val="tx1"/>
                </a:solidFill>
              </a:ln>
              <a:scene3d>
                <a:camera prst="orthographicFront"/>
                <a:lightRig rig="threePt" dir="t"/>
              </a:scene3d>
              <a:sp3d>
                <a:bevelT/>
              </a:sp3d>
            </p:spPr>
            <p:txBody>
              <a:bodyPr wrap="square">
                <a:spAutoFit/>
              </a:bodyPr>
              <a:lstStyle/>
              <a:p>
                <a:pPr algn="ctr">
                  <a:defRPr/>
                </a:pPr>
                <a:endParaRPr lang="en-US" sz="1800" b="1" dirty="0">
                  <a:latin typeface="Arial" pitchFamily="34" charset="0"/>
                  <a:ea typeface="+mn-ea"/>
                  <a:cs typeface="Arial" pitchFamily="34" charset="0"/>
                </a:endParaRPr>
              </a:p>
              <a:p>
                <a:pPr algn="ctr">
                  <a:defRPr/>
                </a:pPr>
                <a:r>
                  <a:rPr lang="en-US" sz="2400" dirty="0">
                    <a:latin typeface="Calibri" pitchFamily="34" charset="0"/>
                    <a:ea typeface="+mn-ea"/>
                    <a:cs typeface="Arial" pitchFamily="34" charset="0"/>
                  </a:rPr>
                  <a:t>Decision-making</a:t>
                </a:r>
              </a:p>
            </p:txBody>
          </p:sp>
        </p:grpSp>
      </p:grpSp>
      <p:sp>
        <p:nvSpPr>
          <p:cNvPr id="35851" name="Date Placeholder 4"/>
          <p:cNvSpPr txBox="1">
            <a:spLocks/>
          </p:cNvSpPr>
          <p:nvPr/>
        </p:nvSpPr>
        <p:spPr bwMode="auto">
          <a:xfrm>
            <a:off x="889000" y="6273801"/>
            <a:ext cx="5054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eaLnBrk="1" hangingPunct="1">
              <a:spcAft>
                <a:spcPts val="600"/>
              </a:spcAft>
            </a:pPr>
            <a:endParaRPr lang="en-US" sz="1200" dirty="0">
              <a:solidFill>
                <a:srgbClr val="898989"/>
              </a:solidFill>
            </a:endParaRPr>
          </a:p>
        </p:txBody>
      </p:sp>
      <p:sp>
        <p:nvSpPr>
          <p:cNvPr id="2" name="TextBox 1"/>
          <p:cNvSpPr txBox="1"/>
          <p:nvPr/>
        </p:nvSpPr>
        <p:spPr>
          <a:xfrm>
            <a:off x="8305800" y="6223000"/>
            <a:ext cx="635000" cy="307777"/>
          </a:xfrm>
          <a:prstGeom prst="rect">
            <a:avLst/>
          </a:prstGeom>
          <a:noFill/>
        </p:spPr>
        <p:txBody>
          <a:bodyPr wrap="square" rtlCol="0">
            <a:spAutoFit/>
          </a:bodyPr>
          <a:lstStyle/>
          <a:p>
            <a:r>
              <a:rPr lang="en-US" sz="1400" dirty="0"/>
              <a:t>20</a:t>
            </a:r>
          </a:p>
        </p:txBody>
      </p:sp>
      <p:sp>
        <p:nvSpPr>
          <p:cNvPr id="24" name="Date Placeholder 4"/>
          <p:cNvSpPr txBox="1">
            <a:spLocks/>
          </p:cNvSpPr>
          <p:nvPr/>
        </p:nvSpPr>
        <p:spPr bwMode="auto">
          <a:xfrm>
            <a:off x="989995" y="5997376"/>
            <a:ext cx="5105400" cy="1066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r>
              <a:rPr lang="en-US" sz="1000" b="1" dirty="0">
                <a:solidFill>
                  <a:srgbClr val="0095D3"/>
                </a:solidFill>
              </a:rPr>
              <a:t>STUDENT SUPPORT INITIATIVES     Kimberly Williams, SEL Coordinator, 754-321-1627</a:t>
            </a:r>
          </a:p>
          <a:p>
            <a:endParaRPr lang="en-US" sz="1600" b="1" dirty="0"/>
          </a:p>
        </p:txBody>
      </p:sp>
    </p:spTree>
    <p:extLst>
      <p:ext uri="{BB962C8B-B14F-4D97-AF65-F5344CB8AC3E}">
        <p14:creationId xmlns:p14="http://schemas.microsoft.com/office/powerpoint/2010/main" val="13910295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25</a:t>
            </a:fld>
            <a:endParaRPr lang="en-US" dirty="0"/>
          </a:p>
        </p:txBody>
      </p:sp>
      <p:sp>
        <p:nvSpPr>
          <p:cNvPr id="4" name="Title 3"/>
          <p:cNvSpPr>
            <a:spLocks noGrp="1"/>
          </p:cNvSpPr>
          <p:nvPr>
            <p:ph type="title"/>
          </p:nvPr>
        </p:nvSpPr>
        <p:spPr>
          <a:xfrm>
            <a:off x="338137" y="79907"/>
            <a:ext cx="8805863" cy="954088"/>
          </a:xfrm>
        </p:spPr>
        <p:txBody>
          <a:bodyPr/>
          <a:lstStyle/>
          <a:p>
            <a:r>
              <a:rPr lang="en-US" sz="4400" dirty="0">
                <a:solidFill>
                  <a:schemeClr val="bg1"/>
                </a:solidFill>
              </a:rPr>
              <a:t>SEL: A Four Pronged Approach </a:t>
            </a:r>
          </a:p>
        </p:txBody>
      </p:sp>
      <p:sp>
        <p:nvSpPr>
          <p:cNvPr id="5" name="Text Placeholder 4"/>
          <p:cNvSpPr>
            <a:spLocks noGrp="1"/>
          </p:cNvSpPr>
          <p:nvPr>
            <p:ph type="body" sz="quarter" idx="13"/>
          </p:nvPr>
        </p:nvSpPr>
        <p:spPr>
          <a:xfrm>
            <a:off x="894587" y="6327776"/>
            <a:ext cx="7346887" cy="365124"/>
          </a:xfrm>
        </p:spPr>
        <p:txBody>
          <a:bodyPr/>
          <a:lstStyle/>
          <a:p>
            <a:r>
              <a:rPr lang="en-US" sz="1000" dirty="0"/>
              <a:t>STUDENT SUPPORT INITIATIVES    Kimberly Williams, SEL Coordinator, 754-321-1627</a:t>
            </a:r>
          </a:p>
          <a:p>
            <a:endParaRPr lang="en-US" dirty="0"/>
          </a:p>
        </p:txBody>
      </p:sp>
      <p:sp>
        <p:nvSpPr>
          <p:cNvPr id="6" name="Rectangle 5"/>
          <p:cNvSpPr/>
          <p:nvPr/>
        </p:nvSpPr>
        <p:spPr>
          <a:xfrm>
            <a:off x="229352" y="1418728"/>
            <a:ext cx="8914648" cy="4524315"/>
          </a:xfrm>
          <a:prstGeom prst="rect">
            <a:avLst/>
          </a:prstGeom>
        </p:spPr>
        <p:txBody>
          <a:bodyPr wrap="square">
            <a:spAutoFit/>
          </a:bodyPr>
          <a:lstStyle/>
          <a:p>
            <a:r>
              <a:rPr lang="en-US" b="1" dirty="0">
                <a:solidFill>
                  <a:schemeClr val="accent2"/>
                </a:solidFill>
              </a:rPr>
              <a:t>To ensure comprehensive implementation aligned to researched best-practices, we must focus on educating the whole child, the whole day, using strategies throughout the whole school. </a:t>
            </a:r>
          </a:p>
          <a:p>
            <a:endParaRPr lang="en-US" dirty="0"/>
          </a:p>
          <a:p>
            <a:pPr marL="285750" indent="-285750">
              <a:buFont typeface="Wingdings" charset="2"/>
              <a:buChar char="§"/>
            </a:pPr>
            <a:r>
              <a:rPr lang="en-US" dirty="0">
                <a:solidFill>
                  <a:srgbClr val="0095D3"/>
                </a:solidFill>
              </a:rPr>
              <a:t>Direct instruction using research-based programing to deliberately teach the five foundational SEL practices necessary for success in school and in life </a:t>
            </a:r>
            <a:r>
              <a:rPr lang="en-US" b="1" dirty="0">
                <a:solidFill>
                  <a:srgbClr val="0095D3"/>
                </a:solidFill>
              </a:rPr>
              <a:t>WHOLE CHILD.</a:t>
            </a:r>
          </a:p>
          <a:p>
            <a:endParaRPr lang="en-US" dirty="0">
              <a:solidFill>
                <a:srgbClr val="0095D3"/>
              </a:solidFill>
            </a:endParaRPr>
          </a:p>
          <a:p>
            <a:pPr marL="285750" indent="-285750">
              <a:buFont typeface="Wingdings" charset="2"/>
              <a:buChar char="§"/>
            </a:pPr>
            <a:r>
              <a:rPr lang="en-US" dirty="0">
                <a:solidFill>
                  <a:srgbClr val="0095D3"/>
                </a:solidFill>
              </a:rPr>
              <a:t>SEL strategies embedded throughout the day and in all curricular areas, including opportunities to model, teach, and reinforce SEL skills </a:t>
            </a:r>
            <a:r>
              <a:rPr lang="en-US" b="1" dirty="0">
                <a:solidFill>
                  <a:srgbClr val="0095D3"/>
                </a:solidFill>
              </a:rPr>
              <a:t>WHOLE DAY.</a:t>
            </a:r>
          </a:p>
          <a:p>
            <a:r>
              <a:rPr lang="en-US" b="1" dirty="0">
                <a:solidFill>
                  <a:srgbClr val="0095D3"/>
                </a:solidFill>
              </a:rPr>
              <a:t> </a:t>
            </a:r>
            <a:endParaRPr lang="en-US" dirty="0">
              <a:solidFill>
                <a:srgbClr val="0095D3"/>
              </a:solidFill>
            </a:endParaRPr>
          </a:p>
          <a:p>
            <a:pPr marL="285750" indent="-285750">
              <a:buFont typeface="Wingdings" charset="2"/>
              <a:buChar char="§"/>
            </a:pPr>
            <a:r>
              <a:rPr lang="en-US" dirty="0">
                <a:solidFill>
                  <a:srgbClr val="0095D3"/>
                </a:solidFill>
              </a:rPr>
              <a:t>A safe, welcoming and respectful learning environment that is well-managed, supportive, and engaging </a:t>
            </a:r>
            <a:r>
              <a:rPr lang="en-US" b="1" dirty="0">
                <a:solidFill>
                  <a:srgbClr val="0095D3"/>
                </a:solidFill>
              </a:rPr>
              <a:t>WHOLE SCHOOL .</a:t>
            </a:r>
          </a:p>
          <a:p>
            <a:endParaRPr lang="en-US" dirty="0">
              <a:solidFill>
                <a:srgbClr val="0095D3"/>
              </a:solidFill>
            </a:endParaRPr>
          </a:p>
          <a:p>
            <a:pPr marL="285750" indent="-285750">
              <a:buFont typeface="Wingdings" charset="2"/>
              <a:buChar char="§"/>
            </a:pPr>
            <a:r>
              <a:rPr lang="en-US" dirty="0">
                <a:solidFill>
                  <a:srgbClr val="0095D3"/>
                </a:solidFill>
              </a:rPr>
              <a:t>Creating opportunities for parents and families in the school community </a:t>
            </a:r>
            <a:r>
              <a:rPr lang="en-US" b="1" dirty="0">
                <a:solidFill>
                  <a:srgbClr val="0095D3"/>
                </a:solidFill>
              </a:rPr>
              <a:t>WHOLE CHILD, FAMILY, AND COMMUNITY. </a:t>
            </a:r>
          </a:p>
        </p:txBody>
      </p:sp>
    </p:spTree>
    <p:extLst>
      <p:ext uri="{BB962C8B-B14F-4D97-AF65-F5344CB8AC3E}">
        <p14:creationId xmlns:p14="http://schemas.microsoft.com/office/powerpoint/2010/main" val="1201308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6129" y="1020931"/>
            <a:ext cx="8895424" cy="5326603"/>
          </a:xfrm>
        </p:spPr>
        <p:txBody>
          <a:bodyPr/>
          <a:lstStyle/>
          <a:p>
            <a:r>
              <a:rPr lang="en-US" sz="1600" b="1" dirty="0">
                <a:solidFill>
                  <a:srgbClr val="F15D22"/>
                </a:solidFill>
              </a:rPr>
              <a:t>WHOLE CHILD: SUPPORTING DIRECT INSTRUCTION </a:t>
            </a:r>
            <a:endParaRPr lang="en-US" sz="1600" dirty="0">
              <a:solidFill>
                <a:srgbClr val="F15D22"/>
              </a:solidFill>
            </a:endParaRPr>
          </a:p>
          <a:p>
            <a:pPr>
              <a:lnSpc>
                <a:spcPct val="100000"/>
              </a:lnSpc>
            </a:pPr>
            <a:r>
              <a:rPr lang="en-US" sz="1400" b="1" dirty="0">
                <a:solidFill>
                  <a:srgbClr val="0095D3"/>
                </a:solidFill>
              </a:rPr>
              <a:t>	• Providing introduction to SEL training </a:t>
            </a:r>
          </a:p>
          <a:p>
            <a:pPr>
              <a:lnSpc>
                <a:spcPct val="100000"/>
              </a:lnSpc>
            </a:pPr>
            <a:r>
              <a:rPr lang="en-US" sz="1400" b="1" dirty="0">
                <a:solidFill>
                  <a:srgbClr val="0095D3"/>
                </a:solidFill>
              </a:rPr>
              <a:t>	• Sanford Harmony , LEAPS, Second Step and Others programs that you may be using</a:t>
            </a:r>
          </a:p>
          <a:p>
            <a:pPr>
              <a:lnSpc>
                <a:spcPct val="100000"/>
              </a:lnSpc>
            </a:pPr>
            <a:r>
              <a:rPr lang="en-US" sz="1400" b="1" dirty="0">
                <a:solidFill>
                  <a:srgbClr val="0095D3"/>
                </a:solidFill>
              </a:rPr>
              <a:t>	• Offer continuous support around the implementation </a:t>
            </a:r>
          </a:p>
          <a:p>
            <a:pPr>
              <a:lnSpc>
                <a:spcPct val="100000"/>
              </a:lnSpc>
            </a:pPr>
            <a:r>
              <a:rPr lang="en-US" sz="1400" b="1" dirty="0">
                <a:solidFill>
                  <a:srgbClr val="0095D3"/>
                </a:solidFill>
              </a:rPr>
              <a:t>	• Summer and school SEL Professional Development</a:t>
            </a:r>
          </a:p>
          <a:p>
            <a:pPr>
              <a:lnSpc>
                <a:spcPct val="100000"/>
              </a:lnSpc>
            </a:pPr>
            <a:endParaRPr lang="en-US" sz="800" dirty="0">
              <a:solidFill>
                <a:srgbClr val="0095D3"/>
              </a:solidFill>
            </a:endParaRPr>
          </a:p>
          <a:p>
            <a:pPr>
              <a:lnSpc>
                <a:spcPct val="100000"/>
              </a:lnSpc>
            </a:pPr>
            <a:r>
              <a:rPr lang="en-US" sz="1600" dirty="0">
                <a:solidFill>
                  <a:srgbClr val="F15D22"/>
                </a:solidFill>
              </a:rPr>
              <a:t> </a:t>
            </a:r>
            <a:r>
              <a:rPr lang="en-US" sz="1600" b="1" dirty="0">
                <a:solidFill>
                  <a:srgbClr val="F15D22"/>
                </a:solidFill>
              </a:rPr>
              <a:t>WHOLE SCHOOL: EMBEDDING SEL THROUGHOUT THE DAY </a:t>
            </a:r>
            <a:endParaRPr lang="en-US" sz="1600" dirty="0">
              <a:solidFill>
                <a:srgbClr val="F15D22"/>
              </a:solidFill>
            </a:endParaRPr>
          </a:p>
          <a:p>
            <a:pPr>
              <a:lnSpc>
                <a:spcPct val="100000"/>
              </a:lnSpc>
            </a:pPr>
            <a:r>
              <a:rPr lang="en-US" sz="1400" b="1" dirty="0">
                <a:solidFill>
                  <a:srgbClr val="0095D3"/>
                </a:solidFill>
              </a:rPr>
              <a:t>	• Work to prioritize SEL content embedded in literacy adoption </a:t>
            </a:r>
          </a:p>
          <a:p>
            <a:pPr>
              <a:lnSpc>
                <a:spcPct val="100000"/>
              </a:lnSpc>
            </a:pPr>
            <a:r>
              <a:rPr lang="en-US" sz="1400" b="1" dirty="0">
                <a:solidFill>
                  <a:srgbClr val="0095D3"/>
                </a:solidFill>
              </a:rPr>
              <a:t>	• Providing trainings on how embedding SEL into core content areas &amp; instructional strategies </a:t>
            </a:r>
          </a:p>
          <a:p>
            <a:pPr>
              <a:lnSpc>
                <a:spcPct val="100000"/>
              </a:lnSpc>
            </a:pPr>
            <a:endParaRPr lang="en-US" sz="800" b="1" dirty="0">
              <a:solidFill>
                <a:srgbClr val="0095D3"/>
              </a:solidFill>
            </a:endParaRPr>
          </a:p>
          <a:p>
            <a:pPr>
              <a:lnSpc>
                <a:spcPct val="100000"/>
              </a:lnSpc>
            </a:pPr>
            <a:r>
              <a:rPr lang="en-US" sz="1400" b="1" dirty="0">
                <a:solidFill>
                  <a:srgbClr val="F15D22"/>
                </a:solidFill>
              </a:rPr>
              <a:t>DISTRICT LEVEL SEL PROMOTION </a:t>
            </a:r>
            <a:endParaRPr lang="en-US" sz="1400" dirty="0">
              <a:solidFill>
                <a:srgbClr val="F15D22"/>
              </a:solidFill>
            </a:endParaRPr>
          </a:p>
          <a:p>
            <a:pPr>
              <a:lnSpc>
                <a:spcPct val="120000"/>
              </a:lnSpc>
            </a:pPr>
            <a:r>
              <a:rPr lang="en-US" sz="1400" b="1" dirty="0">
                <a:solidFill>
                  <a:srgbClr val="0095D3"/>
                </a:solidFill>
              </a:rPr>
              <a:t>	• Collaborating with non instructional hours to coordinate SEL Instruction </a:t>
            </a:r>
          </a:p>
          <a:p>
            <a:pPr>
              <a:lnSpc>
                <a:spcPct val="120000"/>
              </a:lnSpc>
            </a:pPr>
            <a:r>
              <a:rPr lang="en-US" sz="1400" b="1" dirty="0">
                <a:solidFill>
                  <a:srgbClr val="0095D3"/>
                </a:solidFill>
              </a:rPr>
              <a:t>	• Reviewing proposals for new SEL content </a:t>
            </a:r>
          </a:p>
          <a:p>
            <a:pPr>
              <a:lnSpc>
                <a:spcPct val="120000"/>
              </a:lnSpc>
            </a:pPr>
            <a:r>
              <a:rPr lang="en-US" sz="1400" b="1" dirty="0">
                <a:solidFill>
                  <a:srgbClr val="0095D3"/>
                </a:solidFill>
              </a:rPr>
              <a:t>	• Speaking with community partners on shared SEL opportunities </a:t>
            </a:r>
          </a:p>
          <a:p>
            <a:pPr>
              <a:lnSpc>
                <a:spcPct val="120000"/>
              </a:lnSpc>
            </a:pPr>
            <a:r>
              <a:rPr lang="en-US" sz="1400" b="1" dirty="0">
                <a:solidFill>
                  <a:srgbClr val="0095D3"/>
                </a:solidFill>
              </a:rPr>
              <a:t>	• Prioritizing staff self-care strategies in all trainings </a:t>
            </a:r>
          </a:p>
          <a:p>
            <a:pPr>
              <a:lnSpc>
                <a:spcPct val="120000"/>
              </a:lnSpc>
            </a:pPr>
            <a:r>
              <a:rPr lang="en-US" sz="1400" b="1" dirty="0">
                <a:solidFill>
                  <a:srgbClr val="0095D3"/>
                </a:solidFill>
              </a:rPr>
              <a:t>	• Supporting youth voice and self-advocacy in response to current events </a:t>
            </a:r>
          </a:p>
          <a:p>
            <a:r>
              <a:rPr lang="en-US" sz="1600" b="1" dirty="0">
                <a:solidFill>
                  <a:srgbClr val="F15D22"/>
                </a:solidFill>
              </a:rPr>
              <a:t>WHOLE CHILD, FAMILY, AND COMMUNITY  </a:t>
            </a:r>
          </a:p>
          <a:p>
            <a:pPr>
              <a:lnSpc>
                <a:spcPct val="120000"/>
              </a:lnSpc>
            </a:pPr>
            <a:r>
              <a:rPr lang="en-US" sz="1400" b="1" dirty="0">
                <a:solidFill>
                  <a:srgbClr val="0095D3"/>
                </a:solidFill>
              </a:rPr>
              <a:t>	• School Creates Safe, Supportive “Family”</a:t>
            </a:r>
          </a:p>
          <a:p>
            <a:pPr>
              <a:lnSpc>
                <a:spcPct val="120000"/>
              </a:lnSpc>
            </a:pPr>
            <a:r>
              <a:rPr lang="en-US" sz="1400" b="1" dirty="0">
                <a:solidFill>
                  <a:srgbClr val="0095D3"/>
                </a:solidFill>
              </a:rPr>
              <a:t>	• Health and Wellness  </a:t>
            </a:r>
          </a:p>
          <a:p>
            <a:pPr>
              <a:lnSpc>
                <a:spcPct val="120000"/>
              </a:lnSpc>
            </a:pPr>
            <a:r>
              <a:rPr lang="en-US" sz="1400" b="1" dirty="0">
                <a:solidFill>
                  <a:srgbClr val="0095D3"/>
                </a:solidFill>
              </a:rPr>
              <a:t>	• Learning by Doing, Part of a Real-World Curriculum</a:t>
            </a:r>
          </a:p>
        </p:txBody>
      </p:sp>
      <p:sp>
        <p:nvSpPr>
          <p:cNvPr id="3" name="Slide Number Placeholder 2"/>
          <p:cNvSpPr>
            <a:spLocks noGrp="1"/>
          </p:cNvSpPr>
          <p:nvPr>
            <p:ph type="sldNum" sz="quarter" idx="12"/>
          </p:nvPr>
        </p:nvSpPr>
        <p:spPr/>
        <p:txBody>
          <a:bodyPr/>
          <a:lstStyle/>
          <a:p>
            <a:fld id="{9A47194C-3E5A-854F-B5AE-A6634FC20B3C}" type="slidenum">
              <a:rPr lang="en-US" smtClean="0"/>
              <a:pPr/>
              <a:t>26</a:t>
            </a:fld>
            <a:endParaRPr lang="en-US" dirty="0"/>
          </a:p>
        </p:txBody>
      </p:sp>
      <p:sp>
        <p:nvSpPr>
          <p:cNvPr id="4" name="Text Placeholder 3"/>
          <p:cNvSpPr>
            <a:spLocks noGrp="1"/>
          </p:cNvSpPr>
          <p:nvPr>
            <p:ph type="body" sz="quarter" idx="13"/>
          </p:nvPr>
        </p:nvSpPr>
        <p:spPr>
          <a:xfrm>
            <a:off x="1004356" y="6242582"/>
            <a:ext cx="5731406" cy="585927"/>
          </a:xfrm>
        </p:spPr>
        <p:txBody>
          <a:bodyPr/>
          <a:lstStyle/>
          <a:p>
            <a:r>
              <a:rPr lang="en-US" sz="1000" dirty="0"/>
              <a:t>STUDENT SUPPORT INITIATIVES    Kimberly Williams, SEL Coordinator, 754-321-1627</a:t>
            </a:r>
          </a:p>
          <a:p>
            <a:endParaRPr lang="en-US" dirty="0"/>
          </a:p>
        </p:txBody>
      </p:sp>
      <p:sp>
        <p:nvSpPr>
          <p:cNvPr id="5" name="Title 4"/>
          <p:cNvSpPr>
            <a:spLocks noGrp="1"/>
          </p:cNvSpPr>
          <p:nvPr>
            <p:ph type="title"/>
          </p:nvPr>
        </p:nvSpPr>
        <p:spPr>
          <a:xfrm>
            <a:off x="426129" y="798990"/>
            <a:ext cx="8895424" cy="585928"/>
          </a:xfrm>
        </p:spPr>
        <p:txBody>
          <a:bodyPr/>
          <a:lstStyle/>
          <a:p>
            <a:r>
              <a:rPr lang="en-US" sz="4000" dirty="0">
                <a:solidFill>
                  <a:schemeClr val="bg1"/>
                </a:solidFill>
              </a:rPr>
              <a:t>Examples of Programmatic Efforts </a:t>
            </a:r>
            <a:br>
              <a:rPr lang="en-US" b="0" dirty="0"/>
            </a:br>
            <a:r>
              <a:rPr lang="en-US" b="0" dirty="0"/>
              <a:t> </a:t>
            </a:r>
            <a:endParaRPr lang="en-US" sz="4000" dirty="0">
              <a:solidFill>
                <a:schemeClr val="bg1"/>
              </a:solidFill>
            </a:endParaRPr>
          </a:p>
        </p:txBody>
      </p:sp>
    </p:spTree>
    <p:extLst>
      <p:ext uri="{BB962C8B-B14F-4D97-AF65-F5344CB8AC3E}">
        <p14:creationId xmlns:p14="http://schemas.microsoft.com/office/powerpoint/2010/main" val="4241452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347" y="881109"/>
            <a:ext cx="8669873" cy="4759076"/>
          </a:xfrm>
        </p:spPr>
        <p:txBody>
          <a:bodyPr/>
          <a:lstStyle/>
          <a:p>
            <a:endParaRPr lang="en-US" dirty="0"/>
          </a:p>
          <a:p>
            <a:pPr>
              <a:lnSpc>
                <a:spcPct val="100000"/>
              </a:lnSpc>
            </a:pPr>
            <a:r>
              <a:rPr lang="en-US" sz="1600" b="1" dirty="0">
                <a:solidFill>
                  <a:schemeClr val="accent2"/>
                </a:solidFill>
              </a:rPr>
              <a:t>EXAMPLES OF WHOLE CHILD: </a:t>
            </a:r>
            <a:endParaRPr lang="en-US" sz="1600" dirty="0">
              <a:solidFill>
                <a:schemeClr val="accent2"/>
              </a:solidFill>
            </a:endParaRPr>
          </a:p>
          <a:p>
            <a:pPr>
              <a:lnSpc>
                <a:spcPct val="100000"/>
              </a:lnSpc>
            </a:pPr>
            <a:r>
              <a:rPr lang="en-US" sz="1400" b="1" dirty="0">
                <a:solidFill>
                  <a:srgbClr val="0095D3"/>
                </a:solidFill>
              </a:rPr>
              <a:t>	• Implementing </a:t>
            </a:r>
            <a:r>
              <a:rPr lang="en-US" sz="1400" b="1" i="1" dirty="0">
                <a:solidFill>
                  <a:srgbClr val="0095D3"/>
                </a:solidFill>
              </a:rPr>
              <a:t>Sanford Harmony </a:t>
            </a:r>
            <a:r>
              <a:rPr lang="en-US" sz="1400" b="1" dirty="0">
                <a:solidFill>
                  <a:srgbClr val="0095D3"/>
                </a:solidFill>
              </a:rPr>
              <a:t>or other programs with fidelity </a:t>
            </a:r>
          </a:p>
          <a:p>
            <a:pPr>
              <a:lnSpc>
                <a:spcPct val="100000"/>
              </a:lnSpc>
            </a:pPr>
            <a:r>
              <a:rPr lang="en-US" sz="1400" b="1" dirty="0">
                <a:solidFill>
                  <a:srgbClr val="0095D3"/>
                </a:solidFill>
              </a:rPr>
              <a:t>	• Fidelity checks occur regularly </a:t>
            </a:r>
          </a:p>
          <a:p>
            <a:pPr>
              <a:lnSpc>
                <a:spcPct val="100000"/>
              </a:lnSpc>
            </a:pPr>
            <a:endParaRPr lang="en-US" sz="1600" dirty="0">
              <a:solidFill>
                <a:schemeClr val="accent2"/>
              </a:solidFill>
            </a:endParaRPr>
          </a:p>
          <a:p>
            <a:pPr>
              <a:lnSpc>
                <a:spcPct val="100000"/>
              </a:lnSpc>
            </a:pPr>
            <a:r>
              <a:rPr lang="en-US" sz="1600" b="1" dirty="0">
                <a:solidFill>
                  <a:schemeClr val="accent2"/>
                </a:solidFill>
              </a:rPr>
              <a:t>EXAMPLES OF WHOLE DAY</a:t>
            </a:r>
            <a:r>
              <a:rPr lang="en-US" sz="1200" b="1" dirty="0">
                <a:solidFill>
                  <a:schemeClr val="accent1"/>
                </a:solidFill>
              </a:rPr>
              <a:t>: </a:t>
            </a:r>
            <a:endParaRPr lang="en-US" sz="1200" dirty="0">
              <a:solidFill>
                <a:schemeClr val="accent1"/>
              </a:solidFill>
            </a:endParaRPr>
          </a:p>
          <a:p>
            <a:pPr>
              <a:lnSpc>
                <a:spcPct val="100000"/>
              </a:lnSpc>
            </a:pPr>
            <a:r>
              <a:rPr lang="en-US" sz="1400" b="1" dirty="0">
                <a:solidFill>
                  <a:srgbClr val="0095D3"/>
                </a:solidFill>
              </a:rPr>
              <a:t>	• SEL themes integrated into classroom content </a:t>
            </a:r>
          </a:p>
          <a:p>
            <a:pPr>
              <a:lnSpc>
                <a:spcPct val="100000"/>
              </a:lnSpc>
            </a:pPr>
            <a:r>
              <a:rPr lang="en-US" sz="1400" b="1" dirty="0">
                <a:solidFill>
                  <a:srgbClr val="0095D3"/>
                </a:solidFill>
              </a:rPr>
              <a:t>	• SEL skill prompts used prior to transitions (exp. Recess, lunch, hallways and bus) </a:t>
            </a:r>
          </a:p>
          <a:p>
            <a:pPr>
              <a:lnSpc>
                <a:spcPct val="100000"/>
              </a:lnSpc>
            </a:pPr>
            <a:r>
              <a:rPr lang="en-US" sz="1400" b="1" dirty="0">
                <a:solidFill>
                  <a:srgbClr val="0095D3"/>
                </a:solidFill>
              </a:rPr>
              <a:t>	• Teachers prioritize reinforcing skills through instructional practices throughout the school day</a:t>
            </a:r>
          </a:p>
          <a:p>
            <a:pPr>
              <a:lnSpc>
                <a:spcPct val="100000"/>
              </a:lnSpc>
            </a:pPr>
            <a:endParaRPr lang="en-US" sz="1200" b="1" dirty="0">
              <a:solidFill>
                <a:schemeClr val="tx1"/>
              </a:solidFill>
            </a:endParaRPr>
          </a:p>
          <a:p>
            <a:pPr>
              <a:lnSpc>
                <a:spcPct val="100000"/>
              </a:lnSpc>
            </a:pPr>
            <a:r>
              <a:rPr lang="en-US" sz="1600" b="1" dirty="0">
                <a:solidFill>
                  <a:schemeClr val="accent2"/>
                </a:solidFill>
              </a:rPr>
              <a:t>EXAMPLES OF WHOLE SCHOOL: </a:t>
            </a:r>
            <a:endParaRPr lang="en-US" sz="1600" dirty="0">
              <a:solidFill>
                <a:schemeClr val="accent2"/>
              </a:solidFill>
            </a:endParaRPr>
          </a:p>
          <a:p>
            <a:pPr>
              <a:lnSpc>
                <a:spcPct val="100000"/>
              </a:lnSpc>
            </a:pPr>
            <a:r>
              <a:rPr lang="en-US" sz="1400" b="1" dirty="0">
                <a:solidFill>
                  <a:srgbClr val="0095D3"/>
                </a:solidFill>
              </a:rPr>
              <a:t>	• Dedicated time in master schedule for SEL </a:t>
            </a:r>
          </a:p>
          <a:p>
            <a:pPr>
              <a:lnSpc>
                <a:spcPct val="100000"/>
              </a:lnSpc>
            </a:pPr>
            <a:r>
              <a:rPr lang="en-US" sz="1400" b="1" dirty="0">
                <a:solidFill>
                  <a:srgbClr val="0095D3"/>
                </a:solidFill>
              </a:rPr>
              <a:t>	• Train all staff in SEL foundational skills </a:t>
            </a:r>
          </a:p>
          <a:p>
            <a:pPr>
              <a:lnSpc>
                <a:spcPct val="100000"/>
              </a:lnSpc>
            </a:pPr>
            <a:r>
              <a:rPr lang="en-US" sz="1400" b="1" dirty="0">
                <a:solidFill>
                  <a:srgbClr val="0095D3"/>
                </a:solidFill>
              </a:rPr>
              <a:t>	• Weekly/Monthly SEL themes school wide </a:t>
            </a:r>
          </a:p>
          <a:p>
            <a:pPr>
              <a:lnSpc>
                <a:spcPct val="100000"/>
              </a:lnSpc>
            </a:pPr>
            <a:r>
              <a:rPr lang="en-US" sz="1400" b="1" dirty="0">
                <a:solidFill>
                  <a:srgbClr val="0095D3"/>
                </a:solidFill>
              </a:rPr>
              <a:t>	• Prioritizing SEL activities in lesson plans </a:t>
            </a:r>
          </a:p>
          <a:p>
            <a:pPr>
              <a:lnSpc>
                <a:spcPct val="100000"/>
              </a:lnSpc>
            </a:pPr>
            <a:endParaRPr lang="en-US" sz="1200" dirty="0">
              <a:solidFill>
                <a:schemeClr val="tx1"/>
              </a:solidFill>
            </a:endParaRPr>
          </a:p>
          <a:p>
            <a:pPr>
              <a:lnSpc>
                <a:spcPct val="100000"/>
              </a:lnSpc>
            </a:pPr>
            <a:r>
              <a:rPr lang="en-US" sz="1600" b="1" dirty="0">
                <a:solidFill>
                  <a:schemeClr val="accent2"/>
                </a:solidFill>
              </a:rPr>
              <a:t>EXAMPLES OF FAMILY AND COMMUNITY:</a:t>
            </a:r>
          </a:p>
          <a:p>
            <a:pPr>
              <a:lnSpc>
                <a:spcPct val="100000"/>
              </a:lnSpc>
            </a:pPr>
            <a:r>
              <a:rPr lang="en-US" sz="1400" b="1" dirty="0">
                <a:solidFill>
                  <a:srgbClr val="0095D3"/>
                </a:solidFill>
              </a:rPr>
              <a:t>	• SEL Parent Night</a:t>
            </a:r>
          </a:p>
          <a:p>
            <a:pPr>
              <a:lnSpc>
                <a:spcPct val="100000"/>
              </a:lnSpc>
            </a:pPr>
            <a:r>
              <a:rPr lang="en-US" sz="1400" b="1" dirty="0">
                <a:solidFill>
                  <a:srgbClr val="0095D3"/>
                </a:solidFill>
              </a:rPr>
              <a:t>	• Literacy, Math, Science Night</a:t>
            </a:r>
          </a:p>
          <a:p>
            <a:pPr>
              <a:lnSpc>
                <a:spcPct val="100000"/>
              </a:lnSpc>
            </a:pPr>
            <a:r>
              <a:rPr lang="en-US" sz="1400" b="1" dirty="0">
                <a:solidFill>
                  <a:srgbClr val="0095D3"/>
                </a:solidFill>
              </a:rPr>
              <a:t>	• Community SEL presentation up dates</a:t>
            </a:r>
          </a:p>
          <a:p>
            <a:pPr>
              <a:lnSpc>
                <a:spcPct val="100000"/>
              </a:lnSpc>
            </a:pPr>
            <a:endParaRPr lang="en-US" sz="1200" dirty="0">
              <a:solidFill>
                <a:schemeClr val="tx1"/>
              </a:solidFill>
            </a:endParaRPr>
          </a:p>
          <a:p>
            <a:pPr>
              <a:lnSpc>
                <a:spcPct val="100000"/>
              </a:lnSpc>
            </a:pPr>
            <a:r>
              <a:rPr lang="en-US" sz="1200" dirty="0"/>
              <a:t>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27</a:t>
            </a:fld>
            <a:endParaRPr lang="en-US" dirty="0"/>
          </a:p>
        </p:txBody>
      </p:sp>
      <p:sp>
        <p:nvSpPr>
          <p:cNvPr id="4" name="Text Placeholder 3"/>
          <p:cNvSpPr>
            <a:spLocks noGrp="1"/>
          </p:cNvSpPr>
          <p:nvPr>
            <p:ph type="body" sz="quarter" idx="13"/>
          </p:nvPr>
        </p:nvSpPr>
        <p:spPr>
          <a:xfrm>
            <a:off x="906701" y="6356413"/>
            <a:ext cx="6293089" cy="285159"/>
          </a:xfrm>
        </p:spPr>
        <p:txBody>
          <a:bodyPr/>
          <a:lstStyle/>
          <a:p>
            <a:r>
              <a:rPr lang="en-US" sz="1000" dirty="0"/>
              <a:t>STUDENT SUPPORT INITIATIVES    Kimberly Williams, SEL Coordinator, 754-321-1627</a:t>
            </a:r>
          </a:p>
          <a:p>
            <a:endParaRPr lang="en-US" dirty="0"/>
          </a:p>
        </p:txBody>
      </p:sp>
      <p:sp>
        <p:nvSpPr>
          <p:cNvPr id="5" name="Title 4"/>
          <p:cNvSpPr>
            <a:spLocks noGrp="1"/>
          </p:cNvSpPr>
          <p:nvPr>
            <p:ph type="title"/>
          </p:nvPr>
        </p:nvSpPr>
        <p:spPr>
          <a:xfrm>
            <a:off x="2432728" y="47752"/>
            <a:ext cx="8793163" cy="954088"/>
          </a:xfrm>
        </p:spPr>
        <p:txBody>
          <a:bodyPr/>
          <a:lstStyle/>
          <a:p>
            <a:r>
              <a:rPr lang="en-US" sz="4400" dirty="0">
                <a:solidFill>
                  <a:schemeClr val="bg1"/>
                </a:solidFill>
              </a:rPr>
              <a:t> SEL Successes</a:t>
            </a:r>
          </a:p>
        </p:txBody>
      </p:sp>
    </p:spTree>
    <p:extLst>
      <p:ext uri="{BB962C8B-B14F-4D97-AF65-F5344CB8AC3E}">
        <p14:creationId xmlns:p14="http://schemas.microsoft.com/office/powerpoint/2010/main" val="1690540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1589" y="1405370"/>
            <a:ext cx="8377773" cy="4278080"/>
          </a:xfrm>
        </p:spPr>
        <p:txBody>
          <a:bodyPr/>
          <a:lstStyle/>
          <a:p>
            <a:pPr>
              <a:spcBef>
                <a:spcPts val="600"/>
              </a:spcBef>
              <a:buClr>
                <a:schemeClr val="accent2"/>
              </a:buClr>
              <a:buSzPct val="125000"/>
              <a:defRPr/>
            </a:pPr>
            <a:r>
              <a:rPr lang="en-US" sz="2000" b="1" dirty="0">
                <a:solidFill>
                  <a:srgbClr val="0095D3"/>
                </a:solidFill>
              </a:rPr>
              <a:t>Readiness Stage</a:t>
            </a:r>
          </a:p>
          <a:p>
            <a:pPr lvl="1">
              <a:lnSpc>
                <a:spcPct val="60000"/>
              </a:lnSpc>
              <a:spcBef>
                <a:spcPts val="600"/>
              </a:spcBef>
              <a:buSzPct val="125000"/>
              <a:buFont typeface="Wingdings" pitchFamily="2" charset="2"/>
              <a:buChar char="n"/>
              <a:defRPr/>
            </a:pPr>
            <a:r>
              <a:rPr lang="en-US" sz="1600" dirty="0">
                <a:solidFill>
                  <a:schemeClr val="tx1"/>
                </a:solidFill>
              </a:rPr>
              <a:t>Principal is committed to implementing SEL in the school.</a:t>
            </a:r>
          </a:p>
          <a:p>
            <a:pPr lvl="1">
              <a:lnSpc>
                <a:spcPct val="60000"/>
              </a:lnSpc>
              <a:spcBef>
                <a:spcPts val="600"/>
              </a:spcBef>
              <a:buSzPct val="125000"/>
              <a:buFont typeface="Wingdings" pitchFamily="2" charset="2"/>
              <a:buChar char="n"/>
              <a:defRPr/>
            </a:pPr>
            <a:r>
              <a:rPr lang="en-US" sz="1600" dirty="0">
                <a:solidFill>
                  <a:schemeClr val="tx1"/>
                </a:solidFill>
              </a:rPr>
              <a:t>Principal engages key stakeholders and creates SEL steering committee.</a:t>
            </a:r>
          </a:p>
          <a:p>
            <a:pPr lvl="1" indent="0">
              <a:lnSpc>
                <a:spcPct val="60000"/>
              </a:lnSpc>
              <a:spcBef>
                <a:spcPts val="600"/>
              </a:spcBef>
              <a:buSzPct val="125000"/>
              <a:buNone/>
              <a:defRPr/>
            </a:pPr>
            <a:endParaRPr lang="en-US" sz="1600" dirty="0">
              <a:solidFill>
                <a:schemeClr val="tx1"/>
              </a:solidFill>
            </a:endParaRPr>
          </a:p>
          <a:p>
            <a:pPr>
              <a:lnSpc>
                <a:spcPct val="60000"/>
              </a:lnSpc>
              <a:spcBef>
                <a:spcPts val="600"/>
              </a:spcBef>
              <a:buClr>
                <a:schemeClr val="accent2"/>
              </a:buClr>
              <a:buSzPct val="125000"/>
              <a:defRPr/>
            </a:pPr>
            <a:r>
              <a:rPr lang="en-US" sz="2000" b="1" dirty="0">
                <a:solidFill>
                  <a:schemeClr val="accent1"/>
                </a:solidFill>
              </a:rPr>
              <a:t>Planning Stage</a:t>
            </a:r>
          </a:p>
          <a:p>
            <a:pPr lvl="1">
              <a:lnSpc>
                <a:spcPct val="60000"/>
              </a:lnSpc>
              <a:spcBef>
                <a:spcPts val="600"/>
              </a:spcBef>
              <a:buSzPct val="125000"/>
              <a:buFont typeface="Wingdings" pitchFamily="2" charset="2"/>
              <a:buChar char="n"/>
              <a:defRPr/>
            </a:pPr>
            <a:r>
              <a:rPr lang="en-US" sz="1600" dirty="0">
                <a:solidFill>
                  <a:schemeClr val="tx1"/>
                </a:solidFill>
              </a:rPr>
              <a:t>Develop a shared vision of SEL.</a:t>
            </a:r>
          </a:p>
          <a:p>
            <a:pPr lvl="1">
              <a:lnSpc>
                <a:spcPct val="60000"/>
              </a:lnSpc>
              <a:spcBef>
                <a:spcPts val="600"/>
              </a:spcBef>
              <a:buSzPct val="125000"/>
              <a:buFont typeface="Wingdings" pitchFamily="2" charset="2"/>
              <a:buChar char="n"/>
              <a:defRPr/>
            </a:pPr>
            <a:r>
              <a:rPr lang="en-US" sz="1600" dirty="0">
                <a:solidFill>
                  <a:schemeClr val="tx1"/>
                </a:solidFill>
              </a:rPr>
              <a:t>Conduct a school wide needs and resource assessment.</a:t>
            </a:r>
          </a:p>
          <a:p>
            <a:pPr lvl="1">
              <a:lnSpc>
                <a:spcPct val="60000"/>
              </a:lnSpc>
              <a:spcBef>
                <a:spcPts val="600"/>
              </a:spcBef>
              <a:buSzPct val="125000"/>
              <a:buFont typeface="Wingdings" pitchFamily="2" charset="2"/>
              <a:buChar char="n"/>
              <a:defRPr/>
            </a:pPr>
            <a:r>
              <a:rPr lang="en-US" sz="1600" dirty="0">
                <a:solidFill>
                  <a:schemeClr val="tx1"/>
                </a:solidFill>
              </a:rPr>
              <a:t>Develop an action plan. </a:t>
            </a:r>
          </a:p>
          <a:p>
            <a:pPr lvl="1">
              <a:lnSpc>
                <a:spcPct val="60000"/>
              </a:lnSpc>
              <a:spcBef>
                <a:spcPts val="600"/>
              </a:spcBef>
              <a:buSzPct val="125000"/>
              <a:buFont typeface="Wingdings" pitchFamily="2" charset="2"/>
              <a:buChar char="n"/>
              <a:defRPr/>
            </a:pPr>
            <a:r>
              <a:rPr lang="en-US" sz="1600" dirty="0">
                <a:solidFill>
                  <a:schemeClr val="tx1"/>
                </a:solidFill>
              </a:rPr>
              <a:t>Select a SEL Liaison.</a:t>
            </a:r>
          </a:p>
          <a:p>
            <a:pPr lvl="1">
              <a:lnSpc>
                <a:spcPct val="60000"/>
              </a:lnSpc>
              <a:spcBef>
                <a:spcPts val="600"/>
              </a:spcBef>
              <a:buSzPct val="125000"/>
              <a:buFont typeface="Wingdings" pitchFamily="2" charset="2"/>
              <a:buChar char="n"/>
              <a:defRPr/>
            </a:pPr>
            <a:r>
              <a:rPr lang="en-US" sz="1600" dirty="0">
                <a:solidFill>
                  <a:schemeClr val="tx1"/>
                </a:solidFill>
              </a:rPr>
              <a:t>Use the 4 prong approach to the implementation of SEL  or select an evidence-</a:t>
            </a:r>
          </a:p>
          <a:p>
            <a:pPr lvl="1" indent="0">
              <a:lnSpc>
                <a:spcPct val="60000"/>
              </a:lnSpc>
              <a:spcBef>
                <a:spcPts val="600"/>
              </a:spcBef>
              <a:buSzPct val="125000"/>
              <a:buNone/>
              <a:defRPr/>
            </a:pPr>
            <a:r>
              <a:rPr lang="en-US" sz="1600" dirty="0">
                <a:solidFill>
                  <a:schemeClr val="tx1"/>
                </a:solidFill>
              </a:rPr>
              <a:t>       based program.</a:t>
            </a:r>
          </a:p>
          <a:p>
            <a:pPr lvl="1" indent="0">
              <a:lnSpc>
                <a:spcPct val="60000"/>
              </a:lnSpc>
              <a:spcBef>
                <a:spcPts val="600"/>
              </a:spcBef>
              <a:buSzPct val="125000"/>
              <a:buNone/>
              <a:defRPr/>
            </a:pPr>
            <a:endParaRPr lang="en-US" sz="1600" dirty="0">
              <a:solidFill>
                <a:schemeClr val="tx1"/>
              </a:solidFill>
            </a:endParaRPr>
          </a:p>
          <a:p>
            <a:pPr>
              <a:lnSpc>
                <a:spcPct val="60000"/>
              </a:lnSpc>
              <a:spcBef>
                <a:spcPts val="600"/>
              </a:spcBef>
              <a:buClr>
                <a:schemeClr val="accent2"/>
              </a:buClr>
              <a:buSzPct val="125000"/>
              <a:defRPr/>
            </a:pPr>
            <a:r>
              <a:rPr lang="en-US" sz="2000" b="1" dirty="0">
                <a:solidFill>
                  <a:srgbClr val="00A5E3"/>
                </a:solidFill>
              </a:rPr>
              <a:t>Implementation Stage</a:t>
            </a:r>
          </a:p>
          <a:p>
            <a:pPr lvl="1">
              <a:lnSpc>
                <a:spcPct val="60000"/>
              </a:lnSpc>
              <a:spcBef>
                <a:spcPts val="600"/>
              </a:spcBef>
              <a:buSzPct val="125000"/>
              <a:buFont typeface="Wingdings" pitchFamily="2" charset="2"/>
              <a:buChar char="n"/>
              <a:defRPr/>
            </a:pPr>
            <a:r>
              <a:rPr lang="en-US" sz="1600" dirty="0">
                <a:solidFill>
                  <a:schemeClr val="tx1"/>
                </a:solidFill>
              </a:rPr>
              <a:t>Conduct initial professional development activities.</a:t>
            </a:r>
          </a:p>
          <a:p>
            <a:pPr lvl="1">
              <a:lnSpc>
                <a:spcPct val="60000"/>
              </a:lnSpc>
              <a:spcBef>
                <a:spcPts val="600"/>
              </a:spcBef>
              <a:buSzPct val="125000"/>
              <a:buFont typeface="Wingdings" pitchFamily="2" charset="2"/>
              <a:buChar char="n"/>
              <a:defRPr/>
            </a:pPr>
            <a:r>
              <a:rPr lang="en-US" sz="1600" dirty="0">
                <a:solidFill>
                  <a:schemeClr val="tx1"/>
                </a:solidFill>
              </a:rPr>
              <a:t>Launch SEL instruction in classrooms.</a:t>
            </a:r>
          </a:p>
          <a:p>
            <a:pPr lvl="1">
              <a:lnSpc>
                <a:spcPct val="60000"/>
              </a:lnSpc>
              <a:spcBef>
                <a:spcPts val="600"/>
              </a:spcBef>
              <a:buSzPct val="125000"/>
              <a:buFont typeface="Wingdings" pitchFamily="2" charset="2"/>
              <a:buChar char="n"/>
              <a:defRPr/>
            </a:pPr>
            <a:r>
              <a:rPr lang="en-US" sz="1600" dirty="0">
                <a:solidFill>
                  <a:schemeClr val="tx1"/>
                </a:solidFill>
              </a:rPr>
              <a:t>Expand classroom-based SEL programming and integrate SEL school wide.</a:t>
            </a:r>
          </a:p>
          <a:p>
            <a:pPr lvl="1">
              <a:lnSpc>
                <a:spcPct val="60000"/>
              </a:lnSpc>
              <a:spcBef>
                <a:spcPts val="600"/>
              </a:spcBef>
              <a:buSzPct val="125000"/>
              <a:buFont typeface="Wingdings" pitchFamily="2" charset="2"/>
              <a:buChar char="n"/>
              <a:defRPr/>
            </a:pPr>
            <a:r>
              <a:rPr lang="en-US" sz="1600" dirty="0">
                <a:solidFill>
                  <a:schemeClr val="tx1"/>
                </a:solidFill>
              </a:rPr>
              <a:t>Revisit implementation activities and adjust for continuous improvement.</a:t>
            </a:r>
          </a:p>
          <a:p>
            <a:pPr>
              <a:lnSpc>
                <a:spcPct val="60000"/>
              </a:lnSpc>
              <a:spcBef>
                <a:spcPts val="1800"/>
              </a:spcBef>
              <a:buFont typeface="Zapf Dingbats"/>
              <a:buChar char="l"/>
              <a:defRPr/>
            </a:pPr>
            <a:endParaRPr lang="en-US" sz="1600" dirty="0">
              <a:solidFill>
                <a:schemeClr val="tx1"/>
              </a:solidFill>
            </a:endParaRPr>
          </a:p>
          <a:p>
            <a:pPr>
              <a:lnSpc>
                <a:spcPct val="60000"/>
              </a:lnSpc>
            </a:pPr>
            <a:endParaRPr lang="en-US" sz="1400" dirty="0"/>
          </a:p>
        </p:txBody>
      </p:sp>
      <p:sp>
        <p:nvSpPr>
          <p:cNvPr id="3" name="Slide Number Placeholder 2"/>
          <p:cNvSpPr>
            <a:spLocks noGrp="1"/>
          </p:cNvSpPr>
          <p:nvPr>
            <p:ph type="sldNum" sz="quarter" idx="12"/>
          </p:nvPr>
        </p:nvSpPr>
        <p:spPr/>
        <p:txBody>
          <a:bodyPr/>
          <a:lstStyle/>
          <a:p>
            <a:fld id="{9A47194C-3E5A-854F-B5AE-A6634FC20B3C}" type="slidenum">
              <a:rPr lang="en-US" smtClean="0"/>
              <a:pPr/>
              <a:t>28</a:t>
            </a:fld>
            <a:endParaRPr lang="en-US" dirty="0"/>
          </a:p>
        </p:txBody>
      </p:sp>
      <p:sp>
        <p:nvSpPr>
          <p:cNvPr id="4" name="Text Placeholder 3"/>
          <p:cNvSpPr>
            <a:spLocks noGrp="1"/>
          </p:cNvSpPr>
          <p:nvPr>
            <p:ph type="body" sz="quarter" idx="13"/>
          </p:nvPr>
        </p:nvSpPr>
        <p:spPr>
          <a:xfrm>
            <a:off x="764658" y="6276447"/>
            <a:ext cx="6825749" cy="365124"/>
          </a:xfrm>
        </p:spPr>
        <p:txBody>
          <a:bodyPr/>
          <a:lstStyle/>
          <a:p>
            <a:r>
              <a:rPr lang="en-US" sz="1000" dirty="0"/>
              <a:t>STUDENT SUPPORT INITIATIVES    Kimberly Williams, SEL Coordinator, 754-321-1627</a:t>
            </a:r>
          </a:p>
        </p:txBody>
      </p:sp>
      <p:sp>
        <p:nvSpPr>
          <p:cNvPr id="5" name="Title 4"/>
          <p:cNvSpPr>
            <a:spLocks noGrp="1"/>
          </p:cNvSpPr>
          <p:nvPr>
            <p:ph type="title"/>
          </p:nvPr>
        </p:nvSpPr>
        <p:spPr>
          <a:xfrm>
            <a:off x="177800" y="165100"/>
            <a:ext cx="8793163" cy="954088"/>
          </a:xfrm>
        </p:spPr>
        <p:txBody>
          <a:bodyPr/>
          <a:lstStyle/>
          <a:p>
            <a:pPr algn="ctr"/>
            <a:br>
              <a:rPr lang="en-US" dirty="0">
                <a:solidFill>
                  <a:schemeClr val="tx1"/>
                </a:solidFill>
                <a:latin typeface="Arial Narrow" charset="0"/>
              </a:rPr>
            </a:br>
            <a:r>
              <a:rPr lang="en-US" sz="4400" dirty="0">
                <a:solidFill>
                  <a:schemeClr val="bg1"/>
                </a:solidFill>
              </a:rPr>
              <a:t>SEL Implementation Steps </a:t>
            </a:r>
          </a:p>
        </p:txBody>
      </p:sp>
    </p:spTree>
    <p:extLst>
      <p:ext uri="{BB962C8B-B14F-4D97-AF65-F5344CB8AC3E}">
        <p14:creationId xmlns:p14="http://schemas.microsoft.com/office/powerpoint/2010/main" val="834463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29</a:t>
            </a:fld>
            <a:endParaRPr lang="en-US" dirty="0"/>
          </a:p>
        </p:txBody>
      </p:sp>
      <p:sp>
        <p:nvSpPr>
          <p:cNvPr id="4" name="Text Placeholder 3"/>
          <p:cNvSpPr>
            <a:spLocks noGrp="1"/>
          </p:cNvSpPr>
          <p:nvPr>
            <p:ph type="body" sz="quarter" idx="13"/>
          </p:nvPr>
        </p:nvSpPr>
        <p:spPr/>
        <p:txBody>
          <a:bodyPr/>
          <a:lstStyle/>
          <a:p>
            <a:r>
              <a:rPr lang="en-US" sz="1000" dirty="0"/>
              <a:t>OFFICE OF SERVICE QUALITY  754-321-3850</a:t>
            </a:r>
          </a:p>
          <a:p>
            <a:endParaRPr lang="en-US" sz="1200" dirty="0"/>
          </a:p>
        </p:txBody>
      </p:sp>
      <p:sp>
        <p:nvSpPr>
          <p:cNvPr id="5" name="Title 4"/>
          <p:cNvSpPr>
            <a:spLocks noGrp="1"/>
          </p:cNvSpPr>
          <p:nvPr>
            <p:ph type="title"/>
          </p:nvPr>
        </p:nvSpPr>
        <p:spPr>
          <a:xfrm>
            <a:off x="223851" y="195501"/>
            <a:ext cx="8696298" cy="841154"/>
          </a:xfrm>
        </p:spPr>
        <p:txBody>
          <a:bodyPr>
            <a:noAutofit/>
          </a:bodyPr>
          <a:lstStyle/>
          <a:p>
            <a:r>
              <a:rPr lang="en-US" sz="4400" dirty="0"/>
              <a:t>GOALS, STRATEGIES &amp; ACTIVITIES</a:t>
            </a:r>
          </a:p>
        </p:txBody>
      </p:sp>
      <p:pic>
        <p:nvPicPr>
          <p:cNvPr id="12" name="Content Placeholder 11">
            <a:extLst>
              <a:ext uri="{FF2B5EF4-FFF2-40B4-BE49-F238E27FC236}">
                <a16:creationId xmlns:a16="http://schemas.microsoft.com/office/drawing/2014/main" id="{43268835-9696-4880-951D-9A261BE99E79}"/>
              </a:ext>
            </a:extLst>
          </p:cNvPr>
          <p:cNvPicPr>
            <a:picLocks noGrp="1" noChangeAspect="1"/>
          </p:cNvPicPr>
          <p:nvPr>
            <p:ph idx="1"/>
          </p:nvPr>
        </p:nvPicPr>
        <p:blipFill>
          <a:blip r:embed="rId2"/>
          <a:stretch>
            <a:fillRect/>
          </a:stretch>
        </p:blipFill>
        <p:spPr>
          <a:xfrm>
            <a:off x="627682" y="1145981"/>
            <a:ext cx="8054569" cy="3078123"/>
          </a:xfrm>
          <a:prstGeom prst="rect">
            <a:avLst/>
          </a:prstGeom>
        </p:spPr>
      </p:pic>
      <p:sp>
        <p:nvSpPr>
          <p:cNvPr id="13" name="Rectangle 12">
            <a:extLst>
              <a:ext uri="{FF2B5EF4-FFF2-40B4-BE49-F238E27FC236}">
                <a16:creationId xmlns:a16="http://schemas.microsoft.com/office/drawing/2014/main" id="{913A227E-C37D-4220-8335-1D7020F7FC78}"/>
              </a:ext>
            </a:extLst>
          </p:cNvPr>
          <p:cNvSpPr/>
          <p:nvPr/>
        </p:nvSpPr>
        <p:spPr>
          <a:xfrm>
            <a:off x="627682" y="4224105"/>
            <a:ext cx="3448372" cy="1723549"/>
          </a:xfrm>
          <a:prstGeom prst="rect">
            <a:avLst/>
          </a:prstGeom>
        </p:spPr>
        <p:txBody>
          <a:bodyPr wrap="square">
            <a:spAutoFit/>
          </a:bodyPr>
          <a:lstStyle/>
          <a:p>
            <a:r>
              <a:rPr lang="en-US" sz="1400" dirty="0">
                <a:solidFill>
                  <a:srgbClr val="F15D22"/>
                </a:solidFill>
                <a:latin typeface="Arial Narrow Bold" panose="020B0706020202030204" pitchFamily="34" charset="0"/>
              </a:rPr>
              <a:t>School Goals:</a:t>
            </a:r>
          </a:p>
          <a:p>
            <a:endParaRPr lang="en-US" sz="800" dirty="0">
              <a:solidFill>
                <a:srgbClr val="F15D22"/>
              </a:solidFill>
              <a:latin typeface="Arial Narrow Bold" panose="020B0706020202030204" pitchFamily="34" charset="0"/>
            </a:endParaRPr>
          </a:p>
          <a:p>
            <a:pPr marL="285750" indent="-285750">
              <a:buFontTx/>
              <a:buChar char="-"/>
            </a:pPr>
            <a:r>
              <a:rPr lang="en-US" sz="1400" dirty="0">
                <a:solidFill>
                  <a:srgbClr val="00A5E3"/>
                </a:solidFill>
                <a:latin typeface="Arial Narrow Bold" panose="020B0706020202030204" pitchFamily="34" charset="0"/>
              </a:rPr>
              <a:t>Based on Pre-Populated Targets </a:t>
            </a:r>
          </a:p>
          <a:p>
            <a:pPr marL="285750" indent="-285750">
              <a:buFontTx/>
              <a:buChar char="-"/>
            </a:pPr>
            <a:r>
              <a:rPr lang="en-US" sz="1400" dirty="0">
                <a:solidFill>
                  <a:srgbClr val="00A5E3"/>
                </a:solidFill>
                <a:latin typeface="Arial Narrow Bold" panose="020B0706020202030204" pitchFamily="34" charset="0"/>
              </a:rPr>
              <a:t>Must have Literacy Goal </a:t>
            </a:r>
          </a:p>
          <a:p>
            <a:pPr marL="285750" indent="-285750">
              <a:buFontTx/>
              <a:buChar char="-"/>
            </a:pPr>
            <a:r>
              <a:rPr lang="en-US" sz="1400" dirty="0">
                <a:solidFill>
                  <a:srgbClr val="00A5E3"/>
                </a:solidFill>
                <a:latin typeface="Arial Narrow Bold" panose="020B0706020202030204" pitchFamily="34" charset="0"/>
              </a:rPr>
              <a:t>SMART Goals need to include Specific Strategies</a:t>
            </a:r>
          </a:p>
          <a:p>
            <a:pPr marL="285750" indent="-285750">
              <a:buFontTx/>
              <a:buChar char="-"/>
            </a:pPr>
            <a:r>
              <a:rPr lang="en-US" sz="1400" dirty="0">
                <a:solidFill>
                  <a:srgbClr val="00A5E3"/>
                </a:solidFill>
                <a:latin typeface="Arial Narrow Bold" panose="020B0706020202030204" pitchFamily="34" charset="0"/>
              </a:rPr>
              <a:t>Accountability Money must be earmarked in BP #4</a:t>
            </a:r>
          </a:p>
        </p:txBody>
      </p:sp>
      <p:sp>
        <p:nvSpPr>
          <p:cNvPr id="14" name="Rectangle 13">
            <a:extLst>
              <a:ext uri="{FF2B5EF4-FFF2-40B4-BE49-F238E27FC236}">
                <a16:creationId xmlns:a16="http://schemas.microsoft.com/office/drawing/2014/main" id="{5092A47C-0AFC-474C-8AD3-5F888366A73A}"/>
              </a:ext>
            </a:extLst>
          </p:cNvPr>
          <p:cNvSpPr/>
          <p:nvPr/>
        </p:nvSpPr>
        <p:spPr>
          <a:xfrm>
            <a:off x="4504005" y="4224104"/>
            <a:ext cx="4463513" cy="1723549"/>
          </a:xfrm>
          <a:prstGeom prst="rect">
            <a:avLst/>
          </a:prstGeom>
        </p:spPr>
        <p:txBody>
          <a:bodyPr wrap="square">
            <a:spAutoFit/>
          </a:bodyPr>
          <a:lstStyle/>
          <a:p>
            <a:r>
              <a:rPr lang="en-US" sz="1400" dirty="0">
                <a:solidFill>
                  <a:srgbClr val="F15D22"/>
                </a:solidFill>
                <a:latin typeface="Arial Narrow Bold" panose="020B0706020202030204" pitchFamily="34" charset="0"/>
              </a:rPr>
              <a:t>SMART Goal</a:t>
            </a:r>
          </a:p>
          <a:p>
            <a:endParaRPr lang="en-US" sz="800" dirty="0">
              <a:solidFill>
                <a:srgbClr val="F15D22"/>
              </a:solidFill>
              <a:latin typeface="Arial Narrow Bold" panose="020B0706020202030204" pitchFamily="34" charset="0"/>
            </a:endParaRPr>
          </a:p>
          <a:p>
            <a:pPr marL="171450" lvl="0" indent="-171450">
              <a:buFontTx/>
              <a:buChar char="-"/>
            </a:pPr>
            <a:r>
              <a:rPr lang="en-US" sz="1400" b="1" dirty="0">
                <a:solidFill>
                  <a:srgbClr val="F15D22"/>
                </a:solidFill>
                <a:latin typeface="Arial Narrow Bold" panose="020B0706020202030204" pitchFamily="34" charset="0"/>
              </a:rPr>
              <a:t>Specific</a:t>
            </a:r>
            <a:r>
              <a:rPr lang="en-US" sz="1400" dirty="0">
                <a:solidFill>
                  <a:srgbClr val="F15D22"/>
                </a:solidFill>
                <a:latin typeface="Arial Narrow Bold" panose="020B0706020202030204" pitchFamily="34" charset="0"/>
              </a:rPr>
              <a:t>: </a:t>
            </a:r>
            <a:r>
              <a:rPr lang="en-US" sz="1400" dirty="0">
                <a:solidFill>
                  <a:srgbClr val="00A5E3"/>
                </a:solidFill>
                <a:latin typeface="Arial Narrow Bold" panose="020B0706020202030204" pitchFamily="34" charset="0"/>
              </a:rPr>
              <a:t>explicit about what will change and when</a:t>
            </a:r>
          </a:p>
          <a:p>
            <a:pPr marL="171450" lvl="0" indent="-171450">
              <a:buFontTx/>
              <a:buChar char="-"/>
            </a:pPr>
            <a:r>
              <a:rPr lang="en-US" sz="1400" b="1" dirty="0">
                <a:solidFill>
                  <a:srgbClr val="F15D22"/>
                </a:solidFill>
                <a:latin typeface="Arial Narrow Bold" panose="020B0706020202030204" pitchFamily="34" charset="0"/>
              </a:rPr>
              <a:t>Measurable: </a:t>
            </a:r>
            <a:r>
              <a:rPr lang="en-US" sz="1400" dirty="0">
                <a:solidFill>
                  <a:srgbClr val="00A5E3"/>
                </a:solidFill>
                <a:latin typeface="Arial Narrow Bold" panose="020B0706020202030204" pitchFamily="34" charset="0"/>
              </a:rPr>
              <a:t>quantified and tracked with assessments </a:t>
            </a:r>
          </a:p>
          <a:p>
            <a:pPr lvl="0"/>
            <a:r>
              <a:rPr lang="en-US" sz="1400" dirty="0">
                <a:solidFill>
                  <a:srgbClr val="00A5E3"/>
                </a:solidFill>
                <a:latin typeface="Arial Narrow Bold" panose="020B0706020202030204" pitchFamily="34" charset="0"/>
              </a:rPr>
              <a:t>     and other data </a:t>
            </a:r>
          </a:p>
          <a:p>
            <a:pPr marL="171450" lvl="0" indent="-171450">
              <a:buFontTx/>
              <a:buChar char="-"/>
            </a:pPr>
            <a:r>
              <a:rPr lang="en-US" sz="1400" b="1" dirty="0">
                <a:solidFill>
                  <a:srgbClr val="F15D22"/>
                </a:solidFill>
                <a:latin typeface="Arial Narrow Bold" panose="020B0706020202030204" pitchFamily="34" charset="0"/>
              </a:rPr>
              <a:t>Attainable</a:t>
            </a:r>
            <a:r>
              <a:rPr lang="en-US" sz="1400" dirty="0">
                <a:solidFill>
                  <a:srgbClr val="F15D22"/>
                </a:solidFill>
                <a:latin typeface="Arial Narrow Bold" panose="020B0706020202030204" pitchFamily="34" charset="0"/>
              </a:rPr>
              <a:t>: </a:t>
            </a:r>
            <a:r>
              <a:rPr lang="en-US" sz="1400" dirty="0">
                <a:solidFill>
                  <a:srgbClr val="00A5E3"/>
                </a:solidFill>
                <a:latin typeface="Arial Narrow Bold" panose="020B0706020202030204" pitchFamily="34" charset="0"/>
              </a:rPr>
              <a:t>challenging and realistic</a:t>
            </a:r>
          </a:p>
          <a:p>
            <a:pPr marL="171450" lvl="0" indent="-171450">
              <a:buFontTx/>
              <a:buChar char="-"/>
            </a:pPr>
            <a:r>
              <a:rPr lang="en-US" sz="1400" b="1" dirty="0">
                <a:solidFill>
                  <a:srgbClr val="F15D22"/>
                </a:solidFill>
                <a:latin typeface="Arial Narrow Bold" panose="020B0706020202030204" pitchFamily="34" charset="0"/>
              </a:rPr>
              <a:t>Results-focused:</a:t>
            </a:r>
            <a:r>
              <a:rPr lang="en-US" sz="1400" dirty="0">
                <a:solidFill>
                  <a:srgbClr val="F15D22"/>
                </a:solidFill>
                <a:latin typeface="Arial Narrow Bold" panose="020B0706020202030204" pitchFamily="34" charset="0"/>
              </a:rPr>
              <a:t> </a:t>
            </a:r>
            <a:r>
              <a:rPr lang="en-US" sz="1400" dirty="0">
                <a:solidFill>
                  <a:srgbClr val="00A5E3"/>
                </a:solidFill>
                <a:latin typeface="Arial Narrow Bold" panose="020B0706020202030204" pitchFamily="34" charset="0"/>
              </a:rPr>
              <a:t>direct impact student learning</a:t>
            </a:r>
          </a:p>
          <a:p>
            <a:pPr marL="171450" lvl="0" indent="-171450">
              <a:buFontTx/>
              <a:buChar char="-"/>
            </a:pPr>
            <a:r>
              <a:rPr lang="en-US" sz="1400" b="1" dirty="0">
                <a:solidFill>
                  <a:srgbClr val="F15D22"/>
                </a:solidFill>
                <a:latin typeface="Arial Narrow Bold" panose="020B0706020202030204" pitchFamily="34" charset="0"/>
              </a:rPr>
              <a:t>Time-bound:</a:t>
            </a:r>
            <a:r>
              <a:rPr lang="en-US" sz="1400" dirty="0">
                <a:solidFill>
                  <a:srgbClr val="F15D22"/>
                </a:solidFill>
                <a:latin typeface="Arial Narrow Bold" panose="020B0706020202030204" pitchFamily="34" charset="0"/>
              </a:rPr>
              <a:t> </a:t>
            </a:r>
            <a:r>
              <a:rPr lang="en-US" sz="1400" dirty="0">
                <a:solidFill>
                  <a:srgbClr val="00A5E3"/>
                </a:solidFill>
                <a:latin typeface="Arial Narrow Bold" panose="020B0706020202030204" pitchFamily="34" charset="0"/>
              </a:rPr>
              <a:t>Goal has a specific timeframe for completion. </a:t>
            </a:r>
          </a:p>
        </p:txBody>
      </p:sp>
    </p:spTree>
    <p:extLst>
      <p:ext uri="{BB962C8B-B14F-4D97-AF65-F5344CB8AC3E}">
        <p14:creationId xmlns:p14="http://schemas.microsoft.com/office/powerpoint/2010/main" val="5190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ACA612-B8E4-49F8-BF8B-5F073F1FBDA7}"/>
              </a:ext>
            </a:extLst>
          </p:cNvPr>
          <p:cNvSpPr>
            <a:spLocks noGrp="1"/>
          </p:cNvSpPr>
          <p:nvPr>
            <p:ph type="sldNum" sz="quarter" idx="12"/>
          </p:nvPr>
        </p:nvSpPr>
        <p:spPr/>
        <p:txBody>
          <a:bodyPr/>
          <a:lstStyle/>
          <a:p>
            <a:fld id="{9A47194C-3E5A-854F-B5AE-A6634FC20B3C}" type="slidenum">
              <a:rPr lang="en-US" smtClean="0"/>
              <a:pPr/>
              <a:t>3</a:t>
            </a:fld>
            <a:endParaRPr lang="en-US" dirty="0"/>
          </a:p>
        </p:txBody>
      </p:sp>
      <p:sp>
        <p:nvSpPr>
          <p:cNvPr id="4" name="Title 3">
            <a:extLst>
              <a:ext uri="{FF2B5EF4-FFF2-40B4-BE49-F238E27FC236}">
                <a16:creationId xmlns:a16="http://schemas.microsoft.com/office/drawing/2014/main" id="{975A3FDC-F287-4145-AEDC-83C2442DABD5}"/>
              </a:ext>
            </a:extLst>
          </p:cNvPr>
          <p:cNvSpPr>
            <a:spLocks noGrp="1"/>
          </p:cNvSpPr>
          <p:nvPr>
            <p:ph type="title"/>
          </p:nvPr>
        </p:nvSpPr>
        <p:spPr>
          <a:xfrm>
            <a:off x="1229277" y="1084602"/>
            <a:ext cx="9212844" cy="808264"/>
          </a:xfrm>
        </p:spPr>
        <p:txBody>
          <a:bodyPr/>
          <a:lstStyle/>
          <a:p>
            <a:r>
              <a:rPr lang="en-US" dirty="0"/>
              <a:t>         BCPS STRATEGIC PLAN GOAL: </a:t>
            </a:r>
            <a:br>
              <a:rPr lang="en-US" sz="3200" dirty="0"/>
            </a:br>
            <a:r>
              <a:rPr lang="en-US" sz="3600" dirty="0"/>
              <a:t>EFFECTIVE COMMUNICATION</a:t>
            </a:r>
            <a:br>
              <a:rPr lang="en-US" sz="4400" dirty="0"/>
            </a:br>
            <a:br>
              <a:rPr lang="en-US" dirty="0">
                <a:solidFill>
                  <a:schemeClr val="bg1"/>
                </a:solidFill>
                <a:latin typeface="Calibri"/>
                <a:cs typeface="Calibri"/>
              </a:rPr>
            </a:br>
            <a:endParaRPr lang="en-US" dirty="0"/>
          </a:p>
        </p:txBody>
      </p:sp>
      <p:sp>
        <p:nvSpPr>
          <p:cNvPr id="5" name="Text Placeholder 4">
            <a:extLst>
              <a:ext uri="{FF2B5EF4-FFF2-40B4-BE49-F238E27FC236}">
                <a16:creationId xmlns:a16="http://schemas.microsoft.com/office/drawing/2014/main" id="{69C3C851-F5A1-411D-AB2F-CE2348A7C3F4}"/>
              </a:ext>
            </a:extLst>
          </p:cNvPr>
          <p:cNvSpPr>
            <a:spLocks noGrp="1"/>
          </p:cNvSpPr>
          <p:nvPr>
            <p:ph type="body" sz="quarter" idx="13"/>
          </p:nvPr>
        </p:nvSpPr>
        <p:spPr>
          <a:xfrm>
            <a:off x="902411" y="6459009"/>
            <a:ext cx="4933288" cy="252249"/>
          </a:xfrm>
        </p:spPr>
        <p:txBody>
          <a:bodyPr/>
          <a:lstStyle/>
          <a:p>
            <a:r>
              <a:rPr lang="en-US" sz="1200" dirty="0"/>
              <a:t>OFFICE OF SERVICE QUALITY  754-321-3850</a:t>
            </a:r>
          </a:p>
          <a:p>
            <a:endParaRPr lang="en-US" sz="1200" dirty="0"/>
          </a:p>
        </p:txBody>
      </p:sp>
      <p:sp>
        <p:nvSpPr>
          <p:cNvPr id="2" name="Rectangle 1">
            <a:extLst>
              <a:ext uri="{FF2B5EF4-FFF2-40B4-BE49-F238E27FC236}">
                <a16:creationId xmlns:a16="http://schemas.microsoft.com/office/drawing/2014/main" id="{8E7CD22B-0D42-4DB4-8B05-97D6791AE0DA}"/>
              </a:ext>
            </a:extLst>
          </p:cNvPr>
          <p:cNvSpPr/>
          <p:nvPr/>
        </p:nvSpPr>
        <p:spPr>
          <a:xfrm>
            <a:off x="241824" y="1488734"/>
            <a:ext cx="8627538" cy="4216539"/>
          </a:xfrm>
          <a:prstGeom prst="rect">
            <a:avLst/>
          </a:prstGeom>
        </p:spPr>
        <p:txBody>
          <a:bodyPr wrap="square">
            <a:spAutoFit/>
          </a:bodyPr>
          <a:lstStyle/>
          <a:p>
            <a:r>
              <a:rPr lang="en-US" sz="2000" b="1" dirty="0">
                <a:solidFill>
                  <a:schemeClr val="accent1"/>
                </a:solidFill>
              </a:rPr>
              <a:t>From BCPS Strategic Plan:</a:t>
            </a:r>
          </a:p>
          <a:p>
            <a:endParaRPr lang="en-US" sz="1200" dirty="0"/>
          </a:p>
          <a:p>
            <a:pPr algn="just"/>
            <a:r>
              <a:rPr lang="en-US" sz="2800" i="1" dirty="0">
                <a:latin typeface="Arial" panose="020B0604020202020204" pitchFamily="34" charset="0"/>
                <a:cs typeface="Arial" panose="020B0604020202020204" pitchFamily="34" charset="0"/>
              </a:rPr>
              <a:t>We are all ambassadors for Broward County Public Schools. With accurate information, we can make a positive impact on public awareness.</a:t>
            </a:r>
          </a:p>
          <a:p>
            <a:pPr algn="just"/>
            <a:endParaRPr lang="en-US" sz="1200" i="1" dirty="0">
              <a:latin typeface="Arial" panose="020B0604020202020204" pitchFamily="34" charset="0"/>
              <a:ea typeface="MS Mincho" panose="02020609040205080304" pitchFamily="49" charset="-128"/>
              <a:cs typeface="Arial" panose="020B0604020202020204" pitchFamily="34" charset="0"/>
            </a:endParaRPr>
          </a:p>
          <a:p>
            <a:pPr algn="just"/>
            <a:r>
              <a:rPr lang="en-US" sz="2800" i="1" dirty="0">
                <a:latin typeface="Arial" panose="020B0604020202020204" pitchFamily="34" charset="0"/>
                <a:cs typeface="Arial" panose="020B0604020202020204" pitchFamily="34" charset="0"/>
              </a:rPr>
              <a:t>We will continue to keep stakeholders informed about where we have been, where we are going and how we plan to educate all students to reach their highest potential. We value input as we work to enable BCPS students to make a positive impact on the future</a:t>
            </a:r>
            <a:r>
              <a:rPr lang="en-US" sz="2400" i="1" dirty="0"/>
              <a:t>.</a:t>
            </a:r>
            <a:endParaRPr lang="en-US" sz="2400" i="1"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84487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30</a:t>
            </a:fld>
            <a:endParaRPr lang="en-US" dirty="0"/>
          </a:p>
        </p:txBody>
      </p:sp>
      <p:sp>
        <p:nvSpPr>
          <p:cNvPr id="4" name="Text Placeholder 3"/>
          <p:cNvSpPr>
            <a:spLocks noGrp="1"/>
          </p:cNvSpPr>
          <p:nvPr>
            <p:ph type="body" sz="quarter" idx="13"/>
          </p:nvPr>
        </p:nvSpPr>
        <p:spPr>
          <a:xfrm>
            <a:off x="1007912" y="6333250"/>
            <a:ext cx="4714862" cy="365124"/>
          </a:xfrm>
        </p:spPr>
        <p:txBody>
          <a:bodyPr/>
          <a:lstStyle/>
          <a:p>
            <a:r>
              <a:rPr lang="en-US" sz="1000" dirty="0"/>
              <a:t>OFFICE OF SERVICE QUALITY  754-321-3850</a:t>
            </a:r>
          </a:p>
          <a:p>
            <a:endParaRPr lang="en-US" dirty="0"/>
          </a:p>
        </p:txBody>
      </p:sp>
      <p:sp>
        <p:nvSpPr>
          <p:cNvPr id="5" name="Title 4"/>
          <p:cNvSpPr>
            <a:spLocks noGrp="1"/>
          </p:cNvSpPr>
          <p:nvPr>
            <p:ph type="title"/>
          </p:nvPr>
        </p:nvSpPr>
        <p:spPr>
          <a:xfrm>
            <a:off x="2266585" y="293917"/>
            <a:ext cx="4320062" cy="841154"/>
          </a:xfrm>
        </p:spPr>
        <p:txBody>
          <a:bodyPr>
            <a:noAutofit/>
          </a:bodyPr>
          <a:lstStyle/>
          <a:p>
            <a:r>
              <a:rPr lang="en-US" sz="4400" dirty="0"/>
              <a:t>SIP RESOURCES</a:t>
            </a:r>
          </a:p>
        </p:txBody>
      </p:sp>
      <p:sp>
        <p:nvSpPr>
          <p:cNvPr id="9" name="TextBox 8"/>
          <p:cNvSpPr txBox="1"/>
          <p:nvPr/>
        </p:nvSpPr>
        <p:spPr>
          <a:xfrm>
            <a:off x="4125322" y="1496538"/>
            <a:ext cx="3327902" cy="1323439"/>
          </a:xfrm>
          <a:prstGeom prst="rect">
            <a:avLst/>
          </a:prstGeom>
          <a:solidFill>
            <a:schemeClr val="bg1">
              <a:lumMod val="8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2000" b="1" dirty="0">
                <a:solidFill>
                  <a:srgbClr val="F15D22"/>
                </a:solidFill>
                <a:latin typeface="Arial" panose="020B0604020202020204" pitchFamily="34" charset="0"/>
                <a:cs typeface="Arial" panose="020B0604020202020204" pitchFamily="34" charset="0"/>
              </a:rPr>
              <a:t>Reading Decision Tree</a:t>
            </a:r>
          </a:p>
          <a:p>
            <a:pPr marL="285750" indent="-285750">
              <a:buFont typeface="Arial" panose="020B0604020202020204" pitchFamily="34" charset="0"/>
              <a:buChar char="•"/>
            </a:pPr>
            <a:r>
              <a:rPr lang="en-US" sz="2000" b="1" dirty="0">
                <a:solidFill>
                  <a:srgbClr val="F15D22"/>
                </a:solidFill>
                <a:latin typeface="Arial" panose="020B0604020202020204" pitchFamily="34" charset="0"/>
                <a:cs typeface="Arial" panose="020B0604020202020204" pitchFamily="34" charset="0"/>
              </a:rPr>
              <a:t>Literacy Field Guide</a:t>
            </a:r>
          </a:p>
          <a:p>
            <a:pPr marL="285750" indent="-285750">
              <a:buFont typeface="Arial" panose="020B0604020202020204" pitchFamily="34" charset="0"/>
              <a:buChar char="•"/>
            </a:pPr>
            <a:r>
              <a:rPr lang="en-US" sz="2000" b="1" dirty="0">
                <a:solidFill>
                  <a:srgbClr val="F15D22"/>
                </a:solidFill>
                <a:latin typeface="Arial" panose="020B0604020202020204" pitchFamily="34" charset="0"/>
                <a:cs typeface="Arial" panose="020B0604020202020204" pitchFamily="34" charset="0"/>
              </a:rPr>
              <a:t>FDOE Reading Plan</a:t>
            </a:r>
          </a:p>
          <a:p>
            <a:pPr marL="285750" indent="-285750">
              <a:buFont typeface="Arial" panose="020B0604020202020204" pitchFamily="34" charset="0"/>
              <a:buChar char="•"/>
            </a:pPr>
            <a:r>
              <a:rPr lang="en-US" sz="2000" b="1" dirty="0">
                <a:solidFill>
                  <a:srgbClr val="F15D22"/>
                </a:solidFill>
                <a:latin typeface="Arial" panose="020B0604020202020204" pitchFamily="34" charset="0"/>
                <a:cs typeface="Arial" panose="020B0604020202020204" pitchFamily="34" charset="0"/>
              </a:rPr>
              <a:t>Can Do Descriptors</a:t>
            </a:r>
          </a:p>
        </p:txBody>
      </p:sp>
      <p:sp>
        <p:nvSpPr>
          <p:cNvPr id="10" name="Right Arrow 9"/>
          <p:cNvSpPr/>
          <p:nvPr/>
        </p:nvSpPr>
        <p:spPr>
          <a:xfrm rot="922883">
            <a:off x="2886371" y="1681520"/>
            <a:ext cx="1140644" cy="7141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Explosion 1 9">
            <a:extLst>
              <a:ext uri="{FF2B5EF4-FFF2-40B4-BE49-F238E27FC236}">
                <a16:creationId xmlns:a16="http://schemas.microsoft.com/office/drawing/2014/main" id="{49D07942-4B9A-4306-9749-E49CCD4AD777}"/>
              </a:ext>
            </a:extLst>
          </p:cNvPr>
          <p:cNvSpPr/>
          <p:nvPr/>
        </p:nvSpPr>
        <p:spPr>
          <a:xfrm>
            <a:off x="1007912" y="1006062"/>
            <a:ext cx="1780153" cy="1224719"/>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NEW</a:t>
            </a:r>
            <a:r>
              <a:rPr lang="en-US" sz="1600" i="1"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12" name="Content Placeholder 11">
            <a:extLst>
              <a:ext uri="{FF2B5EF4-FFF2-40B4-BE49-F238E27FC236}">
                <a16:creationId xmlns:a16="http://schemas.microsoft.com/office/drawing/2014/main" id="{9531EC47-5435-41BA-942A-E7900E15A745}"/>
              </a:ext>
            </a:extLst>
          </p:cNvPr>
          <p:cNvPicPr>
            <a:picLocks noGrp="1" noChangeAspect="1"/>
          </p:cNvPicPr>
          <p:nvPr>
            <p:ph idx="1"/>
          </p:nvPr>
        </p:nvPicPr>
        <p:blipFill>
          <a:blip r:embed="rId2"/>
          <a:stretch>
            <a:fillRect/>
          </a:stretch>
        </p:blipFill>
        <p:spPr>
          <a:xfrm>
            <a:off x="265472" y="3023960"/>
            <a:ext cx="8626589" cy="2810658"/>
          </a:xfrm>
          <a:prstGeom prst="rect">
            <a:avLst/>
          </a:prstGeom>
        </p:spPr>
      </p:pic>
    </p:spTree>
    <p:extLst>
      <p:ext uri="{BB962C8B-B14F-4D97-AF65-F5344CB8AC3E}">
        <p14:creationId xmlns:p14="http://schemas.microsoft.com/office/powerpoint/2010/main" val="1802600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86487" y="0"/>
            <a:ext cx="10960453" cy="5437967"/>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r>
              <a:rPr lang="en-US" sz="7200" dirty="0">
                <a:solidFill>
                  <a:schemeClr val="accent2"/>
                </a:solidFill>
                <a:latin typeface="Arial Black"/>
                <a:cs typeface="Arial Black"/>
              </a:rPr>
              <a:t> </a:t>
            </a:r>
          </a:p>
          <a:p>
            <a:pPr algn="ctr"/>
            <a:r>
              <a:rPr lang="en-US" sz="7200" dirty="0">
                <a:solidFill>
                  <a:schemeClr val="accent2"/>
                </a:solidFill>
                <a:latin typeface="Arial Black"/>
                <a:cs typeface="Arial Black"/>
              </a:rPr>
              <a:t>2. SIP/SAC</a:t>
            </a:r>
          </a:p>
          <a:p>
            <a:pPr algn="ctr"/>
            <a:r>
              <a:rPr lang="en-US" sz="7200" dirty="0">
                <a:solidFill>
                  <a:schemeClr val="accent2"/>
                </a:solidFill>
                <a:latin typeface="Arial Black"/>
                <a:cs typeface="Arial Black"/>
              </a:rPr>
              <a:t> </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POLICY 1403</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a:t>
            </a:r>
          </a:p>
          <a:p>
            <a:pPr algn="ctr"/>
            <a:r>
              <a:rPr lang="en-US" sz="7200" dirty="0">
                <a:solidFill>
                  <a:schemeClr val="accent2"/>
                </a:solidFill>
                <a:latin typeface="Arial Black"/>
                <a:cs typeface="Arial Black"/>
              </a:rPr>
              <a:t>             COMPLIANCE</a:t>
            </a:r>
          </a:p>
          <a:p>
            <a:pPr algn="ctr"/>
            <a:endParaRPr lang="en-US" sz="72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a:t>
            </a:r>
          </a:p>
          <a:p>
            <a:pPr algn="ctr"/>
            <a:endParaRPr lang="en-US" sz="2000" dirty="0">
              <a:solidFill>
                <a:schemeClr val="accent2"/>
              </a:solidFill>
              <a:latin typeface="Arial Black"/>
              <a:cs typeface="Arial Black"/>
            </a:endParaRPr>
          </a:p>
          <a:p>
            <a:pPr algn="ctr"/>
            <a:r>
              <a:rPr lang="en-US" sz="2400" dirty="0">
                <a:solidFill>
                  <a:schemeClr val="accent2"/>
                </a:solidFill>
                <a:latin typeface="Arial Black"/>
                <a:cs typeface="Arial Black"/>
              </a:rPr>
              <a:t>  </a:t>
            </a: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31</a:t>
            </a:fld>
            <a:endParaRPr lang="en-US" dirty="0"/>
          </a:p>
        </p:txBody>
      </p:sp>
      <p:sp>
        <p:nvSpPr>
          <p:cNvPr id="4" name="Title 3"/>
          <p:cNvSpPr>
            <a:spLocks noGrp="1"/>
          </p:cNvSpPr>
          <p:nvPr>
            <p:ph type="title"/>
          </p:nvPr>
        </p:nvSpPr>
        <p:spPr>
          <a:xfrm>
            <a:off x="819509" y="6324407"/>
            <a:ext cx="5357004" cy="365124"/>
          </a:xfrm>
        </p:spPr>
        <p:txBody>
          <a:bodyPr/>
          <a:lstStyle/>
          <a:p>
            <a:br>
              <a:rPr lang="en-US" sz="2000" dirty="0"/>
            </a:br>
            <a:r>
              <a:rPr lang="en-US" sz="1000" dirty="0"/>
              <a:t>OFFICE OF SERVICE QUALITY  754-321-3850</a:t>
            </a:r>
            <a:br>
              <a:rPr lang="en-US" sz="2000" dirty="0"/>
            </a:br>
            <a:endParaRPr lang="en-US" sz="2000" dirty="0"/>
          </a:p>
        </p:txBody>
      </p:sp>
    </p:spTree>
    <p:extLst>
      <p:ext uri="{BB962C8B-B14F-4D97-AF65-F5344CB8AC3E}">
        <p14:creationId xmlns:p14="http://schemas.microsoft.com/office/powerpoint/2010/main" val="1130487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ACA612-B8E4-49F8-BF8B-5F073F1FBDA7}"/>
              </a:ext>
            </a:extLst>
          </p:cNvPr>
          <p:cNvSpPr>
            <a:spLocks noGrp="1"/>
          </p:cNvSpPr>
          <p:nvPr>
            <p:ph type="sldNum" sz="quarter" idx="12"/>
          </p:nvPr>
        </p:nvSpPr>
        <p:spPr/>
        <p:txBody>
          <a:bodyPr/>
          <a:lstStyle/>
          <a:p>
            <a:fld id="{9A47194C-3E5A-854F-B5AE-A6634FC20B3C}" type="slidenum">
              <a:rPr lang="en-US" smtClean="0"/>
              <a:pPr/>
              <a:t>32</a:t>
            </a:fld>
            <a:endParaRPr lang="en-US" dirty="0"/>
          </a:p>
        </p:txBody>
      </p:sp>
      <p:sp>
        <p:nvSpPr>
          <p:cNvPr id="4" name="Title 3">
            <a:extLst>
              <a:ext uri="{FF2B5EF4-FFF2-40B4-BE49-F238E27FC236}">
                <a16:creationId xmlns:a16="http://schemas.microsoft.com/office/drawing/2014/main" id="{975A3FDC-F287-4145-AEDC-83C2442DABD5}"/>
              </a:ext>
            </a:extLst>
          </p:cNvPr>
          <p:cNvSpPr>
            <a:spLocks noGrp="1"/>
          </p:cNvSpPr>
          <p:nvPr>
            <p:ph type="title"/>
          </p:nvPr>
        </p:nvSpPr>
        <p:spPr>
          <a:xfrm>
            <a:off x="1431236" y="165100"/>
            <a:ext cx="7539728" cy="1190098"/>
          </a:xfrm>
        </p:spPr>
        <p:txBody>
          <a:bodyPr/>
          <a:lstStyle/>
          <a:p>
            <a:r>
              <a:rPr lang="en-US" sz="4400" dirty="0">
                <a:solidFill>
                  <a:schemeClr val="bg1"/>
                </a:solidFill>
                <a:latin typeface="Calibri"/>
                <a:cs typeface="Calibri"/>
              </a:rPr>
              <a:t>OSPA/OSQ WEBSITE</a:t>
            </a:r>
            <a:br>
              <a:rPr lang="en-US" dirty="0">
                <a:solidFill>
                  <a:schemeClr val="bg1"/>
                </a:solidFill>
                <a:latin typeface="Calibri"/>
                <a:cs typeface="Calibri"/>
              </a:rPr>
            </a:br>
            <a:endParaRPr lang="en-US" dirty="0"/>
          </a:p>
        </p:txBody>
      </p:sp>
      <p:sp>
        <p:nvSpPr>
          <p:cNvPr id="5" name="Text Placeholder 4">
            <a:extLst>
              <a:ext uri="{FF2B5EF4-FFF2-40B4-BE49-F238E27FC236}">
                <a16:creationId xmlns:a16="http://schemas.microsoft.com/office/drawing/2014/main" id="{69C3C851-F5A1-411D-AB2F-CE2348A7C3F4}"/>
              </a:ext>
            </a:extLst>
          </p:cNvPr>
          <p:cNvSpPr>
            <a:spLocks noGrp="1"/>
          </p:cNvSpPr>
          <p:nvPr>
            <p:ph type="body" sz="quarter" idx="13"/>
          </p:nvPr>
        </p:nvSpPr>
        <p:spPr>
          <a:xfrm>
            <a:off x="927101" y="6366293"/>
            <a:ext cx="4792118" cy="241413"/>
          </a:xfrm>
        </p:spPr>
        <p:txBody>
          <a:bodyPr/>
          <a:lstStyle/>
          <a:p>
            <a:r>
              <a:rPr lang="en-US" sz="1000" dirty="0"/>
              <a:t>OFFICE OF SERVICE QUALITY  754-321-3850</a:t>
            </a:r>
          </a:p>
          <a:p>
            <a:endParaRPr lang="en-US" dirty="0"/>
          </a:p>
        </p:txBody>
      </p:sp>
      <p:sp>
        <p:nvSpPr>
          <p:cNvPr id="6" name="Rectangle 5">
            <a:extLst>
              <a:ext uri="{FF2B5EF4-FFF2-40B4-BE49-F238E27FC236}">
                <a16:creationId xmlns:a16="http://schemas.microsoft.com/office/drawing/2014/main" id="{E8C21186-D6F0-47D9-B9FF-4C72DB06C6BC}"/>
              </a:ext>
            </a:extLst>
          </p:cNvPr>
          <p:cNvSpPr/>
          <p:nvPr/>
        </p:nvSpPr>
        <p:spPr>
          <a:xfrm>
            <a:off x="0" y="1355197"/>
            <a:ext cx="9144000" cy="4453399"/>
          </a:xfrm>
          <a:prstGeom prst="rect">
            <a:avLst/>
          </a:prstGeom>
        </p:spPr>
        <p:txBody>
          <a:bodyPr wrap="square">
            <a:spAutoFit/>
          </a:bodyPr>
          <a:lstStyle/>
          <a:p>
            <a:pPr marL="318135" marR="310515">
              <a:lnSpc>
                <a:spcPct val="109400"/>
              </a:lnSpc>
              <a:buClr>
                <a:srgbClr val="489AD4"/>
              </a:buClr>
              <a:tabLst>
                <a:tab pos="897890" algn="l"/>
              </a:tabLst>
            </a:pPr>
            <a:r>
              <a:rPr lang="en-US" sz="3600" b="1" spc="-25" dirty="0">
                <a:solidFill>
                  <a:schemeClr val="accent1"/>
                </a:solidFill>
                <a:latin typeface="Arial"/>
                <a:cs typeface="Arial"/>
              </a:rPr>
              <a:t>For all School Improvement information, log on to:</a:t>
            </a:r>
          </a:p>
          <a:p>
            <a:pPr marL="318135" marR="310515">
              <a:lnSpc>
                <a:spcPct val="109400"/>
              </a:lnSpc>
              <a:buClr>
                <a:srgbClr val="489AD4"/>
              </a:buClr>
              <a:tabLst>
                <a:tab pos="897890" algn="l"/>
              </a:tabLst>
            </a:pPr>
            <a:endParaRPr lang="en-US" sz="2000" b="1" spc="-25" dirty="0">
              <a:solidFill>
                <a:srgbClr val="1AADF7"/>
              </a:solidFill>
              <a:latin typeface="Arial"/>
              <a:cs typeface="Arial"/>
            </a:endParaRPr>
          </a:p>
          <a:p>
            <a:pPr marL="318135" marR="310515">
              <a:lnSpc>
                <a:spcPct val="109400"/>
              </a:lnSpc>
              <a:buClr>
                <a:srgbClr val="489AD4"/>
              </a:buClr>
              <a:tabLst>
                <a:tab pos="897890" algn="l"/>
              </a:tabLst>
            </a:pPr>
            <a:r>
              <a:rPr lang="en-US" sz="2400" spc="-25" dirty="0">
                <a:solidFill>
                  <a:srgbClr val="489AD4"/>
                </a:solidFill>
                <a:latin typeface="Arial"/>
                <a:cs typeface="Arial"/>
                <a:hlinkClick r:id="rId2"/>
              </a:rPr>
              <a:t>http://www.broward.k12.fl.us/ospa/initiatives.asp?initiative_id=3</a:t>
            </a:r>
            <a:endParaRPr lang="en-US" sz="2400" spc="-25" dirty="0">
              <a:solidFill>
                <a:srgbClr val="489AD4"/>
              </a:solidFill>
              <a:latin typeface="Arial"/>
              <a:cs typeface="Arial"/>
            </a:endParaRPr>
          </a:p>
          <a:p>
            <a:pPr marL="1218565" marR="310515" indent="-900430">
              <a:lnSpc>
                <a:spcPct val="109400"/>
              </a:lnSpc>
              <a:buClr>
                <a:srgbClr val="489AD4"/>
              </a:buClr>
              <a:buFont typeface="Calibri"/>
              <a:buChar char="•"/>
              <a:tabLst>
                <a:tab pos="897890" algn="l"/>
              </a:tabLst>
            </a:pPr>
            <a:endParaRPr lang="en-US" sz="2400" spc="-25" dirty="0">
              <a:solidFill>
                <a:srgbClr val="489AD4"/>
              </a:solidFill>
              <a:latin typeface="Arial"/>
              <a:cs typeface="Arial"/>
            </a:endParaRPr>
          </a:p>
          <a:p>
            <a:pPr marL="318135" marR="310515">
              <a:lnSpc>
                <a:spcPct val="109400"/>
              </a:lnSpc>
              <a:buClr>
                <a:srgbClr val="489AD4"/>
              </a:buClr>
              <a:tabLst>
                <a:tab pos="897890" algn="l"/>
              </a:tabLst>
            </a:pPr>
            <a:r>
              <a:rPr lang="en-US" sz="2400" spc="-25" dirty="0">
                <a:solidFill>
                  <a:schemeClr val="accent1"/>
                </a:solidFill>
                <a:latin typeface="Arial"/>
                <a:cs typeface="Arial"/>
              </a:rPr>
              <a:t>•  View any school’s School Improvement Plan (SIP)</a:t>
            </a:r>
          </a:p>
          <a:p>
            <a:pPr marL="318135" marR="310515">
              <a:lnSpc>
                <a:spcPct val="109400"/>
              </a:lnSpc>
              <a:buClr>
                <a:srgbClr val="489AD4"/>
              </a:buClr>
              <a:tabLst>
                <a:tab pos="897890" algn="l"/>
              </a:tabLst>
            </a:pPr>
            <a:r>
              <a:rPr lang="en-US" sz="2400" spc="-25" dirty="0">
                <a:solidFill>
                  <a:schemeClr val="accent1"/>
                </a:solidFill>
                <a:latin typeface="Arial"/>
                <a:cs typeface="Arial"/>
              </a:rPr>
              <a:t>•  Access SAC &amp; SIP Standard Operating Procedural Manual</a:t>
            </a:r>
          </a:p>
          <a:p>
            <a:pPr marL="318135" marR="310515">
              <a:lnSpc>
                <a:spcPct val="109400"/>
              </a:lnSpc>
              <a:buClr>
                <a:srgbClr val="489AD4"/>
              </a:buClr>
              <a:tabLst>
                <a:tab pos="897890" algn="l"/>
              </a:tabLst>
            </a:pPr>
            <a:r>
              <a:rPr lang="en-US" sz="2400" spc="-25" dirty="0">
                <a:solidFill>
                  <a:schemeClr val="accent1"/>
                </a:solidFill>
                <a:latin typeface="Arial"/>
                <a:cs typeface="Arial"/>
              </a:rPr>
              <a:t>•  A+ Recognition Fund Process Information</a:t>
            </a:r>
          </a:p>
          <a:p>
            <a:pPr marL="318135" marR="310515">
              <a:lnSpc>
                <a:spcPct val="109400"/>
              </a:lnSpc>
              <a:buClr>
                <a:srgbClr val="489AD4"/>
              </a:buClr>
              <a:tabLst>
                <a:tab pos="897890" algn="l"/>
              </a:tabLst>
            </a:pPr>
            <a:r>
              <a:rPr lang="en-US" sz="2400" spc="-25" dirty="0">
                <a:solidFill>
                  <a:schemeClr val="accent1"/>
                </a:solidFill>
                <a:latin typeface="Arial"/>
                <a:cs typeface="Arial"/>
              </a:rPr>
              <a:t>•  Waiver Application &amp; Waiver Database</a:t>
            </a:r>
          </a:p>
          <a:p>
            <a:pPr marL="318135" marR="310515">
              <a:lnSpc>
                <a:spcPct val="109400"/>
              </a:lnSpc>
              <a:buClr>
                <a:srgbClr val="489AD4"/>
              </a:buClr>
              <a:tabLst>
                <a:tab pos="897890" algn="l"/>
              </a:tabLst>
            </a:pPr>
            <a:r>
              <a:rPr lang="en-US" sz="2400" spc="-25" dirty="0">
                <a:solidFill>
                  <a:schemeClr val="accent1"/>
                </a:solidFill>
                <a:latin typeface="Arial"/>
                <a:cs typeface="Arial"/>
              </a:rPr>
              <a:t>•  Log on to OSPA Central 2.0 to access SIP template</a:t>
            </a:r>
          </a:p>
        </p:txBody>
      </p:sp>
    </p:spTree>
    <p:extLst>
      <p:ext uri="{BB962C8B-B14F-4D97-AF65-F5344CB8AC3E}">
        <p14:creationId xmlns:p14="http://schemas.microsoft.com/office/powerpoint/2010/main" val="2117156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782" y="1003299"/>
            <a:ext cx="8747251" cy="4991101"/>
          </a:xfrm>
        </p:spPr>
        <p:txBody>
          <a:bodyPr/>
          <a:lstStyle/>
          <a:p>
            <a:r>
              <a:rPr lang="en-US" sz="2000" b="1" u="sng" dirty="0">
                <a:solidFill>
                  <a:schemeClr val="bg1"/>
                </a:solidFill>
                <a:latin typeface="Arial Narrow"/>
                <a:cs typeface="Arial Narrow"/>
              </a:rPr>
              <a:t> POLICY 1403:  SCHOOL ACCOUNTABILITY AND IMPROVEMENT: </a:t>
            </a:r>
          </a:p>
          <a:p>
            <a:r>
              <a:rPr lang="en-US" sz="2000" dirty="0">
                <a:solidFill>
                  <a:srgbClr val="FFFFFF"/>
                </a:solidFill>
                <a:latin typeface="Arial Narrow"/>
                <a:cs typeface="Arial Narrow"/>
              </a:rPr>
              <a:t>Each school has a School Advisory Council (SAC) to facilitate the development and </a:t>
            </a:r>
          </a:p>
          <a:p>
            <a:r>
              <a:rPr lang="en-US" sz="2000" dirty="0">
                <a:solidFill>
                  <a:srgbClr val="FFFFFF"/>
                </a:solidFill>
                <a:latin typeface="Arial Narrow"/>
                <a:cs typeface="Arial Narrow"/>
              </a:rPr>
              <a:t>monitor progress of the annual School Improvement Plan. Agendas and minutes reflect </a:t>
            </a:r>
          </a:p>
          <a:p>
            <a:r>
              <a:rPr lang="en-US" sz="2000" dirty="0">
                <a:solidFill>
                  <a:srgbClr val="FFFFFF"/>
                </a:solidFill>
                <a:latin typeface="Arial Narrow"/>
                <a:cs typeface="Arial Narrow"/>
              </a:rPr>
              <a:t>annual needs assessment, SIP monitoring and allocation of Accountability Funds.</a:t>
            </a:r>
          </a:p>
          <a:p>
            <a:endParaRPr lang="en-US" sz="2000" dirty="0">
              <a:solidFill>
                <a:srgbClr val="FFFFFF"/>
              </a:solidFill>
              <a:latin typeface="Arial Narrow"/>
              <a:cs typeface="Arial Narrow"/>
            </a:endParaRPr>
          </a:p>
          <a:p>
            <a:pPr marL="12700"/>
            <a:r>
              <a:rPr lang="en-US" sz="2000" b="1" u="sng" dirty="0">
                <a:solidFill>
                  <a:srgbClr val="FFFFFF"/>
                </a:solidFill>
                <a:latin typeface="Arial Narrow"/>
                <a:cs typeface="Arial Narrow"/>
              </a:rPr>
              <a:t>PO</a:t>
            </a:r>
            <a:r>
              <a:rPr lang="en-US" sz="2000" b="1" u="sng" spc="-15" dirty="0">
                <a:solidFill>
                  <a:srgbClr val="FFFFFF"/>
                </a:solidFill>
                <a:latin typeface="Arial Narrow"/>
                <a:cs typeface="Arial Narrow"/>
              </a:rPr>
              <a:t>LI</a:t>
            </a:r>
            <a:r>
              <a:rPr lang="en-US" sz="2000" b="1" u="sng" spc="-10" dirty="0">
                <a:solidFill>
                  <a:srgbClr val="FFFFFF"/>
                </a:solidFill>
                <a:latin typeface="Arial Narrow"/>
                <a:cs typeface="Arial Narrow"/>
              </a:rPr>
              <a:t>CY</a:t>
            </a:r>
            <a:r>
              <a:rPr lang="en-US" sz="2000" b="1" u="sng" spc="80" dirty="0">
                <a:solidFill>
                  <a:srgbClr val="FFFFFF"/>
                </a:solidFill>
                <a:latin typeface="Arial Narrow"/>
                <a:cs typeface="Arial Narrow"/>
              </a:rPr>
              <a:t> </a:t>
            </a:r>
            <a:r>
              <a:rPr lang="en-US" sz="2000" b="1" u="sng" spc="-10" dirty="0">
                <a:solidFill>
                  <a:srgbClr val="FFFFFF"/>
                </a:solidFill>
                <a:latin typeface="Arial Narrow"/>
                <a:cs typeface="Arial Narrow"/>
              </a:rPr>
              <a:t>1403-A</a:t>
            </a:r>
            <a:r>
              <a:rPr lang="en-US" sz="2000" b="1" u="sng" spc="75" dirty="0">
                <a:solidFill>
                  <a:srgbClr val="FFFFFF"/>
                </a:solidFill>
                <a:latin typeface="Arial Narrow"/>
                <a:cs typeface="Arial Narrow"/>
              </a:rPr>
              <a:t> </a:t>
            </a:r>
            <a:r>
              <a:rPr lang="en-US" sz="2000" b="1" u="sng" dirty="0">
                <a:solidFill>
                  <a:schemeClr val="bg1"/>
                </a:solidFill>
                <a:latin typeface="Arial Narrow"/>
                <a:cs typeface="Arial Narrow"/>
              </a:rPr>
              <a:t>SCHOOL ACCOUNTABILITY AND IMPROVEMENT GUIDELINES</a:t>
            </a:r>
            <a:r>
              <a:rPr lang="en-US" sz="2000" b="1" u="sng" spc="-10" dirty="0">
                <a:solidFill>
                  <a:srgbClr val="FFFFFF"/>
                </a:solidFill>
                <a:latin typeface="Arial Narrow"/>
                <a:cs typeface="Arial Narrow"/>
              </a:rPr>
              <a:t>:</a:t>
            </a:r>
            <a:r>
              <a:rPr lang="en-US" sz="2000" b="1" u="sng" spc="80" dirty="0">
                <a:solidFill>
                  <a:srgbClr val="FFFFFF"/>
                </a:solidFill>
                <a:latin typeface="Arial Narrow"/>
                <a:cs typeface="Arial Narrow"/>
              </a:rPr>
              <a:t> </a:t>
            </a:r>
          </a:p>
          <a:p>
            <a:pPr marL="12700"/>
            <a:r>
              <a:rPr lang="en-US" sz="2000" dirty="0">
                <a:solidFill>
                  <a:schemeClr val="bg1"/>
                </a:solidFill>
                <a:latin typeface="Arial Narrow" panose="020B0606020202030204" pitchFamily="34" charset="0"/>
              </a:rPr>
              <a:t>This guide is designed to assist in the implementation of School Board Policy 1403: School Accountability and Improvement. It includes a description of School Advisory Councils’ roles and responsibilities and a timeline for implementation. </a:t>
            </a:r>
          </a:p>
          <a:p>
            <a:pPr marL="12700"/>
            <a:endParaRPr lang="en-US" sz="2000" spc="-5" dirty="0">
              <a:solidFill>
                <a:schemeClr val="bg1"/>
              </a:solidFill>
              <a:latin typeface="Arial Narrow" panose="020B0606020202030204" pitchFamily="34" charset="0"/>
              <a:cs typeface="Arial Narrow"/>
            </a:endParaRPr>
          </a:p>
          <a:p>
            <a:pPr marL="12700" marR="5080">
              <a:lnSpc>
                <a:spcPct val="80400"/>
              </a:lnSpc>
            </a:pPr>
            <a:r>
              <a:rPr lang="en-US" sz="2000" dirty="0">
                <a:solidFill>
                  <a:srgbClr val="FFFFFF"/>
                </a:solidFill>
                <a:latin typeface="Arial Narrow"/>
                <a:cs typeface="Arial Narrow"/>
              </a:rPr>
              <a:t>Both policies can be viewed at: </a:t>
            </a:r>
            <a:r>
              <a:rPr lang="en-US" sz="2000" dirty="0">
                <a:solidFill>
                  <a:srgbClr val="FFFFFF"/>
                </a:solidFill>
                <a:latin typeface="Arial Narrow"/>
                <a:cs typeface="Arial Narrow"/>
                <a:hlinkClick r:id="rId2"/>
              </a:rPr>
              <a:t>http://www.broward.k12.fl.us/sbbcpolicies/index.asp</a:t>
            </a:r>
            <a:endParaRPr lang="en-US" sz="2000" dirty="0">
              <a:solidFill>
                <a:srgbClr val="FFFFFF"/>
              </a:solidFill>
              <a:latin typeface="Arial Narrow"/>
              <a:cs typeface="Arial Narrow"/>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33</a:t>
            </a:fld>
            <a:endParaRPr lang="en-US" dirty="0"/>
          </a:p>
        </p:txBody>
      </p:sp>
      <p:sp>
        <p:nvSpPr>
          <p:cNvPr id="4" name="Title 3"/>
          <p:cNvSpPr>
            <a:spLocks noGrp="1"/>
          </p:cNvSpPr>
          <p:nvPr>
            <p:ph type="title"/>
          </p:nvPr>
        </p:nvSpPr>
        <p:spPr>
          <a:xfrm>
            <a:off x="360782" y="-278548"/>
            <a:ext cx="9005099" cy="1125563"/>
          </a:xfrm>
        </p:spPr>
        <p:txBody>
          <a:bodyPr/>
          <a:lstStyle/>
          <a:p>
            <a:r>
              <a:rPr lang="en-US" sz="36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a:cs typeface="Arial Black"/>
              </a:rPr>
              <a:t>SBBC POLICY 1403 &amp; 1403-A</a:t>
            </a:r>
          </a:p>
        </p:txBody>
      </p:sp>
      <p:sp>
        <p:nvSpPr>
          <p:cNvPr id="5" name="Text Placeholder 4"/>
          <p:cNvSpPr>
            <a:spLocks noGrp="1"/>
          </p:cNvSpPr>
          <p:nvPr>
            <p:ph type="body" sz="quarter" idx="13"/>
          </p:nvPr>
        </p:nvSpPr>
        <p:spPr>
          <a:xfrm>
            <a:off x="831273" y="6483926"/>
            <a:ext cx="4861821" cy="157646"/>
          </a:xfrm>
        </p:spPr>
        <p:txBody>
          <a:bodyPr/>
          <a:lstStyle/>
          <a:p>
            <a:r>
              <a:rPr lang="en-US" sz="1000" dirty="0"/>
              <a:t>OFFICE OF SERVICE QUALITY  754-321-3850</a:t>
            </a:r>
          </a:p>
          <a:p>
            <a:endParaRPr lang="en-US" dirty="0"/>
          </a:p>
        </p:txBody>
      </p:sp>
    </p:spTree>
    <p:extLst>
      <p:ext uri="{BB962C8B-B14F-4D97-AF65-F5344CB8AC3E}">
        <p14:creationId xmlns:p14="http://schemas.microsoft.com/office/powerpoint/2010/main" val="4163214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34</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856735"/>
          </a:xfrm>
        </p:spPr>
        <p:txBody>
          <a:bodyPr/>
          <a:lstStyle/>
          <a:p>
            <a:pPr algn="ctr"/>
            <a:r>
              <a:rPr lang="en-US" sz="3200" dirty="0"/>
              <a:t>SBBC POLICY 1403-A</a:t>
            </a:r>
            <a:br>
              <a:rPr lang="en-US" sz="3200" dirty="0"/>
            </a:br>
            <a:r>
              <a:rPr lang="en-US" dirty="0"/>
              <a:t>SCHOOL ACCOUNTABILITY &amp; IMPROVEMENT GUIDELINES</a:t>
            </a:r>
          </a:p>
        </p:txBody>
      </p:sp>
      <p:sp>
        <p:nvSpPr>
          <p:cNvPr id="6" name="Rectangle 5">
            <a:extLst>
              <a:ext uri="{FF2B5EF4-FFF2-40B4-BE49-F238E27FC236}">
                <a16:creationId xmlns:a16="http://schemas.microsoft.com/office/drawing/2014/main" id="{82F56F47-5EA7-45FF-8FFC-47180B28D01F}"/>
              </a:ext>
            </a:extLst>
          </p:cNvPr>
          <p:cNvSpPr/>
          <p:nvPr/>
        </p:nvSpPr>
        <p:spPr>
          <a:xfrm>
            <a:off x="214184" y="1334530"/>
            <a:ext cx="8655178" cy="4585871"/>
          </a:xfrm>
          <a:prstGeom prst="rect">
            <a:avLst/>
          </a:prstGeom>
        </p:spPr>
        <p:txBody>
          <a:bodyPr wrap="square">
            <a:spAutoFit/>
          </a:bodyPr>
          <a:lstStyle/>
          <a:p>
            <a:r>
              <a:rPr lang="en-US" sz="2000" b="1" dirty="0">
                <a:solidFill>
                  <a:srgbClr val="0095D3"/>
                </a:solidFill>
              </a:rPr>
              <a:t>SCHOOL ADVISORY COUNCIL MEMBERSHIP</a:t>
            </a:r>
          </a:p>
          <a:p>
            <a:endParaRPr lang="en-US" sz="800" dirty="0">
              <a:solidFill>
                <a:srgbClr val="1AADF7"/>
              </a:solidFill>
              <a:latin typeface="Arial"/>
              <a:cs typeface="Arial"/>
            </a:endParaRPr>
          </a:p>
          <a:p>
            <a:r>
              <a:rPr lang="en-US" sz="1400" dirty="0"/>
              <a:t>• Each school is required to establish a School Advisory Council (SAC) that is representative of the population served by the school. Per State statute (S 1001.452) a majority of the SAC members cannot be employees of the Broward County Public Schools. </a:t>
            </a:r>
          </a:p>
          <a:p>
            <a:endParaRPr lang="en-US" sz="800" dirty="0">
              <a:solidFill>
                <a:srgbClr val="1AADF7"/>
              </a:solidFill>
              <a:latin typeface="Arial"/>
              <a:cs typeface="Arial"/>
            </a:endParaRPr>
          </a:p>
          <a:p>
            <a:r>
              <a:rPr lang="en-US" sz="1400" dirty="0"/>
              <a:t>• SAC members must be elected by their peer groups (teachers by teachers, parents by parents, etc.). The business and community representatives are selected by the principal and approved by the SAC. </a:t>
            </a:r>
          </a:p>
          <a:p>
            <a:endParaRPr lang="en-US" sz="800" dirty="0"/>
          </a:p>
          <a:p>
            <a:r>
              <a:rPr lang="en-US" sz="1400" dirty="0"/>
              <a:t>• Once the SAC is established, its members elect their officers. Each SAC must have a SAC Chair and a parent member designated as I-Zone representative. Other officers are elected according to each SAC’s bylaws. </a:t>
            </a:r>
          </a:p>
          <a:p>
            <a:endParaRPr lang="en-US" sz="800" dirty="0"/>
          </a:p>
          <a:p>
            <a:r>
              <a:rPr lang="en-US" sz="1400" dirty="0"/>
              <a:t>• The membership of each School Advisory shall be submitted online to the District Accountability Department by no later than October 31st of each year. </a:t>
            </a:r>
          </a:p>
          <a:p>
            <a:endParaRPr lang="en-US" sz="800" dirty="0"/>
          </a:p>
          <a:p>
            <a:r>
              <a:rPr lang="en-US" sz="1400" dirty="0"/>
              <a:t>• Changes in SAC membership during the year must be reflected in the SAC meeting minutes and must be entered into the Online SAC Membership/Attendance System. </a:t>
            </a:r>
          </a:p>
          <a:p>
            <a:endParaRPr lang="en-US" sz="800" dirty="0"/>
          </a:p>
          <a:p>
            <a:r>
              <a:rPr lang="en-US" sz="1400" dirty="0"/>
              <a:t>• SAC membership is entered into the online SAC Membership/Attendance system that is accessed through the Accountability &amp; School Improvement website. The system generates the SAC Composition Report, which is then submitted by the school online in October.</a:t>
            </a:r>
            <a:endParaRPr lang="en-US" sz="1400" dirty="0">
              <a:solidFill>
                <a:srgbClr val="1AADF7"/>
              </a:solidFill>
              <a:latin typeface="Arial"/>
              <a:cs typeface="Arial"/>
            </a:endParaRP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834481" y="6528487"/>
            <a:ext cx="4910617" cy="79220"/>
          </a:xfrm>
        </p:spPr>
        <p:txBody>
          <a:bodyPr/>
          <a:lstStyle/>
          <a:p>
            <a:r>
              <a:rPr lang="en-US" sz="1000" dirty="0"/>
              <a:t>OFFICE OF SERVICE QUALITY  754-321-3850</a:t>
            </a:r>
          </a:p>
          <a:p>
            <a:endParaRPr lang="en-US" dirty="0"/>
          </a:p>
        </p:txBody>
      </p:sp>
    </p:spTree>
    <p:extLst>
      <p:ext uri="{BB962C8B-B14F-4D97-AF65-F5344CB8AC3E}">
        <p14:creationId xmlns:p14="http://schemas.microsoft.com/office/powerpoint/2010/main" val="1692077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35</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856735"/>
          </a:xfrm>
        </p:spPr>
        <p:txBody>
          <a:bodyPr/>
          <a:lstStyle/>
          <a:p>
            <a:pPr algn="ctr"/>
            <a:r>
              <a:rPr lang="en-US" sz="3200" dirty="0"/>
              <a:t>SBBC POLICY 1403-A</a:t>
            </a:r>
            <a:br>
              <a:rPr lang="en-US" sz="3200" dirty="0"/>
            </a:br>
            <a:r>
              <a:rPr lang="en-US" dirty="0"/>
              <a:t>SCHOOL ACCOUNTABILITY &amp; IMPROVEMENT GUIDELINES</a:t>
            </a: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861501" y="6528487"/>
            <a:ext cx="4857718" cy="79220"/>
          </a:xfrm>
        </p:spPr>
        <p:txBody>
          <a:bodyPr/>
          <a:lstStyle/>
          <a:p>
            <a:r>
              <a:rPr lang="en-US" sz="1200" dirty="0"/>
              <a:t>OFFICE OF SERVICE QUALITY</a:t>
            </a:r>
          </a:p>
          <a:p>
            <a:endParaRPr lang="en-US" dirty="0"/>
          </a:p>
        </p:txBody>
      </p:sp>
      <p:sp>
        <p:nvSpPr>
          <p:cNvPr id="2" name="Rectangle 1">
            <a:extLst>
              <a:ext uri="{FF2B5EF4-FFF2-40B4-BE49-F238E27FC236}">
                <a16:creationId xmlns:a16="http://schemas.microsoft.com/office/drawing/2014/main" id="{8BF0C02F-85FF-473C-8B31-C33C1E2CABF0}"/>
              </a:ext>
            </a:extLst>
          </p:cNvPr>
          <p:cNvSpPr/>
          <p:nvPr/>
        </p:nvSpPr>
        <p:spPr>
          <a:xfrm>
            <a:off x="139700" y="1282700"/>
            <a:ext cx="9004300" cy="4832092"/>
          </a:xfrm>
          <a:prstGeom prst="rect">
            <a:avLst/>
          </a:prstGeom>
        </p:spPr>
        <p:txBody>
          <a:bodyPr wrap="square">
            <a:spAutoFit/>
          </a:bodyPr>
          <a:lstStyle/>
          <a:p>
            <a:r>
              <a:rPr lang="en-US" sz="2400" b="1" dirty="0">
                <a:solidFill>
                  <a:srgbClr val="0095D3"/>
                </a:solidFill>
              </a:rPr>
              <a:t>SCHOOL ADVISORY COUNCIL MEETINGS </a:t>
            </a:r>
          </a:p>
          <a:p>
            <a:endParaRPr lang="en-US" sz="800" b="1" dirty="0"/>
          </a:p>
          <a:p>
            <a:r>
              <a:rPr lang="en-US" sz="1600" dirty="0"/>
              <a:t>• Once members are entered into the system, the online SAC Composition System generates sign in sheets for use at SAC meetings. These are the sign-in sheets that must be used. The system will also generate a guest sign-in sheet that must be used to document attendance by guests at all SAC meetings. </a:t>
            </a:r>
          </a:p>
          <a:p>
            <a:endParaRPr lang="en-US" sz="800" dirty="0"/>
          </a:p>
          <a:p>
            <a:r>
              <a:rPr lang="en-US" sz="1600" dirty="0"/>
              <a:t>• Per State Statute, SAC members who have two unexcused absences shall be replaced on the SAC. </a:t>
            </a:r>
          </a:p>
          <a:p>
            <a:endParaRPr lang="en-US" sz="800" dirty="0"/>
          </a:p>
          <a:p>
            <a:r>
              <a:rPr lang="en-US" sz="1600" dirty="0"/>
              <a:t>• In order to conduct business at a SAC meeting, a quorum must be present. To establish a quorum, a majority of SAC members must be present. A quorum must be present to conduct a vote. </a:t>
            </a:r>
          </a:p>
          <a:p>
            <a:endParaRPr lang="en-US" sz="800" dirty="0"/>
          </a:p>
          <a:p>
            <a:r>
              <a:rPr lang="en-US" sz="1600" dirty="0"/>
              <a:t>• All schools are required to enter SAC attendance into the online SAC Attendance System after each SAC meeting. </a:t>
            </a:r>
          </a:p>
          <a:p>
            <a:endParaRPr lang="en-US" sz="800" dirty="0"/>
          </a:p>
          <a:p>
            <a:r>
              <a:rPr lang="en-US" sz="1600" dirty="0"/>
              <a:t>• All School Advisory Council meetings must be open, advertised (at least three days in advance), and are subject to the Sunshine Law. </a:t>
            </a:r>
          </a:p>
          <a:p>
            <a:r>
              <a:rPr lang="en-US" sz="1600" dirty="0"/>
              <a:t>Each month, School Advisory Council meeting agendas, sign-in sheets, and meeting minutes must be sent to the school’s Area Office. (Via SAC Upload)</a:t>
            </a:r>
          </a:p>
        </p:txBody>
      </p:sp>
    </p:spTree>
    <p:extLst>
      <p:ext uri="{BB962C8B-B14F-4D97-AF65-F5344CB8AC3E}">
        <p14:creationId xmlns:p14="http://schemas.microsoft.com/office/powerpoint/2010/main" val="803112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36</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856735"/>
          </a:xfrm>
        </p:spPr>
        <p:txBody>
          <a:bodyPr/>
          <a:lstStyle/>
          <a:p>
            <a:pPr algn="ctr"/>
            <a:r>
              <a:rPr lang="en-US" sz="3200" dirty="0"/>
              <a:t>SBBC POLICY 1403-A</a:t>
            </a:r>
            <a:br>
              <a:rPr lang="en-US" sz="3200" dirty="0"/>
            </a:br>
            <a:r>
              <a:rPr lang="en-US" dirty="0"/>
              <a:t>SCHOOL ACCOUNTABILITY &amp; IMPROVEMENT GUIDELINES</a:t>
            </a:r>
          </a:p>
        </p:txBody>
      </p:sp>
      <p:sp>
        <p:nvSpPr>
          <p:cNvPr id="6" name="Rectangle 5">
            <a:extLst>
              <a:ext uri="{FF2B5EF4-FFF2-40B4-BE49-F238E27FC236}">
                <a16:creationId xmlns:a16="http://schemas.microsoft.com/office/drawing/2014/main" id="{82F56F47-5EA7-45FF-8FFC-47180B28D01F}"/>
              </a:ext>
            </a:extLst>
          </p:cNvPr>
          <p:cNvSpPr/>
          <p:nvPr/>
        </p:nvSpPr>
        <p:spPr>
          <a:xfrm>
            <a:off x="139700" y="1282700"/>
            <a:ext cx="8831263" cy="4339650"/>
          </a:xfrm>
          <a:prstGeom prst="rect">
            <a:avLst/>
          </a:prstGeom>
        </p:spPr>
        <p:txBody>
          <a:bodyPr wrap="square">
            <a:spAutoFit/>
          </a:bodyPr>
          <a:lstStyle/>
          <a:p>
            <a:r>
              <a:rPr lang="en-US" sz="2400" b="1" dirty="0">
                <a:solidFill>
                  <a:schemeClr val="accent1"/>
                </a:solidFill>
              </a:rPr>
              <a:t>SCHOOL ADVISORY COUNCIL BY LAWS</a:t>
            </a:r>
          </a:p>
          <a:p>
            <a:endParaRPr lang="en-US" b="1" dirty="0"/>
          </a:p>
          <a:p>
            <a:r>
              <a:rPr lang="en-US" dirty="0"/>
              <a:t>• Each School Advisory Council is required to adopt procedural bylaws. </a:t>
            </a:r>
          </a:p>
          <a:p>
            <a:endParaRPr lang="en-US" dirty="0"/>
          </a:p>
          <a:p>
            <a:r>
              <a:rPr lang="en-US" dirty="0"/>
              <a:t>• A Bylaws template will be provided each year for use by all schools. This template, along with directions, will be posted on the Accountability &amp; School Improvement website. </a:t>
            </a:r>
          </a:p>
          <a:p>
            <a:endParaRPr lang="en-US" dirty="0"/>
          </a:p>
          <a:p>
            <a:r>
              <a:rPr lang="en-US" dirty="0"/>
              <a:t>• Once the School Advisory Council has revised and approved the amended bylaws, the document must be submitted to the Area Office. </a:t>
            </a:r>
          </a:p>
          <a:p>
            <a:endParaRPr lang="en-US" dirty="0"/>
          </a:p>
          <a:p>
            <a:r>
              <a:rPr lang="en-US" dirty="0"/>
              <a:t>• Schools must maintain a copy of their SAC Bylaws as the procedural guide for conducting business. </a:t>
            </a:r>
          </a:p>
          <a:p>
            <a:endParaRPr lang="en-US" dirty="0">
              <a:solidFill>
                <a:srgbClr val="1AADF7"/>
              </a:solidFill>
              <a:latin typeface="Arial"/>
              <a:cs typeface="Arial"/>
            </a:endParaRPr>
          </a:p>
          <a:p>
            <a:endParaRPr lang="en-US" dirty="0">
              <a:solidFill>
                <a:srgbClr val="1AADF7"/>
              </a:solidFill>
              <a:latin typeface="Arial"/>
              <a:cs typeface="Arial"/>
            </a:endParaRP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927101" y="6438585"/>
            <a:ext cx="4792118" cy="169122"/>
          </a:xfrm>
        </p:spPr>
        <p:txBody>
          <a:bodyPr/>
          <a:lstStyle/>
          <a:p>
            <a:r>
              <a:rPr lang="en-US" sz="1200" dirty="0"/>
              <a:t>OFFICE OF SERVICE QUALITY</a:t>
            </a:r>
          </a:p>
          <a:p>
            <a:endParaRPr lang="en-US" dirty="0"/>
          </a:p>
        </p:txBody>
      </p:sp>
    </p:spTree>
    <p:extLst>
      <p:ext uri="{BB962C8B-B14F-4D97-AF65-F5344CB8AC3E}">
        <p14:creationId xmlns:p14="http://schemas.microsoft.com/office/powerpoint/2010/main" val="3858344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37</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856735"/>
          </a:xfrm>
        </p:spPr>
        <p:txBody>
          <a:bodyPr/>
          <a:lstStyle/>
          <a:p>
            <a:pPr algn="ctr"/>
            <a:r>
              <a:rPr lang="en-US" sz="3200" dirty="0"/>
              <a:t>SBBC POLICY 1403-A</a:t>
            </a:r>
            <a:br>
              <a:rPr lang="en-US" sz="3200" dirty="0"/>
            </a:br>
            <a:r>
              <a:rPr lang="en-US" dirty="0"/>
              <a:t>SCHOOL ACCOUNTABILITY &amp; IMPROVEMENT GUIDELINES</a:t>
            </a: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891729" y="6528487"/>
            <a:ext cx="4827490" cy="79220"/>
          </a:xfrm>
        </p:spPr>
        <p:txBody>
          <a:bodyPr/>
          <a:lstStyle/>
          <a:p>
            <a:r>
              <a:rPr lang="en-US" sz="1200" dirty="0"/>
              <a:t>OFFICE OF SERVICE QUALITY</a:t>
            </a:r>
          </a:p>
          <a:p>
            <a:endParaRPr lang="en-US" dirty="0"/>
          </a:p>
        </p:txBody>
      </p:sp>
      <p:sp>
        <p:nvSpPr>
          <p:cNvPr id="2" name="Rectangle 1">
            <a:extLst>
              <a:ext uri="{FF2B5EF4-FFF2-40B4-BE49-F238E27FC236}">
                <a16:creationId xmlns:a16="http://schemas.microsoft.com/office/drawing/2014/main" id="{CF7EE0B4-CE4F-4A4A-BA22-A7193D60188A}"/>
              </a:ext>
            </a:extLst>
          </p:cNvPr>
          <p:cNvSpPr/>
          <p:nvPr/>
        </p:nvSpPr>
        <p:spPr>
          <a:xfrm>
            <a:off x="222422" y="1474573"/>
            <a:ext cx="8904660" cy="4278094"/>
          </a:xfrm>
          <a:prstGeom prst="rect">
            <a:avLst/>
          </a:prstGeom>
        </p:spPr>
        <p:txBody>
          <a:bodyPr wrap="square">
            <a:spAutoFit/>
          </a:bodyPr>
          <a:lstStyle/>
          <a:p>
            <a:r>
              <a:rPr lang="en-US" sz="2400" b="1" dirty="0">
                <a:solidFill>
                  <a:srgbClr val="0095D3"/>
                </a:solidFill>
              </a:rPr>
              <a:t>SCHOOL IMPROVEMENT PLAN</a:t>
            </a:r>
          </a:p>
          <a:p>
            <a:endParaRPr lang="en-US" sz="800" b="1" dirty="0">
              <a:solidFill>
                <a:srgbClr val="0095D3"/>
              </a:solidFill>
            </a:endParaRPr>
          </a:p>
          <a:p>
            <a:r>
              <a:rPr lang="en-US" dirty="0"/>
              <a:t>• Each School Advisory Council shall assist in the preparation and evaluation of the school improvement plan. </a:t>
            </a:r>
          </a:p>
          <a:p>
            <a:endParaRPr lang="en-US" sz="800" dirty="0"/>
          </a:p>
          <a:p>
            <a:r>
              <a:rPr lang="en-US" dirty="0"/>
              <a:t>• Each School Advisory Council is responsible for monitoring the implementation of the school improvement plan. </a:t>
            </a:r>
          </a:p>
          <a:p>
            <a:endParaRPr lang="en-US" sz="800" dirty="0"/>
          </a:p>
          <a:p>
            <a:r>
              <a:rPr lang="en-US" dirty="0"/>
              <a:t>• The school’s leadership is responsible for providing quarterly student performance data reports to facilitate formative evaluation of the school improvement plan and revision of the action plan. </a:t>
            </a:r>
          </a:p>
          <a:p>
            <a:endParaRPr lang="en-US" sz="800" dirty="0"/>
          </a:p>
          <a:p>
            <a:r>
              <a:rPr lang="en-US" dirty="0"/>
              <a:t>• Each School Advisory Council is responsible for allocating Accountability Funds to support the school improvement plan goals and objectives. These allocations shall be documented in the school improvement plan and revisions to these allocations must be approved by the School Advisory Council and documented in the Council meeting minutes. </a:t>
            </a:r>
          </a:p>
        </p:txBody>
      </p:sp>
    </p:spTree>
    <p:extLst>
      <p:ext uri="{BB962C8B-B14F-4D97-AF65-F5344CB8AC3E}">
        <p14:creationId xmlns:p14="http://schemas.microsoft.com/office/powerpoint/2010/main" val="1873582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38</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856735"/>
          </a:xfrm>
        </p:spPr>
        <p:txBody>
          <a:bodyPr/>
          <a:lstStyle/>
          <a:p>
            <a:pPr algn="ctr"/>
            <a:r>
              <a:rPr lang="en-US" sz="3200" dirty="0"/>
              <a:t>SBBC POLICY 1403-A</a:t>
            </a:r>
            <a:br>
              <a:rPr lang="en-US" sz="3200" dirty="0"/>
            </a:br>
            <a:r>
              <a:rPr lang="en-US" dirty="0"/>
              <a:t>SCHOOL ACCOUNTABILITY &amp; IMPROVEMENT GUIDELINES</a:t>
            </a: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927101" y="6408357"/>
            <a:ext cx="4792118" cy="199350"/>
          </a:xfrm>
        </p:spPr>
        <p:txBody>
          <a:bodyPr/>
          <a:lstStyle/>
          <a:p>
            <a:r>
              <a:rPr lang="en-US" sz="1200" dirty="0"/>
              <a:t>OFFICE OF SERVICE QUALITY</a:t>
            </a:r>
          </a:p>
          <a:p>
            <a:endParaRPr lang="en-US" dirty="0"/>
          </a:p>
        </p:txBody>
      </p:sp>
      <p:sp>
        <p:nvSpPr>
          <p:cNvPr id="2" name="Rectangle 1">
            <a:extLst>
              <a:ext uri="{FF2B5EF4-FFF2-40B4-BE49-F238E27FC236}">
                <a16:creationId xmlns:a16="http://schemas.microsoft.com/office/drawing/2014/main" id="{0AA603BF-2964-41B8-8EA2-83EAF55012D8}"/>
              </a:ext>
            </a:extLst>
          </p:cNvPr>
          <p:cNvSpPr/>
          <p:nvPr/>
        </p:nvSpPr>
        <p:spPr>
          <a:xfrm>
            <a:off x="156368" y="1256603"/>
            <a:ext cx="8831263" cy="4985980"/>
          </a:xfrm>
          <a:prstGeom prst="rect">
            <a:avLst/>
          </a:prstGeom>
        </p:spPr>
        <p:txBody>
          <a:bodyPr wrap="square">
            <a:spAutoFit/>
          </a:bodyPr>
          <a:lstStyle/>
          <a:p>
            <a:r>
              <a:rPr lang="en-US" sz="2400" b="1" dirty="0">
                <a:solidFill>
                  <a:srgbClr val="0095D3"/>
                </a:solidFill>
              </a:rPr>
              <a:t>WAIVERS</a:t>
            </a:r>
          </a:p>
          <a:p>
            <a:endParaRPr lang="en-US" sz="800" dirty="0"/>
          </a:p>
          <a:p>
            <a:r>
              <a:rPr lang="en-US" dirty="0"/>
              <a:t>• The School Board shall consider requests for waivers of School Board policy, School Board approved guidelines, and provisions of collective bargaining agreements required to implement and/or support the implementation of school improvements. </a:t>
            </a:r>
          </a:p>
          <a:p>
            <a:endParaRPr lang="en-US" sz="800" dirty="0"/>
          </a:p>
          <a:p>
            <a:r>
              <a:rPr lang="en-US" dirty="0"/>
              <a:t>• An online Waiver database is accessible on the Accountability &amp; School Improvement website at: http://www.broward.k12.fl.us/schoolimprove. </a:t>
            </a:r>
          </a:p>
          <a:p>
            <a:endParaRPr lang="en-US" sz="800" dirty="0"/>
          </a:p>
          <a:p>
            <a:r>
              <a:rPr lang="en-US" dirty="0"/>
              <a:t>• Schools are responsible for entering their new waivers into this database by the second week of February of each year and for updating waiver information annually by May of each year. </a:t>
            </a:r>
          </a:p>
          <a:p>
            <a:endParaRPr lang="en-US" dirty="0"/>
          </a:p>
          <a:p>
            <a:r>
              <a:rPr lang="en-US" dirty="0"/>
              <a:t>• Flowcharts for the new waiver and continuation waiver process, an updated waiver timeline and pertinent waiver information are posted on the online Waiver database at: </a:t>
            </a:r>
            <a:r>
              <a:rPr lang="en-US" dirty="0">
                <a:hlinkClick r:id="rId2"/>
              </a:rPr>
              <a:t>http://www.broward.k12.fl.us/schoolimprove/OnlineWaivers/OWHome.asp</a:t>
            </a:r>
            <a:endParaRPr lang="en-US" dirty="0"/>
          </a:p>
          <a:p>
            <a:endParaRPr lang="en-US" dirty="0"/>
          </a:p>
        </p:txBody>
      </p:sp>
    </p:spTree>
    <p:extLst>
      <p:ext uri="{BB962C8B-B14F-4D97-AF65-F5344CB8AC3E}">
        <p14:creationId xmlns:p14="http://schemas.microsoft.com/office/powerpoint/2010/main" val="3978295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3CDB24-AA62-4816-B253-20EA9B49007F}"/>
              </a:ext>
            </a:extLst>
          </p:cNvPr>
          <p:cNvSpPr>
            <a:spLocks noGrp="1"/>
          </p:cNvSpPr>
          <p:nvPr>
            <p:ph type="sldNum" sz="quarter" idx="12"/>
          </p:nvPr>
        </p:nvSpPr>
        <p:spPr/>
        <p:txBody>
          <a:bodyPr/>
          <a:lstStyle/>
          <a:p>
            <a:fld id="{9A47194C-3E5A-854F-B5AE-A6634FC20B3C}" type="slidenum">
              <a:rPr lang="en-US" smtClean="0"/>
              <a:pPr/>
              <a:t>39</a:t>
            </a:fld>
            <a:endParaRPr lang="en-US" dirty="0"/>
          </a:p>
        </p:txBody>
      </p:sp>
      <p:sp>
        <p:nvSpPr>
          <p:cNvPr id="4" name="Title 3">
            <a:extLst>
              <a:ext uri="{FF2B5EF4-FFF2-40B4-BE49-F238E27FC236}">
                <a16:creationId xmlns:a16="http://schemas.microsoft.com/office/drawing/2014/main" id="{BDFF07CF-929C-419B-A537-512338EEFE23}"/>
              </a:ext>
            </a:extLst>
          </p:cNvPr>
          <p:cNvSpPr>
            <a:spLocks noGrp="1"/>
          </p:cNvSpPr>
          <p:nvPr>
            <p:ph type="title"/>
          </p:nvPr>
        </p:nvSpPr>
        <p:spPr>
          <a:xfrm>
            <a:off x="451333" y="135302"/>
            <a:ext cx="8692667" cy="907153"/>
          </a:xfrm>
        </p:spPr>
        <p:txBody>
          <a:bodyPr/>
          <a:lstStyle/>
          <a:p>
            <a:r>
              <a:rPr lang="en-US" sz="4000" dirty="0"/>
              <a:t>NEW &amp; CONTINUATION WAIVERS</a:t>
            </a:r>
          </a:p>
        </p:txBody>
      </p:sp>
      <p:sp>
        <p:nvSpPr>
          <p:cNvPr id="6" name="Rectangle 5">
            <a:extLst>
              <a:ext uri="{FF2B5EF4-FFF2-40B4-BE49-F238E27FC236}">
                <a16:creationId xmlns:a16="http://schemas.microsoft.com/office/drawing/2014/main" id="{121D7796-F5E9-4983-BF65-C323564AA63D}"/>
              </a:ext>
            </a:extLst>
          </p:cNvPr>
          <p:cNvSpPr/>
          <p:nvPr/>
        </p:nvSpPr>
        <p:spPr>
          <a:xfrm>
            <a:off x="451333" y="1602377"/>
            <a:ext cx="8274656" cy="4185761"/>
          </a:xfrm>
          <a:prstGeom prst="rect">
            <a:avLst/>
          </a:prstGeom>
        </p:spPr>
        <p:txBody>
          <a:bodyPr wrap="square">
            <a:spAutoFit/>
          </a:bodyPr>
          <a:lstStyle/>
          <a:p>
            <a:pPr algn="ctr"/>
            <a:r>
              <a:rPr lang="en-US" sz="2800" b="1" dirty="0">
                <a:solidFill>
                  <a:srgbClr val="F15D22"/>
                </a:solidFill>
              </a:rPr>
              <a:t>ALL WAIVER INFORMATION CAN BE FOUND AT: </a:t>
            </a:r>
          </a:p>
          <a:p>
            <a:pPr algn="ctr"/>
            <a:r>
              <a:rPr lang="en-US" sz="2000" b="1" dirty="0"/>
              <a:t> </a:t>
            </a:r>
            <a:r>
              <a:rPr lang="en-US" sz="2000" b="1" dirty="0">
                <a:hlinkClick r:id="rId2"/>
              </a:rPr>
              <a:t>http://www.broward.k12.fl.us/ospa/initiatives.asp?initiative_id=5</a:t>
            </a:r>
            <a:endParaRPr lang="en-US" sz="2000" b="1" dirty="0"/>
          </a:p>
          <a:p>
            <a:endParaRPr lang="en-US" sz="2000" dirty="0">
              <a:solidFill>
                <a:srgbClr val="1AADF7"/>
              </a:solidFill>
            </a:endParaRPr>
          </a:p>
          <a:p>
            <a:r>
              <a:rPr lang="en-US" b="1" u="sng" dirty="0">
                <a:solidFill>
                  <a:srgbClr val="F15D22"/>
                </a:solidFill>
                <a:latin typeface="Arial"/>
                <a:cs typeface="Arial"/>
              </a:rPr>
              <a:t>New Waiver Applications</a:t>
            </a:r>
            <a:r>
              <a:rPr lang="en-US" b="1" dirty="0">
                <a:solidFill>
                  <a:srgbClr val="F15D22"/>
                </a:solidFill>
                <a:latin typeface="Arial"/>
                <a:cs typeface="Arial"/>
              </a:rPr>
              <a:t>:  </a:t>
            </a:r>
            <a:r>
              <a:rPr lang="en-US" dirty="0">
                <a:solidFill>
                  <a:schemeClr val="accent1"/>
                </a:solidFill>
                <a:latin typeface="Arial"/>
                <a:cs typeface="Arial"/>
              </a:rPr>
              <a:t>Must be completed by </a:t>
            </a:r>
            <a:r>
              <a:rPr lang="en-US" u="sng" dirty="0">
                <a:solidFill>
                  <a:schemeClr val="accent1"/>
                </a:solidFill>
                <a:latin typeface="Arial"/>
                <a:cs typeface="Arial"/>
              </a:rPr>
              <a:t>February 8, 2018</a:t>
            </a:r>
          </a:p>
          <a:p>
            <a:r>
              <a:rPr lang="en-US" dirty="0">
                <a:solidFill>
                  <a:schemeClr val="accent1"/>
                </a:solidFill>
                <a:latin typeface="Arial"/>
                <a:cs typeface="Arial"/>
              </a:rPr>
              <a:t>	Only schools that have completed an</a:t>
            </a:r>
            <a:r>
              <a:rPr lang="en-US" b="1" dirty="0">
                <a:solidFill>
                  <a:schemeClr val="accent1"/>
                </a:solidFill>
                <a:latin typeface="Arial"/>
                <a:cs typeface="Arial"/>
              </a:rPr>
              <a:t> </a:t>
            </a:r>
            <a:r>
              <a:rPr lang="en-US" b="1" i="1" dirty="0">
                <a:solidFill>
                  <a:schemeClr val="accent1"/>
                </a:solidFill>
                <a:latin typeface="Arial"/>
                <a:cs typeface="Arial"/>
              </a:rPr>
              <a:t>Intent to Apply </a:t>
            </a:r>
            <a:r>
              <a:rPr lang="en-US" dirty="0">
                <a:solidFill>
                  <a:schemeClr val="accent1"/>
                </a:solidFill>
                <a:latin typeface="Arial"/>
                <a:cs typeface="Arial"/>
              </a:rPr>
              <a:t>form and </a:t>
            </a:r>
          </a:p>
          <a:p>
            <a:r>
              <a:rPr lang="en-US" dirty="0">
                <a:solidFill>
                  <a:schemeClr val="accent1"/>
                </a:solidFill>
                <a:latin typeface="Arial"/>
                <a:cs typeface="Arial"/>
              </a:rPr>
              <a:t>       have been given permission to proceed may submit an application.</a:t>
            </a:r>
          </a:p>
          <a:p>
            <a:endParaRPr lang="en-US" dirty="0">
              <a:solidFill>
                <a:schemeClr val="accent1"/>
              </a:solidFill>
              <a:latin typeface="Arial"/>
              <a:cs typeface="Arial"/>
            </a:endParaRPr>
          </a:p>
          <a:p>
            <a:r>
              <a:rPr lang="en-US" b="1" u="sng" dirty="0">
                <a:solidFill>
                  <a:srgbClr val="F15D22"/>
                </a:solidFill>
                <a:latin typeface="Arial"/>
                <a:cs typeface="Arial"/>
              </a:rPr>
              <a:t>Continuation Waivers:</a:t>
            </a:r>
            <a:r>
              <a:rPr lang="en-US" b="1" dirty="0">
                <a:solidFill>
                  <a:srgbClr val="F15D22"/>
                </a:solidFill>
                <a:latin typeface="Arial"/>
                <a:cs typeface="Arial"/>
              </a:rPr>
              <a:t>  </a:t>
            </a:r>
            <a:r>
              <a:rPr lang="en-US" dirty="0">
                <a:solidFill>
                  <a:schemeClr val="accent1"/>
                </a:solidFill>
                <a:latin typeface="Arial"/>
                <a:cs typeface="Arial"/>
              </a:rPr>
              <a:t>All documentation must be completed by </a:t>
            </a:r>
          </a:p>
          <a:p>
            <a:r>
              <a:rPr lang="en-US" dirty="0">
                <a:solidFill>
                  <a:schemeClr val="accent1"/>
                </a:solidFill>
                <a:latin typeface="Arial"/>
                <a:cs typeface="Arial"/>
              </a:rPr>
              <a:t>	April 26, 2018.  Remember:  The faculty must vote to continue </a:t>
            </a:r>
          </a:p>
          <a:p>
            <a:r>
              <a:rPr lang="en-US" dirty="0">
                <a:solidFill>
                  <a:schemeClr val="accent1"/>
                </a:solidFill>
                <a:latin typeface="Arial"/>
                <a:cs typeface="Arial"/>
              </a:rPr>
              <a:t>	the waiver </a:t>
            </a:r>
            <a:r>
              <a:rPr lang="en-US" dirty="0">
                <a:solidFill>
                  <a:schemeClr val="accent1"/>
                </a:solidFill>
              </a:rPr>
              <a:t>each year.</a:t>
            </a:r>
          </a:p>
          <a:p>
            <a:endParaRPr lang="en-US" dirty="0">
              <a:solidFill>
                <a:schemeClr val="accent1"/>
              </a:solidFill>
            </a:endParaRPr>
          </a:p>
          <a:p>
            <a:r>
              <a:rPr lang="en-US" b="1" u="sng" dirty="0">
                <a:solidFill>
                  <a:schemeClr val="accent2"/>
                </a:solidFill>
                <a:latin typeface="Arial" panose="020B0604020202020204" pitchFamily="34" charset="0"/>
                <a:cs typeface="Arial" panose="020B0604020202020204" pitchFamily="34" charset="0"/>
              </a:rPr>
              <a:t>Special Note:</a:t>
            </a:r>
            <a:r>
              <a:rPr lang="en-US" b="1" dirty="0">
                <a:solidFill>
                  <a:schemeClr val="accent2"/>
                </a:solidFill>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rPr>
              <a:t>Schedule Changes do not require a waiver.  However, you must follow Article 15, Section K of the BTU Contract.  Contact the Office Employee and Labor Relations for assistance.</a:t>
            </a:r>
          </a:p>
        </p:txBody>
      </p:sp>
      <p:sp>
        <p:nvSpPr>
          <p:cNvPr id="7" name="Text Placeholder 4">
            <a:extLst>
              <a:ext uri="{FF2B5EF4-FFF2-40B4-BE49-F238E27FC236}">
                <a16:creationId xmlns:a16="http://schemas.microsoft.com/office/drawing/2014/main" id="{0ABE9729-DF19-40C4-8AF8-5A80A9D40537}"/>
              </a:ext>
            </a:extLst>
          </p:cNvPr>
          <p:cNvSpPr>
            <a:spLocks noGrp="1"/>
          </p:cNvSpPr>
          <p:nvPr>
            <p:ph type="body" sz="quarter" idx="13"/>
          </p:nvPr>
        </p:nvSpPr>
        <p:spPr>
          <a:xfrm>
            <a:off x="740588" y="6483927"/>
            <a:ext cx="5209637" cy="229256"/>
          </a:xfrm>
        </p:spPr>
        <p:txBody>
          <a:bodyPr/>
          <a:lstStyle/>
          <a:p>
            <a:r>
              <a:rPr lang="en-US" sz="1200" dirty="0"/>
              <a:t>OFFICE OF SERVICE QUALITY</a:t>
            </a:r>
          </a:p>
          <a:p>
            <a:endParaRPr lang="en-US" dirty="0"/>
          </a:p>
        </p:txBody>
      </p:sp>
    </p:spTree>
    <p:extLst>
      <p:ext uri="{BB962C8B-B14F-4D97-AF65-F5344CB8AC3E}">
        <p14:creationId xmlns:p14="http://schemas.microsoft.com/office/powerpoint/2010/main" val="305001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8BB6EE-DDF8-4EED-AFDD-0BBD6710F7C2}"/>
              </a:ext>
            </a:extLst>
          </p:cNvPr>
          <p:cNvSpPr>
            <a:spLocks noGrp="1"/>
          </p:cNvSpPr>
          <p:nvPr>
            <p:ph type="sldNum" sz="quarter" idx="12"/>
          </p:nvPr>
        </p:nvSpPr>
        <p:spPr/>
        <p:txBody>
          <a:bodyPr/>
          <a:lstStyle/>
          <a:p>
            <a:fld id="{9A47194C-3E5A-854F-B5AE-A6634FC20B3C}" type="slidenum">
              <a:rPr lang="en-US" smtClean="0"/>
              <a:pPr/>
              <a:t>4</a:t>
            </a:fld>
            <a:endParaRPr lang="en-US" dirty="0"/>
          </a:p>
        </p:txBody>
      </p:sp>
      <p:sp>
        <p:nvSpPr>
          <p:cNvPr id="4" name="Text Placeholder 3">
            <a:extLst>
              <a:ext uri="{FF2B5EF4-FFF2-40B4-BE49-F238E27FC236}">
                <a16:creationId xmlns:a16="http://schemas.microsoft.com/office/drawing/2014/main" id="{9FF94A74-010A-4E99-8D1C-785092A6DDBD}"/>
              </a:ext>
            </a:extLst>
          </p:cNvPr>
          <p:cNvSpPr>
            <a:spLocks noGrp="1"/>
          </p:cNvSpPr>
          <p:nvPr>
            <p:ph type="body" sz="quarter" idx="13"/>
          </p:nvPr>
        </p:nvSpPr>
        <p:spPr>
          <a:xfrm>
            <a:off x="1152938" y="6538404"/>
            <a:ext cx="4566279" cy="69302"/>
          </a:xfrm>
        </p:spPr>
        <p:txBody>
          <a:bodyPr/>
          <a:lstStyle/>
          <a:p>
            <a:r>
              <a:rPr lang="en-US" sz="1000" dirty="0"/>
              <a:t>OFFICE OF SERVICE QUALITY  754-321-3850</a:t>
            </a:r>
          </a:p>
          <a:p>
            <a:endParaRPr lang="en-US" dirty="0"/>
          </a:p>
        </p:txBody>
      </p:sp>
      <p:sp>
        <p:nvSpPr>
          <p:cNvPr id="5" name="Title 4">
            <a:extLst>
              <a:ext uri="{FF2B5EF4-FFF2-40B4-BE49-F238E27FC236}">
                <a16:creationId xmlns:a16="http://schemas.microsoft.com/office/drawing/2014/main" id="{5BCBDAFA-9C2D-47BB-A354-E92AA8A358BC}"/>
              </a:ext>
            </a:extLst>
          </p:cNvPr>
          <p:cNvSpPr>
            <a:spLocks noGrp="1"/>
          </p:cNvSpPr>
          <p:nvPr>
            <p:ph type="title"/>
          </p:nvPr>
        </p:nvSpPr>
        <p:spPr>
          <a:xfrm>
            <a:off x="73891" y="406387"/>
            <a:ext cx="8996218" cy="1125001"/>
          </a:xfrm>
        </p:spPr>
        <p:txBody>
          <a:bodyPr/>
          <a:lstStyle/>
          <a:p>
            <a:pPr algn="ctr"/>
            <a:br>
              <a:rPr lang="en-US" dirty="0"/>
            </a:br>
            <a:br>
              <a:rPr lang="en-US" dirty="0"/>
            </a:br>
            <a:br>
              <a:rPr lang="en-US" dirty="0"/>
            </a:br>
            <a:br>
              <a:rPr lang="en-US" dirty="0"/>
            </a:br>
            <a:r>
              <a:rPr lang="en-US" sz="2800" dirty="0"/>
              <a:t>SCHOOL IMPROVEMENT INFORMATION </a:t>
            </a:r>
            <a:br>
              <a:rPr lang="en-US" sz="2800" dirty="0"/>
            </a:br>
            <a:r>
              <a:rPr lang="en-US" sz="2800" dirty="0"/>
              <a:t>NEEDS TO BE POSTED ON ALL SCHOOL WEBSITES</a:t>
            </a:r>
            <a:br>
              <a:rPr lang="en-US" dirty="0"/>
            </a:br>
            <a:endParaRPr lang="en-US" dirty="0"/>
          </a:p>
        </p:txBody>
      </p:sp>
      <p:sp>
        <p:nvSpPr>
          <p:cNvPr id="7" name="Rectangle 1">
            <a:extLst>
              <a:ext uri="{FF2B5EF4-FFF2-40B4-BE49-F238E27FC236}">
                <a16:creationId xmlns:a16="http://schemas.microsoft.com/office/drawing/2014/main" id="{F9807BD2-17B5-4670-9824-A3132FAC7BDD}"/>
              </a:ext>
            </a:extLst>
          </p:cNvPr>
          <p:cNvSpPr>
            <a:spLocks noChangeArrowheads="1"/>
          </p:cNvSpPr>
          <p:nvPr/>
        </p:nvSpPr>
        <p:spPr bwMode="auto">
          <a:xfrm>
            <a:off x="-1916098" y="-122851"/>
            <a:ext cx="11493436" cy="674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0" name="Rectangle 1">
            <a:extLst>
              <a:ext uri="{FF2B5EF4-FFF2-40B4-BE49-F238E27FC236}">
                <a16:creationId xmlns:a16="http://schemas.microsoft.com/office/drawing/2014/main" id="{1C0159B7-1CC6-425F-8AF6-22B469960941}"/>
              </a:ext>
            </a:extLst>
          </p:cNvPr>
          <p:cNvSpPr>
            <a:spLocks noChangeArrowheads="1"/>
          </p:cNvSpPr>
          <p:nvPr/>
        </p:nvSpPr>
        <p:spPr bwMode="auto">
          <a:xfrm>
            <a:off x="-1942273" y="-41617"/>
            <a:ext cx="11485356" cy="49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8" name="TextBox 7">
            <a:extLst>
              <a:ext uri="{FF2B5EF4-FFF2-40B4-BE49-F238E27FC236}">
                <a16:creationId xmlns:a16="http://schemas.microsoft.com/office/drawing/2014/main" id="{63CD78E2-9E54-4D4F-BC38-255B68A85043}"/>
              </a:ext>
            </a:extLst>
          </p:cNvPr>
          <p:cNvSpPr txBox="1"/>
          <p:nvPr/>
        </p:nvSpPr>
        <p:spPr>
          <a:xfrm>
            <a:off x="296109" y="1197795"/>
            <a:ext cx="12879306" cy="4924425"/>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   • Dates, Times and Locations of all </a:t>
            </a:r>
            <a:r>
              <a:rPr lang="en-US" sz="2000" b="1" dirty="0">
                <a:solidFill>
                  <a:srgbClr val="0095D3"/>
                </a:solidFill>
                <a:latin typeface="Calibri" panose="020F0502020204030204" pitchFamily="34" charset="0"/>
                <a:cs typeface="Calibri" panose="020F0502020204030204" pitchFamily="34" charset="0"/>
              </a:rPr>
              <a:t>School Advisory Council (SAC) </a:t>
            </a:r>
            <a:r>
              <a:rPr lang="en-US" sz="2000" b="1" dirty="0">
                <a:solidFill>
                  <a:schemeClr val="accent1"/>
                </a:solidFill>
                <a:latin typeface="Calibri" panose="020F0502020204030204" pitchFamily="34" charset="0"/>
                <a:cs typeface="Calibri" panose="020F0502020204030204" pitchFamily="34" charset="0"/>
              </a:rPr>
              <a:t>Meetings</a:t>
            </a:r>
          </a:p>
          <a:p>
            <a:endParaRPr lang="en-US" sz="8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   • School Advisory Council (SAC) By Laws</a:t>
            </a:r>
          </a:p>
          <a:p>
            <a:endParaRPr lang="en-US" sz="8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   • Agendas &amp; Minutes for School Advisory Council Meetings (SAC)</a:t>
            </a:r>
          </a:p>
          <a:p>
            <a:endParaRPr lang="en-US" sz="8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   • Link to SIP:  </a:t>
            </a:r>
            <a:r>
              <a:rPr lang="en-US" sz="2000" b="1" dirty="0">
                <a:solidFill>
                  <a:schemeClr val="accent1"/>
                </a:solidFill>
                <a:latin typeface="Calibri" panose="020F0502020204030204" pitchFamily="34" charset="0"/>
                <a:cs typeface="Calibri" panose="020F0502020204030204" pitchFamily="34" charset="0"/>
                <a:hlinkClick r:id="rId2"/>
              </a:rPr>
              <a:t>http://www.broward.k12.fl.us/ospa/select_school.asp</a:t>
            </a:r>
            <a:endParaRPr lang="en-US" sz="2000" b="1" dirty="0">
              <a:solidFill>
                <a:schemeClr val="accent1"/>
              </a:solidFill>
              <a:latin typeface="Calibri" panose="020F0502020204030204" pitchFamily="34" charset="0"/>
              <a:cs typeface="Calibri" panose="020F0502020204030204" pitchFamily="34" charset="0"/>
            </a:endParaRPr>
          </a:p>
          <a:p>
            <a:endParaRPr lang="en-US" sz="8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   • Dates, Times and Locations of all School Advisory Forum (SAF) Meetings</a:t>
            </a:r>
          </a:p>
          <a:p>
            <a:endParaRPr lang="en-US" sz="8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   • School Advisory Forum (SAF) By Laws</a:t>
            </a:r>
          </a:p>
          <a:p>
            <a:endParaRPr lang="en-US" sz="8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   • Agendas &amp; Minutes for School Advisory Forum Meetings</a:t>
            </a:r>
          </a:p>
          <a:p>
            <a:endParaRPr lang="en-US" sz="8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   • Dates, Times and Locations of Area Advisory Meetings:</a:t>
            </a:r>
          </a:p>
          <a:p>
            <a:r>
              <a:rPr lang="en-US" sz="2000" b="1" dirty="0">
                <a:solidFill>
                  <a:schemeClr val="accent1"/>
                </a:solidFill>
                <a:latin typeface="Calibri" panose="020F0502020204030204" pitchFamily="34" charset="0"/>
                <a:cs typeface="Calibri" panose="020F0502020204030204" pitchFamily="34" charset="0"/>
              </a:rPr>
              <a:t>       </a:t>
            </a:r>
            <a:r>
              <a:rPr lang="en-US" sz="2000" b="1" dirty="0">
                <a:solidFill>
                  <a:schemeClr val="accent1"/>
                </a:solidFill>
                <a:latin typeface="Calibri" panose="020F0502020204030204" pitchFamily="34" charset="0"/>
                <a:cs typeface="Calibri" panose="020F0502020204030204" pitchFamily="34" charset="0"/>
                <a:hlinkClick r:id="rId3"/>
              </a:rPr>
              <a:t>http://www.broward.k12.fl.us/ospa/initiatives.asp?initiative_id=15</a:t>
            </a:r>
            <a:endParaRPr lang="en-US" sz="2000" b="1" dirty="0">
              <a:solidFill>
                <a:schemeClr val="accent1"/>
              </a:solidFill>
              <a:latin typeface="Calibri" panose="020F0502020204030204" pitchFamily="34" charset="0"/>
              <a:cs typeface="Calibri" panose="020F0502020204030204" pitchFamily="34" charset="0"/>
            </a:endParaRPr>
          </a:p>
          <a:p>
            <a:r>
              <a:rPr lang="en-US" sz="800" b="1" dirty="0">
                <a:solidFill>
                  <a:schemeClr val="accent1"/>
                </a:solidFill>
                <a:latin typeface="Calibri" panose="020F0502020204030204" pitchFamily="34" charset="0"/>
                <a:cs typeface="Calibri" panose="020F0502020204030204" pitchFamily="34" charset="0"/>
              </a:rPr>
              <a:t>   </a:t>
            </a:r>
          </a:p>
          <a:p>
            <a:endParaRPr lang="en-US" sz="800" b="1" dirty="0">
              <a:solidFill>
                <a:schemeClr val="accent1"/>
              </a:solidFill>
              <a:latin typeface="Calibri" panose="020F0502020204030204" pitchFamily="34" charset="0"/>
              <a:cs typeface="Calibri" panose="020F0502020204030204" pitchFamily="34" charset="0"/>
            </a:endParaRPr>
          </a:p>
          <a:p>
            <a:r>
              <a:rPr lang="en-US" b="1" dirty="0">
                <a:solidFill>
                  <a:srgbClr val="F15D22"/>
                </a:solidFill>
                <a:latin typeface="Calibri" panose="020F0502020204030204" pitchFamily="34" charset="0"/>
                <a:cs typeface="Calibri" panose="020F0502020204030204" pitchFamily="34" charset="0"/>
              </a:rPr>
              <a:t>  </a:t>
            </a:r>
            <a:r>
              <a:rPr lang="en-US" b="1" i="1" u="sng" dirty="0">
                <a:solidFill>
                  <a:srgbClr val="F15D22"/>
                </a:solidFill>
                <a:latin typeface="Calibri" panose="020F0502020204030204" pitchFamily="34" charset="0"/>
                <a:cs typeface="Calibri" panose="020F0502020204030204" pitchFamily="34" charset="0"/>
              </a:rPr>
              <a:t>Helpful Hints</a:t>
            </a:r>
            <a:r>
              <a:rPr lang="en-US" b="1" dirty="0">
                <a:solidFill>
                  <a:srgbClr val="F15D22"/>
                </a:solidFill>
                <a:latin typeface="Calibri" panose="020F0502020204030204" pitchFamily="34" charset="0"/>
                <a:cs typeface="Calibri" panose="020F0502020204030204" pitchFamily="34" charset="0"/>
              </a:rPr>
              <a:t>:  Do not list as SAC/SAF </a:t>
            </a:r>
          </a:p>
          <a:p>
            <a:r>
              <a:rPr lang="en-US" b="1" dirty="0">
                <a:solidFill>
                  <a:srgbClr val="F15D22"/>
                </a:solidFill>
                <a:latin typeface="Calibri" panose="020F0502020204030204" pitchFamily="34" charset="0"/>
                <a:cs typeface="Calibri" panose="020F0502020204030204" pitchFamily="34" charset="0"/>
              </a:rPr>
              <a:t>                             Use the complete title of each entity and list separately</a:t>
            </a:r>
          </a:p>
          <a:p>
            <a:r>
              <a:rPr lang="en-US" b="1" dirty="0">
                <a:solidFill>
                  <a:srgbClr val="F15D22"/>
                </a:solidFill>
                <a:latin typeface="Calibri" panose="020F0502020204030204" pitchFamily="34" charset="0"/>
                <a:cs typeface="Calibri" panose="020F0502020204030204" pitchFamily="34" charset="0"/>
              </a:rPr>
              <a:t>			   Descriptions of SAC and SAF should be from board policies 1403 &amp; 1.3</a:t>
            </a:r>
          </a:p>
          <a:p>
            <a:endParaRPr lang="en-US" sz="800" b="1" dirty="0">
              <a:solidFill>
                <a:srgbClr val="F15D2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938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510A20-96AB-41C3-A0C3-4B642B152D28}"/>
              </a:ext>
            </a:extLst>
          </p:cNvPr>
          <p:cNvSpPr>
            <a:spLocks noGrp="1"/>
          </p:cNvSpPr>
          <p:nvPr>
            <p:ph type="sldNum" sz="quarter" idx="12"/>
          </p:nvPr>
        </p:nvSpPr>
        <p:spPr/>
        <p:txBody>
          <a:bodyPr/>
          <a:lstStyle/>
          <a:p>
            <a:fld id="{9A47194C-3E5A-854F-B5AE-A6634FC20B3C}" type="slidenum">
              <a:rPr lang="en-US" smtClean="0"/>
              <a:pPr/>
              <a:t>40</a:t>
            </a:fld>
            <a:endParaRPr lang="en-US" dirty="0"/>
          </a:p>
        </p:txBody>
      </p:sp>
      <p:sp>
        <p:nvSpPr>
          <p:cNvPr id="4" name="Title 3">
            <a:extLst>
              <a:ext uri="{FF2B5EF4-FFF2-40B4-BE49-F238E27FC236}">
                <a16:creationId xmlns:a16="http://schemas.microsoft.com/office/drawing/2014/main" id="{A569EA6E-D10D-4C8F-9A41-8EE077EF36B2}"/>
              </a:ext>
            </a:extLst>
          </p:cNvPr>
          <p:cNvSpPr>
            <a:spLocks noGrp="1"/>
          </p:cNvSpPr>
          <p:nvPr>
            <p:ph type="title"/>
          </p:nvPr>
        </p:nvSpPr>
        <p:spPr>
          <a:xfrm>
            <a:off x="304800" y="556592"/>
            <a:ext cx="8666164" cy="562596"/>
          </a:xfrm>
        </p:spPr>
        <p:txBody>
          <a:bodyPr/>
          <a:lstStyle/>
          <a:p>
            <a:pPr algn="ctr"/>
            <a:r>
              <a:rPr lang="en-US" altLang="en-US" sz="4400" dirty="0">
                <a:ea typeface="ＭＳ Ｐゴシック" pitchFamily="34" charset="-128"/>
              </a:rPr>
              <a:t>SBBC SIP FOR ALL SCHOOLS</a:t>
            </a:r>
            <a:endParaRPr lang="en-US" sz="4400" dirty="0"/>
          </a:p>
        </p:txBody>
      </p:sp>
      <p:sp>
        <p:nvSpPr>
          <p:cNvPr id="6" name="Rectangle 5">
            <a:extLst>
              <a:ext uri="{FF2B5EF4-FFF2-40B4-BE49-F238E27FC236}">
                <a16:creationId xmlns:a16="http://schemas.microsoft.com/office/drawing/2014/main" id="{DC9BC875-296B-468D-81A5-65597C26F78C}"/>
              </a:ext>
            </a:extLst>
          </p:cNvPr>
          <p:cNvSpPr/>
          <p:nvPr/>
        </p:nvSpPr>
        <p:spPr>
          <a:xfrm>
            <a:off x="148493" y="1422400"/>
            <a:ext cx="8491924" cy="4401205"/>
          </a:xfrm>
          <a:prstGeom prst="rect">
            <a:avLst/>
          </a:prstGeom>
        </p:spPr>
        <p:txBody>
          <a:bodyPr wrap="square">
            <a:spAutoFit/>
          </a:bodyPr>
          <a:lstStyle/>
          <a:p>
            <a:pPr marL="12700" algn="ctr"/>
            <a:r>
              <a:rPr lang="en-US" sz="2800" b="1" dirty="0">
                <a:solidFill>
                  <a:schemeClr val="accent2"/>
                </a:solidFill>
                <a:latin typeface="Arial" panose="020B0604020202020204" pitchFamily="34" charset="0"/>
                <a:cs typeface="Arial" panose="020B0604020202020204" pitchFamily="34" charset="0"/>
              </a:rPr>
              <a:t>The SBBC SIP public view site can be found </a:t>
            </a:r>
          </a:p>
          <a:p>
            <a:pPr marL="12700" algn="ctr"/>
            <a:r>
              <a:rPr lang="en-US" sz="2800" b="1" dirty="0">
                <a:solidFill>
                  <a:schemeClr val="accent2"/>
                </a:solidFill>
                <a:latin typeface="Arial" panose="020B0604020202020204" pitchFamily="34" charset="0"/>
                <a:cs typeface="Arial" panose="020B0604020202020204" pitchFamily="34" charset="0"/>
              </a:rPr>
              <a:t>by logging on to:</a:t>
            </a:r>
          </a:p>
          <a:p>
            <a:pPr marL="12700" marR="5080" algn="ctr">
              <a:lnSpc>
                <a:spcPct val="80400"/>
              </a:lnSpc>
            </a:pP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r>
              <a:rPr lang="en-US" sz="2800" dirty="0">
                <a:solidFill>
                  <a:srgbClr val="1AADF7"/>
                </a:solidFill>
                <a:latin typeface="Arial" panose="020B0604020202020204" pitchFamily="34" charset="0"/>
                <a:cs typeface="Arial" panose="020B0604020202020204" pitchFamily="34" charset="0"/>
                <a:hlinkClick r:id="rId3"/>
              </a:rPr>
              <a:t>http://www.broward.k12.fl.us/ospa/select_school.asp</a:t>
            </a: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ALL STAKEHOLDERS CAN VIEW ALL</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 COMPONENTS OF ALL SCHOOL</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 IMPROVEMENT PLANS FOR ALL SCHOOLS </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IN THE DISTRICT</a:t>
            </a:r>
          </a:p>
        </p:txBody>
      </p:sp>
      <p:sp>
        <p:nvSpPr>
          <p:cNvPr id="7" name="Text Placeholder 4">
            <a:extLst>
              <a:ext uri="{FF2B5EF4-FFF2-40B4-BE49-F238E27FC236}">
                <a16:creationId xmlns:a16="http://schemas.microsoft.com/office/drawing/2014/main" id="{BF7ACD99-7C16-4D6E-B59A-569D9421D168}"/>
              </a:ext>
            </a:extLst>
          </p:cNvPr>
          <p:cNvSpPr>
            <a:spLocks noGrp="1"/>
          </p:cNvSpPr>
          <p:nvPr>
            <p:ph type="body" sz="quarter" idx="13"/>
          </p:nvPr>
        </p:nvSpPr>
        <p:spPr>
          <a:xfrm>
            <a:off x="891729" y="6506598"/>
            <a:ext cx="4963676" cy="134974"/>
          </a:xfrm>
        </p:spPr>
        <p:txBody>
          <a:bodyPr/>
          <a:lstStyle/>
          <a:p>
            <a:r>
              <a:rPr lang="en-US" sz="1200" dirty="0"/>
              <a:t>OFFICE OF SERVICE QUALITY</a:t>
            </a:r>
          </a:p>
          <a:p>
            <a:endParaRPr lang="en-US" dirty="0"/>
          </a:p>
        </p:txBody>
      </p:sp>
    </p:spTree>
    <p:extLst>
      <p:ext uri="{BB962C8B-B14F-4D97-AF65-F5344CB8AC3E}">
        <p14:creationId xmlns:p14="http://schemas.microsoft.com/office/powerpoint/2010/main" val="3727698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0490" y="780393"/>
            <a:ext cx="8530227" cy="5646507"/>
          </a:xfrm>
        </p:spPr>
        <p:txBody>
          <a:bodyPr/>
          <a:lstStyle/>
          <a:p>
            <a:pPr algn="ctr"/>
            <a:r>
              <a:rPr lang="en-US" sz="6600" dirty="0">
                <a:solidFill>
                  <a:schemeClr val="accent2"/>
                </a:solidFill>
                <a:latin typeface="Arial Black"/>
                <a:cs typeface="Arial Black"/>
              </a:rPr>
              <a:t> </a:t>
            </a:r>
          </a:p>
          <a:p>
            <a:endParaRPr lang="en-US" sz="6600" dirty="0">
              <a:solidFill>
                <a:schemeClr val="accent2"/>
              </a:solidFill>
              <a:latin typeface="Arial Black"/>
              <a:cs typeface="Arial Black"/>
            </a:endParaRPr>
          </a:p>
          <a:p>
            <a:r>
              <a:rPr lang="en-US" sz="6600" dirty="0">
                <a:solidFill>
                  <a:schemeClr val="accent2"/>
                </a:solidFill>
                <a:latin typeface="Arial Black"/>
                <a:cs typeface="Arial Black"/>
              </a:rPr>
              <a:t> 3. SAC MINUTES:</a:t>
            </a:r>
          </a:p>
          <a:p>
            <a:endParaRPr lang="en-US" sz="6600" dirty="0">
              <a:solidFill>
                <a:schemeClr val="accent2"/>
              </a:solidFill>
              <a:latin typeface="Arial Black"/>
              <a:cs typeface="Arial Black"/>
            </a:endParaRPr>
          </a:p>
          <a:p>
            <a:r>
              <a:rPr lang="en-US" sz="6600" dirty="0">
                <a:solidFill>
                  <a:schemeClr val="accent2"/>
                </a:solidFill>
                <a:latin typeface="Arial Black"/>
                <a:cs typeface="Arial Black"/>
              </a:rPr>
              <a:t>     FLDOE </a:t>
            </a:r>
          </a:p>
          <a:p>
            <a:r>
              <a:rPr lang="en-US" sz="6600" dirty="0">
                <a:solidFill>
                  <a:schemeClr val="accent2"/>
                </a:solidFill>
                <a:latin typeface="Arial Black"/>
                <a:cs typeface="Arial Black"/>
              </a:rPr>
              <a:t> </a:t>
            </a:r>
          </a:p>
          <a:p>
            <a:r>
              <a:rPr lang="en-US" sz="6600" dirty="0">
                <a:solidFill>
                  <a:schemeClr val="accent2"/>
                </a:solidFill>
                <a:latin typeface="Arial Black"/>
                <a:cs typeface="Arial Black"/>
              </a:rPr>
              <a:t>     FORMAT</a:t>
            </a:r>
          </a:p>
          <a:p>
            <a:pPr algn="ctr"/>
            <a:endParaRPr lang="en-US" sz="2400" dirty="0">
              <a:solidFill>
                <a:schemeClr val="accent2"/>
              </a:solidFill>
              <a:latin typeface="Arial Black"/>
              <a:cs typeface="Arial Black"/>
            </a:endParaRPr>
          </a:p>
          <a:p>
            <a:pPr algn="ctr"/>
            <a:r>
              <a:rPr lang="en-US" sz="2400" dirty="0">
                <a:solidFill>
                  <a:schemeClr val="accent2"/>
                </a:solidFill>
                <a:latin typeface="Arial Black"/>
                <a:cs typeface="Arial Black"/>
                <a:hlinkClick r:id="rId2"/>
              </a:rPr>
              <a:t>https://www.floridacims.org/downloads</a:t>
            </a:r>
            <a:endParaRPr lang="en-US" sz="2400" dirty="0">
              <a:solidFill>
                <a:schemeClr val="accent2"/>
              </a:solidFill>
              <a:latin typeface="Arial Black"/>
              <a:cs typeface="Arial Black"/>
            </a:endParaRPr>
          </a:p>
          <a:p>
            <a:pPr algn="ctr"/>
            <a:endParaRPr lang="en-US" sz="24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a:xfrm>
            <a:off x="755702" y="6434667"/>
            <a:ext cx="5054248" cy="285750"/>
          </a:xfrm>
        </p:spPr>
        <p:txBody>
          <a:bodyPr/>
          <a:lstStyle/>
          <a:p>
            <a:r>
              <a:rPr lang="en-US" sz="1200" dirty="0"/>
              <a:t>OFFICE OF SERVICE QUALITY</a:t>
            </a:r>
            <a:br>
              <a:rPr lang="en-US" dirty="0"/>
            </a:br>
            <a:endParaRPr lang="en-US" dirty="0"/>
          </a:p>
        </p:txBody>
      </p:sp>
    </p:spTree>
    <p:extLst>
      <p:ext uri="{BB962C8B-B14F-4D97-AF65-F5344CB8AC3E}">
        <p14:creationId xmlns:p14="http://schemas.microsoft.com/office/powerpoint/2010/main" val="4050888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42</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656263"/>
          </a:xfrm>
        </p:spPr>
        <p:txBody>
          <a:bodyPr/>
          <a:lstStyle/>
          <a:p>
            <a:pPr algn="ctr"/>
            <a:r>
              <a:rPr lang="en-US" sz="3200" dirty="0"/>
              <a:t>FLDOE SAC MEETING MINUTES TEMPLATE</a:t>
            </a: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730618" y="6459009"/>
            <a:ext cx="4792118" cy="365124"/>
          </a:xfrm>
        </p:spPr>
        <p:txBody>
          <a:bodyPr/>
          <a:lstStyle/>
          <a:p>
            <a:r>
              <a:rPr lang="en-US" sz="1200" dirty="0"/>
              <a:t>OFFICE OF SERVICE QUALITY</a:t>
            </a:r>
          </a:p>
          <a:p>
            <a:endParaRPr lang="en-US" dirty="0"/>
          </a:p>
        </p:txBody>
      </p:sp>
      <p:sp>
        <p:nvSpPr>
          <p:cNvPr id="11" name="Rectangle 6">
            <a:extLst>
              <a:ext uri="{FF2B5EF4-FFF2-40B4-BE49-F238E27FC236}">
                <a16:creationId xmlns:a16="http://schemas.microsoft.com/office/drawing/2014/main" id="{25D5D8FE-568F-453D-83F7-F69B7EC21359}"/>
              </a:ext>
            </a:extLst>
          </p:cNvPr>
          <p:cNvSpPr>
            <a:spLocks noChangeArrowheads="1"/>
          </p:cNvSpPr>
          <p:nvPr/>
        </p:nvSpPr>
        <p:spPr bwMode="auto">
          <a:xfrm rot="10800000" flipV="1">
            <a:off x="173036" y="2712927"/>
            <a:ext cx="88312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0324677E-8D96-432A-BF02-E7A67966187A}"/>
              </a:ext>
            </a:extLst>
          </p:cNvPr>
          <p:cNvSpPr/>
          <p:nvPr/>
        </p:nvSpPr>
        <p:spPr>
          <a:xfrm>
            <a:off x="255375" y="1065636"/>
            <a:ext cx="8613987" cy="5324535"/>
          </a:xfrm>
          <a:prstGeom prst="rect">
            <a:avLst/>
          </a:prstGeom>
        </p:spPr>
        <p:txBody>
          <a:bodyPr wrap="square">
            <a:spAutoFit/>
          </a:bodyPr>
          <a:lstStyle/>
          <a:p>
            <a:r>
              <a:rPr lang="en-US" b="1" dirty="0">
                <a:latin typeface="Calibri" panose="020F0502020204030204" pitchFamily="34" charset="0"/>
                <a:ea typeface="Times New Roman" panose="02020603050405020304" pitchFamily="18" charset="0"/>
                <a:cs typeface="Times New Roman" panose="02020603050405020304" pitchFamily="18" charset="0"/>
              </a:rPr>
              <a:t>Attendance:  </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List members and attendees.  </a:t>
            </a:r>
          </a:p>
          <a:p>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Times New Roman" panose="02020603050405020304" pitchFamily="18" charset="0"/>
              </a:rPr>
              <a:t>Call to Order:   </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A meeting of the ___(</a:t>
            </a:r>
            <a:r>
              <a:rPr lang="en-US" u="sng" dirty="0">
                <a:latin typeface="Calibri" panose="020F0502020204030204" pitchFamily="34" charset="0"/>
                <a:ea typeface="Times New Roman" panose="02020603050405020304" pitchFamily="18" charset="0"/>
                <a:cs typeface="Times New Roman" panose="02020603050405020304" pitchFamily="18" charset="0"/>
              </a:rPr>
              <a:t>name of school)</a:t>
            </a:r>
            <a:r>
              <a:rPr lang="en-US" dirty="0">
                <a:latin typeface="Calibri" panose="020F0502020204030204" pitchFamily="34" charset="0"/>
                <a:ea typeface="Times New Roman" panose="02020603050405020304" pitchFamily="18" charset="0"/>
                <a:cs typeface="Times New Roman" panose="02020603050405020304" pitchFamily="18" charset="0"/>
              </a:rPr>
              <a:t>___School Advisory Council was held in the </a:t>
            </a:r>
            <a:r>
              <a:rPr lang="en-US" u="sng" dirty="0">
                <a:latin typeface="Calibri" panose="020F0502020204030204" pitchFamily="34" charset="0"/>
                <a:ea typeface="Times New Roman" panose="02020603050405020304" pitchFamily="18" charset="0"/>
                <a:cs typeface="Times New Roman" panose="02020603050405020304" pitchFamily="18" charset="0"/>
              </a:rPr>
              <a:t>    (place of meeting)     </a:t>
            </a:r>
            <a:r>
              <a:rPr lang="en-US" dirty="0">
                <a:latin typeface="Calibri" panose="020F0502020204030204" pitchFamily="34" charset="0"/>
                <a:ea typeface="Times New Roman" panose="02020603050405020304" pitchFamily="18" charset="0"/>
                <a:cs typeface="Times New Roman" panose="02020603050405020304" pitchFamily="18" charset="0"/>
              </a:rPr>
              <a:t>on </a:t>
            </a:r>
            <a:r>
              <a:rPr lang="en-US" u="sng" dirty="0">
                <a:latin typeface="Calibri" panose="020F0502020204030204" pitchFamily="34" charset="0"/>
                <a:ea typeface="Times New Roman" panose="02020603050405020304" pitchFamily="18" charset="0"/>
                <a:cs typeface="Times New Roman" panose="02020603050405020304" pitchFamily="18" charset="0"/>
              </a:rPr>
              <a:t>      date  </a:t>
            </a:r>
            <a:r>
              <a:rPr lang="en-US" dirty="0">
                <a:latin typeface="Calibri" panose="020F0502020204030204" pitchFamily="34" charset="0"/>
                <a:ea typeface="Times New Roman" panose="02020603050405020304" pitchFamily="18" charset="0"/>
                <a:cs typeface="Times New Roman" panose="02020603050405020304" pitchFamily="18" charset="0"/>
              </a:rPr>
              <a:t>.   Chair </a:t>
            </a:r>
            <a:r>
              <a:rPr lang="en-US" u="sng" dirty="0">
                <a:latin typeface="Calibri" panose="020F0502020204030204" pitchFamily="34" charset="0"/>
                <a:ea typeface="Times New Roman" panose="02020603050405020304" pitchFamily="18" charset="0"/>
                <a:cs typeface="Times New Roman" panose="02020603050405020304" pitchFamily="18" charset="0"/>
              </a:rPr>
              <a:t>       name     </a:t>
            </a:r>
            <a:r>
              <a:rPr lang="en-US" dirty="0">
                <a:latin typeface="Calibri" panose="020F0502020204030204" pitchFamily="34" charset="0"/>
                <a:ea typeface="Times New Roman" panose="02020603050405020304" pitchFamily="18" charset="0"/>
                <a:cs typeface="Times New Roman" panose="02020603050405020304" pitchFamily="18" charset="0"/>
              </a:rPr>
              <a:t>called the meeting to order at </a:t>
            </a:r>
            <a:r>
              <a:rPr lang="en-US" u="sng" dirty="0">
                <a:latin typeface="Calibri" panose="020F0502020204030204" pitchFamily="34" charset="0"/>
                <a:ea typeface="Times New Roman" panose="02020603050405020304" pitchFamily="18" charset="0"/>
                <a:cs typeface="Times New Roman" panose="02020603050405020304" pitchFamily="18" charset="0"/>
              </a:rPr>
              <a:t>     time    </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u="sng" dirty="0">
                <a:latin typeface="Calibri" panose="020F0502020204030204" pitchFamily="34" charset="0"/>
                <a:ea typeface="Times New Roman" panose="02020603050405020304" pitchFamily="18" charset="0"/>
                <a:cs typeface="Times New Roman" panose="02020603050405020304" pitchFamily="18" charset="0"/>
              </a:rPr>
              <a:t>      Name        </a:t>
            </a:r>
            <a:r>
              <a:rPr lang="en-US" dirty="0">
                <a:latin typeface="Calibri" panose="020F0502020204030204" pitchFamily="34" charset="0"/>
                <a:ea typeface="Times New Roman" panose="02020603050405020304" pitchFamily="18" charset="0"/>
                <a:cs typeface="Times New Roman" panose="02020603050405020304" pitchFamily="18" charset="0"/>
              </a:rPr>
              <a:t>will record minutes for this meeting.</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Times New Roman" panose="02020603050405020304" pitchFamily="18" charset="0"/>
              </a:rPr>
              <a:t>Minutes:</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u="sng" dirty="0">
                <a:latin typeface="Calibri" panose="020F0502020204030204" pitchFamily="34" charset="0"/>
                <a:ea typeface="Times New Roman" panose="02020603050405020304" pitchFamily="18" charset="0"/>
                <a:cs typeface="Times New Roman" panose="02020603050405020304" pitchFamily="18" charset="0"/>
              </a:rPr>
              <a:t>   (Name)     </a:t>
            </a:r>
            <a:r>
              <a:rPr lang="en-US" dirty="0">
                <a:latin typeface="Calibri" panose="020F0502020204030204" pitchFamily="34" charset="0"/>
                <a:ea typeface="Times New Roman" panose="02020603050405020304" pitchFamily="18" charset="0"/>
                <a:cs typeface="Times New Roman" panose="02020603050405020304" pitchFamily="18" charset="0"/>
              </a:rPr>
              <a:t>motions to approve the minutes of</a:t>
            </a:r>
            <a:r>
              <a:rPr lang="en-US" u="sng" dirty="0">
                <a:latin typeface="Calibri" panose="020F0502020204030204" pitchFamily="34" charset="0"/>
                <a:ea typeface="Times New Roman" panose="02020603050405020304" pitchFamily="18" charset="0"/>
                <a:cs typeface="Times New Roman" panose="02020603050405020304" pitchFamily="18" charset="0"/>
              </a:rPr>
              <a:t>   (date) </a:t>
            </a:r>
            <a:r>
              <a:rPr lang="en-US" dirty="0">
                <a:latin typeface="Calibri" panose="020F0502020204030204" pitchFamily="34" charset="0"/>
                <a:ea typeface="Times New Roman" panose="02020603050405020304" pitchFamily="18" charset="0"/>
                <a:cs typeface="Times New Roman" panose="02020603050405020304" pitchFamily="18" charset="0"/>
              </a:rPr>
              <a:t>, with the following corrections _</a:t>
            </a:r>
            <a:r>
              <a:rPr lang="en-US" u="sng" dirty="0">
                <a:latin typeface="Calibri" panose="020F0502020204030204" pitchFamily="34" charset="0"/>
                <a:ea typeface="Times New Roman" panose="02020603050405020304" pitchFamily="18" charset="0"/>
                <a:cs typeface="Times New Roman" panose="02020603050405020304" pitchFamily="18" charset="0"/>
              </a:rPr>
              <a:t>(detail the corrections)_</a:t>
            </a:r>
            <a:r>
              <a:rPr lang="en-US" dirty="0">
                <a:latin typeface="Calibri" panose="020F0502020204030204" pitchFamily="34" charset="0"/>
                <a:ea typeface="Times New Roman" panose="02020603050405020304" pitchFamily="18" charset="0"/>
                <a:cs typeface="Times New Roman" panose="02020603050405020304" pitchFamily="18" charset="0"/>
              </a:rPr>
              <a:t>.    Motion outcome.  Note: nothing is ever erased from the minutes.  Corrections are made in the margin and initialed.  If wording is to be expunged, a line is drawn through the words that are to be expunged.  Crossed out words should still be readable.  When minutes are approved, the word approved and the secretary’s initials and date of the approval are written next to the signature of the secretary OR a line can be provided at the bottom of the page that says “approval date”.  To correct minutes previously approved require a 2/3 vote (</a:t>
            </a:r>
            <a:r>
              <a:rPr lang="en-US"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2"/>
              </a:rPr>
              <a:t>Roberts Rules</a:t>
            </a:r>
            <a:r>
              <a:rPr lang="en-US" dirty="0">
                <a:latin typeface="Calibri" panose="020F0502020204030204" pitchFamily="34" charset="0"/>
                <a:ea typeface="Times New Roman" panose="02020603050405020304" pitchFamily="18" charset="0"/>
                <a:cs typeface="Times New Roman" panose="02020603050405020304" pitchFamily="18" charset="0"/>
              </a:rPr>
              <a:t>). Minutes should be written “promptly” and distributed public as per Sunshine Law requirements.</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978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43</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657319"/>
          </a:xfrm>
        </p:spPr>
        <p:txBody>
          <a:bodyPr/>
          <a:lstStyle/>
          <a:p>
            <a:pPr algn="ctr"/>
            <a:r>
              <a:rPr lang="en-US" sz="3200" dirty="0"/>
              <a:t>FLDOE SAC MEETING MINUTES TEMPLATE</a:t>
            </a: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745732" y="6459009"/>
            <a:ext cx="4792118" cy="365124"/>
          </a:xfrm>
        </p:spPr>
        <p:txBody>
          <a:bodyPr/>
          <a:lstStyle/>
          <a:p>
            <a:r>
              <a:rPr lang="en-US" sz="1200" dirty="0"/>
              <a:t>OFFICE OF SERVICE QUALITY</a:t>
            </a:r>
          </a:p>
          <a:p>
            <a:endParaRPr lang="en-US" dirty="0"/>
          </a:p>
        </p:txBody>
      </p:sp>
      <p:sp>
        <p:nvSpPr>
          <p:cNvPr id="2" name="Rectangle 1">
            <a:extLst>
              <a:ext uri="{FF2B5EF4-FFF2-40B4-BE49-F238E27FC236}">
                <a16:creationId xmlns:a16="http://schemas.microsoft.com/office/drawing/2014/main" id="{C365365B-2F1C-4C28-98E2-2D1F73CAC442}"/>
              </a:ext>
            </a:extLst>
          </p:cNvPr>
          <p:cNvSpPr/>
          <p:nvPr/>
        </p:nvSpPr>
        <p:spPr>
          <a:xfrm>
            <a:off x="337751" y="1491049"/>
            <a:ext cx="8690919" cy="4247317"/>
          </a:xfrm>
          <a:prstGeom prst="rect">
            <a:avLst/>
          </a:prstGeom>
        </p:spPr>
        <p:txBody>
          <a:bodyPr wrap="square">
            <a:spAutoFit/>
          </a:bodyPr>
          <a:lstStyle/>
          <a:p>
            <a:r>
              <a:rPr lang="en-US" b="1" dirty="0">
                <a:latin typeface="Calibri" panose="020F0502020204030204" pitchFamily="34" charset="0"/>
                <a:ea typeface="Times New Roman" panose="02020603050405020304" pitchFamily="18" charset="0"/>
                <a:cs typeface="Times New Roman" panose="02020603050405020304" pitchFamily="18" charset="0"/>
              </a:rPr>
              <a:t>Old Business:  Guidelines for Minutes guides regarding Sunshine Laws</a:t>
            </a:r>
          </a:p>
          <a:p>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Board members are not prohibited from using written ballots to cast a vote as long as the votes are made openly at a public meeting, and the ballots are maintained and made available for public inspection in accordance with the Public Records Act.  A secret ballot violates the Sunshine Law. (</a:t>
            </a:r>
            <a:r>
              <a:rPr lang="en-US"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2"/>
              </a:rPr>
              <a:t>AGO 73-264</a:t>
            </a:r>
            <a:r>
              <a:rPr lang="en-US" dirty="0">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spcBef>
                <a:spcPts val="0"/>
              </a:spcBef>
              <a:spcAft>
                <a:spcPts val="0"/>
              </a:spcAft>
              <a:buFont typeface="+mj-lt"/>
              <a:buAutoNum type="arabicPeriod"/>
              <a:tabLst>
                <a:tab pos="457200" algn="l"/>
              </a:tabLst>
            </a:pP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“Minutes of Sunshine Law meetings need not be verbatim transcripts of the meetings; rather the use of the term "minutes" in </a:t>
            </a:r>
            <a:r>
              <a:rPr lang="en-US"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3"/>
              </a:rPr>
              <a:t>Section 286.011, Florida Statutes</a:t>
            </a:r>
            <a:r>
              <a:rPr lang="en-US" dirty="0">
                <a:latin typeface="Calibri" panose="020F0502020204030204" pitchFamily="34" charset="0"/>
                <a:ea typeface="Times New Roman" panose="02020603050405020304" pitchFamily="18" charset="0"/>
                <a:cs typeface="Times New Roman" panose="02020603050405020304" pitchFamily="18" charset="0"/>
              </a:rPr>
              <a:t>., contemplates a brief summary or series of brief notes or memoranda reflecting the events of the meeting.”</a:t>
            </a:r>
          </a:p>
          <a:p>
            <a:pPr marL="342900" marR="0" lvl="0" indent="-342900">
              <a:spcBef>
                <a:spcPts val="0"/>
              </a:spcBef>
              <a:spcAft>
                <a:spcPts val="0"/>
              </a:spcAft>
              <a:buFont typeface="+mj-lt"/>
              <a:buAutoNum type="arabicPeriod"/>
              <a:tabLst>
                <a:tab pos="457200" algn="l"/>
              </a:tabLst>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Section. 286.011(2), F.S, provides, in part, that: "The minutes of a meeting of any . . . board or commission of any . . . state agency or authority shall be promptly recorded, and such records shall be open to public inspection." </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848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44</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4"/>
            <a:ext cx="8831263" cy="736998"/>
          </a:xfrm>
        </p:spPr>
        <p:txBody>
          <a:bodyPr/>
          <a:lstStyle/>
          <a:p>
            <a:pPr algn="ctr"/>
            <a:r>
              <a:rPr lang="en-US" sz="3200" dirty="0"/>
              <a:t>FLDOE SAC MEETING MINUTES TEMPLATE</a:t>
            </a: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808602" y="6528486"/>
            <a:ext cx="4910617" cy="79220"/>
          </a:xfrm>
        </p:spPr>
        <p:txBody>
          <a:bodyPr/>
          <a:lstStyle/>
          <a:p>
            <a:r>
              <a:rPr lang="en-US" sz="1200" dirty="0"/>
              <a:t>OFFICE OF SERVICE QUALITY</a:t>
            </a:r>
          </a:p>
          <a:p>
            <a:endParaRPr lang="en-US" dirty="0"/>
          </a:p>
        </p:txBody>
      </p:sp>
      <p:sp>
        <p:nvSpPr>
          <p:cNvPr id="5" name="Rectangle 2">
            <a:extLst>
              <a:ext uri="{FF2B5EF4-FFF2-40B4-BE49-F238E27FC236}">
                <a16:creationId xmlns:a16="http://schemas.microsoft.com/office/drawing/2014/main" id="{924BD525-D042-4406-9629-7D61950DDB74}"/>
              </a:ext>
            </a:extLst>
          </p:cNvPr>
          <p:cNvSpPr>
            <a:spLocks noChangeArrowheads="1"/>
          </p:cNvSpPr>
          <p:nvPr/>
        </p:nvSpPr>
        <p:spPr bwMode="auto">
          <a:xfrm rot="10800000" flipV="1">
            <a:off x="139697" y="1182141"/>
            <a:ext cx="8946637"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New Business:  How to Write Meeting Minutes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The minutes provide a permanent record, provide a reference to check commitments and decisions, and provide a record of results for those who were not present at the meeting.  Essential elements are noted, such as:</a:t>
            </a:r>
            <a:endParaRPr kumimoji="0" lang="en-US" altLang="en-US" sz="12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type of meeting, </a:t>
            </a: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name of the organization, </a:t>
            </a: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date, time, and venue, </a:t>
            </a: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names of those in attendance, and</a:t>
            </a: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main topics and the time of adjournment.</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Minutes should include approval of previous minutes, and all resolutions. Taking minutes is not the same as taking dictation</a:t>
            </a: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Record what is </a:t>
            </a:r>
            <a:r>
              <a:rPr kumimoji="0" lang="en-US" altLang="en-US" sz="1200" b="1"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done</a:t>
            </a: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not what is </a:t>
            </a:r>
            <a:r>
              <a:rPr kumimoji="0" lang="en-US" altLang="en-US" sz="1200" b="1"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said</a:t>
            </a: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 not reflect personal opinions about anything that is said or done. </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Sunshine Law requires “prompt” minutes.  Benefits of prompt minutes include easier writing of the minutes while memory is fresh, and it is very important in helping the chair create the next meeting agenda.  </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Record the motions made and the names of people who originate them. You do not need to record the name of the “second” to the motion pursuant to </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2"/>
              </a:rPr>
              <a:t>Robert’s Rules</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(Individual societies may decide to record seconds to the motion).  Record whether motions are adopted or rejected, how the vote is taken (i.e., by show of hands, voice or other method). Write the names of the attendees who approve or oppose each motion if there is a split vote.  The SAC may wish to use </a:t>
            </a:r>
            <a:r>
              <a:rPr kumimoji="0" lang="en-US"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motion forms</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to ensure accurate wording of all motions. Refer to the form for specific wording when completing the minutes. Do not record motions that are withdrawn, all points of order, and appeals.</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Attach long resolutions, reports or other supplementary material to the minutes as an appendix.</a:t>
            </a:r>
            <a:endParaRPr kumimoji="0" lang="en-US" altLang="en-US" sz="1200" b="0" i="0" u="none" strike="noStrike" cap="none" normalizeH="0" baseline="0" dirty="0">
              <a:ln>
                <a:noFill/>
              </a:ln>
              <a:solidFill>
                <a:schemeClr val="tx1"/>
              </a:solidFill>
              <a:effectLst/>
            </a:endParaRPr>
          </a:p>
          <a:p>
            <a:pPr lvl="0" defTabSz="914400" eaLnBrk="0" fontAlgn="base" hangingPunct="0">
              <a:spcBef>
                <a:spcPct val="0"/>
              </a:spcBef>
              <a:spcAft>
                <a:spcPct val="0"/>
              </a:spcAft>
            </a:pPr>
            <a:endParaRPr lang="en-US" altLang="en-US" sz="1200" dirty="0"/>
          </a:p>
          <a:p>
            <a:pPr lvl="0" defTabSz="914400" eaLnBrk="0" fontAlgn="base" hangingPunct="0">
              <a:spcBef>
                <a:spcPct val="0"/>
              </a:spcBef>
              <a:spcAft>
                <a:spcPct val="0"/>
              </a:spcAft>
            </a:pPr>
            <a:r>
              <a:rPr lang="en-US" altLang="en-US" sz="1200" b="1" i="1" dirty="0">
                <a:latin typeface="Calibri" panose="020F0502020204030204" pitchFamily="34" charset="0"/>
                <a:ea typeface="Times New Roman" panose="02020603050405020304" pitchFamily="18" charset="0"/>
                <a:cs typeface="Calibri" panose="020F0502020204030204" pitchFamily="34" charset="0"/>
              </a:rPr>
              <a:t>Helpful Hint:  Use the agenda for the meeting as an outline so that you can jump right to the topic without a pause and kept the order of minutes aligned to the agenda.</a:t>
            </a:r>
            <a:r>
              <a:rPr lang="en-US" altLang="en-US" sz="1200" b="1" dirty="0">
                <a:latin typeface="Calibri" panose="020F0502020204030204" pitchFamily="34" charset="0"/>
                <a:ea typeface="Times New Roman" panose="02020603050405020304" pitchFamily="18" charset="0"/>
                <a:cs typeface="Calibri" panose="020F0502020204030204" pitchFamily="34" charset="0"/>
              </a:rPr>
              <a:t>  </a:t>
            </a:r>
            <a:r>
              <a:rPr lang="en-US" altLang="en-US" sz="1200" b="1" i="1" dirty="0">
                <a:latin typeface="Calibri" panose="020F0502020204030204" pitchFamily="34" charset="0"/>
                <a:ea typeface="Times New Roman" panose="02020603050405020304" pitchFamily="18" charset="0"/>
                <a:cs typeface="Calibri" panose="020F0502020204030204" pitchFamily="34" charset="0"/>
              </a:rPr>
              <a:t>Throughout the agenda, the chair should use suggested time limits for discussion/items on the agenda.</a:t>
            </a:r>
            <a:endParaRPr lang="en-US" altLang="en-US" sz="12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3363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45</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139700" y="329513"/>
            <a:ext cx="8831263" cy="710833"/>
          </a:xfrm>
        </p:spPr>
        <p:txBody>
          <a:bodyPr/>
          <a:lstStyle/>
          <a:p>
            <a:pPr algn="ctr"/>
            <a:r>
              <a:rPr lang="en-US" sz="3200" dirty="0"/>
              <a:t>FLDOE SAC MEETING MINUTES TEMPLATE</a:t>
            </a: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a:xfrm>
            <a:off x="722218" y="6459009"/>
            <a:ext cx="4860509" cy="365125"/>
          </a:xfrm>
        </p:spPr>
        <p:txBody>
          <a:bodyPr/>
          <a:lstStyle/>
          <a:p>
            <a:r>
              <a:rPr lang="en-US" sz="1200" dirty="0"/>
              <a:t>OFFICE OF SERVICE QUALITY</a:t>
            </a:r>
          </a:p>
          <a:p>
            <a:endParaRPr lang="en-US" dirty="0"/>
          </a:p>
        </p:txBody>
      </p:sp>
      <p:sp>
        <p:nvSpPr>
          <p:cNvPr id="2" name="Rectangle 1">
            <a:extLst>
              <a:ext uri="{FF2B5EF4-FFF2-40B4-BE49-F238E27FC236}">
                <a16:creationId xmlns:a16="http://schemas.microsoft.com/office/drawing/2014/main" id="{1B0563B6-07E3-4A7F-A090-88905BE6E7BE}"/>
              </a:ext>
            </a:extLst>
          </p:cNvPr>
          <p:cNvSpPr/>
          <p:nvPr/>
        </p:nvSpPr>
        <p:spPr>
          <a:xfrm>
            <a:off x="156368" y="1293339"/>
            <a:ext cx="8831263" cy="4524315"/>
          </a:xfrm>
          <a:prstGeom prst="rect">
            <a:avLst/>
          </a:prstGeom>
        </p:spPr>
        <p:txBody>
          <a:bodyPr wrap="square">
            <a:spAutoFit/>
          </a:bodyPr>
          <a:lstStyle/>
          <a:p>
            <a:r>
              <a:rPr lang="en-US" sz="1600" b="1" dirty="0">
                <a:latin typeface="Calibri" panose="020F0502020204030204" pitchFamily="34" charset="0"/>
                <a:ea typeface="Times New Roman" panose="02020603050405020304" pitchFamily="18" charset="0"/>
                <a:cs typeface="Times New Roman" panose="02020603050405020304" pitchFamily="18" charset="0"/>
              </a:rPr>
              <a:t>Reports</a:t>
            </a: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600" dirty="0">
                <a:latin typeface="Calibri" panose="020F0502020204030204" pitchFamily="34" charset="0"/>
                <a:ea typeface="Times New Roman" panose="02020603050405020304" pitchFamily="18" charset="0"/>
                <a:cs typeface="Times New Roman" panose="02020603050405020304" pitchFamily="18" charset="0"/>
              </a:rPr>
              <a:t>Report Name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b="1" dirty="0">
                <a:latin typeface="Calibri" panose="020F0502020204030204" pitchFamily="34" charset="0"/>
                <a:ea typeface="Times New Roman" panose="02020603050405020304" pitchFamily="18" charset="0"/>
                <a:cs typeface="Times New Roman" panose="02020603050405020304" pitchFamily="18" charset="0"/>
              </a:rPr>
              <a:t>Open Agenda</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Helpful Hint:  Public must have an opportunity to participate and the SAC may allow public participation throughout the meeting.</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b="1" dirty="0">
                <a:latin typeface="Calibri" panose="020F0502020204030204" pitchFamily="34" charset="0"/>
                <a:ea typeface="Times New Roman" panose="02020603050405020304" pitchFamily="18" charset="0"/>
                <a:cs typeface="Times New Roman" panose="02020603050405020304" pitchFamily="18" charset="0"/>
              </a:rPr>
              <a:t>Next Meeting Date &amp; Time: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The next meeting will be held on </a:t>
            </a:r>
            <a:r>
              <a:rPr lang="en-US" sz="1600" u="sng" dirty="0">
                <a:latin typeface="Calibri" panose="020F0502020204030204" pitchFamily="34" charset="0"/>
                <a:ea typeface="Times New Roman" panose="02020603050405020304" pitchFamily="18" charset="0"/>
                <a:cs typeface="Times New Roman" panose="02020603050405020304" pitchFamily="18" charset="0"/>
              </a:rPr>
              <a:t>     (day and time)    </a:t>
            </a:r>
            <a:r>
              <a:rPr lang="en-US" sz="1600" dirty="0">
                <a:latin typeface="Calibri" panose="020F0502020204030204" pitchFamily="34" charset="0"/>
                <a:ea typeface="Times New Roman" panose="02020603050405020304" pitchFamily="18" charset="0"/>
                <a:cs typeface="Times New Roman" panose="02020603050405020304" pitchFamily="18" charset="0"/>
              </a:rPr>
              <a:t> in the </a:t>
            </a:r>
            <a:r>
              <a:rPr lang="en-US" sz="1600" u="sng" dirty="0">
                <a:latin typeface="Calibri" panose="020F0502020204030204" pitchFamily="34" charset="0"/>
                <a:ea typeface="Times New Roman" panose="02020603050405020304" pitchFamily="18" charset="0"/>
                <a:cs typeface="Times New Roman" panose="02020603050405020304" pitchFamily="18" charset="0"/>
              </a:rPr>
              <a:t>  (place of next meeting)__ </a:t>
            </a: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b="1" dirty="0">
                <a:latin typeface="Calibri" panose="020F0502020204030204" pitchFamily="34" charset="0"/>
                <a:ea typeface="Times New Roman" panose="02020603050405020304" pitchFamily="18" charset="0"/>
                <a:cs typeface="Times New Roman" panose="02020603050405020304" pitchFamily="18" charset="0"/>
              </a:rPr>
              <a:t>Meeting Adjournment: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Motion: </a:t>
            </a:r>
            <a:r>
              <a:rPr lang="en-US" sz="1600" u="sng" dirty="0">
                <a:latin typeface="Calibri" panose="020F0502020204030204" pitchFamily="34" charset="0"/>
                <a:ea typeface="Times New Roman" panose="02020603050405020304" pitchFamily="18" charset="0"/>
                <a:cs typeface="Times New Roman" panose="02020603050405020304" pitchFamily="18" charset="0"/>
              </a:rPr>
              <a:t>        name of person making motion      </a:t>
            </a:r>
            <a:r>
              <a:rPr lang="en-US" sz="1600" dirty="0">
                <a:latin typeface="Calibri" panose="020F0502020204030204" pitchFamily="34" charset="0"/>
                <a:ea typeface="Times New Roman" panose="02020603050405020304" pitchFamily="18" charset="0"/>
                <a:cs typeface="Times New Roman" panose="02020603050405020304" pitchFamily="18" charset="0"/>
              </a:rPr>
              <a:t> motioned to adjourn the meeting at ________. Motion carried unanimously.</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dirty="0">
                <a:latin typeface="Calibri" panose="020F0502020204030204" pitchFamily="34" charset="0"/>
                <a:ea typeface="Times New Roman" panose="02020603050405020304" pitchFamily="18" charset="0"/>
                <a:cs typeface="Times New Roman" panose="02020603050405020304" pitchFamily="18" charset="0"/>
              </a:rPr>
              <a:t>Submitted by,</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u="sng" dirty="0">
                <a:latin typeface="Calibri" panose="020F0502020204030204" pitchFamily="34" charset="0"/>
                <a:ea typeface="Times New Roman" panose="02020603050405020304" pitchFamily="18" charset="0"/>
                <a:cs typeface="Times New Roman" panose="02020603050405020304" pitchFamily="18" charset="0"/>
              </a:rPr>
              <a:t>Name of Recorder___________  </a:t>
            </a: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u="sng" dirty="0">
                <a:latin typeface="Calibri" panose="020F0502020204030204" pitchFamily="34" charset="0"/>
                <a:ea typeface="Times New Roman" panose="02020603050405020304" pitchFamily="18" charset="0"/>
                <a:cs typeface="Times New Roman" panose="02020603050405020304" pitchFamily="18" charset="0"/>
              </a:rPr>
              <a:t>Name of Position on Board_____</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r>
              <a:rPr lang="en-US" sz="1600" u="sng" dirty="0">
                <a:latin typeface="Calibri" panose="020F0502020204030204" pitchFamily="34" charset="0"/>
                <a:ea typeface="Times New Roman" panose="02020603050405020304" pitchFamily="18" charset="0"/>
                <a:cs typeface="Times New Roman" panose="02020603050405020304" pitchFamily="18" charset="0"/>
              </a:rPr>
              <a:t>Approval Date: ______________</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245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7295E8-BA39-4082-A3C3-C34F67780F44}"/>
              </a:ext>
            </a:extLst>
          </p:cNvPr>
          <p:cNvSpPr>
            <a:spLocks noGrp="1"/>
          </p:cNvSpPr>
          <p:nvPr>
            <p:ph type="sldNum" sz="quarter" idx="12"/>
          </p:nvPr>
        </p:nvSpPr>
        <p:spPr/>
        <p:txBody>
          <a:bodyPr/>
          <a:lstStyle/>
          <a:p>
            <a:fld id="{9A47194C-3E5A-854F-B5AE-A6634FC20B3C}" type="slidenum">
              <a:rPr lang="en-US" smtClean="0"/>
              <a:pPr/>
              <a:t>46</a:t>
            </a:fld>
            <a:endParaRPr lang="en-US" dirty="0"/>
          </a:p>
        </p:txBody>
      </p:sp>
      <p:sp>
        <p:nvSpPr>
          <p:cNvPr id="4" name="Title 3">
            <a:extLst>
              <a:ext uri="{FF2B5EF4-FFF2-40B4-BE49-F238E27FC236}">
                <a16:creationId xmlns:a16="http://schemas.microsoft.com/office/drawing/2014/main" id="{B20D72FD-0E5A-4F02-B47A-E56D0F36BF18}"/>
              </a:ext>
            </a:extLst>
          </p:cNvPr>
          <p:cNvSpPr>
            <a:spLocks noGrp="1"/>
          </p:cNvSpPr>
          <p:nvPr>
            <p:ph type="title"/>
          </p:nvPr>
        </p:nvSpPr>
        <p:spPr>
          <a:xfrm>
            <a:off x="927101" y="250293"/>
            <a:ext cx="8043862" cy="868894"/>
          </a:xfrm>
        </p:spPr>
        <p:txBody>
          <a:bodyPr/>
          <a:lstStyle/>
          <a:p>
            <a:r>
              <a:rPr lang="en-US" sz="4400" dirty="0"/>
              <a:t>ROBERTS RULES OF ORDER</a:t>
            </a:r>
          </a:p>
        </p:txBody>
      </p:sp>
      <p:sp>
        <p:nvSpPr>
          <p:cNvPr id="5" name="Text Placeholder 4">
            <a:extLst>
              <a:ext uri="{FF2B5EF4-FFF2-40B4-BE49-F238E27FC236}">
                <a16:creationId xmlns:a16="http://schemas.microsoft.com/office/drawing/2014/main" id="{E187FB1D-F7F2-4E9E-99FF-0B9B3768805C}"/>
              </a:ext>
            </a:extLst>
          </p:cNvPr>
          <p:cNvSpPr>
            <a:spLocks noGrp="1"/>
          </p:cNvSpPr>
          <p:nvPr>
            <p:ph type="body" sz="quarter" idx="13"/>
          </p:nvPr>
        </p:nvSpPr>
        <p:spPr>
          <a:xfrm>
            <a:off x="770817" y="6529269"/>
            <a:ext cx="4948402" cy="78437"/>
          </a:xfrm>
        </p:spPr>
        <p:txBody>
          <a:bodyPr/>
          <a:lstStyle/>
          <a:p>
            <a:r>
              <a:rPr lang="en-US" sz="1200" dirty="0"/>
              <a:t>OFFICE OF SERVICE QUALITY</a:t>
            </a:r>
          </a:p>
          <a:p>
            <a:endParaRPr lang="en-US" dirty="0"/>
          </a:p>
        </p:txBody>
      </p:sp>
      <p:sp>
        <p:nvSpPr>
          <p:cNvPr id="6" name="Rectangle 5">
            <a:extLst>
              <a:ext uri="{FF2B5EF4-FFF2-40B4-BE49-F238E27FC236}">
                <a16:creationId xmlns:a16="http://schemas.microsoft.com/office/drawing/2014/main" id="{A86DC375-88E8-497D-8D64-CEDBDBA2469E}"/>
              </a:ext>
            </a:extLst>
          </p:cNvPr>
          <p:cNvSpPr/>
          <p:nvPr/>
        </p:nvSpPr>
        <p:spPr>
          <a:xfrm>
            <a:off x="318622" y="1442546"/>
            <a:ext cx="8506755" cy="4031873"/>
          </a:xfrm>
          <a:prstGeom prst="rect">
            <a:avLst/>
          </a:prstGeom>
        </p:spPr>
        <p:txBody>
          <a:bodyPr wrap="square">
            <a:spAutoFit/>
          </a:bodyPr>
          <a:lstStyle/>
          <a:p>
            <a:pPr algn="just"/>
            <a:r>
              <a:rPr lang="en-US" dirty="0">
                <a:solidFill>
                  <a:srgbClr val="0095D3"/>
                </a:solidFill>
                <a:latin typeface="Arial"/>
                <a:cs typeface="Arial"/>
              </a:rPr>
              <a:t>"The application of parliamentary law is the best method yet devised to enable assemblies of any size, with due regard for every member’s opinion, to arrive at the general will on the maximum number of questions of varying complexity in a minimum amount of time and under all kinds of internal climate ranging from total harmony to hardened or impassioned division of opinion." </a:t>
            </a:r>
            <a:br>
              <a:rPr lang="en-US" dirty="0">
                <a:solidFill>
                  <a:srgbClr val="0095D3"/>
                </a:solidFill>
                <a:latin typeface="Arial"/>
                <a:cs typeface="Arial"/>
              </a:rPr>
            </a:br>
            <a:r>
              <a:rPr lang="en-US" dirty="0">
                <a:solidFill>
                  <a:srgbClr val="0095D3"/>
                </a:solidFill>
                <a:latin typeface="Arial"/>
                <a:cs typeface="Arial"/>
              </a:rPr>
              <a:t>[Robert's Rules of Order Newly Revised [RONR (11th ed.), Introduction, p. liii]</a:t>
            </a:r>
          </a:p>
          <a:p>
            <a:endParaRPr lang="en-US" dirty="0">
              <a:solidFill>
                <a:srgbClr val="1AADF7"/>
              </a:solidFill>
              <a:latin typeface="Arial"/>
              <a:cs typeface="Arial"/>
            </a:endParaRPr>
          </a:p>
          <a:p>
            <a:endParaRPr lang="en-US" dirty="0">
              <a:solidFill>
                <a:srgbClr val="1AADF7"/>
              </a:solidFill>
              <a:latin typeface="Arial"/>
              <a:cs typeface="Arial"/>
            </a:endParaRPr>
          </a:p>
          <a:p>
            <a:r>
              <a:rPr lang="en-US" sz="2000" b="1" dirty="0">
                <a:solidFill>
                  <a:schemeClr val="accent2"/>
                </a:solidFill>
                <a:latin typeface="Arial"/>
                <a:cs typeface="Arial"/>
              </a:rPr>
              <a:t>Simplified Roberts Rules of Order:</a:t>
            </a:r>
            <a:endParaRPr lang="en-US" sz="2000" b="1" dirty="0">
              <a:solidFill>
                <a:schemeClr val="accent2"/>
              </a:solidFill>
              <a:latin typeface="Arial"/>
              <a:cs typeface="Arial"/>
              <a:hlinkClick r:id="rId2"/>
            </a:endParaRPr>
          </a:p>
          <a:p>
            <a:r>
              <a:rPr lang="en-US" dirty="0">
                <a:latin typeface="Arial"/>
                <a:cs typeface="Arial"/>
                <a:hlinkClick r:id="rId2"/>
              </a:rPr>
              <a:t>http://www.intelec.org/public_docs/intSimplifiedRobertsRulesofOrder.pdf</a:t>
            </a:r>
            <a:endParaRPr lang="en-US" dirty="0">
              <a:latin typeface="Arial"/>
              <a:cs typeface="Arial"/>
            </a:endParaRPr>
          </a:p>
          <a:p>
            <a:endParaRPr lang="en-US" dirty="0">
              <a:latin typeface="Arial"/>
              <a:cs typeface="Arial"/>
            </a:endParaRPr>
          </a:p>
          <a:p>
            <a:endParaRPr lang="en-US" b="1" dirty="0">
              <a:solidFill>
                <a:srgbClr val="F15D22"/>
              </a:solidFill>
              <a:latin typeface="Arial"/>
              <a:cs typeface="Arial"/>
            </a:endParaRPr>
          </a:p>
          <a:p>
            <a:r>
              <a:rPr lang="en-US" sz="2000" b="1" dirty="0">
                <a:solidFill>
                  <a:srgbClr val="F15D22"/>
                </a:solidFill>
                <a:latin typeface="Arial"/>
                <a:cs typeface="Arial"/>
              </a:rPr>
              <a:t>Training Videos for Roberts Rules of Order and the Sunshine Law:</a:t>
            </a:r>
          </a:p>
          <a:p>
            <a:r>
              <a:rPr lang="en-US" u="sng" dirty="0">
                <a:latin typeface="Arial"/>
                <a:cs typeface="Arial"/>
                <a:hlinkClick r:id="rId3"/>
              </a:rPr>
              <a:t>http://www.broward.k12.fl.us/talentdevelopment/html/committee_training-new.html</a:t>
            </a:r>
            <a:endParaRPr lang="en-US" dirty="0">
              <a:latin typeface="Arial"/>
              <a:cs typeface="Arial"/>
            </a:endParaRPr>
          </a:p>
        </p:txBody>
      </p:sp>
    </p:spTree>
    <p:extLst>
      <p:ext uri="{BB962C8B-B14F-4D97-AF65-F5344CB8AC3E}">
        <p14:creationId xmlns:p14="http://schemas.microsoft.com/office/powerpoint/2010/main" val="3137463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191" y="827644"/>
            <a:ext cx="9207191" cy="5631365"/>
          </a:xfrm>
        </p:spPr>
        <p:txBody>
          <a:bodyPr/>
          <a:lstStyle/>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panose="020B0A04020102020204" pitchFamily="34" charset="0"/>
              <a:cs typeface="Arial Black"/>
            </a:endParaRPr>
          </a:p>
          <a:p>
            <a:r>
              <a:rPr lang="en-US" sz="6600" dirty="0">
                <a:solidFill>
                  <a:schemeClr val="accent2"/>
                </a:solidFill>
                <a:latin typeface="Arial Black" panose="020B0A04020102020204" pitchFamily="34" charset="0"/>
                <a:cs typeface="Arial Black"/>
              </a:rPr>
              <a:t>   4. </a:t>
            </a:r>
            <a:r>
              <a:rPr lang="en-US" sz="6600" dirty="0">
                <a:solidFill>
                  <a:srgbClr val="F15D22"/>
                </a:solidFill>
                <a:latin typeface="Arial Black" panose="020B0A04020102020204" pitchFamily="34" charset="0"/>
                <a:cs typeface="Arial Narrow"/>
              </a:rPr>
              <a:t>SAC BY LAWS:</a:t>
            </a:r>
          </a:p>
          <a:p>
            <a:endParaRPr lang="en-US" sz="6600" dirty="0">
              <a:solidFill>
                <a:srgbClr val="F15D22"/>
              </a:solidFill>
              <a:latin typeface="Arial Black" panose="020B0A04020102020204" pitchFamily="34" charset="0"/>
              <a:cs typeface="Arial Narrow"/>
            </a:endParaRPr>
          </a:p>
          <a:p>
            <a:r>
              <a:rPr lang="en-US" sz="4400" dirty="0">
                <a:solidFill>
                  <a:srgbClr val="F15D22"/>
                </a:solidFill>
                <a:latin typeface="Arial Black" panose="020B0A04020102020204" pitchFamily="34" charset="0"/>
                <a:cs typeface="Arial Narrow"/>
              </a:rPr>
              <a:t>       RULES THAT GOVERN</a:t>
            </a:r>
          </a:p>
          <a:p>
            <a:endParaRPr lang="en-US" sz="4400" dirty="0">
              <a:solidFill>
                <a:srgbClr val="F15D22"/>
              </a:solidFill>
              <a:latin typeface="Arial Black" panose="020B0A04020102020204" pitchFamily="34" charset="0"/>
              <a:cs typeface="Arial Narrow"/>
            </a:endParaRPr>
          </a:p>
          <a:p>
            <a:r>
              <a:rPr lang="en-US" sz="4400" dirty="0">
                <a:solidFill>
                  <a:srgbClr val="F15D22"/>
                </a:solidFill>
                <a:latin typeface="Arial Black" panose="020B0A04020102020204" pitchFamily="34" charset="0"/>
                <a:cs typeface="Arial Narrow"/>
              </a:rPr>
              <a:t>       COMPOSITION &amp;</a:t>
            </a:r>
          </a:p>
          <a:p>
            <a:endParaRPr lang="en-US" sz="4400" dirty="0">
              <a:solidFill>
                <a:srgbClr val="F15D22"/>
              </a:solidFill>
              <a:latin typeface="Arial Black" panose="020B0A04020102020204" pitchFamily="34" charset="0"/>
              <a:cs typeface="Arial Narrow"/>
            </a:endParaRPr>
          </a:p>
          <a:p>
            <a:r>
              <a:rPr lang="en-US" sz="4400" dirty="0">
                <a:solidFill>
                  <a:srgbClr val="F15D22"/>
                </a:solidFill>
                <a:latin typeface="Arial Black" panose="020B0A04020102020204" pitchFamily="34" charset="0"/>
                <a:cs typeface="Arial Narrow"/>
              </a:rPr>
              <a:t>       ELECTIONS</a:t>
            </a:r>
          </a:p>
          <a:p>
            <a:pPr algn="ctr"/>
            <a:endParaRPr lang="en-US" sz="66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a:xfrm>
            <a:off x="874986" y="6459009"/>
            <a:ext cx="4934964" cy="261408"/>
          </a:xfrm>
        </p:spPr>
        <p:txBody>
          <a:bodyPr/>
          <a:lstStyle/>
          <a:p>
            <a:r>
              <a:rPr lang="en-US" sz="1200" dirty="0"/>
              <a:t>OFFICE OF SERVICE QUALITY</a:t>
            </a:r>
            <a:br>
              <a:rPr lang="en-US" dirty="0"/>
            </a:br>
            <a:endParaRPr lang="en-US" dirty="0"/>
          </a:p>
        </p:txBody>
      </p:sp>
    </p:spTree>
    <p:extLst>
      <p:ext uri="{BB962C8B-B14F-4D97-AF65-F5344CB8AC3E}">
        <p14:creationId xmlns:p14="http://schemas.microsoft.com/office/powerpoint/2010/main" val="2440518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02E38-4EE1-4727-9BF6-B6A1F8558A5B}"/>
              </a:ext>
            </a:extLst>
          </p:cNvPr>
          <p:cNvSpPr>
            <a:spLocks noGrp="1"/>
          </p:cNvSpPr>
          <p:nvPr>
            <p:ph type="sldNum" sz="quarter" idx="12"/>
          </p:nvPr>
        </p:nvSpPr>
        <p:spPr/>
        <p:txBody>
          <a:bodyPr/>
          <a:lstStyle/>
          <a:p>
            <a:fld id="{9A47194C-3E5A-854F-B5AE-A6634FC20B3C}" type="slidenum">
              <a:rPr lang="en-US" smtClean="0"/>
              <a:pPr/>
              <a:t>48</a:t>
            </a:fld>
            <a:endParaRPr lang="en-US" dirty="0"/>
          </a:p>
        </p:txBody>
      </p:sp>
      <p:sp>
        <p:nvSpPr>
          <p:cNvPr id="4" name="Title 3">
            <a:extLst>
              <a:ext uri="{FF2B5EF4-FFF2-40B4-BE49-F238E27FC236}">
                <a16:creationId xmlns:a16="http://schemas.microsoft.com/office/drawing/2014/main" id="{00152994-AF18-42AE-ACC2-6AFC4E217713}"/>
              </a:ext>
            </a:extLst>
          </p:cNvPr>
          <p:cNvSpPr>
            <a:spLocks noGrp="1"/>
          </p:cNvSpPr>
          <p:nvPr>
            <p:ph type="title"/>
          </p:nvPr>
        </p:nvSpPr>
        <p:spPr>
          <a:xfrm>
            <a:off x="1457740" y="293540"/>
            <a:ext cx="6215269" cy="1150945"/>
          </a:xfrm>
        </p:spPr>
        <p:txBody>
          <a:bodyPr/>
          <a:lstStyle/>
          <a:p>
            <a:pPr algn="ctr"/>
            <a:br>
              <a:rPr lang="en-US" sz="4400" spc="-25" dirty="0">
                <a:cs typeface="Calibri"/>
              </a:rPr>
            </a:br>
            <a:br>
              <a:rPr lang="en-US" sz="4400" spc="-25" dirty="0">
                <a:cs typeface="Calibri"/>
              </a:rPr>
            </a:br>
            <a:br>
              <a:rPr lang="en-US" sz="4400" spc="-25" dirty="0">
                <a:cs typeface="Calibri"/>
              </a:rPr>
            </a:br>
            <a:br>
              <a:rPr lang="en-US" sz="4400" spc="-25" dirty="0">
                <a:cs typeface="Calibri"/>
              </a:rPr>
            </a:br>
            <a:r>
              <a:rPr lang="en-US" sz="4400" spc="-25" dirty="0">
                <a:cs typeface="Calibri"/>
              </a:rPr>
              <a:t>SAC  BYLAWS</a:t>
            </a:r>
            <a:br>
              <a:rPr lang="en-US" spc="-25" dirty="0">
                <a:cs typeface="Calibri"/>
              </a:rPr>
            </a:br>
            <a:endParaRPr lang="en-US" dirty="0"/>
          </a:p>
        </p:txBody>
      </p:sp>
      <p:sp>
        <p:nvSpPr>
          <p:cNvPr id="6" name="Rectangle 5">
            <a:extLst>
              <a:ext uri="{FF2B5EF4-FFF2-40B4-BE49-F238E27FC236}">
                <a16:creationId xmlns:a16="http://schemas.microsoft.com/office/drawing/2014/main" id="{069C82E6-63F1-474D-8C67-7DA7AA467799}"/>
              </a:ext>
            </a:extLst>
          </p:cNvPr>
          <p:cNvSpPr/>
          <p:nvPr/>
        </p:nvSpPr>
        <p:spPr>
          <a:xfrm>
            <a:off x="503582" y="1444486"/>
            <a:ext cx="8365779" cy="4401205"/>
          </a:xfrm>
          <a:prstGeom prst="rect">
            <a:avLst/>
          </a:prstGeom>
        </p:spPr>
        <p:txBody>
          <a:bodyPr wrap="square">
            <a:spAutoFit/>
          </a:bodyPr>
          <a:lstStyle/>
          <a:p>
            <a:r>
              <a:rPr lang="en-US" sz="2000" b="1" dirty="0">
                <a:solidFill>
                  <a:schemeClr val="accent1"/>
                </a:solidFill>
                <a:latin typeface="Arial"/>
                <a:cs typeface="Arial"/>
              </a:rPr>
              <a:t>•  School Advisory Councils should review their SAC Bylaws</a:t>
            </a:r>
          </a:p>
          <a:p>
            <a:r>
              <a:rPr lang="en-US" sz="2000" b="1" dirty="0">
                <a:solidFill>
                  <a:schemeClr val="accent1"/>
                </a:solidFill>
                <a:latin typeface="Arial"/>
                <a:cs typeface="Arial"/>
              </a:rPr>
              <a:t>   the periodically and make necessary revisions.</a:t>
            </a:r>
          </a:p>
          <a:p>
            <a:r>
              <a:rPr lang="en-US" sz="2000" b="1" dirty="0">
                <a:solidFill>
                  <a:schemeClr val="accent1"/>
                </a:solidFill>
                <a:latin typeface="Arial"/>
                <a:cs typeface="Arial"/>
              </a:rPr>
              <a:t>   </a:t>
            </a:r>
          </a:p>
          <a:p>
            <a:r>
              <a:rPr lang="en-US" sz="2000" b="1" dirty="0">
                <a:solidFill>
                  <a:schemeClr val="accent1"/>
                </a:solidFill>
                <a:latin typeface="Arial"/>
                <a:cs typeface="Arial"/>
              </a:rPr>
              <a:t>•  School Advisory Councils need to review their Bylaws and</a:t>
            </a:r>
          </a:p>
          <a:p>
            <a:r>
              <a:rPr lang="en-US" sz="2000" b="1" dirty="0">
                <a:solidFill>
                  <a:schemeClr val="accent1"/>
                </a:solidFill>
                <a:latin typeface="Arial"/>
                <a:cs typeface="Arial"/>
              </a:rPr>
              <a:t>   revise them using the SAC Bylaws Template.</a:t>
            </a:r>
          </a:p>
          <a:p>
            <a:endParaRPr lang="en-US" sz="2000" b="1" dirty="0">
              <a:solidFill>
                <a:schemeClr val="accent1"/>
              </a:solidFill>
              <a:latin typeface="Arial"/>
              <a:cs typeface="Arial"/>
            </a:endParaRPr>
          </a:p>
          <a:p>
            <a:r>
              <a:rPr lang="en-US" sz="2000" b="1" dirty="0">
                <a:solidFill>
                  <a:schemeClr val="accent1"/>
                </a:solidFill>
                <a:latin typeface="Arial"/>
                <a:cs typeface="Arial"/>
              </a:rPr>
              <a:t>•  Once the SAC Bylaws have been revised and approved, they</a:t>
            </a:r>
          </a:p>
          <a:p>
            <a:r>
              <a:rPr lang="en-US" sz="2000" b="1" dirty="0">
                <a:solidFill>
                  <a:schemeClr val="accent1"/>
                </a:solidFill>
                <a:latin typeface="Arial"/>
                <a:cs typeface="Arial"/>
              </a:rPr>
              <a:t>   need to be submitted through the SAC Documentation Upload</a:t>
            </a:r>
          </a:p>
          <a:p>
            <a:r>
              <a:rPr lang="en-US" sz="2000" b="1" dirty="0">
                <a:solidFill>
                  <a:schemeClr val="accent1"/>
                </a:solidFill>
                <a:latin typeface="Arial"/>
                <a:cs typeface="Arial"/>
              </a:rPr>
              <a:t>   on the SBBC SIP.</a:t>
            </a:r>
          </a:p>
          <a:p>
            <a:endParaRPr lang="en-US" sz="2000" b="1" dirty="0">
              <a:solidFill>
                <a:schemeClr val="accent1"/>
              </a:solidFill>
              <a:latin typeface="Arial"/>
              <a:cs typeface="Arial"/>
            </a:endParaRPr>
          </a:p>
          <a:p>
            <a:r>
              <a:rPr lang="en-US" sz="2000" b="1" dirty="0">
                <a:solidFill>
                  <a:schemeClr val="accent1"/>
                </a:solidFill>
                <a:latin typeface="Arial"/>
                <a:cs typeface="Arial"/>
              </a:rPr>
              <a:t>•  Schools are also expected to post SAC Bylaws on their website,</a:t>
            </a:r>
          </a:p>
          <a:p>
            <a:r>
              <a:rPr lang="en-US" sz="2000" b="1" dirty="0">
                <a:solidFill>
                  <a:schemeClr val="accent1"/>
                </a:solidFill>
                <a:latin typeface="Arial"/>
                <a:cs typeface="Arial"/>
              </a:rPr>
              <a:t>   maintain a hard copy of their annual SAC Bylaws in the main</a:t>
            </a:r>
          </a:p>
          <a:p>
            <a:r>
              <a:rPr lang="en-US" sz="2000" b="1" dirty="0">
                <a:solidFill>
                  <a:schemeClr val="accent1"/>
                </a:solidFill>
                <a:latin typeface="Arial"/>
                <a:cs typeface="Arial"/>
              </a:rPr>
              <a:t>   office and should ensure that they are available for anyone who </a:t>
            </a:r>
          </a:p>
          <a:p>
            <a:r>
              <a:rPr lang="en-US" sz="2000" b="1" dirty="0">
                <a:solidFill>
                  <a:schemeClr val="accent1"/>
                </a:solidFill>
                <a:latin typeface="Arial"/>
                <a:cs typeface="Arial"/>
              </a:rPr>
              <a:t>   may wish to see them.</a:t>
            </a:r>
          </a:p>
        </p:txBody>
      </p:sp>
      <p:sp>
        <p:nvSpPr>
          <p:cNvPr id="7" name="Text Placeholder 4">
            <a:extLst>
              <a:ext uri="{FF2B5EF4-FFF2-40B4-BE49-F238E27FC236}">
                <a16:creationId xmlns:a16="http://schemas.microsoft.com/office/drawing/2014/main" id="{E3B20A06-4AD8-44F9-807C-9C3397E9920D}"/>
              </a:ext>
            </a:extLst>
          </p:cNvPr>
          <p:cNvSpPr>
            <a:spLocks noGrp="1"/>
          </p:cNvSpPr>
          <p:nvPr>
            <p:ph type="body" sz="quarter" idx="13"/>
          </p:nvPr>
        </p:nvSpPr>
        <p:spPr>
          <a:xfrm>
            <a:off x="764628" y="6448096"/>
            <a:ext cx="4929191" cy="298925"/>
          </a:xfrm>
        </p:spPr>
        <p:txBody>
          <a:bodyPr/>
          <a:lstStyle/>
          <a:p>
            <a:r>
              <a:rPr lang="en-US" sz="1200" dirty="0"/>
              <a:t>OFFICE OF SERVICE QUALITY</a:t>
            </a:r>
          </a:p>
          <a:p>
            <a:endParaRPr lang="en-US" dirty="0"/>
          </a:p>
        </p:txBody>
      </p:sp>
    </p:spTree>
    <p:extLst>
      <p:ext uri="{BB962C8B-B14F-4D97-AF65-F5344CB8AC3E}">
        <p14:creationId xmlns:p14="http://schemas.microsoft.com/office/powerpoint/2010/main" val="213033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49</a:t>
            </a:fld>
            <a:endParaRPr lang="en-US" dirty="0"/>
          </a:p>
        </p:txBody>
      </p:sp>
      <p:sp>
        <p:nvSpPr>
          <p:cNvPr id="4" name="Title 3"/>
          <p:cNvSpPr>
            <a:spLocks noGrp="1"/>
          </p:cNvSpPr>
          <p:nvPr>
            <p:ph type="title"/>
          </p:nvPr>
        </p:nvSpPr>
        <p:spPr>
          <a:xfrm>
            <a:off x="2237173" y="216428"/>
            <a:ext cx="6733791" cy="881722"/>
          </a:xfrm>
        </p:spPr>
        <p:txBody>
          <a:bodyPr/>
          <a:lstStyle/>
          <a:p>
            <a:br>
              <a:rPr lang="en-US" sz="2800" dirty="0"/>
            </a:br>
            <a:r>
              <a:rPr lang="en-US" sz="2800" dirty="0"/>
              <a:t> </a:t>
            </a:r>
            <a:br>
              <a:rPr lang="en-US" sz="2800" dirty="0"/>
            </a:br>
            <a:br>
              <a:rPr lang="en-US" sz="2800" dirty="0"/>
            </a:br>
            <a:r>
              <a:rPr lang="en-US" sz="4400" i="1" dirty="0"/>
              <a:t> </a:t>
            </a:r>
            <a:r>
              <a:rPr lang="en-US" sz="4400" dirty="0">
                <a:latin typeface="Calibri" panose="020F0502020204030204" pitchFamily="34" charset="0"/>
                <a:cs typeface="Calibri" panose="020F0502020204030204" pitchFamily="34" charset="0"/>
              </a:rPr>
              <a:t>SAC MEMBERSHIP</a:t>
            </a:r>
          </a:p>
        </p:txBody>
      </p:sp>
      <p:sp>
        <p:nvSpPr>
          <p:cNvPr id="5" name="Text Placeholder 4"/>
          <p:cNvSpPr>
            <a:spLocks noGrp="1"/>
          </p:cNvSpPr>
          <p:nvPr>
            <p:ph type="body" sz="quarter" idx="13"/>
          </p:nvPr>
        </p:nvSpPr>
        <p:spPr>
          <a:xfrm>
            <a:off x="800100" y="6479628"/>
            <a:ext cx="4792119" cy="118058"/>
          </a:xfrm>
        </p:spPr>
        <p:txBody>
          <a:bodyPr/>
          <a:lstStyle/>
          <a:p>
            <a:r>
              <a:rPr lang="en-US" sz="1200" dirty="0"/>
              <a:t>OFFICE OF SERVICE QUALITY</a:t>
            </a:r>
          </a:p>
          <a:p>
            <a:endParaRPr lang="en-US" dirty="0"/>
          </a:p>
        </p:txBody>
      </p:sp>
      <p:pic>
        <p:nvPicPr>
          <p:cNvPr id="8" name="Picture 7">
            <a:extLst>
              <a:ext uri="{FF2B5EF4-FFF2-40B4-BE49-F238E27FC236}">
                <a16:creationId xmlns:a16="http://schemas.microsoft.com/office/drawing/2014/main" id="{9C038C3F-B2C2-4B81-AE15-7DFC7D7D801E}"/>
              </a:ext>
            </a:extLst>
          </p:cNvPr>
          <p:cNvPicPr>
            <a:picLocks noChangeAspect="1"/>
          </p:cNvPicPr>
          <p:nvPr/>
        </p:nvPicPr>
        <p:blipFill>
          <a:blip r:embed="rId2"/>
          <a:stretch>
            <a:fillRect/>
          </a:stretch>
        </p:blipFill>
        <p:spPr>
          <a:xfrm>
            <a:off x="185052" y="1456928"/>
            <a:ext cx="8773895" cy="1542575"/>
          </a:xfrm>
          <a:prstGeom prst="rect">
            <a:avLst/>
          </a:prstGeom>
        </p:spPr>
      </p:pic>
      <p:pic>
        <p:nvPicPr>
          <p:cNvPr id="9" name="Picture 8">
            <a:extLst>
              <a:ext uri="{FF2B5EF4-FFF2-40B4-BE49-F238E27FC236}">
                <a16:creationId xmlns:a16="http://schemas.microsoft.com/office/drawing/2014/main" id="{CFA5D80E-F1A1-4F55-8CE7-C36BD2541139}"/>
              </a:ext>
            </a:extLst>
          </p:cNvPr>
          <p:cNvPicPr>
            <a:picLocks noChangeAspect="1"/>
          </p:cNvPicPr>
          <p:nvPr/>
        </p:nvPicPr>
        <p:blipFill>
          <a:blip r:embed="rId3"/>
          <a:stretch>
            <a:fillRect/>
          </a:stretch>
        </p:blipFill>
        <p:spPr>
          <a:xfrm>
            <a:off x="197069" y="3162306"/>
            <a:ext cx="8946931" cy="2544811"/>
          </a:xfrm>
          <a:prstGeom prst="rect">
            <a:avLst/>
          </a:prstGeom>
        </p:spPr>
      </p:pic>
    </p:spTree>
    <p:extLst>
      <p:ext uri="{BB962C8B-B14F-4D97-AF65-F5344CB8AC3E}">
        <p14:creationId xmlns:p14="http://schemas.microsoft.com/office/powerpoint/2010/main" val="125382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8BB6EE-DDF8-4EED-AFDD-0BBD6710F7C2}"/>
              </a:ext>
            </a:extLst>
          </p:cNvPr>
          <p:cNvSpPr>
            <a:spLocks noGrp="1"/>
          </p:cNvSpPr>
          <p:nvPr>
            <p:ph type="sldNum" sz="quarter" idx="12"/>
          </p:nvPr>
        </p:nvSpPr>
        <p:spPr/>
        <p:txBody>
          <a:bodyPr/>
          <a:lstStyle/>
          <a:p>
            <a:fld id="{9A47194C-3E5A-854F-B5AE-A6634FC20B3C}" type="slidenum">
              <a:rPr lang="en-US" smtClean="0"/>
              <a:pPr/>
              <a:t>5</a:t>
            </a:fld>
            <a:endParaRPr lang="en-US" dirty="0"/>
          </a:p>
        </p:txBody>
      </p:sp>
      <p:sp>
        <p:nvSpPr>
          <p:cNvPr id="4" name="Text Placeholder 3">
            <a:extLst>
              <a:ext uri="{FF2B5EF4-FFF2-40B4-BE49-F238E27FC236}">
                <a16:creationId xmlns:a16="http://schemas.microsoft.com/office/drawing/2014/main" id="{9FF94A74-010A-4E99-8D1C-785092A6DDBD}"/>
              </a:ext>
            </a:extLst>
          </p:cNvPr>
          <p:cNvSpPr>
            <a:spLocks noGrp="1"/>
          </p:cNvSpPr>
          <p:nvPr>
            <p:ph type="body" sz="quarter" idx="13"/>
          </p:nvPr>
        </p:nvSpPr>
        <p:spPr>
          <a:xfrm>
            <a:off x="1152938" y="6538404"/>
            <a:ext cx="4566279" cy="69302"/>
          </a:xfrm>
        </p:spPr>
        <p:txBody>
          <a:bodyPr/>
          <a:lstStyle/>
          <a:p>
            <a:r>
              <a:rPr lang="en-US" sz="1000" dirty="0"/>
              <a:t>OFFICE OF SERVICE QUALITY  754-321-3850</a:t>
            </a:r>
          </a:p>
          <a:p>
            <a:endParaRPr lang="en-US" dirty="0"/>
          </a:p>
        </p:txBody>
      </p:sp>
      <p:sp>
        <p:nvSpPr>
          <p:cNvPr id="5" name="Title 4">
            <a:extLst>
              <a:ext uri="{FF2B5EF4-FFF2-40B4-BE49-F238E27FC236}">
                <a16:creationId xmlns:a16="http://schemas.microsoft.com/office/drawing/2014/main" id="{5BCBDAFA-9C2D-47BB-A354-E92AA8A358BC}"/>
              </a:ext>
            </a:extLst>
          </p:cNvPr>
          <p:cNvSpPr>
            <a:spLocks noGrp="1"/>
          </p:cNvSpPr>
          <p:nvPr>
            <p:ph type="title"/>
          </p:nvPr>
        </p:nvSpPr>
        <p:spPr>
          <a:xfrm>
            <a:off x="73891" y="406387"/>
            <a:ext cx="8996218" cy="1125001"/>
          </a:xfrm>
        </p:spPr>
        <p:txBody>
          <a:bodyPr/>
          <a:lstStyle/>
          <a:p>
            <a:pPr algn="ctr"/>
            <a:br>
              <a:rPr lang="en-US" dirty="0"/>
            </a:br>
            <a:br>
              <a:rPr lang="en-US" dirty="0"/>
            </a:br>
            <a:br>
              <a:rPr lang="en-US" dirty="0"/>
            </a:br>
            <a:br>
              <a:rPr lang="en-US" dirty="0"/>
            </a:br>
            <a:br>
              <a:rPr lang="en-US" dirty="0"/>
            </a:br>
            <a:endParaRPr lang="en-US" dirty="0"/>
          </a:p>
        </p:txBody>
      </p:sp>
      <p:sp>
        <p:nvSpPr>
          <p:cNvPr id="7" name="Rectangle 1">
            <a:extLst>
              <a:ext uri="{FF2B5EF4-FFF2-40B4-BE49-F238E27FC236}">
                <a16:creationId xmlns:a16="http://schemas.microsoft.com/office/drawing/2014/main" id="{F9807BD2-17B5-4670-9824-A3132FAC7BDD}"/>
              </a:ext>
            </a:extLst>
          </p:cNvPr>
          <p:cNvSpPr>
            <a:spLocks noChangeArrowheads="1"/>
          </p:cNvSpPr>
          <p:nvPr/>
        </p:nvSpPr>
        <p:spPr bwMode="auto">
          <a:xfrm>
            <a:off x="-1916098" y="-122851"/>
            <a:ext cx="11493436" cy="674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0" name="Rectangle 1">
            <a:extLst>
              <a:ext uri="{FF2B5EF4-FFF2-40B4-BE49-F238E27FC236}">
                <a16:creationId xmlns:a16="http://schemas.microsoft.com/office/drawing/2014/main" id="{1C0159B7-1CC6-425F-8AF6-22B469960941}"/>
              </a:ext>
            </a:extLst>
          </p:cNvPr>
          <p:cNvSpPr>
            <a:spLocks noChangeArrowheads="1"/>
          </p:cNvSpPr>
          <p:nvPr/>
        </p:nvSpPr>
        <p:spPr bwMode="auto">
          <a:xfrm>
            <a:off x="724368" y="255707"/>
            <a:ext cx="885297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4400" b="1" dirty="0">
                <a:solidFill>
                  <a:schemeClr val="bg1"/>
                </a:solidFill>
              </a:rPr>
              <a:t>DESCRIPTIONS FOR WEBSITES</a:t>
            </a:r>
          </a:p>
        </p:txBody>
      </p:sp>
      <p:sp>
        <p:nvSpPr>
          <p:cNvPr id="8" name="TextBox 7">
            <a:extLst>
              <a:ext uri="{FF2B5EF4-FFF2-40B4-BE49-F238E27FC236}">
                <a16:creationId xmlns:a16="http://schemas.microsoft.com/office/drawing/2014/main" id="{63CD78E2-9E54-4D4F-BC38-255B68A85043}"/>
              </a:ext>
            </a:extLst>
          </p:cNvPr>
          <p:cNvSpPr txBox="1"/>
          <p:nvPr/>
        </p:nvSpPr>
        <p:spPr>
          <a:xfrm>
            <a:off x="405441" y="1327530"/>
            <a:ext cx="8333117" cy="4493538"/>
          </a:xfrm>
          <a:prstGeom prst="rect">
            <a:avLst/>
          </a:prstGeom>
          <a:noFill/>
        </p:spPr>
        <p:txBody>
          <a:bodyPr wrap="square" rtlCol="0">
            <a:spAutoFit/>
          </a:bodyPr>
          <a:lstStyle/>
          <a:p>
            <a:r>
              <a:rPr lang="en-US" sz="2000" b="1" dirty="0">
                <a:solidFill>
                  <a:srgbClr val="F15D22"/>
                </a:solidFill>
              </a:rPr>
              <a:t>School Advisory Council (SAC): </a:t>
            </a:r>
            <a:r>
              <a:rPr lang="en-US" sz="1400" b="1" dirty="0">
                <a:solidFill>
                  <a:srgbClr val="0095D3"/>
                </a:solidFill>
              </a:rPr>
              <a:t>The School Advisory Council shall be the sole body responsible for final decision-making at the school relating to implementation of ss.1001.42(18) and1008.345.U The SAC is composed of parents, teachers, community members, school administrators, non-instructional support staff, and other stakeholders who meet regularly to establish priorities, set annual objectives, and monitor action steps for school improvement. </a:t>
            </a:r>
          </a:p>
          <a:p>
            <a:endParaRPr lang="en-US" sz="1600" b="1" dirty="0">
              <a:solidFill>
                <a:srgbClr val="0095D3"/>
              </a:solidFill>
            </a:endParaRPr>
          </a:p>
          <a:p>
            <a:r>
              <a:rPr lang="en-US" sz="2000" b="1" dirty="0">
                <a:solidFill>
                  <a:srgbClr val="F15D22"/>
                </a:solidFill>
              </a:rPr>
              <a:t>School Advisory Forum (SAF</a:t>
            </a:r>
            <a:r>
              <a:rPr lang="en-US" sz="1600" b="1" dirty="0">
                <a:solidFill>
                  <a:srgbClr val="F15D22"/>
                </a:solidFill>
              </a:rPr>
              <a:t>): </a:t>
            </a:r>
            <a:r>
              <a:rPr lang="en-US" sz="1400" b="1" dirty="0">
                <a:solidFill>
                  <a:srgbClr val="0095D3"/>
                </a:solidFill>
              </a:rPr>
              <a:t>School Board policy requires that each school have a School Advisory Forum (SAF) composed of parents, teachers, community members, school administrators, non-instructional support staff, and other stakeholders. The SAF provides an opportunity for stakeholders to discuss and recommend actions on a variety of school issues. </a:t>
            </a:r>
          </a:p>
          <a:p>
            <a:r>
              <a:rPr lang="en-US" sz="1400" b="1" dirty="0">
                <a:solidFill>
                  <a:srgbClr val="0095D3"/>
                </a:solidFill>
              </a:rPr>
              <a:t>The School Advisory Forum (SAF) shall foster and promote communication between its stakeholders, the school, and the Area Advisory Council. The SAF shall bring forth recommendations, concerns and interests to and from their Area Advisory Council.</a:t>
            </a:r>
          </a:p>
          <a:p>
            <a:endParaRPr lang="en-US" sz="1400" dirty="0"/>
          </a:p>
          <a:p>
            <a:r>
              <a:rPr lang="en-US" sz="2000" b="1" dirty="0">
                <a:solidFill>
                  <a:srgbClr val="F15D22"/>
                </a:solidFill>
              </a:rPr>
              <a:t>School Improvement Plan (SIP): </a:t>
            </a:r>
            <a:r>
              <a:rPr lang="en-US" sz="1400" b="1" dirty="0">
                <a:solidFill>
                  <a:srgbClr val="0095D3"/>
                </a:solidFill>
              </a:rPr>
              <a:t>A School Improvement Plan containing specific objectives and action steps for achieving Florida's educational goals is required by Florida. The SAC has the primary responsibility for monitoring the implementation of the annual SIP. The SIP must be approved by the School Board. </a:t>
            </a:r>
          </a:p>
        </p:txBody>
      </p:sp>
    </p:spTree>
    <p:extLst>
      <p:ext uri="{BB962C8B-B14F-4D97-AF65-F5344CB8AC3E}">
        <p14:creationId xmlns:p14="http://schemas.microsoft.com/office/powerpoint/2010/main" val="2498191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0C51B-C706-4823-A9C4-7AB4D6804544}"/>
              </a:ext>
            </a:extLst>
          </p:cNvPr>
          <p:cNvSpPr>
            <a:spLocks noGrp="1"/>
          </p:cNvSpPr>
          <p:nvPr>
            <p:ph type="sldNum" sz="quarter" idx="12"/>
          </p:nvPr>
        </p:nvSpPr>
        <p:spPr/>
        <p:txBody>
          <a:bodyPr/>
          <a:lstStyle/>
          <a:p>
            <a:fld id="{9A47194C-3E5A-854F-B5AE-A6634FC20B3C}" type="slidenum">
              <a:rPr lang="en-US" smtClean="0"/>
              <a:pPr/>
              <a:t>50</a:t>
            </a:fld>
            <a:endParaRPr lang="en-US" dirty="0"/>
          </a:p>
        </p:txBody>
      </p:sp>
      <p:sp>
        <p:nvSpPr>
          <p:cNvPr id="4" name="Title 3">
            <a:extLst>
              <a:ext uri="{FF2B5EF4-FFF2-40B4-BE49-F238E27FC236}">
                <a16:creationId xmlns:a16="http://schemas.microsoft.com/office/drawing/2014/main" id="{EEE01912-37BB-4D4B-B92B-D1CA7116CA60}"/>
              </a:ext>
            </a:extLst>
          </p:cNvPr>
          <p:cNvSpPr>
            <a:spLocks noGrp="1"/>
          </p:cNvSpPr>
          <p:nvPr>
            <p:ph type="title"/>
          </p:nvPr>
        </p:nvSpPr>
        <p:spPr>
          <a:xfrm>
            <a:off x="649358" y="852532"/>
            <a:ext cx="8220004" cy="581992"/>
          </a:xfrm>
        </p:spPr>
        <p:txBody>
          <a:bodyPr/>
          <a:lstStyle/>
          <a:p>
            <a:pPr algn="ctr"/>
            <a:r>
              <a:rPr lang="en-US" sz="4400" spc="-25" dirty="0">
                <a:cs typeface="Calibri"/>
              </a:rPr>
              <a:t>SAC OFFICERS</a:t>
            </a:r>
            <a:br>
              <a:rPr lang="en-US" spc="-25" dirty="0">
                <a:cs typeface="Calibri"/>
              </a:rPr>
            </a:br>
            <a:endParaRPr lang="en-US" dirty="0"/>
          </a:p>
        </p:txBody>
      </p:sp>
      <p:sp>
        <p:nvSpPr>
          <p:cNvPr id="7" name="Text Placeholder 4">
            <a:extLst>
              <a:ext uri="{FF2B5EF4-FFF2-40B4-BE49-F238E27FC236}">
                <a16:creationId xmlns:a16="http://schemas.microsoft.com/office/drawing/2014/main" id="{1E798E2E-714E-440E-A1DB-749FE528F293}"/>
              </a:ext>
            </a:extLst>
          </p:cNvPr>
          <p:cNvSpPr>
            <a:spLocks noGrp="1"/>
          </p:cNvSpPr>
          <p:nvPr>
            <p:ph type="body" sz="quarter" idx="13"/>
          </p:nvPr>
        </p:nvSpPr>
        <p:spPr>
          <a:xfrm>
            <a:off x="874986" y="6561987"/>
            <a:ext cx="4844233" cy="45719"/>
          </a:xfrm>
        </p:spPr>
        <p:txBody>
          <a:bodyPr/>
          <a:lstStyle/>
          <a:p>
            <a:r>
              <a:rPr lang="en-US" sz="1200" dirty="0"/>
              <a:t>OFFICE OF SERVICE QUALITY</a:t>
            </a:r>
          </a:p>
          <a:p>
            <a:endParaRPr lang="en-US" dirty="0"/>
          </a:p>
        </p:txBody>
      </p:sp>
      <p:pic>
        <p:nvPicPr>
          <p:cNvPr id="5" name="Picture 4">
            <a:extLst>
              <a:ext uri="{FF2B5EF4-FFF2-40B4-BE49-F238E27FC236}">
                <a16:creationId xmlns:a16="http://schemas.microsoft.com/office/drawing/2014/main" id="{85DA40B1-5276-464B-A758-0B6AB8109677}"/>
              </a:ext>
            </a:extLst>
          </p:cNvPr>
          <p:cNvPicPr>
            <a:picLocks noChangeAspect="1"/>
          </p:cNvPicPr>
          <p:nvPr/>
        </p:nvPicPr>
        <p:blipFill>
          <a:blip r:embed="rId2"/>
          <a:stretch>
            <a:fillRect/>
          </a:stretch>
        </p:blipFill>
        <p:spPr>
          <a:xfrm>
            <a:off x="0" y="1580225"/>
            <a:ext cx="9144000" cy="3515558"/>
          </a:xfrm>
          <a:prstGeom prst="rect">
            <a:avLst/>
          </a:prstGeom>
        </p:spPr>
      </p:pic>
    </p:spTree>
    <p:extLst>
      <p:ext uri="{BB962C8B-B14F-4D97-AF65-F5344CB8AC3E}">
        <p14:creationId xmlns:p14="http://schemas.microsoft.com/office/powerpoint/2010/main" val="2372309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0E16C8-BDB4-43DC-9334-192C6459BDBA}"/>
              </a:ext>
            </a:extLst>
          </p:cNvPr>
          <p:cNvSpPr>
            <a:spLocks noGrp="1"/>
          </p:cNvSpPr>
          <p:nvPr>
            <p:ph type="sldNum" sz="quarter" idx="12"/>
          </p:nvPr>
        </p:nvSpPr>
        <p:spPr/>
        <p:txBody>
          <a:bodyPr/>
          <a:lstStyle/>
          <a:p>
            <a:fld id="{9A47194C-3E5A-854F-B5AE-A6634FC20B3C}" type="slidenum">
              <a:rPr lang="en-US" smtClean="0"/>
              <a:pPr/>
              <a:t>51</a:t>
            </a:fld>
            <a:endParaRPr lang="en-US" dirty="0"/>
          </a:p>
        </p:txBody>
      </p:sp>
      <p:sp>
        <p:nvSpPr>
          <p:cNvPr id="4" name="Title 3">
            <a:extLst>
              <a:ext uri="{FF2B5EF4-FFF2-40B4-BE49-F238E27FC236}">
                <a16:creationId xmlns:a16="http://schemas.microsoft.com/office/drawing/2014/main" id="{4CA69ED7-3EF2-40DD-929A-AA204E860834}"/>
              </a:ext>
            </a:extLst>
          </p:cNvPr>
          <p:cNvSpPr>
            <a:spLocks noGrp="1"/>
          </p:cNvSpPr>
          <p:nvPr>
            <p:ph type="title"/>
          </p:nvPr>
        </p:nvSpPr>
        <p:spPr>
          <a:xfrm>
            <a:off x="1391478" y="291548"/>
            <a:ext cx="6639339" cy="1086678"/>
          </a:xfrm>
        </p:spPr>
        <p:txBody>
          <a:bodyPr/>
          <a:lstStyle/>
          <a:p>
            <a:pPr algn="ctr"/>
            <a:r>
              <a:rPr lang="en-US" sz="4400" spc="-5" dirty="0">
                <a:latin typeface="Calibri"/>
                <a:cs typeface="Calibri"/>
              </a:rPr>
              <a:t>SAC MEETINGS </a:t>
            </a:r>
            <a:br>
              <a:rPr lang="en-US" spc="-5" dirty="0">
                <a:latin typeface="Calibri"/>
                <a:cs typeface="Calibri"/>
              </a:rPr>
            </a:br>
            <a:endParaRPr lang="en-US" dirty="0"/>
          </a:p>
        </p:txBody>
      </p:sp>
      <p:sp>
        <p:nvSpPr>
          <p:cNvPr id="7" name="Text Placeholder 4">
            <a:extLst>
              <a:ext uri="{FF2B5EF4-FFF2-40B4-BE49-F238E27FC236}">
                <a16:creationId xmlns:a16="http://schemas.microsoft.com/office/drawing/2014/main" id="{23E33B3B-24B5-4DA1-AD1F-CCCCDE9D677F}"/>
              </a:ext>
            </a:extLst>
          </p:cNvPr>
          <p:cNvSpPr>
            <a:spLocks noGrp="1"/>
          </p:cNvSpPr>
          <p:nvPr>
            <p:ph type="body" sz="quarter" idx="13"/>
          </p:nvPr>
        </p:nvSpPr>
        <p:spPr>
          <a:xfrm>
            <a:off x="835572" y="6511159"/>
            <a:ext cx="4883647" cy="96548"/>
          </a:xfrm>
        </p:spPr>
        <p:txBody>
          <a:bodyPr/>
          <a:lstStyle/>
          <a:p>
            <a:r>
              <a:rPr lang="en-US" sz="1200" dirty="0"/>
              <a:t>OFFICE OF SERVICE QUALITY</a:t>
            </a:r>
          </a:p>
          <a:p>
            <a:endParaRPr lang="en-US" dirty="0"/>
          </a:p>
        </p:txBody>
      </p:sp>
      <p:pic>
        <p:nvPicPr>
          <p:cNvPr id="8" name="Picture 7">
            <a:extLst>
              <a:ext uri="{FF2B5EF4-FFF2-40B4-BE49-F238E27FC236}">
                <a16:creationId xmlns:a16="http://schemas.microsoft.com/office/drawing/2014/main" id="{5B6929FA-8ADD-45AB-ADF3-EDAFCD3F6BF9}"/>
              </a:ext>
            </a:extLst>
          </p:cNvPr>
          <p:cNvPicPr>
            <a:picLocks noChangeAspect="1"/>
          </p:cNvPicPr>
          <p:nvPr/>
        </p:nvPicPr>
        <p:blipFill>
          <a:blip r:embed="rId2"/>
          <a:stretch>
            <a:fillRect/>
          </a:stretch>
        </p:blipFill>
        <p:spPr>
          <a:xfrm>
            <a:off x="0" y="1378226"/>
            <a:ext cx="9144000" cy="3344694"/>
          </a:xfrm>
          <a:prstGeom prst="rect">
            <a:avLst/>
          </a:prstGeom>
        </p:spPr>
      </p:pic>
    </p:spTree>
    <p:extLst>
      <p:ext uri="{BB962C8B-B14F-4D97-AF65-F5344CB8AC3E}">
        <p14:creationId xmlns:p14="http://schemas.microsoft.com/office/powerpoint/2010/main" val="2607415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0E16C8-BDB4-43DC-9334-192C6459BDBA}"/>
              </a:ext>
            </a:extLst>
          </p:cNvPr>
          <p:cNvSpPr>
            <a:spLocks noGrp="1"/>
          </p:cNvSpPr>
          <p:nvPr>
            <p:ph type="sldNum" sz="quarter" idx="12"/>
          </p:nvPr>
        </p:nvSpPr>
        <p:spPr/>
        <p:txBody>
          <a:bodyPr/>
          <a:lstStyle/>
          <a:p>
            <a:fld id="{9A47194C-3E5A-854F-B5AE-A6634FC20B3C}" type="slidenum">
              <a:rPr lang="en-US" smtClean="0"/>
              <a:pPr/>
              <a:t>52</a:t>
            </a:fld>
            <a:endParaRPr lang="en-US" dirty="0"/>
          </a:p>
        </p:txBody>
      </p:sp>
      <p:sp>
        <p:nvSpPr>
          <p:cNvPr id="4" name="Title 3">
            <a:extLst>
              <a:ext uri="{FF2B5EF4-FFF2-40B4-BE49-F238E27FC236}">
                <a16:creationId xmlns:a16="http://schemas.microsoft.com/office/drawing/2014/main" id="{4CA69ED7-3EF2-40DD-929A-AA204E860834}"/>
              </a:ext>
            </a:extLst>
          </p:cNvPr>
          <p:cNvSpPr>
            <a:spLocks noGrp="1"/>
          </p:cNvSpPr>
          <p:nvPr>
            <p:ph type="title"/>
          </p:nvPr>
        </p:nvSpPr>
        <p:spPr>
          <a:xfrm>
            <a:off x="1391478" y="291548"/>
            <a:ext cx="6639339" cy="1086678"/>
          </a:xfrm>
        </p:spPr>
        <p:txBody>
          <a:bodyPr/>
          <a:lstStyle/>
          <a:p>
            <a:pPr algn="ctr"/>
            <a:r>
              <a:rPr lang="en-US" sz="4400" spc="-5" dirty="0">
                <a:latin typeface="Calibri"/>
                <a:cs typeface="Calibri"/>
              </a:rPr>
              <a:t>SAC MEETINGS </a:t>
            </a:r>
            <a:br>
              <a:rPr lang="en-US" spc="-5" dirty="0">
                <a:latin typeface="Calibri"/>
                <a:cs typeface="Calibri"/>
              </a:rPr>
            </a:br>
            <a:endParaRPr lang="en-US" dirty="0"/>
          </a:p>
        </p:txBody>
      </p:sp>
      <p:sp>
        <p:nvSpPr>
          <p:cNvPr id="7" name="Text Placeholder 4">
            <a:extLst>
              <a:ext uri="{FF2B5EF4-FFF2-40B4-BE49-F238E27FC236}">
                <a16:creationId xmlns:a16="http://schemas.microsoft.com/office/drawing/2014/main" id="{23E33B3B-24B5-4DA1-AD1F-CCCCDE9D677F}"/>
              </a:ext>
            </a:extLst>
          </p:cNvPr>
          <p:cNvSpPr>
            <a:spLocks noGrp="1"/>
          </p:cNvSpPr>
          <p:nvPr>
            <p:ph type="body" sz="quarter" idx="13"/>
          </p:nvPr>
        </p:nvSpPr>
        <p:spPr>
          <a:xfrm>
            <a:off x="764628" y="6561987"/>
            <a:ext cx="4954591" cy="45719"/>
          </a:xfrm>
        </p:spPr>
        <p:txBody>
          <a:bodyPr/>
          <a:lstStyle/>
          <a:p>
            <a:r>
              <a:rPr lang="en-US" sz="1200" dirty="0"/>
              <a:t>OFFICE OF SERVICE QUALITY</a:t>
            </a:r>
          </a:p>
          <a:p>
            <a:endParaRPr lang="en-US" dirty="0"/>
          </a:p>
        </p:txBody>
      </p:sp>
      <p:pic>
        <p:nvPicPr>
          <p:cNvPr id="2" name="Picture 1">
            <a:extLst>
              <a:ext uri="{FF2B5EF4-FFF2-40B4-BE49-F238E27FC236}">
                <a16:creationId xmlns:a16="http://schemas.microsoft.com/office/drawing/2014/main" id="{FF006201-4419-4468-8FBD-95F5E79FAB2F}"/>
              </a:ext>
            </a:extLst>
          </p:cNvPr>
          <p:cNvPicPr>
            <a:picLocks noChangeAspect="1"/>
          </p:cNvPicPr>
          <p:nvPr/>
        </p:nvPicPr>
        <p:blipFill>
          <a:blip r:embed="rId2"/>
          <a:stretch>
            <a:fillRect/>
          </a:stretch>
        </p:blipFill>
        <p:spPr>
          <a:xfrm>
            <a:off x="0" y="1251750"/>
            <a:ext cx="9144000" cy="4083729"/>
          </a:xfrm>
          <a:prstGeom prst="rect">
            <a:avLst/>
          </a:prstGeom>
        </p:spPr>
      </p:pic>
      <p:pic>
        <p:nvPicPr>
          <p:cNvPr id="5" name="Picture 4">
            <a:extLst>
              <a:ext uri="{FF2B5EF4-FFF2-40B4-BE49-F238E27FC236}">
                <a16:creationId xmlns:a16="http://schemas.microsoft.com/office/drawing/2014/main" id="{9937D29F-D4A5-4DE3-AC31-08C6A7150DBE}"/>
              </a:ext>
            </a:extLst>
          </p:cNvPr>
          <p:cNvPicPr>
            <a:picLocks noChangeAspect="1"/>
          </p:cNvPicPr>
          <p:nvPr/>
        </p:nvPicPr>
        <p:blipFill>
          <a:blip r:embed="rId3"/>
          <a:stretch>
            <a:fillRect/>
          </a:stretch>
        </p:blipFill>
        <p:spPr>
          <a:xfrm>
            <a:off x="52387" y="5041531"/>
            <a:ext cx="9039225" cy="791098"/>
          </a:xfrm>
          <a:prstGeom prst="rect">
            <a:avLst/>
          </a:prstGeom>
        </p:spPr>
      </p:pic>
    </p:spTree>
    <p:extLst>
      <p:ext uri="{BB962C8B-B14F-4D97-AF65-F5344CB8AC3E}">
        <p14:creationId xmlns:p14="http://schemas.microsoft.com/office/powerpoint/2010/main" val="3632794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6230" y="501757"/>
            <a:ext cx="11084112" cy="5799704"/>
          </a:xfrm>
        </p:spPr>
        <p:txBody>
          <a:bodyPr/>
          <a:lstStyle/>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5.  AdvancED</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ePROVE </a:t>
            </a:r>
          </a:p>
          <a:p>
            <a:pPr algn="ctr"/>
            <a:r>
              <a:rPr lang="en-US" sz="6600" dirty="0">
                <a:solidFill>
                  <a:schemeClr val="accent2"/>
                </a:solidFill>
                <a:latin typeface="Arial Black"/>
                <a:cs typeface="Arial Black"/>
              </a:rPr>
              <a:t> </a:t>
            </a:r>
          </a:p>
          <a:p>
            <a:pPr algn="ctr"/>
            <a:r>
              <a:rPr lang="en-US" sz="6600" dirty="0">
                <a:solidFill>
                  <a:schemeClr val="accent2"/>
                </a:solidFill>
                <a:latin typeface="Arial Black"/>
                <a:cs typeface="Arial Black"/>
              </a:rPr>
              <a:t>             STAKEHOLDER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SURVEY</a:t>
            </a:r>
          </a:p>
          <a:p>
            <a:pPr algn="ctr"/>
            <a:endParaRPr lang="en-US" sz="14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a:xfrm>
            <a:off x="772510" y="6511159"/>
            <a:ext cx="5037440" cy="209258"/>
          </a:xfrm>
        </p:spPr>
        <p:txBody>
          <a:bodyPr/>
          <a:lstStyle/>
          <a:p>
            <a:r>
              <a:rPr lang="en-US" sz="1200" dirty="0"/>
              <a:t>OFFICE OF SERVICE QUALITY</a:t>
            </a:r>
            <a:br>
              <a:rPr lang="en-US" dirty="0"/>
            </a:br>
            <a:endParaRPr lang="en-US" dirty="0"/>
          </a:p>
        </p:txBody>
      </p:sp>
    </p:spTree>
    <p:extLst>
      <p:ext uri="{BB962C8B-B14F-4D97-AF65-F5344CB8AC3E}">
        <p14:creationId xmlns:p14="http://schemas.microsoft.com/office/powerpoint/2010/main" val="1212142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E82E57-1443-440B-82F7-E9BC5465B344}"/>
              </a:ext>
            </a:extLst>
          </p:cNvPr>
          <p:cNvSpPr>
            <a:spLocks noGrp="1"/>
          </p:cNvSpPr>
          <p:nvPr>
            <p:ph type="sldNum" sz="quarter" idx="12"/>
          </p:nvPr>
        </p:nvSpPr>
        <p:spPr/>
        <p:txBody>
          <a:bodyPr/>
          <a:lstStyle/>
          <a:p>
            <a:fld id="{9A47194C-3E5A-854F-B5AE-A6634FC20B3C}" type="slidenum">
              <a:rPr lang="en-US" smtClean="0"/>
              <a:pPr/>
              <a:t>54</a:t>
            </a:fld>
            <a:endParaRPr lang="en-US" dirty="0"/>
          </a:p>
        </p:txBody>
      </p:sp>
      <p:sp>
        <p:nvSpPr>
          <p:cNvPr id="3" name="Text Placeholder 2">
            <a:extLst>
              <a:ext uri="{FF2B5EF4-FFF2-40B4-BE49-F238E27FC236}">
                <a16:creationId xmlns:a16="http://schemas.microsoft.com/office/drawing/2014/main" id="{4A15683D-27CC-4E85-95C4-97A9924D4F24}"/>
              </a:ext>
            </a:extLst>
          </p:cNvPr>
          <p:cNvSpPr>
            <a:spLocks noGrp="1"/>
          </p:cNvSpPr>
          <p:nvPr>
            <p:ph type="body" sz="quarter" idx="13"/>
          </p:nvPr>
        </p:nvSpPr>
        <p:spPr>
          <a:xfrm>
            <a:off x="765799" y="6363885"/>
            <a:ext cx="4072459" cy="431800"/>
          </a:xfrm>
        </p:spPr>
        <p:txBody>
          <a:bodyPr/>
          <a:lstStyle/>
          <a:p>
            <a:r>
              <a:rPr lang="en-US" sz="1200" dirty="0"/>
              <a:t>OFFICE OF SERVICE QUALITY</a:t>
            </a:r>
          </a:p>
          <a:p>
            <a:endParaRPr lang="en-US" dirty="0"/>
          </a:p>
        </p:txBody>
      </p:sp>
      <p:sp>
        <p:nvSpPr>
          <p:cNvPr id="4" name="Title 3">
            <a:extLst>
              <a:ext uri="{FF2B5EF4-FFF2-40B4-BE49-F238E27FC236}">
                <a16:creationId xmlns:a16="http://schemas.microsoft.com/office/drawing/2014/main" id="{B5A655DE-E995-46BA-A341-AF316AA3B0FF}"/>
              </a:ext>
            </a:extLst>
          </p:cNvPr>
          <p:cNvSpPr>
            <a:spLocks noGrp="1"/>
          </p:cNvSpPr>
          <p:nvPr>
            <p:ph type="title"/>
          </p:nvPr>
        </p:nvSpPr>
        <p:spPr>
          <a:xfrm>
            <a:off x="1962147" y="829124"/>
            <a:ext cx="8798295" cy="786318"/>
          </a:xfrm>
        </p:spPr>
        <p:txBody>
          <a:bodyPr/>
          <a:lstStyle/>
          <a:p>
            <a:r>
              <a:rPr lang="en-US" sz="3200" dirty="0"/>
              <a:t>     </a:t>
            </a:r>
            <a:r>
              <a:rPr lang="en-US" sz="2800" dirty="0"/>
              <a:t>AdvancED eProve </a:t>
            </a:r>
            <a:br>
              <a:rPr lang="en-US" sz="3200" dirty="0"/>
            </a:br>
            <a:r>
              <a:rPr lang="en-US" sz="3600" dirty="0"/>
              <a:t>STAKEHOLDER SURVEYS</a:t>
            </a:r>
            <a:br>
              <a:rPr lang="en-US" dirty="0"/>
            </a:br>
            <a:endParaRPr lang="en-US" dirty="0"/>
          </a:p>
        </p:txBody>
      </p:sp>
      <p:sp>
        <p:nvSpPr>
          <p:cNvPr id="5" name="Text Placeholder 4">
            <a:extLst>
              <a:ext uri="{FF2B5EF4-FFF2-40B4-BE49-F238E27FC236}">
                <a16:creationId xmlns:a16="http://schemas.microsoft.com/office/drawing/2014/main" id="{6868E8F7-12D9-4057-B8B5-705B6CFE1928}"/>
              </a:ext>
            </a:extLst>
          </p:cNvPr>
          <p:cNvSpPr>
            <a:spLocks noGrp="1"/>
          </p:cNvSpPr>
          <p:nvPr>
            <p:ph type="body" sz="quarter" idx="16"/>
          </p:nvPr>
        </p:nvSpPr>
        <p:spPr>
          <a:xfrm>
            <a:off x="131736" y="1269258"/>
            <a:ext cx="2867063" cy="4759617"/>
          </a:xfrm>
        </p:spPr>
        <p:txBody>
          <a:bodyPr/>
          <a:lstStyle/>
          <a:p>
            <a:pPr algn="ctr"/>
            <a:endParaRPr lang="en-US" sz="2800" b="1" dirty="0">
              <a:solidFill>
                <a:srgbClr val="00A5E3"/>
              </a:solidFill>
            </a:endParaRPr>
          </a:p>
          <a:p>
            <a:r>
              <a:rPr lang="en-US" sz="3200" b="1" dirty="0">
                <a:solidFill>
                  <a:srgbClr val="F15D22"/>
                </a:solidFill>
                <a:latin typeface="Arial Narrow Bold" panose="020B0706020202030204" pitchFamily="34" charset="0"/>
              </a:rPr>
              <a:t>Administration</a:t>
            </a:r>
            <a:endParaRPr lang="en-US" sz="1200" b="1" dirty="0">
              <a:solidFill>
                <a:srgbClr val="F15D22"/>
              </a:solidFill>
              <a:latin typeface="Arial Narrow Bold" panose="020B0706020202030204" pitchFamily="34" charset="0"/>
            </a:endParaRPr>
          </a:p>
          <a:p>
            <a:r>
              <a:rPr lang="en-US" sz="3200" b="1" dirty="0">
                <a:solidFill>
                  <a:srgbClr val="F15D22"/>
                </a:solidFill>
                <a:latin typeface="Arial Narrow Bold" panose="020B0706020202030204" pitchFamily="34" charset="0"/>
              </a:rPr>
              <a:t>Window:  </a:t>
            </a:r>
          </a:p>
          <a:p>
            <a:endParaRPr lang="en-US" sz="2400" b="1" dirty="0">
              <a:solidFill>
                <a:srgbClr val="F15D22"/>
              </a:solidFill>
              <a:latin typeface="Arial Narrow Bold" panose="020B0706020202030204" pitchFamily="34" charset="0"/>
            </a:endParaRPr>
          </a:p>
          <a:p>
            <a:r>
              <a:rPr lang="en-US" sz="5400" b="1" dirty="0">
                <a:solidFill>
                  <a:srgbClr val="F15D22"/>
                </a:solidFill>
                <a:latin typeface="Arial Narrow Bold" panose="020B0706020202030204" pitchFamily="34" charset="0"/>
              </a:rPr>
              <a:t>April 2  </a:t>
            </a:r>
          </a:p>
          <a:p>
            <a:endParaRPr lang="en-US" sz="3200" b="1" dirty="0">
              <a:solidFill>
                <a:srgbClr val="F15D22"/>
              </a:solidFill>
              <a:latin typeface="Arial Narrow Bold" panose="020B0706020202030204" pitchFamily="34" charset="0"/>
            </a:endParaRPr>
          </a:p>
          <a:p>
            <a:r>
              <a:rPr lang="en-US" sz="2800" b="1" dirty="0">
                <a:solidFill>
                  <a:srgbClr val="F15D22"/>
                </a:solidFill>
                <a:latin typeface="Arial Narrow Bold" panose="020B0706020202030204" pitchFamily="34" charset="0"/>
              </a:rPr>
              <a:t>through</a:t>
            </a:r>
          </a:p>
          <a:p>
            <a:pPr lvl="1"/>
            <a:r>
              <a:rPr lang="en-US" sz="3200" b="1" dirty="0">
                <a:solidFill>
                  <a:srgbClr val="F15D22"/>
                </a:solidFill>
                <a:latin typeface="Arial Narrow Bold" panose="020B0706020202030204" pitchFamily="34" charset="0"/>
              </a:rPr>
              <a:t> </a:t>
            </a:r>
          </a:p>
          <a:p>
            <a:endParaRPr lang="en-US" sz="1800" b="1" dirty="0">
              <a:solidFill>
                <a:srgbClr val="F15D22"/>
              </a:solidFill>
              <a:latin typeface="Arial Narrow Bold" panose="020B0706020202030204" pitchFamily="34" charset="0"/>
            </a:endParaRPr>
          </a:p>
          <a:p>
            <a:r>
              <a:rPr lang="en-US" sz="5400" b="1" dirty="0">
                <a:solidFill>
                  <a:srgbClr val="F15D22"/>
                </a:solidFill>
                <a:latin typeface="Arial Narrow Bold" panose="020B0706020202030204" pitchFamily="34" charset="0"/>
              </a:rPr>
              <a:t>May 24 </a:t>
            </a:r>
          </a:p>
          <a:p>
            <a:endParaRPr lang="en-US" dirty="0">
              <a:solidFill>
                <a:srgbClr val="F15D22"/>
              </a:solidFill>
              <a:latin typeface="Arial Narrow Bold" panose="020B0706020202030204" pitchFamily="34" charset="0"/>
            </a:endParaRPr>
          </a:p>
          <a:p>
            <a:r>
              <a:rPr lang="en-US" sz="3200" dirty="0">
                <a:solidFill>
                  <a:srgbClr val="F15D22"/>
                </a:solidFill>
                <a:latin typeface="Arial Narrow Bold" panose="020B0706020202030204" pitchFamily="34" charset="0"/>
              </a:rPr>
              <a:t>(Revised Date) </a:t>
            </a:r>
          </a:p>
        </p:txBody>
      </p:sp>
      <p:sp>
        <p:nvSpPr>
          <p:cNvPr id="6" name="Text Placeholder 5">
            <a:extLst>
              <a:ext uri="{FF2B5EF4-FFF2-40B4-BE49-F238E27FC236}">
                <a16:creationId xmlns:a16="http://schemas.microsoft.com/office/drawing/2014/main" id="{0845CB1F-EBFC-4715-8411-40CCF5572C3E}"/>
              </a:ext>
            </a:extLst>
          </p:cNvPr>
          <p:cNvSpPr>
            <a:spLocks noGrp="1"/>
          </p:cNvSpPr>
          <p:nvPr>
            <p:ph type="body" sz="quarter" idx="17"/>
          </p:nvPr>
        </p:nvSpPr>
        <p:spPr/>
        <p:txBody>
          <a:bodyPr/>
          <a:lstStyle/>
          <a:p>
            <a:endParaRPr lang="en-US" sz="2400" b="1" dirty="0">
              <a:latin typeface="Arial Narrow Bold" panose="020B0706020202030204" pitchFamily="34" charset="0"/>
            </a:endParaRPr>
          </a:p>
          <a:p>
            <a:r>
              <a:rPr lang="en-US" sz="2400" b="1" dirty="0">
                <a:latin typeface="Arial Narrow Bold" panose="020B0706020202030204" pitchFamily="34" charset="0"/>
              </a:rPr>
              <a:t>Completion Targets:</a:t>
            </a:r>
          </a:p>
          <a:p>
            <a:endParaRPr lang="en-US" sz="800" b="1" dirty="0">
              <a:latin typeface="Arial Narrow Bold" panose="020B0706020202030204" pitchFamily="34" charset="0"/>
            </a:endParaRPr>
          </a:p>
          <a:p>
            <a:r>
              <a:rPr lang="en-US" sz="2800" b="1" dirty="0">
                <a:latin typeface="Arial Narrow Bold" panose="020B0706020202030204" pitchFamily="34" charset="0"/>
              </a:rPr>
              <a:t>Parents 20%</a:t>
            </a:r>
          </a:p>
          <a:p>
            <a:r>
              <a:rPr lang="en-US" sz="2800" b="1" dirty="0">
                <a:latin typeface="Arial Narrow Bold" panose="020B0706020202030204" pitchFamily="34" charset="0"/>
              </a:rPr>
              <a:t>Students 40%</a:t>
            </a:r>
          </a:p>
          <a:p>
            <a:r>
              <a:rPr lang="en-US" sz="2800" b="1" dirty="0">
                <a:latin typeface="Arial Narrow Bold" panose="020B0706020202030204" pitchFamily="34" charset="0"/>
              </a:rPr>
              <a:t>Staff 60%      </a:t>
            </a:r>
          </a:p>
          <a:p>
            <a:r>
              <a:rPr lang="en-US" b="1" dirty="0"/>
              <a:t>      </a:t>
            </a:r>
          </a:p>
          <a:p>
            <a:endParaRPr lang="en-US" dirty="0"/>
          </a:p>
        </p:txBody>
      </p:sp>
      <p:sp>
        <p:nvSpPr>
          <p:cNvPr id="12" name="Rectangle 11">
            <a:extLst>
              <a:ext uri="{FF2B5EF4-FFF2-40B4-BE49-F238E27FC236}">
                <a16:creationId xmlns:a16="http://schemas.microsoft.com/office/drawing/2014/main" id="{A57DABE3-CCAC-4BA8-9D82-B4AE2E538AC0}"/>
              </a:ext>
            </a:extLst>
          </p:cNvPr>
          <p:cNvSpPr/>
          <p:nvPr/>
        </p:nvSpPr>
        <p:spPr>
          <a:xfrm>
            <a:off x="3188237" y="1209046"/>
            <a:ext cx="2766116" cy="2240422"/>
          </a:xfrm>
          <a:prstGeom prst="rect">
            <a:avLst/>
          </a:prstGeom>
        </p:spPr>
        <p:txBody>
          <a:bodyPr wrap="square">
            <a:spAutoFit/>
          </a:bodyPr>
          <a:lstStyle/>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2000" b="1" dirty="0">
                <a:solidFill>
                  <a:srgbClr val="0095D3"/>
                </a:solidFill>
                <a:latin typeface="Arial Narrow Bold" panose="020B0706020202030204" pitchFamily="34" charset="0"/>
                <a:ea typeface="Calibri" panose="020F0502020204030204" pitchFamily="34" charset="0"/>
                <a:cs typeface="Times New Roman" panose="02020603050405020304" pitchFamily="18" charset="0"/>
              </a:rPr>
              <a:t>Parent Survey </a:t>
            </a:r>
            <a:endParaRPr lang="en-US" sz="2000" dirty="0">
              <a:solidFill>
                <a:srgbClr val="0095D3"/>
              </a:solidFill>
              <a:latin typeface="Arial Narrow Bold" panose="020B070602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b="1" dirty="0">
                <a:solidFill>
                  <a:srgbClr val="0095D3"/>
                </a:solidFill>
                <a:latin typeface="Arial Narrow Bold" panose="020B0706020202030204" pitchFamily="34" charset="0"/>
                <a:ea typeface="Calibri" panose="020F0502020204030204" pitchFamily="34" charset="0"/>
                <a:cs typeface="Times New Roman" panose="02020603050405020304" pitchFamily="18" charset="0"/>
              </a:rPr>
              <a:t>This survey asks parents their opinions about their child’s school, including questions about teachers, administrators, and other aspects of their child’s and their own experiences with the school.</a:t>
            </a:r>
            <a:endParaRPr lang="en-US" sz="1400" dirty="0">
              <a:solidFill>
                <a:srgbClr val="0095D3"/>
              </a:solidFill>
              <a:effectLst/>
              <a:latin typeface="Arial Narrow Bold" panose="020B0706020202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4B725AD5-E480-4D77-B156-741F879D9B61}"/>
              </a:ext>
            </a:extLst>
          </p:cNvPr>
          <p:cNvSpPr/>
          <p:nvPr/>
        </p:nvSpPr>
        <p:spPr>
          <a:xfrm>
            <a:off x="6143790" y="3683978"/>
            <a:ext cx="2746980" cy="1676806"/>
          </a:xfrm>
          <a:prstGeom prst="rect">
            <a:avLst/>
          </a:prstGeom>
        </p:spPr>
        <p:txBody>
          <a:bodyPr wrap="square">
            <a:spAutoFit/>
          </a:bodyPr>
          <a:lstStyle/>
          <a:p>
            <a:pPr>
              <a:lnSpc>
                <a:spcPct val="107000"/>
              </a:lnSpc>
              <a:spcAft>
                <a:spcPts val="800"/>
              </a:spcAft>
            </a:pPr>
            <a:r>
              <a:rPr lang="en-US" sz="2000" b="1" u="sng" dirty="0">
                <a:solidFill>
                  <a:srgbClr val="0095D3"/>
                </a:solidFill>
                <a:latin typeface="Arial Narrow Bold" panose="020B0706020202030204" pitchFamily="34" charset="0"/>
                <a:ea typeface="Calibri" panose="020F0502020204030204" pitchFamily="34" charset="0"/>
                <a:cs typeface="Times New Roman" panose="02020603050405020304" pitchFamily="18" charset="0"/>
              </a:rPr>
              <a:t>Staff Surveys</a:t>
            </a:r>
            <a:endParaRPr lang="en-US" sz="2000" dirty="0">
              <a:solidFill>
                <a:srgbClr val="0095D3"/>
              </a:solidFill>
              <a:latin typeface="Arial Narrow Bold" panose="020B070602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b="1" dirty="0">
                <a:solidFill>
                  <a:srgbClr val="0095D3"/>
                </a:solidFill>
                <a:latin typeface="Arial Narrow Bold" panose="020B0706020202030204" pitchFamily="34" charset="0"/>
                <a:ea typeface="Calibri" panose="020F0502020204030204" pitchFamily="34" charset="0"/>
                <a:cs typeface="Times New Roman" panose="02020603050405020304" pitchFamily="18" charset="0"/>
              </a:rPr>
              <a:t>This survey asks staff their opinions about their school, including teachers, administrators, students, and other aspects of their experiences at their school</a:t>
            </a:r>
            <a:endParaRPr lang="en-US" sz="1400" dirty="0">
              <a:solidFill>
                <a:srgbClr val="0095D3"/>
              </a:solidFill>
              <a:effectLst/>
              <a:latin typeface="Arial Narrow Bold" panose="020B0706020202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0F057A91-3A4D-4DF3-B794-429FDC1D83C2}"/>
              </a:ext>
            </a:extLst>
          </p:cNvPr>
          <p:cNvSpPr/>
          <p:nvPr/>
        </p:nvSpPr>
        <p:spPr>
          <a:xfrm>
            <a:off x="3158197" y="3683978"/>
            <a:ext cx="2826195" cy="2207527"/>
          </a:xfrm>
          <a:prstGeom prst="rect">
            <a:avLst/>
          </a:prstGeom>
        </p:spPr>
        <p:txBody>
          <a:bodyPr wrap="square">
            <a:spAutoFit/>
          </a:bodyPr>
          <a:lstStyle/>
          <a:p>
            <a:pPr algn="just">
              <a:lnSpc>
                <a:spcPct val="107000"/>
              </a:lnSpc>
              <a:spcAft>
                <a:spcPts val="800"/>
              </a:spcAft>
            </a:pPr>
            <a:r>
              <a:rPr lang="en-US" sz="2000" b="1" dirty="0">
                <a:solidFill>
                  <a:srgbClr val="0095D3"/>
                </a:solidFill>
                <a:latin typeface="Arial Narrow Bold" panose="020B0706020202030204" pitchFamily="34" charset="0"/>
                <a:ea typeface="Calibri" panose="020F0502020204030204" pitchFamily="34" charset="0"/>
                <a:cs typeface="Calibri" panose="020F0502020204030204" pitchFamily="34" charset="0"/>
              </a:rPr>
              <a:t>Student Survey </a:t>
            </a:r>
          </a:p>
          <a:p>
            <a:pPr algn="just">
              <a:lnSpc>
                <a:spcPct val="107000"/>
              </a:lnSpc>
              <a:spcAft>
                <a:spcPts val="800"/>
              </a:spcAft>
            </a:pPr>
            <a:r>
              <a:rPr lang="en-US" sz="1300" b="1" dirty="0">
                <a:solidFill>
                  <a:srgbClr val="0095D3"/>
                </a:solidFill>
                <a:latin typeface="Arial Narrow Bold" panose="020B0706020202030204" pitchFamily="34" charset="0"/>
                <a:ea typeface="Calibri" panose="020F0502020204030204" pitchFamily="34" charset="0"/>
                <a:cs typeface="Calibri" panose="020F0502020204030204" pitchFamily="34" charset="0"/>
              </a:rPr>
              <a:t>(</a:t>
            </a:r>
            <a:r>
              <a:rPr lang="en-US" sz="1300" b="1" dirty="0">
                <a:solidFill>
                  <a:srgbClr val="0095D3"/>
                </a:solidFill>
                <a:latin typeface="Arial Narrow Bold" panose="020B0706020202030204" pitchFamily="34" charset="0"/>
                <a:cs typeface="Calibri" panose="020F0502020204030204" pitchFamily="34" charset="0"/>
              </a:rPr>
              <a:t>Elementary: 3-5,  </a:t>
            </a:r>
            <a:r>
              <a:rPr lang="en-US" sz="1300" b="1" dirty="0">
                <a:solidFill>
                  <a:srgbClr val="0095D3"/>
                </a:solidFill>
                <a:latin typeface="Arial Narrow Bold" panose="020B0706020202030204" pitchFamily="34" charset="0"/>
                <a:ea typeface="Calibri" panose="020F0502020204030204" pitchFamily="34" charset="0"/>
                <a:cs typeface="Calibri" panose="020F0502020204030204" pitchFamily="34" charset="0"/>
              </a:rPr>
              <a:t>Middle &amp; High:  6-12)</a:t>
            </a:r>
            <a:endParaRPr lang="en-US" sz="1300" dirty="0">
              <a:solidFill>
                <a:srgbClr val="0095D3"/>
              </a:solidFill>
              <a:latin typeface="Arial Narrow Bold" panose="020B0706020202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1400" b="1" dirty="0">
                <a:solidFill>
                  <a:srgbClr val="0095D3"/>
                </a:solidFill>
                <a:latin typeface="Arial Narrow Bold" panose="020B0706020202030204" pitchFamily="34" charset="0"/>
                <a:ea typeface="Calibri" panose="020F0502020204030204" pitchFamily="34" charset="0"/>
                <a:cs typeface="Calibri" panose="020F0502020204030204" pitchFamily="34" charset="0"/>
              </a:rPr>
              <a:t>This survey asks middle and high school students their opinions about their school, including their teachers, administrators, their peers, and other aspects of their experiences at school.</a:t>
            </a:r>
            <a:endParaRPr lang="en-US" sz="1400" dirty="0">
              <a:solidFill>
                <a:srgbClr val="0095D3"/>
              </a:solidFill>
              <a:effectLst/>
              <a:latin typeface="Arial Narrow Bold" panose="020B0706020202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8792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EF7781-7166-4C26-86A7-40D8CFF4C219}"/>
              </a:ext>
            </a:extLst>
          </p:cNvPr>
          <p:cNvSpPr>
            <a:spLocks noGrp="1"/>
          </p:cNvSpPr>
          <p:nvPr>
            <p:ph type="sldNum" sz="quarter" idx="12"/>
          </p:nvPr>
        </p:nvSpPr>
        <p:spPr/>
        <p:txBody>
          <a:bodyPr/>
          <a:lstStyle/>
          <a:p>
            <a:fld id="{9A47194C-3E5A-854F-B5AE-A6634FC20B3C}" type="slidenum">
              <a:rPr lang="en-US" smtClean="0"/>
              <a:pPr/>
              <a:t>55</a:t>
            </a:fld>
            <a:endParaRPr lang="en-US" dirty="0"/>
          </a:p>
        </p:txBody>
      </p:sp>
      <p:sp>
        <p:nvSpPr>
          <p:cNvPr id="4" name="Title 3">
            <a:extLst>
              <a:ext uri="{FF2B5EF4-FFF2-40B4-BE49-F238E27FC236}">
                <a16:creationId xmlns:a16="http://schemas.microsoft.com/office/drawing/2014/main" id="{43DE1254-8A22-490A-90CE-206509644CAB}"/>
              </a:ext>
            </a:extLst>
          </p:cNvPr>
          <p:cNvSpPr>
            <a:spLocks noGrp="1"/>
          </p:cNvSpPr>
          <p:nvPr>
            <p:ph type="title"/>
          </p:nvPr>
        </p:nvSpPr>
        <p:spPr>
          <a:xfrm>
            <a:off x="211598" y="250294"/>
            <a:ext cx="8713248" cy="861755"/>
          </a:xfrm>
        </p:spPr>
        <p:txBody>
          <a:bodyPr/>
          <a:lstStyle/>
          <a:p>
            <a:pPr algn="ctr"/>
            <a:r>
              <a:rPr lang="en-US" sz="4400" dirty="0"/>
              <a:t>SURVEY PROCESS</a:t>
            </a:r>
          </a:p>
        </p:txBody>
      </p:sp>
      <p:sp>
        <p:nvSpPr>
          <p:cNvPr id="5" name="Text Placeholder 4">
            <a:extLst>
              <a:ext uri="{FF2B5EF4-FFF2-40B4-BE49-F238E27FC236}">
                <a16:creationId xmlns:a16="http://schemas.microsoft.com/office/drawing/2014/main" id="{F3D86F93-35B3-4008-8D8C-89CB93CA2B7E}"/>
              </a:ext>
            </a:extLst>
          </p:cNvPr>
          <p:cNvSpPr>
            <a:spLocks noGrp="1"/>
          </p:cNvSpPr>
          <p:nvPr>
            <p:ph type="body" sz="quarter" idx="13"/>
          </p:nvPr>
        </p:nvSpPr>
        <p:spPr>
          <a:xfrm>
            <a:off x="838830" y="6551939"/>
            <a:ext cx="4880389" cy="55767"/>
          </a:xfrm>
        </p:spPr>
        <p:txBody>
          <a:bodyPr/>
          <a:lstStyle/>
          <a:p>
            <a:r>
              <a:rPr lang="en-US" sz="1200" dirty="0"/>
              <a:t>OFFICE OF SERVICE QUALITY</a:t>
            </a:r>
          </a:p>
          <a:p>
            <a:endParaRPr lang="en-US" dirty="0"/>
          </a:p>
        </p:txBody>
      </p:sp>
      <p:sp>
        <p:nvSpPr>
          <p:cNvPr id="2" name="Rectangle 1">
            <a:extLst>
              <a:ext uri="{FF2B5EF4-FFF2-40B4-BE49-F238E27FC236}">
                <a16:creationId xmlns:a16="http://schemas.microsoft.com/office/drawing/2014/main" id="{3245675E-F265-41B9-A35A-D7AE50AA2A08}"/>
              </a:ext>
            </a:extLst>
          </p:cNvPr>
          <p:cNvSpPr/>
          <p:nvPr/>
        </p:nvSpPr>
        <p:spPr>
          <a:xfrm>
            <a:off x="211599" y="1349488"/>
            <a:ext cx="8713247" cy="4598695"/>
          </a:xfrm>
          <a:prstGeom prst="rect">
            <a:avLst/>
          </a:prstGeom>
        </p:spPr>
        <p:txBody>
          <a:bodyPr wrap="square">
            <a:spAutoFit/>
          </a:bodyPr>
          <a:lstStyle/>
          <a:p>
            <a:pPr>
              <a:lnSpc>
                <a:spcPct val="107000"/>
              </a:lnSpc>
            </a:pPr>
            <a:r>
              <a:rPr lang="en-US" sz="1200" b="1" dirty="0">
                <a:latin typeface="Arial" panose="020B0604020202020204" pitchFamily="34" charset="0"/>
                <a:cs typeface="Arial" panose="020B0604020202020204" pitchFamily="34" charset="0"/>
              </a:rPr>
              <a:t>BCPS will be using the AdvancED eProve Surveys as the 2018 Stakeholder Survey.  The surveys will be available online only and will be available in multiple languages. </a:t>
            </a:r>
          </a:p>
          <a:p>
            <a:pPr>
              <a:lnSpc>
                <a:spcPct val="107000"/>
              </a:lnSpc>
            </a:pPr>
            <a:endParaRPr lang="en-US" sz="1200" b="1"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b="1" dirty="0">
                <a:solidFill>
                  <a:srgbClr val="F15D22"/>
                </a:solidFill>
                <a:latin typeface="Arial" panose="020B0604020202020204" pitchFamily="34" charset="0"/>
                <a:ea typeface="Calibri" panose="020F0502020204030204" pitchFamily="34" charset="0"/>
                <a:cs typeface="Arial" panose="020B0604020202020204" pitchFamily="34" charset="0"/>
              </a:rPr>
              <a:t>• Parent Survey Code: </a:t>
            </a:r>
            <a:r>
              <a:rPr lang="en-US" sz="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2" action="ppaction://hlinkfile"/>
              </a:rPr>
              <a:t>https</a:t>
            </a:r>
            <a:r>
              <a:rPr lang="en-US" sz="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://eprovesurveys.advanced.org/surveys/#/action/60990/p568</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latin typeface="Arial" panose="020B0604020202020204" pitchFamily="34" charset="0"/>
                <a:ea typeface="Calibri" panose="020F0502020204030204" pitchFamily="34" charset="0"/>
                <a:cs typeface="Arial" panose="020B0604020202020204" pitchFamily="34" charset="0"/>
              </a:rPr>
              <a:t>Send the survey message with the codes to parents and post on the school website</a:t>
            </a:r>
            <a:r>
              <a:rPr lang="en-US" sz="1200" b="1"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Since the survey is only online, please make computers available for parents who may not have access to the internet.</a:t>
            </a:r>
          </a:p>
          <a:p>
            <a:pPr>
              <a:lnSpc>
                <a:spcPct val="107000"/>
              </a:lnSpc>
            </a:pPr>
            <a:r>
              <a:rPr lang="en-US" sz="1200"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r>
              <a:rPr lang="en-US" sz="1200" b="1" dirty="0">
                <a:solidFill>
                  <a:srgbClr val="F15D22"/>
                </a:solidFill>
                <a:latin typeface="Arial" panose="020B0604020202020204" pitchFamily="34" charset="0"/>
                <a:ea typeface="Calibri" panose="020F0502020204030204" pitchFamily="34" charset="0"/>
                <a:cs typeface="Arial" panose="020B0604020202020204" pitchFamily="34" charset="0"/>
              </a:rPr>
              <a:t>• Staff Survey Code: </a:t>
            </a:r>
            <a:r>
              <a:rPr lang="en-US" sz="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https://eprovesurveys.advanc-ed.org/surveys/#/action/60989/p568</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latin typeface="Arial" panose="020B0604020202020204" pitchFamily="34" charset="0"/>
                <a:ea typeface="Calibri" panose="020F0502020204030204" pitchFamily="34" charset="0"/>
                <a:cs typeface="Arial" panose="020B0604020202020204" pitchFamily="34" charset="0"/>
              </a:rPr>
              <a:t>Send survey message to staff via email.  Surveys taken in a group setting generally have a positive effect on the completion rate.</a:t>
            </a:r>
          </a:p>
          <a:p>
            <a:pPr>
              <a:lnSpc>
                <a:spcPct val="107000"/>
              </a:lnSpc>
            </a:pPr>
            <a:r>
              <a:rPr lang="en-US" sz="1200"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r>
              <a:rPr lang="en-US" sz="1200" b="1" dirty="0">
                <a:solidFill>
                  <a:srgbClr val="F15D22"/>
                </a:solidFill>
                <a:latin typeface="Arial" panose="020B0604020202020204" pitchFamily="34" charset="0"/>
                <a:ea typeface="Calibri" panose="020F0502020204030204" pitchFamily="34" charset="0"/>
                <a:cs typeface="Arial" panose="020B0604020202020204" pitchFamily="34" charset="0"/>
              </a:rPr>
              <a:t>• Student Survey Code for Elementary (grades 3-5): </a:t>
            </a:r>
            <a:endParaRPr lang="en-US" sz="1200" dirty="0">
              <a:solidFill>
                <a:srgbClr val="F15D22"/>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https://eprovesurveys.advanc-ed.org/surveys/#/action/60992/p568</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latin typeface="Arial" panose="020B0604020202020204" pitchFamily="34" charset="0"/>
                <a:ea typeface="Calibri" panose="020F0502020204030204" pitchFamily="34" charset="0"/>
                <a:cs typeface="Arial" panose="020B0604020202020204" pitchFamily="34" charset="0"/>
              </a:rPr>
              <a:t>Only grades 3-5 will be asked to take the survey and this is best done in a lab or class setting.</a:t>
            </a:r>
          </a:p>
          <a:p>
            <a:pPr>
              <a:lnSpc>
                <a:spcPct val="107000"/>
              </a:lnSpc>
            </a:pPr>
            <a:r>
              <a:rPr lang="en-US" sz="1200"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r>
              <a:rPr lang="en-US" sz="1200" b="1" dirty="0">
                <a:solidFill>
                  <a:srgbClr val="F15D22"/>
                </a:solidFill>
                <a:latin typeface="Arial" panose="020B0604020202020204" pitchFamily="34" charset="0"/>
                <a:ea typeface="Calibri" panose="020F0502020204030204" pitchFamily="34" charset="0"/>
                <a:cs typeface="Arial" panose="020B0604020202020204" pitchFamily="34" charset="0"/>
              </a:rPr>
              <a:t>• Student Survey Code for Middle and High (grades 6-12):</a:t>
            </a:r>
            <a:endParaRPr lang="en-US" sz="1200" dirty="0">
              <a:solidFill>
                <a:srgbClr val="F15D22"/>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https://eprovesurveys.advanc-ed.org/surveys/#/action/60993/p568</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b="1"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It is best to assign a specific subject area to be responsible for survey completion.</a:t>
            </a:r>
          </a:p>
          <a:p>
            <a:pPr>
              <a:lnSpc>
                <a:spcPct val="107000"/>
              </a:lnSpc>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b="1" dirty="0">
                <a:solidFill>
                  <a:srgbClr val="F15D22"/>
                </a:solidFill>
                <a:latin typeface="Arial" panose="020B0604020202020204" pitchFamily="34" charset="0"/>
                <a:cs typeface="Arial" panose="020B0604020202020204" pitchFamily="34" charset="0"/>
              </a:rPr>
              <a:t>Check Survey Responses for Your School:</a:t>
            </a:r>
            <a:endParaRPr lang="en-US" sz="1200" dirty="0">
              <a:solidFill>
                <a:srgbClr val="F15D22"/>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Log on to </a:t>
            </a:r>
            <a:r>
              <a:rPr lang="en-US" sz="1200" u="sng" dirty="0">
                <a:latin typeface="Arial" panose="020B0604020202020204" pitchFamily="34" charset="0"/>
                <a:cs typeface="Arial" panose="020B0604020202020204" pitchFamily="34" charset="0"/>
                <a:hlinkClick r:id="rId5"/>
              </a:rPr>
              <a:t>http://www.advanc-ed.org/login</a:t>
            </a:r>
            <a:r>
              <a:rPr lang="en-US" sz="1200" dirty="0">
                <a:latin typeface="Arial" panose="020B0604020202020204" pitchFamily="34" charset="0"/>
                <a:cs typeface="Arial" panose="020B0604020202020204" pitchFamily="34" charset="0"/>
              </a:rPr>
              <a:t> and click on eProve Surveys.  Each school’s survey target response quotas will be sent to the principals via PIVOT.</a:t>
            </a:r>
          </a:p>
          <a:p>
            <a:pPr>
              <a:lnSpc>
                <a:spcPct val="107000"/>
              </a:lnSpc>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06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EF7781-7166-4C26-86A7-40D8CFF4C219}"/>
              </a:ext>
            </a:extLst>
          </p:cNvPr>
          <p:cNvSpPr>
            <a:spLocks noGrp="1"/>
          </p:cNvSpPr>
          <p:nvPr>
            <p:ph type="sldNum" sz="quarter" idx="12"/>
          </p:nvPr>
        </p:nvSpPr>
        <p:spPr/>
        <p:txBody>
          <a:bodyPr/>
          <a:lstStyle/>
          <a:p>
            <a:fld id="{9A47194C-3E5A-854F-B5AE-A6634FC20B3C}" type="slidenum">
              <a:rPr lang="en-US" smtClean="0"/>
              <a:pPr/>
              <a:t>56</a:t>
            </a:fld>
            <a:endParaRPr lang="en-US" dirty="0"/>
          </a:p>
        </p:txBody>
      </p:sp>
      <p:sp>
        <p:nvSpPr>
          <p:cNvPr id="4" name="Title 3">
            <a:extLst>
              <a:ext uri="{FF2B5EF4-FFF2-40B4-BE49-F238E27FC236}">
                <a16:creationId xmlns:a16="http://schemas.microsoft.com/office/drawing/2014/main" id="{43DE1254-8A22-490A-90CE-206509644CAB}"/>
              </a:ext>
            </a:extLst>
          </p:cNvPr>
          <p:cNvSpPr>
            <a:spLocks noGrp="1"/>
          </p:cNvSpPr>
          <p:nvPr>
            <p:ph type="title"/>
          </p:nvPr>
        </p:nvSpPr>
        <p:spPr>
          <a:xfrm>
            <a:off x="211598" y="250294"/>
            <a:ext cx="8713248" cy="861755"/>
          </a:xfrm>
        </p:spPr>
        <p:txBody>
          <a:bodyPr/>
          <a:lstStyle/>
          <a:p>
            <a:pPr algn="ctr"/>
            <a:r>
              <a:rPr lang="en-US" sz="4400" dirty="0"/>
              <a:t>SURVEY COMMUNICATION</a:t>
            </a:r>
          </a:p>
        </p:txBody>
      </p:sp>
      <p:sp>
        <p:nvSpPr>
          <p:cNvPr id="5" name="Text Placeholder 4">
            <a:extLst>
              <a:ext uri="{FF2B5EF4-FFF2-40B4-BE49-F238E27FC236}">
                <a16:creationId xmlns:a16="http://schemas.microsoft.com/office/drawing/2014/main" id="{F3D86F93-35B3-4008-8D8C-89CB93CA2B7E}"/>
              </a:ext>
            </a:extLst>
          </p:cNvPr>
          <p:cNvSpPr>
            <a:spLocks noGrp="1"/>
          </p:cNvSpPr>
          <p:nvPr>
            <p:ph type="body" sz="quarter" idx="13"/>
          </p:nvPr>
        </p:nvSpPr>
        <p:spPr>
          <a:xfrm>
            <a:off x="838830" y="6551939"/>
            <a:ext cx="4880389" cy="55767"/>
          </a:xfrm>
        </p:spPr>
        <p:txBody>
          <a:bodyPr/>
          <a:lstStyle/>
          <a:p>
            <a:r>
              <a:rPr lang="en-US" sz="1200" dirty="0"/>
              <a:t>OFFICE OF SERVICE QUALITY</a:t>
            </a:r>
          </a:p>
          <a:p>
            <a:endParaRPr lang="en-US" dirty="0"/>
          </a:p>
        </p:txBody>
      </p:sp>
      <p:sp>
        <p:nvSpPr>
          <p:cNvPr id="6" name="Rectangle 5">
            <a:extLst>
              <a:ext uri="{FF2B5EF4-FFF2-40B4-BE49-F238E27FC236}">
                <a16:creationId xmlns:a16="http://schemas.microsoft.com/office/drawing/2014/main" id="{8118C91D-B59A-4402-8DCC-B71EC8A6FF96}"/>
              </a:ext>
            </a:extLst>
          </p:cNvPr>
          <p:cNvSpPr/>
          <p:nvPr/>
        </p:nvSpPr>
        <p:spPr>
          <a:xfrm>
            <a:off x="157460" y="1260192"/>
            <a:ext cx="8985302" cy="1846659"/>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PARENT Survey Invitation </a:t>
            </a:r>
            <a:r>
              <a:rPr lang="en-US" sz="1600" dirty="0">
                <a:latin typeface="Arial" panose="020B0604020202020204" pitchFamily="34" charset="0"/>
                <a:cs typeface="Arial" panose="020B0604020202020204" pitchFamily="34" charset="0"/>
              </a:rPr>
              <a:t>- use for any communication to distribute the link information:</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In an effort to improve System Practices, Broward County School District is conducting a Parent Survey.  We </a:t>
            </a:r>
          </a:p>
          <a:p>
            <a:r>
              <a:rPr lang="en-US" sz="1200" dirty="0">
                <a:latin typeface="Arial" panose="020B0604020202020204" pitchFamily="34" charset="0"/>
                <a:cs typeface="Arial" panose="020B0604020202020204" pitchFamily="34" charset="0"/>
              </a:rPr>
              <a:t>    value your opinion and ask that you please take time to complete this survey. In order to complete the survey, go </a:t>
            </a:r>
          </a:p>
          <a:p>
            <a:r>
              <a:rPr lang="en-US" sz="1200" dirty="0">
                <a:latin typeface="Arial" panose="020B0604020202020204" pitchFamily="34" charset="0"/>
                <a:cs typeface="Arial" panose="020B0604020202020204" pitchFamily="34" charset="0"/>
              </a:rPr>
              <a:t>    to: </a:t>
            </a:r>
            <a:r>
              <a:rPr lang="en-US" sz="1200" dirty="0">
                <a:latin typeface="Arial" panose="020B0604020202020204" pitchFamily="34" charset="0"/>
                <a:cs typeface="Arial" panose="020B0604020202020204" pitchFamily="34" charset="0"/>
                <a:hlinkClick r:id="rId2"/>
              </a:rPr>
              <a:t>https://eprovesurveys.advanc-ed.org/surveys/#/action/60990/p568</a:t>
            </a:r>
            <a:r>
              <a:rPr lang="en-US" sz="1200" dirty="0">
                <a:latin typeface="Arial" panose="020B0604020202020204" pitchFamily="34" charset="0"/>
                <a:cs typeface="Arial" panose="020B0604020202020204" pitchFamily="34" charset="0"/>
              </a:rPr>
              <a:t> Please be assured that your responses to </a:t>
            </a:r>
          </a:p>
          <a:p>
            <a:r>
              <a:rPr lang="en-US" sz="1200" dirty="0">
                <a:latin typeface="Arial" panose="020B0604020202020204" pitchFamily="34" charset="0"/>
                <a:cs typeface="Arial" panose="020B0604020202020204" pitchFamily="34" charset="0"/>
              </a:rPr>
              <a:t>    this survey will be anonymous. Your honest opinion is appreciated. Thank you for taking your time to complete the</a:t>
            </a:r>
          </a:p>
          <a:p>
            <a:r>
              <a:rPr lang="en-US" sz="1200" dirty="0">
                <a:latin typeface="Arial" panose="020B0604020202020204" pitchFamily="34" charset="0"/>
                <a:cs typeface="Arial" panose="020B0604020202020204" pitchFamily="34" charset="0"/>
              </a:rPr>
              <a:t>    survey.</a:t>
            </a:r>
          </a:p>
          <a:p>
            <a:endParaRPr lang="en-US" sz="1200" dirty="0"/>
          </a:p>
          <a:p>
            <a:r>
              <a:rPr lang="en-US" dirty="0"/>
              <a:t> </a:t>
            </a:r>
          </a:p>
        </p:txBody>
      </p:sp>
      <p:sp>
        <p:nvSpPr>
          <p:cNvPr id="7" name="Rectangle 6">
            <a:extLst>
              <a:ext uri="{FF2B5EF4-FFF2-40B4-BE49-F238E27FC236}">
                <a16:creationId xmlns:a16="http://schemas.microsoft.com/office/drawing/2014/main" id="{8277EE01-FC2C-4902-97A7-C74AF87361FA}"/>
              </a:ext>
            </a:extLst>
          </p:cNvPr>
          <p:cNvSpPr/>
          <p:nvPr/>
        </p:nvSpPr>
        <p:spPr>
          <a:xfrm>
            <a:off x="158697" y="2800078"/>
            <a:ext cx="8985301" cy="1569660"/>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 STAFF Survey Invitation </a:t>
            </a:r>
            <a:r>
              <a:rPr lang="en-US" sz="1600" dirty="0">
                <a:latin typeface="Arial" panose="020B0604020202020204" pitchFamily="34" charset="0"/>
                <a:cs typeface="Arial" panose="020B0604020202020204" pitchFamily="34" charset="0"/>
              </a:rPr>
              <a:t>- use for any communication to distribute the link information:</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In an effort to improve System Practices, the Broward County School District is conducting a Staff Survey.  We </a:t>
            </a:r>
          </a:p>
          <a:p>
            <a:r>
              <a:rPr lang="en-US" sz="1200" dirty="0">
                <a:latin typeface="Arial" panose="020B0604020202020204" pitchFamily="34" charset="0"/>
                <a:cs typeface="Arial" panose="020B0604020202020204" pitchFamily="34" charset="0"/>
              </a:rPr>
              <a:t>     value your opinion and ask that you please take time to complete this survey. In order to complete the survey, go</a:t>
            </a:r>
          </a:p>
          <a:p>
            <a:r>
              <a:rPr lang="en-US" sz="1200" dirty="0">
                <a:latin typeface="Arial" panose="020B0604020202020204" pitchFamily="34" charset="0"/>
                <a:cs typeface="Arial" panose="020B0604020202020204" pitchFamily="34" charset="0"/>
              </a:rPr>
              <a:t>     to: </a:t>
            </a:r>
            <a:r>
              <a:rPr lang="en-US" sz="1200" dirty="0">
                <a:latin typeface="Arial" panose="020B0604020202020204" pitchFamily="34" charset="0"/>
                <a:cs typeface="Arial" panose="020B0604020202020204" pitchFamily="34" charset="0"/>
                <a:hlinkClick r:id="rId3"/>
              </a:rPr>
              <a:t>https://eprovesurveys.advanc-ed.org/surveys/#/action/60989/p568</a:t>
            </a:r>
            <a:r>
              <a:rPr lang="en-US" sz="1200" dirty="0">
                <a:latin typeface="Arial" panose="020B0604020202020204" pitchFamily="34" charset="0"/>
                <a:cs typeface="Arial" panose="020B0604020202020204" pitchFamily="34" charset="0"/>
              </a:rPr>
              <a:t> Please be assured that your responses to </a:t>
            </a:r>
          </a:p>
          <a:p>
            <a:r>
              <a:rPr lang="en-US" sz="1200" dirty="0">
                <a:latin typeface="Arial" panose="020B0604020202020204" pitchFamily="34" charset="0"/>
                <a:cs typeface="Arial" panose="020B0604020202020204" pitchFamily="34" charset="0"/>
              </a:rPr>
              <a:t>     this survey will be anonymous. Your honest opinion is appreciated. Thank you for taking your time to complete the</a:t>
            </a:r>
          </a:p>
          <a:p>
            <a:r>
              <a:rPr lang="en-US" sz="1200" dirty="0">
                <a:latin typeface="Arial" panose="020B0604020202020204" pitchFamily="34" charset="0"/>
                <a:cs typeface="Arial" panose="020B0604020202020204" pitchFamily="34" charset="0"/>
              </a:rPr>
              <a:t>     survey</a:t>
            </a:r>
            <a:r>
              <a:rPr lang="en-US" sz="1200" dirty="0"/>
              <a:t>.</a:t>
            </a:r>
          </a:p>
          <a:p>
            <a:endParaRPr lang="en-US" sz="1200" dirty="0"/>
          </a:p>
        </p:txBody>
      </p:sp>
      <p:sp>
        <p:nvSpPr>
          <p:cNvPr id="8" name="Rectangle 7">
            <a:extLst>
              <a:ext uri="{FF2B5EF4-FFF2-40B4-BE49-F238E27FC236}">
                <a16:creationId xmlns:a16="http://schemas.microsoft.com/office/drawing/2014/main" id="{2E20DE6B-5F36-4374-807F-227400BDAD4F}"/>
              </a:ext>
            </a:extLst>
          </p:cNvPr>
          <p:cNvSpPr/>
          <p:nvPr/>
        </p:nvSpPr>
        <p:spPr>
          <a:xfrm>
            <a:off x="226707" y="4369738"/>
            <a:ext cx="8985303" cy="1758566"/>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STUDENT Survey Invitation </a:t>
            </a:r>
            <a:r>
              <a:rPr lang="en-US" sz="1600" dirty="0">
                <a:latin typeface="Arial" panose="020B0604020202020204" pitchFamily="34" charset="0"/>
                <a:cs typeface="Arial" panose="020B0604020202020204" pitchFamily="34" charset="0"/>
              </a:rPr>
              <a:t>- use for any communication to distribute the link information:</a:t>
            </a:r>
          </a:p>
          <a:p>
            <a:r>
              <a:rPr lang="en-US" sz="8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In an effort to improve System Practices, the Broward County School District is conducting a  Student Survey.  We</a:t>
            </a:r>
          </a:p>
          <a:p>
            <a:r>
              <a:rPr lang="en-US" sz="1200" dirty="0">
                <a:latin typeface="Arial" panose="020B0604020202020204" pitchFamily="34" charset="0"/>
                <a:cs typeface="Arial" panose="020B0604020202020204" pitchFamily="34" charset="0"/>
              </a:rPr>
              <a:t>   value your opinion and ask that you please take time to complete this survey.  Please be assured that your responses</a:t>
            </a:r>
          </a:p>
          <a:p>
            <a:r>
              <a:rPr lang="en-US" sz="1200" dirty="0">
                <a:latin typeface="Arial" panose="020B0604020202020204" pitchFamily="34" charset="0"/>
                <a:cs typeface="Arial" panose="020B0604020202020204" pitchFamily="34" charset="0"/>
              </a:rPr>
              <a:t>   to this survey will be anonymous. Your honest opinion is appreciated. Thank you for taking your time to complete the</a:t>
            </a:r>
          </a:p>
          <a:p>
            <a:r>
              <a:rPr lang="en-US" sz="1200" dirty="0">
                <a:latin typeface="Arial" panose="020B0604020202020204" pitchFamily="34" charset="0"/>
                <a:cs typeface="Arial" panose="020B0604020202020204" pitchFamily="34" charset="0"/>
              </a:rPr>
              <a:t>   survey.</a:t>
            </a:r>
          </a:p>
          <a:p>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Elementary (Grades 3-5)</a:t>
            </a:r>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4"/>
              </a:rPr>
              <a:t>https://eprovesurveys.advanc-ed.org/surveys/#/action/60992/p568</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Middle/High (Grades 6-12): </a:t>
            </a:r>
            <a:r>
              <a:rPr lang="en-US" sz="1200" dirty="0">
                <a:latin typeface="Arial" panose="020B0604020202020204" pitchFamily="34" charset="0"/>
                <a:cs typeface="Arial" panose="020B0604020202020204" pitchFamily="34" charset="0"/>
                <a:hlinkClick r:id="rId5"/>
              </a:rPr>
              <a:t>https://eprovesurveys.advanc-ed.org/surveys/#/action/60993/p568</a:t>
            </a:r>
            <a:endParaRPr lang="en-US" sz="1200" dirty="0">
              <a:latin typeface="Arial" panose="020B0604020202020204" pitchFamily="34" charset="0"/>
              <a:cs typeface="Arial" panose="020B0604020202020204" pitchFamily="34" charset="0"/>
            </a:endParaRPr>
          </a:p>
          <a:p>
            <a:endParaRPr lang="en-US" sz="1200" b="1" dirty="0"/>
          </a:p>
        </p:txBody>
      </p:sp>
    </p:spTree>
    <p:extLst>
      <p:ext uri="{BB962C8B-B14F-4D97-AF65-F5344CB8AC3E}">
        <p14:creationId xmlns:p14="http://schemas.microsoft.com/office/powerpoint/2010/main" val="2635523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08996-F033-4442-84B2-DA9D34937D4B}"/>
              </a:ext>
            </a:extLst>
          </p:cNvPr>
          <p:cNvSpPr>
            <a:spLocks noGrp="1"/>
          </p:cNvSpPr>
          <p:nvPr>
            <p:ph type="sldNum" sz="quarter" idx="12"/>
          </p:nvPr>
        </p:nvSpPr>
        <p:spPr/>
        <p:txBody>
          <a:bodyPr/>
          <a:lstStyle/>
          <a:p>
            <a:fld id="{9A47194C-3E5A-854F-B5AE-A6634FC20B3C}" type="slidenum">
              <a:rPr lang="en-US" smtClean="0"/>
              <a:pPr/>
              <a:t>57</a:t>
            </a:fld>
            <a:endParaRPr lang="en-US" dirty="0"/>
          </a:p>
        </p:txBody>
      </p:sp>
      <p:sp>
        <p:nvSpPr>
          <p:cNvPr id="4" name="Text Placeholder 3">
            <a:extLst>
              <a:ext uri="{FF2B5EF4-FFF2-40B4-BE49-F238E27FC236}">
                <a16:creationId xmlns:a16="http://schemas.microsoft.com/office/drawing/2014/main" id="{B31E23BA-FEF6-4CEE-A8B8-C3F858D24CC6}"/>
              </a:ext>
            </a:extLst>
          </p:cNvPr>
          <p:cNvSpPr>
            <a:spLocks noGrp="1"/>
          </p:cNvSpPr>
          <p:nvPr>
            <p:ph type="body" sz="quarter" idx="13"/>
          </p:nvPr>
        </p:nvSpPr>
        <p:spPr>
          <a:xfrm>
            <a:off x="808860" y="6392355"/>
            <a:ext cx="4792118" cy="365124"/>
          </a:xfrm>
        </p:spPr>
        <p:txBody>
          <a:bodyPr/>
          <a:lstStyle/>
          <a:p>
            <a:r>
              <a:rPr lang="en-US" sz="1200" dirty="0"/>
              <a:t>OFFICE OF SERVICE QUALITY</a:t>
            </a:r>
          </a:p>
          <a:p>
            <a:endParaRPr lang="en-US" dirty="0"/>
          </a:p>
        </p:txBody>
      </p:sp>
      <p:pic>
        <p:nvPicPr>
          <p:cNvPr id="5" name="Picture 4">
            <a:extLst>
              <a:ext uri="{FF2B5EF4-FFF2-40B4-BE49-F238E27FC236}">
                <a16:creationId xmlns:a16="http://schemas.microsoft.com/office/drawing/2014/main" id="{189C9862-0DC2-478E-8626-54B3DA104818}"/>
              </a:ext>
            </a:extLst>
          </p:cNvPr>
          <p:cNvPicPr>
            <a:picLocks noChangeAspect="1"/>
          </p:cNvPicPr>
          <p:nvPr/>
        </p:nvPicPr>
        <p:blipFill>
          <a:blip r:embed="rId2"/>
          <a:stretch>
            <a:fillRect/>
          </a:stretch>
        </p:blipFill>
        <p:spPr>
          <a:xfrm>
            <a:off x="1087821" y="978960"/>
            <a:ext cx="3869190" cy="2889614"/>
          </a:xfrm>
          <a:prstGeom prst="rect">
            <a:avLst/>
          </a:prstGeom>
        </p:spPr>
      </p:pic>
      <p:sp>
        <p:nvSpPr>
          <p:cNvPr id="6" name="Rectangle 5">
            <a:extLst>
              <a:ext uri="{FF2B5EF4-FFF2-40B4-BE49-F238E27FC236}">
                <a16:creationId xmlns:a16="http://schemas.microsoft.com/office/drawing/2014/main" id="{495366D3-1767-4106-8236-64E4F5FFCE65}"/>
              </a:ext>
            </a:extLst>
          </p:cNvPr>
          <p:cNvSpPr/>
          <p:nvPr/>
        </p:nvSpPr>
        <p:spPr>
          <a:xfrm rot="10800000" flipV="1">
            <a:off x="436861" y="166314"/>
            <a:ext cx="8525835" cy="646331"/>
          </a:xfrm>
          <a:prstGeom prst="rect">
            <a:avLst/>
          </a:prstGeom>
        </p:spPr>
        <p:txBody>
          <a:bodyPr wrap="square">
            <a:spAutoFit/>
          </a:bodyPr>
          <a:lstStyle/>
          <a:p>
            <a:r>
              <a:rPr lang="en-US" b="1" dirty="0">
                <a:solidFill>
                  <a:srgbClr val="F15D22"/>
                </a:solidFill>
                <a:latin typeface="Arial" panose="020B0604020202020204" pitchFamily="34" charset="0"/>
                <a:cs typeface="Arial" panose="020B0604020202020204" pitchFamily="34" charset="0"/>
              </a:rPr>
              <a:t>Check Survey Responses  for Your School:</a:t>
            </a:r>
            <a:endParaRPr lang="en-US" dirty="0">
              <a:solidFill>
                <a:srgbClr val="F15D22"/>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Log on to </a:t>
            </a:r>
            <a:r>
              <a:rPr lang="en-US" u="sng" dirty="0">
                <a:latin typeface="Arial" panose="020B0604020202020204" pitchFamily="34" charset="0"/>
                <a:cs typeface="Arial" panose="020B0604020202020204" pitchFamily="34" charset="0"/>
                <a:hlinkClick r:id="rId3"/>
              </a:rPr>
              <a:t>http://www.advanc-ed.org/login</a:t>
            </a:r>
            <a:r>
              <a:rPr lang="en-US" dirty="0">
                <a:latin typeface="Arial" panose="020B0604020202020204" pitchFamily="34" charset="0"/>
                <a:cs typeface="Arial" panose="020B0604020202020204" pitchFamily="34" charset="0"/>
              </a:rPr>
              <a:t> and click on eProve Surveys</a:t>
            </a:r>
          </a:p>
        </p:txBody>
      </p:sp>
      <p:pic>
        <p:nvPicPr>
          <p:cNvPr id="8" name="Graphic 7" descr="Arrow: Slight curve">
            <a:extLst>
              <a:ext uri="{FF2B5EF4-FFF2-40B4-BE49-F238E27FC236}">
                <a16:creationId xmlns:a16="http://schemas.microsoft.com/office/drawing/2014/main" id="{7354784B-6A68-47FC-9786-DC7B0CB89C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545" y="2143427"/>
            <a:ext cx="1228487" cy="970803"/>
          </a:xfrm>
          <a:prstGeom prst="rect">
            <a:avLst/>
          </a:prstGeom>
        </p:spPr>
      </p:pic>
      <p:sp>
        <p:nvSpPr>
          <p:cNvPr id="3" name="Rectangle 2">
            <a:extLst>
              <a:ext uri="{FF2B5EF4-FFF2-40B4-BE49-F238E27FC236}">
                <a16:creationId xmlns:a16="http://schemas.microsoft.com/office/drawing/2014/main" id="{2D7D6BD0-658C-496C-A20B-E21E8933C8CD}"/>
              </a:ext>
            </a:extLst>
          </p:cNvPr>
          <p:cNvSpPr/>
          <p:nvPr/>
        </p:nvSpPr>
        <p:spPr>
          <a:xfrm>
            <a:off x="576250" y="3868574"/>
            <a:ext cx="8293112" cy="1969770"/>
          </a:xfrm>
          <a:prstGeom prst="rect">
            <a:avLst/>
          </a:prstGeom>
        </p:spPr>
        <p:txBody>
          <a:bodyPr wrap="square">
            <a:spAutoFit/>
          </a:bodyPr>
          <a:lstStyle/>
          <a:p>
            <a:r>
              <a:rPr lang="en-US" b="1" dirty="0"/>
              <a:t>Principals need to go to the log in page of AdvancED and click on eProve Surveys. </a:t>
            </a:r>
          </a:p>
          <a:p>
            <a:r>
              <a:rPr lang="en-US" dirty="0"/>
              <a:t> - Click on “request a password”. </a:t>
            </a:r>
          </a:p>
          <a:p>
            <a:r>
              <a:rPr lang="en-US" dirty="0"/>
              <a:t> - Then type in their BCPS email address and click on “request a password” again. </a:t>
            </a:r>
          </a:p>
          <a:p>
            <a:r>
              <a:rPr lang="en-US" dirty="0"/>
              <a:t> - The password link to your email address.  </a:t>
            </a:r>
          </a:p>
          <a:p>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68035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EF7781-7166-4C26-86A7-40D8CFF4C219}"/>
              </a:ext>
            </a:extLst>
          </p:cNvPr>
          <p:cNvSpPr>
            <a:spLocks noGrp="1"/>
          </p:cNvSpPr>
          <p:nvPr>
            <p:ph type="sldNum" sz="quarter" idx="12"/>
          </p:nvPr>
        </p:nvSpPr>
        <p:spPr/>
        <p:txBody>
          <a:bodyPr/>
          <a:lstStyle/>
          <a:p>
            <a:fld id="{9A47194C-3E5A-854F-B5AE-A6634FC20B3C}" type="slidenum">
              <a:rPr lang="en-US" smtClean="0"/>
              <a:pPr/>
              <a:t>58</a:t>
            </a:fld>
            <a:endParaRPr lang="en-US" dirty="0"/>
          </a:p>
        </p:txBody>
      </p:sp>
      <p:sp>
        <p:nvSpPr>
          <p:cNvPr id="4" name="Title 3">
            <a:extLst>
              <a:ext uri="{FF2B5EF4-FFF2-40B4-BE49-F238E27FC236}">
                <a16:creationId xmlns:a16="http://schemas.microsoft.com/office/drawing/2014/main" id="{43DE1254-8A22-490A-90CE-206509644CAB}"/>
              </a:ext>
            </a:extLst>
          </p:cNvPr>
          <p:cNvSpPr>
            <a:spLocks noGrp="1"/>
          </p:cNvSpPr>
          <p:nvPr>
            <p:ph type="title"/>
          </p:nvPr>
        </p:nvSpPr>
        <p:spPr>
          <a:xfrm>
            <a:off x="211598" y="250294"/>
            <a:ext cx="8713248" cy="861755"/>
          </a:xfrm>
        </p:spPr>
        <p:txBody>
          <a:bodyPr/>
          <a:lstStyle/>
          <a:p>
            <a:pPr algn="ctr"/>
            <a:r>
              <a:rPr lang="en-US" sz="4400" dirty="0"/>
              <a:t>SHARE SURVEY RESULTS</a:t>
            </a:r>
          </a:p>
        </p:txBody>
      </p:sp>
      <p:sp>
        <p:nvSpPr>
          <p:cNvPr id="5" name="Text Placeholder 4">
            <a:extLst>
              <a:ext uri="{FF2B5EF4-FFF2-40B4-BE49-F238E27FC236}">
                <a16:creationId xmlns:a16="http://schemas.microsoft.com/office/drawing/2014/main" id="{F3D86F93-35B3-4008-8D8C-89CB93CA2B7E}"/>
              </a:ext>
            </a:extLst>
          </p:cNvPr>
          <p:cNvSpPr>
            <a:spLocks noGrp="1"/>
          </p:cNvSpPr>
          <p:nvPr>
            <p:ph type="body" sz="quarter" idx="13"/>
          </p:nvPr>
        </p:nvSpPr>
        <p:spPr>
          <a:xfrm>
            <a:off x="838830" y="6551939"/>
            <a:ext cx="4880389" cy="55767"/>
          </a:xfrm>
        </p:spPr>
        <p:txBody>
          <a:bodyPr/>
          <a:lstStyle/>
          <a:p>
            <a:r>
              <a:rPr lang="en-US" sz="1200" dirty="0"/>
              <a:t>OFFICE OF SERVICE QUALITY</a:t>
            </a:r>
          </a:p>
          <a:p>
            <a:endParaRPr lang="en-US" dirty="0"/>
          </a:p>
        </p:txBody>
      </p:sp>
      <p:sp>
        <p:nvSpPr>
          <p:cNvPr id="6" name="Rectangle 5">
            <a:extLst>
              <a:ext uri="{FF2B5EF4-FFF2-40B4-BE49-F238E27FC236}">
                <a16:creationId xmlns:a16="http://schemas.microsoft.com/office/drawing/2014/main" id="{8118C91D-B59A-4402-8DCC-B71EC8A6FF96}"/>
              </a:ext>
            </a:extLst>
          </p:cNvPr>
          <p:cNvSpPr/>
          <p:nvPr/>
        </p:nvSpPr>
        <p:spPr>
          <a:xfrm>
            <a:off x="157460" y="1260192"/>
            <a:ext cx="8985302" cy="553998"/>
          </a:xfrm>
          <a:prstGeom prst="rect">
            <a:avLst/>
          </a:prstGeom>
        </p:spPr>
        <p:txBody>
          <a:bodyPr wrap="square">
            <a:spAutoFit/>
          </a:bodyPr>
          <a:lstStyle/>
          <a:p>
            <a:endParaRPr lang="en-US" sz="1200" dirty="0"/>
          </a:p>
          <a:p>
            <a:r>
              <a:rPr lang="en-US" dirty="0"/>
              <a:t> </a:t>
            </a:r>
          </a:p>
        </p:txBody>
      </p:sp>
      <p:pic>
        <p:nvPicPr>
          <p:cNvPr id="2050" name="Picture 1">
            <a:extLst>
              <a:ext uri="{FF2B5EF4-FFF2-40B4-BE49-F238E27FC236}">
                <a16:creationId xmlns:a16="http://schemas.microsoft.com/office/drawing/2014/main" id="{467874C7-FC02-4199-B75E-6C8C83093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30" y="1675621"/>
            <a:ext cx="4313676" cy="233347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a:extLst>
              <a:ext uri="{FF2B5EF4-FFF2-40B4-BE49-F238E27FC236}">
                <a16:creationId xmlns:a16="http://schemas.microsoft.com/office/drawing/2014/main" id="{24AF2CA1-0F74-4E69-BC75-AAAA78C92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30" y="4376917"/>
            <a:ext cx="2333475" cy="159903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025AD796-D09D-42EF-8E7A-671E030F58AC}"/>
              </a:ext>
            </a:extLst>
          </p:cNvPr>
          <p:cNvSpPr/>
          <p:nvPr/>
        </p:nvSpPr>
        <p:spPr>
          <a:xfrm rot="2674225">
            <a:off x="2973895" y="2182887"/>
            <a:ext cx="359473" cy="85273"/>
          </a:xfrm>
          <a:prstGeom prst="rightArrow">
            <a:avLst>
              <a:gd name="adj1" fmla="val 50000"/>
              <a:gd name="adj2" fmla="val 5200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 name="Rectangle 4">
            <a:extLst>
              <a:ext uri="{FF2B5EF4-FFF2-40B4-BE49-F238E27FC236}">
                <a16:creationId xmlns:a16="http://schemas.microsoft.com/office/drawing/2014/main" id="{103100E7-870B-47D8-81FE-DCDCE09F9A00}"/>
              </a:ext>
            </a:extLst>
          </p:cNvPr>
          <p:cNvSpPr>
            <a:spLocks noChangeArrowheads="1"/>
          </p:cNvSpPr>
          <p:nvPr/>
        </p:nvSpPr>
        <p:spPr bwMode="auto">
          <a:xfrm>
            <a:off x="242402" y="1053349"/>
            <a:ext cx="892484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Directions to Access All eProve School Survey Results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Login to AdvancED. (Remember:  only the principal has an account with AdvancED.) Click on eProve Surveys and search for your school name.</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 will see a list of surveys</a:t>
            </a:r>
            <a:r>
              <a:rPr kumimoji="0" lang="en-US" altLang="en-US" sz="11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Here, next to the blue arrow, you can see the number of respondents for each survey.</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B92219C1-DA84-4596-B048-BB9C724F356A}"/>
              </a:ext>
            </a:extLst>
          </p:cNvPr>
          <p:cNvSpPr>
            <a:spLocks noChangeArrowheads="1"/>
          </p:cNvSpPr>
          <p:nvPr/>
        </p:nvSpPr>
        <p:spPr bwMode="auto">
          <a:xfrm flipV="1">
            <a:off x="699602" y="1681565"/>
            <a:ext cx="89248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6">
            <a:extLst>
              <a:ext uri="{FF2B5EF4-FFF2-40B4-BE49-F238E27FC236}">
                <a16:creationId xmlns:a16="http://schemas.microsoft.com/office/drawing/2014/main" id="{65B10889-EB86-4FF1-A20D-3405EFBFA31C}"/>
              </a:ext>
            </a:extLst>
          </p:cNvPr>
          <p:cNvSpPr>
            <a:spLocks noChangeArrowheads="1"/>
          </p:cNvSpPr>
          <p:nvPr/>
        </p:nvSpPr>
        <p:spPr bwMode="auto">
          <a:xfrm>
            <a:off x="242402" y="4139851"/>
            <a:ext cx="892484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a more complete survey report, go to the three-dot menu to the right of the status (open).</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2267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08996-F033-4442-84B2-DA9D34937D4B}"/>
              </a:ext>
            </a:extLst>
          </p:cNvPr>
          <p:cNvSpPr>
            <a:spLocks noGrp="1"/>
          </p:cNvSpPr>
          <p:nvPr>
            <p:ph type="sldNum" sz="quarter" idx="12"/>
          </p:nvPr>
        </p:nvSpPr>
        <p:spPr/>
        <p:txBody>
          <a:bodyPr/>
          <a:lstStyle/>
          <a:p>
            <a:fld id="{9A47194C-3E5A-854F-B5AE-A6634FC20B3C}" type="slidenum">
              <a:rPr lang="en-US" smtClean="0"/>
              <a:pPr/>
              <a:t>59</a:t>
            </a:fld>
            <a:endParaRPr lang="en-US" dirty="0"/>
          </a:p>
        </p:txBody>
      </p:sp>
      <p:sp>
        <p:nvSpPr>
          <p:cNvPr id="4" name="Text Placeholder 3">
            <a:extLst>
              <a:ext uri="{FF2B5EF4-FFF2-40B4-BE49-F238E27FC236}">
                <a16:creationId xmlns:a16="http://schemas.microsoft.com/office/drawing/2014/main" id="{B31E23BA-FEF6-4CEE-A8B8-C3F858D24CC6}"/>
              </a:ext>
            </a:extLst>
          </p:cNvPr>
          <p:cNvSpPr>
            <a:spLocks noGrp="1"/>
          </p:cNvSpPr>
          <p:nvPr>
            <p:ph type="body" sz="quarter" idx="13"/>
          </p:nvPr>
        </p:nvSpPr>
        <p:spPr>
          <a:xfrm>
            <a:off x="808860" y="6392355"/>
            <a:ext cx="4792118" cy="365124"/>
          </a:xfrm>
        </p:spPr>
        <p:txBody>
          <a:bodyPr/>
          <a:lstStyle/>
          <a:p>
            <a:r>
              <a:rPr lang="en-US" sz="1200" dirty="0"/>
              <a:t>OFFICE OF SERVICE QUALITY</a:t>
            </a:r>
          </a:p>
          <a:p>
            <a:endParaRPr lang="en-US" dirty="0"/>
          </a:p>
        </p:txBody>
      </p:sp>
      <p:sp>
        <p:nvSpPr>
          <p:cNvPr id="12" name="Rectangle 7">
            <a:extLst>
              <a:ext uri="{FF2B5EF4-FFF2-40B4-BE49-F238E27FC236}">
                <a16:creationId xmlns:a16="http://schemas.microsoft.com/office/drawing/2014/main" id="{C1B8BB90-991A-412F-8A2C-64795ED0F507}"/>
              </a:ext>
            </a:extLst>
          </p:cNvPr>
          <p:cNvSpPr>
            <a:spLocks noChangeArrowheads="1"/>
          </p:cNvSpPr>
          <p:nvPr/>
        </p:nvSpPr>
        <p:spPr bwMode="auto">
          <a:xfrm>
            <a:off x="269966" y="134790"/>
            <a:ext cx="92049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Click on Generate New Report and you will see a window that says report creation</a:t>
            </a:r>
            <a:endParaRPr kumimoji="0" lang="en-US" altLang="en-US" sz="12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When the report is created you will see the message below</a:t>
            </a:r>
            <a:endParaRPr kumimoji="0" lang="en-US" altLang="en-US" sz="12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8" name="Picture 3">
            <a:extLst>
              <a:ext uri="{FF2B5EF4-FFF2-40B4-BE49-F238E27FC236}">
                <a16:creationId xmlns:a16="http://schemas.microsoft.com/office/drawing/2014/main" id="{DDD516E4-FF66-4B02-A198-A6A218752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58" y="678928"/>
            <a:ext cx="3048000" cy="12785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8">
            <a:extLst>
              <a:ext uri="{FF2B5EF4-FFF2-40B4-BE49-F238E27FC236}">
                <a16:creationId xmlns:a16="http://schemas.microsoft.com/office/drawing/2014/main" id="{457BBA1A-E81C-4EEF-A2DD-4BD43842A5C0}"/>
              </a:ext>
            </a:extLst>
          </p:cNvPr>
          <p:cNvSpPr>
            <a:spLocks noChangeArrowheads="1"/>
          </p:cNvSpPr>
          <p:nvPr/>
        </p:nvSpPr>
        <p:spPr bwMode="auto">
          <a:xfrm>
            <a:off x="348343" y="2074402"/>
            <a:ext cx="97797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Close the window and you will receive an email with a link to the survey results – this can take a few minutes</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This is what the email will look like:</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628C98FC-0D95-4C6B-B01B-14DD078DA7FF}"/>
              </a:ext>
            </a:extLst>
          </p:cNvPr>
          <p:cNvGraphicFramePr>
            <a:graphicFrameLocks noGrp="1"/>
          </p:cNvGraphicFramePr>
          <p:nvPr>
            <p:extLst>
              <p:ext uri="{D42A27DB-BD31-4B8C-83A1-F6EECF244321}">
                <p14:modId xmlns:p14="http://schemas.microsoft.com/office/powerpoint/2010/main" val="4028584287"/>
              </p:ext>
            </p:extLst>
          </p:nvPr>
        </p:nvGraphicFramePr>
        <p:xfrm>
          <a:off x="1302249" y="2525863"/>
          <a:ext cx="7380332" cy="998284"/>
        </p:xfrm>
        <a:graphic>
          <a:graphicData uri="http://schemas.openxmlformats.org/drawingml/2006/table">
            <a:tbl>
              <a:tblPr firstRow="1" firstCol="1" bandRow="1">
                <a:tableStyleId>{5C22544A-7EE6-4342-B048-85BDC9FD1C3A}</a:tableStyleId>
              </a:tblPr>
              <a:tblGrid>
                <a:gridCol w="7354932">
                  <a:extLst>
                    <a:ext uri="{9D8B030D-6E8A-4147-A177-3AD203B41FA5}">
                      <a16:colId xmlns:a16="http://schemas.microsoft.com/office/drawing/2014/main" val="3441722617"/>
                    </a:ext>
                  </a:extLst>
                </a:gridCol>
                <a:gridCol w="25400">
                  <a:extLst>
                    <a:ext uri="{9D8B030D-6E8A-4147-A177-3AD203B41FA5}">
                      <a16:colId xmlns:a16="http://schemas.microsoft.com/office/drawing/2014/main" val="116942095"/>
                    </a:ext>
                  </a:extLst>
                </a:gridCol>
              </a:tblGrid>
              <a:tr h="266644">
                <a:tc>
                  <a:txBody>
                    <a:bodyPr/>
                    <a:lstStyle/>
                    <a:p>
                      <a:pPr>
                        <a:lnSpc>
                          <a:spcPct val="115000"/>
                        </a:lnSpc>
                      </a:pPr>
                      <a:endParaRPr lang="en-US" sz="1100" dirty="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US" dirty="0"/>
                    </a:p>
                  </a:txBody>
                  <a:tcPr marL="0" marR="0" marT="0" marB="0" anchor="ctr"/>
                </a:tc>
                <a:extLst>
                  <a:ext uri="{0D108BD9-81ED-4DB2-BD59-A6C34878D82A}">
                    <a16:rowId xmlns:a16="http://schemas.microsoft.com/office/drawing/2014/main" val="3378594215"/>
                  </a:ext>
                </a:extLst>
              </a:tr>
              <a:tr h="703176">
                <a:tc>
                  <a:txBody>
                    <a:bodyPr/>
                    <a:lstStyle/>
                    <a:p>
                      <a:pPr marL="0" marR="0">
                        <a:lnSpc>
                          <a:spcPct val="115000"/>
                        </a:lnSpc>
                        <a:spcBef>
                          <a:spcPts val="0"/>
                        </a:spcBef>
                        <a:spcAft>
                          <a:spcPts val="0"/>
                        </a:spcAft>
                      </a:pPr>
                      <a:r>
                        <a:rPr lang="en-US" sz="1050" dirty="0">
                          <a:effectLst/>
                        </a:rPr>
                        <a:t>Your report for the BCPS Staff Survey 2018 for Apollo Middle School is now available. Click on the link below to view. </a:t>
                      </a:r>
                      <a:endParaRPr lang="en-US" sz="1100" dirty="0">
                        <a:effectLst/>
                      </a:endParaRPr>
                    </a:p>
                    <a:p>
                      <a:pPr marL="0" marR="0">
                        <a:lnSpc>
                          <a:spcPct val="115000"/>
                        </a:lnSpc>
                        <a:spcBef>
                          <a:spcPts val="0"/>
                        </a:spcBef>
                        <a:spcAft>
                          <a:spcPts val="0"/>
                        </a:spcAft>
                      </a:pPr>
                      <a:r>
                        <a:rPr lang="en-US" sz="1050" u="sng" dirty="0">
                          <a:effectLst/>
                          <a:hlinkClick r:id="rId3"/>
                        </a:rPr>
                        <a:t>https://eprovesurveys.advanc-ed.org/surveys/#/preview-report?report=NDMxMjJfNjI5NDFfODYxMw==</a:t>
                      </a:r>
                      <a:r>
                        <a:rPr lang="en-US" sz="1050" dirty="0">
                          <a:effectLst/>
                        </a:rPr>
                        <a:t> </a:t>
                      </a:r>
                      <a:endParaRPr lang="en-US" sz="1100" dirty="0">
                        <a:effectLst/>
                      </a:endParaRPr>
                    </a:p>
                    <a:p>
                      <a:pPr marL="0" marR="0">
                        <a:lnSpc>
                          <a:spcPct val="115000"/>
                        </a:lnSpc>
                        <a:spcBef>
                          <a:spcPts val="0"/>
                        </a:spcBef>
                        <a:spcAft>
                          <a:spcPts val="0"/>
                        </a:spcAft>
                      </a:pPr>
                      <a:r>
                        <a:rPr lang="en-US" sz="1050" dirty="0">
                          <a:effectLst/>
                        </a:rPr>
                        <a:t>This link will expire in 90 days.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pPr>
                      <a:endParaRPr lang="en-US" sz="1100" dirty="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11159491"/>
                  </a:ext>
                </a:extLst>
              </a:tr>
            </a:tbl>
          </a:graphicData>
        </a:graphic>
      </p:graphicFrame>
      <p:sp>
        <p:nvSpPr>
          <p:cNvPr id="17" name="Rectangle 12">
            <a:extLst>
              <a:ext uri="{FF2B5EF4-FFF2-40B4-BE49-F238E27FC236}">
                <a16:creationId xmlns:a16="http://schemas.microsoft.com/office/drawing/2014/main" id="{565AD101-ED5A-4C7C-B504-E65C9CC699D4}"/>
              </a:ext>
            </a:extLst>
          </p:cNvPr>
          <p:cNvSpPr>
            <a:spLocks noChangeArrowheads="1"/>
          </p:cNvSpPr>
          <p:nvPr/>
        </p:nvSpPr>
        <p:spPr bwMode="auto">
          <a:xfrm>
            <a:off x="348343" y="3593417"/>
            <a:ext cx="131514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Click on the link and it will take you to the eProve survey login screen. Login again and you will see the report on the screen.</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83" name="Picture 5">
            <a:extLst>
              <a:ext uri="{FF2B5EF4-FFF2-40B4-BE49-F238E27FC236}">
                <a16:creationId xmlns:a16="http://schemas.microsoft.com/office/drawing/2014/main" id="{040DFFAF-DD31-407B-A5A3-40682C6A0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249" y="3870416"/>
            <a:ext cx="6457087" cy="182694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3">
            <a:extLst>
              <a:ext uri="{FF2B5EF4-FFF2-40B4-BE49-F238E27FC236}">
                <a16:creationId xmlns:a16="http://schemas.microsoft.com/office/drawing/2014/main" id="{FE06D406-23A7-4813-A3C4-AA7DA324F6DB}"/>
              </a:ext>
            </a:extLst>
          </p:cNvPr>
          <p:cNvSpPr>
            <a:spLocks noChangeArrowheads="1"/>
          </p:cNvSpPr>
          <p:nvPr/>
        </p:nvSpPr>
        <p:spPr bwMode="auto">
          <a:xfrm>
            <a:off x="348343" y="5692646"/>
            <a:ext cx="1322984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Edit the name of the report (if you wish) and save the report.  </a:t>
            </a:r>
            <a:endParaRPr kumimoji="0" lang="en-US" altLang="en-US" sz="12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Once you save the report, you will see a screen with the ability to download the report as a pdf export.  </a:t>
            </a:r>
            <a:endParaRPr kumimoji="0" lang="en-US" altLang="en-US" sz="12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0689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8BB6EE-DDF8-4EED-AFDD-0BBD6710F7C2}"/>
              </a:ext>
            </a:extLst>
          </p:cNvPr>
          <p:cNvSpPr>
            <a:spLocks noGrp="1"/>
          </p:cNvSpPr>
          <p:nvPr>
            <p:ph type="sldNum" sz="quarter" idx="12"/>
          </p:nvPr>
        </p:nvSpPr>
        <p:spPr/>
        <p:txBody>
          <a:bodyPr/>
          <a:lstStyle/>
          <a:p>
            <a:fld id="{9A47194C-3E5A-854F-B5AE-A6634FC20B3C}" type="slidenum">
              <a:rPr lang="en-US" smtClean="0"/>
              <a:pPr/>
              <a:t>6</a:t>
            </a:fld>
            <a:endParaRPr lang="en-US" dirty="0"/>
          </a:p>
        </p:txBody>
      </p:sp>
      <p:sp>
        <p:nvSpPr>
          <p:cNvPr id="4" name="Text Placeholder 3">
            <a:extLst>
              <a:ext uri="{FF2B5EF4-FFF2-40B4-BE49-F238E27FC236}">
                <a16:creationId xmlns:a16="http://schemas.microsoft.com/office/drawing/2014/main" id="{9FF94A74-010A-4E99-8D1C-785092A6DDBD}"/>
              </a:ext>
            </a:extLst>
          </p:cNvPr>
          <p:cNvSpPr>
            <a:spLocks noGrp="1"/>
          </p:cNvSpPr>
          <p:nvPr>
            <p:ph type="body" sz="quarter" idx="13"/>
          </p:nvPr>
        </p:nvSpPr>
        <p:spPr>
          <a:xfrm>
            <a:off x="856253" y="6567115"/>
            <a:ext cx="4889342" cy="114698"/>
          </a:xfrm>
        </p:spPr>
        <p:txBody>
          <a:bodyPr/>
          <a:lstStyle/>
          <a:p>
            <a:r>
              <a:rPr lang="en-US" sz="1000" dirty="0"/>
              <a:t>OFFICE OF SERVICE QUALITY  754-321-3850</a:t>
            </a:r>
          </a:p>
          <a:p>
            <a:endParaRPr lang="en-US" dirty="0"/>
          </a:p>
        </p:txBody>
      </p:sp>
      <p:sp>
        <p:nvSpPr>
          <p:cNvPr id="5" name="Title 4">
            <a:extLst>
              <a:ext uri="{FF2B5EF4-FFF2-40B4-BE49-F238E27FC236}">
                <a16:creationId xmlns:a16="http://schemas.microsoft.com/office/drawing/2014/main" id="{5BCBDAFA-9C2D-47BB-A354-E92AA8A358BC}"/>
              </a:ext>
            </a:extLst>
          </p:cNvPr>
          <p:cNvSpPr>
            <a:spLocks noGrp="1"/>
          </p:cNvSpPr>
          <p:nvPr>
            <p:ph type="title"/>
          </p:nvPr>
        </p:nvSpPr>
        <p:spPr>
          <a:xfrm>
            <a:off x="69669" y="551249"/>
            <a:ext cx="8926549" cy="935805"/>
          </a:xfrm>
        </p:spPr>
        <p:txBody>
          <a:bodyPr/>
          <a:lstStyle/>
          <a:p>
            <a:pPr algn="ctr"/>
            <a:br>
              <a:rPr lang="en-US" dirty="0"/>
            </a:br>
            <a:br>
              <a:rPr lang="en-US" dirty="0"/>
            </a:br>
            <a:br>
              <a:rPr lang="en-US" dirty="0"/>
            </a:br>
            <a:br>
              <a:rPr lang="en-US" dirty="0"/>
            </a:br>
            <a:r>
              <a:rPr lang="en-US" sz="2800" dirty="0"/>
              <a:t>SCHOOL IMPROVEMENT </a:t>
            </a:r>
            <a:br>
              <a:rPr lang="en-US" sz="2800" dirty="0"/>
            </a:br>
            <a:r>
              <a:rPr lang="en-US" sz="2800" dirty="0"/>
              <a:t>DATES/DEADLINES 2018-2019</a:t>
            </a:r>
            <a:br>
              <a:rPr lang="en-US" dirty="0"/>
            </a:br>
            <a:endParaRPr lang="en-US" dirty="0"/>
          </a:p>
        </p:txBody>
      </p:sp>
      <p:sp>
        <p:nvSpPr>
          <p:cNvPr id="7" name="Rectangle 1">
            <a:extLst>
              <a:ext uri="{FF2B5EF4-FFF2-40B4-BE49-F238E27FC236}">
                <a16:creationId xmlns:a16="http://schemas.microsoft.com/office/drawing/2014/main" id="{F9807BD2-17B5-4670-9824-A3132FAC7BDD}"/>
              </a:ext>
            </a:extLst>
          </p:cNvPr>
          <p:cNvSpPr>
            <a:spLocks noChangeArrowheads="1"/>
          </p:cNvSpPr>
          <p:nvPr/>
        </p:nvSpPr>
        <p:spPr bwMode="auto">
          <a:xfrm>
            <a:off x="-1916098" y="-122851"/>
            <a:ext cx="11493436" cy="674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0" name="Rectangle 1">
            <a:extLst>
              <a:ext uri="{FF2B5EF4-FFF2-40B4-BE49-F238E27FC236}">
                <a16:creationId xmlns:a16="http://schemas.microsoft.com/office/drawing/2014/main" id="{1C0159B7-1CC6-425F-8AF6-22B469960941}"/>
              </a:ext>
            </a:extLst>
          </p:cNvPr>
          <p:cNvSpPr>
            <a:spLocks noChangeArrowheads="1"/>
          </p:cNvSpPr>
          <p:nvPr/>
        </p:nvSpPr>
        <p:spPr bwMode="auto">
          <a:xfrm>
            <a:off x="-1942273" y="-41617"/>
            <a:ext cx="11485356" cy="49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6" name="Rectangle 1">
            <a:extLst>
              <a:ext uri="{FF2B5EF4-FFF2-40B4-BE49-F238E27FC236}">
                <a16:creationId xmlns:a16="http://schemas.microsoft.com/office/drawing/2014/main" id="{27E56115-886B-4EB1-87C9-9A191A07D544}"/>
              </a:ext>
            </a:extLst>
          </p:cNvPr>
          <p:cNvSpPr>
            <a:spLocks noChangeArrowheads="1"/>
          </p:cNvSpPr>
          <p:nvPr/>
        </p:nvSpPr>
        <p:spPr bwMode="auto">
          <a:xfrm>
            <a:off x="981409" y="166720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Rectangle 3">
            <a:extLst>
              <a:ext uri="{FF2B5EF4-FFF2-40B4-BE49-F238E27FC236}">
                <a16:creationId xmlns:a16="http://schemas.microsoft.com/office/drawing/2014/main" id="{C0BAE87E-6144-4A96-BB8C-179ADE7D6FC4}"/>
              </a:ext>
            </a:extLst>
          </p:cNvPr>
          <p:cNvSpPr>
            <a:spLocks noChangeArrowheads="1"/>
          </p:cNvSpPr>
          <p:nvPr/>
        </p:nvSpPr>
        <p:spPr bwMode="auto">
          <a:xfrm>
            <a:off x="0" y="1379621"/>
            <a:ext cx="11105829" cy="72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Rectangle 4">
            <a:extLst>
              <a:ext uri="{FF2B5EF4-FFF2-40B4-BE49-F238E27FC236}">
                <a16:creationId xmlns:a16="http://schemas.microsoft.com/office/drawing/2014/main" id="{5341C69B-9F34-45BB-AB6A-BC61DFA47A86}"/>
              </a:ext>
            </a:extLst>
          </p:cNvPr>
          <p:cNvSpPr>
            <a:spLocks noChangeArrowheads="1"/>
          </p:cNvSpPr>
          <p:nvPr/>
        </p:nvSpPr>
        <p:spPr bwMode="auto">
          <a:xfrm>
            <a:off x="-63180" y="1648137"/>
            <a:ext cx="11092307" cy="46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2" name="Table 1">
            <a:extLst>
              <a:ext uri="{FF2B5EF4-FFF2-40B4-BE49-F238E27FC236}">
                <a16:creationId xmlns:a16="http://schemas.microsoft.com/office/drawing/2014/main" id="{D623C7D1-1994-451D-B279-0F3B50A15DEB}"/>
              </a:ext>
            </a:extLst>
          </p:cNvPr>
          <p:cNvGraphicFramePr>
            <a:graphicFrameLocks noGrp="1"/>
          </p:cNvGraphicFramePr>
          <p:nvPr>
            <p:extLst>
              <p:ext uri="{D42A27DB-BD31-4B8C-83A1-F6EECF244321}">
                <p14:modId xmlns:p14="http://schemas.microsoft.com/office/powerpoint/2010/main" val="3404639612"/>
              </p:ext>
            </p:extLst>
          </p:nvPr>
        </p:nvGraphicFramePr>
        <p:xfrm>
          <a:off x="147782" y="1043940"/>
          <a:ext cx="8845035" cy="5187494"/>
        </p:xfrm>
        <a:graphic>
          <a:graphicData uri="http://schemas.openxmlformats.org/drawingml/2006/table">
            <a:tbl>
              <a:tblPr firstRow="1" firstCol="1" bandRow="1">
                <a:tableStyleId>{5C22544A-7EE6-4342-B048-85BDC9FD1C3A}</a:tableStyleId>
              </a:tblPr>
              <a:tblGrid>
                <a:gridCol w="2089355">
                  <a:extLst>
                    <a:ext uri="{9D8B030D-6E8A-4147-A177-3AD203B41FA5}">
                      <a16:colId xmlns:a16="http://schemas.microsoft.com/office/drawing/2014/main" val="2722843237"/>
                    </a:ext>
                  </a:extLst>
                </a:gridCol>
                <a:gridCol w="5330071">
                  <a:extLst>
                    <a:ext uri="{9D8B030D-6E8A-4147-A177-3AD203B41FA5}">
                      <a16:colId xmlns:a16="http://schemas.microsoft.com/office/drawing/2014/main" val="154382325"/>
                    </a:ext>
                  </a:extLst>
                </a:gridCol>
                <a:gridCol w="1425609">
                  <a:extLst>
                    <a:ext uri="{9D8B030D-6E8A-4147-A177-3AD203B41FA5}">
                      <a16:colId xmlns:a16="http://schemas.microsoft.com/office/drawing/2014/main" val="3075821416"/>
                    </a:ext>
                  </a:extLst>
                </a:gridCol>
              </a:tblGrid>
              <a:tr h="265786">
                <a:tc>
                  <a:txBody>
                    <a:bodyPr/>
                    <a:lstStyle/>
                    <a:p>
                      <a:pPr marL="0" marR="0" algn="l">
                        <a:spcBef>
                          <a:spcPts val="0"/>
                        </a:spcBef>
                        <a:spcAft>
                          <a:spcPts val="0"/>
                        </a:spcAft>
                      </a:pPr>
                      <a:r>
                        <a:rPr lang="en-US" sz="800" dirty="0">
                          <a:effectLst/>
                        </a:rPr>
                        <a:t>Event Date/Deadline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Event/Document </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Person(s) Responsible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3593286559"/>
                  </a:ext>
                </a:extLst>
              </a:tr>
              <a:tr h="664464">
                <a:tc>
                  <a:txBody>
                    <a:bodyPr/>
                    <a:lstStyle/>
                    <a:p>
                      <a:pPr marL="0" marR="0" algn="l">
                        <a:spcBef>
                          <a:spcPts val="0"/>
                        </a:spcBef>
                        <a:spcAft>
                          <a:spcPts val="0"/>
                        </a:spcAft>
                      </a:pPr>
                      <a:r>
                        <a:rPr lang="en-US" sz="800" dirty="0">
                          <a:effectLst/>
                        </a:rPr>
                        <a:t>September 11 - 14, 2018</a:t>
                      </a:r>
                      <a:endParaRPr lang="en-US" sz="900" dirty="0">
                        <a:effectLst/>
                      </a:endParaRPr>
                    </a:p>
                    <a:p>
                      <a:pPr marL="0" marR="0" algn="l">
                        <a:spcBef>
                          <a:spcPts val="0"/>
                        </a:spcBef>
                        <a:spcAft>
                          <a:spcPts val="0"/>
                        </a:spcAft>
                      </a:pPr>
                      <a:r>
                        <a:rPr lang="en-US" sz="800" dirty="0">
                          <a:effectLst/>
                        </a:rPr>
                        <a:t>Schools Attend One Half-Day Session: </a:t>
                      </a:r>
                      <a:endParaRPr lang="en-US" sz="900" dirty="0">
                        <a:effectLst/>
                      </a:endParaRPr>
                    </a:p>
                    <a:p>
                      <a:pPr marL="0" marR="0" algn="l">
                        <a:spcBef>
                          <a:spcPts val="0"/>
                        </a:spcBef>
                        <a:spcAft>
                          <a:spcPts val="0"/>
                        </a:spcAft>
                      </a:pPr>
                      <a:r>
                        <a:rPr lang="en-US" sz="800" dirty="0">
                          <a:effectLst/>
                        </a:rPr>
                        <a:t>8:30-11:30 or 12:30-3:30</a:t>
                      </a:r>
                      <a:endParaRPr lang="en-US" sz="900" dirty="0">
                        <a:effectLst/>
                      </a:endParaRPr>
                    </a:p>
                    <a:p>
                      <a:pPr marL="0" marR="0" algn="l">
                        <a:spcBef>
                          <a:spcPts val="0"/>
                        </a:spcBef>
                        <a:spcAft>
                          <a:spcPts val="0"/>
                        </a:spcAft>
                      </a:pPr>
                      <a:r>
                        <a:rPr lang="en-US" sz="800" dirty="0">
                          <a:effectLst/>
                        </a:rPr>
                        <a:t> </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SIP Training      </a:t>
                      </a:r>
                      <a:endParaRPr lang="en-US" sz="900" dirty="0">
                        <a:effectLst/>
                      </a:endParaRPr>
                    </a:p>
                    <a:p>
                      <a:pPr marL="0" marR="0" algn="l">
                        <a:spcBef>
                          <a:spcPts val="0"/>
                        </a:spcBef>
                        <a:spcAft>
                          <a:spcPts val="0"/>
                        </a:spcAft>
                      </a:pPr>
                      <a:r>
                        <a:rPr lang="en-US" sz="800" dirty="0">
                          <a:effectLst/>
                        </a:rPr>
                        <a:t>Topics: School Improvement Plan Information for 2018-2019, SAC Composition, SAC Bylaws, eProve Survey Results, 2017–2018 SIP Closeout, New Waivers, Attendance Plan, Behavior Plan, FACE Plan, RtI Plan, BPIE, School Counseling Plan, Requirements for SIP, Title I Addendum, SAC Policy Compliance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Donna Boruch</a:t>
                      </a:r>
                      <a:endParaRPr lang="en-US" sz="900" dirty="0">
                        <a:effectLst/>
                      </a:endParaRPr>
                    </a:p>
                    <a:p>
                      <a:pPr marL="0" marR="0" algn="l">
                        <a:spcBef>
                          <a:spcPts val="0"/>
                        </a:spcBef>
                        <a:spcAft>
                          <a:spcPts val="0"/>
                        </a:spcAft>
                      </a:pPr>
                      <a:r>
                        <a:rPr lang="en-US" sz="800" dirty="0">
                          <a:effectLst/>
                        </a:rPr>
                        <a:t>&amp;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2785017016"/>
                  </a:ext>
                </a:extLst>
              </a:tr>
              <a:tr h="265786">
                <a:tc>
                  <a:txBody>
                    <a:bodyPr/>
                    <a:lstStyle/>
                    <a:p>
                      <a:pPr marL="0" marR="0" algn="l">
                        <a:spcBef>
                          <a:spcPts val="0"/>
                        </a:spcBef>
                        <a:spcAft>
                          <a:spcPts val="0"/>
                        </a:spcAft>
                      </a:pPr>
                      <a:r>
                        <a:rPr lang="en-US" sz="800" dirty="0">
                          <a:effectLst/>
                        </a:rPr>
                        <a:t>September 14, 2018</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Closeout of 2017-2018 SIP</a:t>
                      </a:r>
                      <a:endParaRPr lang="en-US" sz="900" dirty="0">
                        <a:effectLst/>
                      </a:endParaRPr>
                    </a:p>
                    <a:p>
                      <a:pPr marL="0" marR="0" algn="l">
                        <a:spcBef>
                          <a:spcPts val="0"/>
                        </a:spcBef>
                        <a:spcAft>
                          <a:spcPts val="0"/>
                        </a:spcAft>
                      </a:pPr>
                      <a:r>
                        <a:rPr lang="en-US" sz="800" dirty="0">
                          <a:effectLst/>
                        </a:rPr>
                        <a:t>Enter results of goals and strategies in OSPA Central V2.0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3128784949"/>
                  </a:ext>
                </a:extLst>
              </a:tr>
              <a:tr h="398679">
                <a:tc>
                  <a:txBody>
                    <a:bodyPr/>
                    <a:lstStyle/>
                    <a:p>
                      <a:pPr marL="0" marR="0" algn="l">
                        <a:spcBef>
                          <a:spcPts val="0"/>
                        </a:spcBef>
                        <a:spcAft>
                          <a:spcPts val="0"/>
                        </a:spcAft>
                      </a:pPr>
                      <a:r>
                        <a:rPr lang="en-US" sz="800" dirty="0">
                          <a:effectLst/>
                        </a:rPr>
                        <a:t>October 18, 2018 </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Completion of SIP Template </a:t>
                      </a:r>
                      <a:endParaRPr lang="en-US" sz="900" dirty="0">
                        <a:effectLst/>
                      </a:endParaRPr>
                    </a:p>
                    <a:p>
                      <a:pPr marL="0" marR="0" algn="l">
                        <a:spcBef>
                          <a:spcPts val="0"/>
                        </a:spcBef>
                        <a:spcAft>
                          <a:spcPts val="0"/>
                        </a:spcAft>
                      </a:pPr>
                      <a:r>
                        <a:rPr lang="en-US" sz="800" dirty="0">
                          <a:effectLst/>
                        </a:rPr>
                        <a:t>Upload SAC, RtI, PLC Meeting Dates, and complete entire SIP Template on OSPA Central: Title I Addendum, Attendance, Behavior, RtI, &amp; FACE Plans.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1667587444"/>
                  </a:ext>
                </a:extLst>
              </a:tr>
              <a:tr h="265786">
                <a:tc>
                  <a:txBody>
                    <a:bodyPr/>
                    <a:lstStyle/>
                    <a:p>
                      <a:pPr marL="0" marR="0" algn="l">
                        <a:spcBef>
                          <a:spcPts val="0"/>
                        </a:spcBef>
                        <a:spcAft>
                          <a:spcPts val="0"/>
                        </a:spcAft>
                      </a:pPr>
                      <a:r>
                        <a:rPr lang="en-US" sz="800" dirty="0">
                          <a:effectLst/>
                        </a:rPr>
                        <a:t>October 25, 2018 </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SAC Composition Report &amp; SAC Bylaws, </a:t>
                      </a:r>
                      <a:endParaRPr lang="en-US" sz="900" dirty="0">
                        <a:effectLst/>
                      </a:endParaRPr>
                    </a:p>
                    <a:p>
                      <a:pPr marL="0" marR="0" algn="l">
                        <a:spcBef>
                          <a:spcPts val="0"/>
                        </a:spcBef>
                        <a:spcAft>
                          <a:spcPts val="0"/>
                        </a:spcAft>
                      </a:pPr>
                      <a:r>
                        <a:rPr lang="en-US" sz="800" dirty="0">
                          <a:effectLst/>
                        </a:rPr>
                        <a:t>Completed and Uploaded in OSPA Central V2.0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3452129211"/>
                  </a:ext>
                </a:extLst>
              </a:tr>
              <a:tr h="398679">
                <a:tc>
                  <a:txBody>
                    <a:bodyPr/>
                    <a:lstStyle/>
                    <a:p>
                      <a:pPr marL="0" marR="0" algn="l">
                        <a:spcBef>
                          <a:spcPts val="0"/>
                        </a:spcBef>
                        <a:spcAft>
                          <a:spcPts val="0"/>
                        </a:spcAft>
                      </a:pPr>
                      <a:r>
                        <a:rPr lang="en-US" sz="800" dirty="0">
                          <a:effectLst/>
                        </a:rPr>
                        <a:t>November 15, 2018</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Intent to Apply Waiver Form</a:t>
                      </a:r>
                      <a:endParaRPr lang="en-US" sz="900" dirty="0">
                        <a:effectLst/>
                      </a:endParaRPr>
                    </a:p>
                    <a:p>
                      <a:pPr marL="0" marR="0" algn="l">
                        <a:spcBef>
                          <a:spcPts val="0"/>
                        </a:spcBef>
                        <a:spcAft>
                          <a:spcPts val="0"/>
                        </a:spcAft>
                      </a:pPr>
                      <a:r>
                        <a:rPr lang="en-US" sz="800" dirty="0">
                          <a:effectLst/>
                        </a:rPr>
                        <a:t>Must be submitted by schools applying for a new waiver or schools that have a waiver ending in 2018-2019 that stakeholders wish to continue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3570238653"/>
                  </a:ext>
                </a:extLst>
              </a:tr>
              <a:tr h="412615">
                <a:tc>
                  <a:txBody>
                    <a:bodyPr/>
                    <a:lstStyle/>
                    <a:p>
                      <a:pPr marL="0" marR="0" algn="l">
                        <a:spcBef>
                          <a:spcPts val="0"/>
                        </a:spcBef>
                        <a:spcAft>
                          <a:spcPts val="0"/>
                        </a:spcAft>
                      </a:pPr>
                      <a:r>
                        <a:rPr lang="en-US" sz="800" dirty="0">
                          <a:effectLst/>
                        </a:rPr>
                        <a:t>December 11- 14, 2018</a:t>
                      </a:r>
                      <a:endParaRPr lang="en-US" sz="900" dirty="0">
                        <a:effectLst/>
                      </a:endParaRPr>
                    </a:p>
                    <a:p>
                      <a:pPr marL="0" marR="0" algn="l">
                        <a:spcBef>
                          <a:spcPts val="0"/>
                        </a:spcBef>
                        <a:spcAft>
                          <a:spcPts val="0"/>
                        </a:spcAft>
                      </a:pPr>
                      <a:r>
                        <a:rPr lang="en-US" sz="800" dirty="0">
                          <a:effectLst/>
                        </a:rPr>
                        <a:t>Schools Attend One Half-Day Session: 8:30-11:30 or 12:30-3:30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SIP Training</a:t>
                      </a:r>
                      <a:endParaRPr lang="en-US" sz="900" dirty="0">
                        <a:effectLst/>
                      </a:endParaRPr>
                    </a:p>
                    <a:p>
                      <a:pPr marL="0" marR="0" algn="l">
                        <a:spcBef>
                          <a:spcPts val="0"/>
                        </a:spcBef>
                        <a:spcAft>
                          <a:spcPts val="0"/>
                        </a:spcAft>
                      </a:pPr>
                      <a:r>
                        <a:rPr lang="en-US" sz="800" dirty="0">
                          <a:effectLst/>
                        </a:rPr>
                        <a:t>Topics: Monitoring SIP, SAC Meeting Structure utilizing Roberts Rules of Order &amp; Sunshine Law, A+ Process, Val-ED, Continuation Waivers and Mid-Year Reflection</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Donna Boruch</a:t>
                      </a:r>
                      <a:endParaRPr lang="en-US" sz="900" dirty="0">
                        <a:effectLst/>
                      </a:endParaRPr>
                    </a:p>
                    <a:p>
                      <a:pPr marL="0" marR="0" algn="l">
                        <a:spcBef>
                          <a:spcPts val="0"/>
                        </a:spcBef>
                        <a:spcAft>
                          <a:spcPts val="0"/>
                        </a:spcAft>
                      </a:pPr>
                      <a:r>
                        <a:rPr lang="en-US" sz="800" dirty="0">
                          <a:effectLst/>
                        </a:rPr>
                        <a:t>&amp;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3747666018"/>
                  </a:ext>
                </a:extLst>
              </a:tr>
              <a:tr h="531571">
                <a:tc>
                  <a:txBody>
                    <a:bodyPr/>
                    <a:lstStyle/>
                    <a:p>
                      <a:pPr marL="0" marR="0" algn="l">
                        <a:spcBef>
                          <a:spcPts val="0"/>
                        </a:spcBef>
                        <a:spcAft>
                          <a:spcPts val="0"/>
                        </a:spcAft>
                      </a:pPr>
                      <a:r>
                        <a:rPr lang="en-US" sz="800" dirty="0">
                          <a:effectLst/>
                        </a:rPr>
                        <a:t>February 1, 2019</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Mid-Year Reflection </a:t>
                      </a:r>
                      <a:endParaRPr lang="en-US" sz="900" dirty="0">
                        <a:effectLst/>
                      </a:endParaRPr>
                    </a:p>
                    <a:p>
                      <a:pPr marL="0" marR="0" algn="l">
                        <a:spcBef>
                          <a:spcPts val="0"/>
                        </a:spcBef>
                        <a:spcAft>
                          <a:spcPts val="0"/>
                        </a:spcAft>
                      </a:pPr>
                      <a:r>
                        <a:rPr lang="en-US" sz="800" dirty="0">
                          <a:effectLst/>
                        </a:rPr>
                        <a:t>Completed with the Leadership Team, reviewed with SAC, and uploaded in the SAC Upload section on the BCPS SIP.  DA Schools must enter information in the FLDOE SIP located of Florida CIMS.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2820410498"/>
                  </a:ext>
                </a:extLst>
              </a:tr>
              <a:tr h="265786">
                <a:tc>
                  <a:txBody>
                    <a:bodyPr/>
                    <a:lstStyle/>
                    <a:p>
                      <a:pPr marL="0" marR="0" algn="l">
                        <a:spcBef>
                          <a:spcPts val="0"/>
                        </a:spcBef>
                        <a:spcAft>
                          <a:spcPts val="0"/>
                        </a:spcAft>
                      </a:pPr>
                      <a:r>
                        <a:rPr lang="en-US" sz="800" dirty="0">
                          <a:effectLst/>
                        </a:rPr>
                        <a:t>February 1, 2019</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A+ Fund Plans (This is a mandatory FLDOE deadline)</a:t>
                      </a:r>
                      <a:endParaRPr lang="en-US" sz="900" dirty="0">
                        <a:effectLst/>
                      </a:endParaRPr>
                    </a:p>
                    <a:p>
                      <a:pPr marL="0" marR="0" algn="l">
                        <a:spcBef>
                          <a:spcPts val="0"/>
                        </a:spcBef>
                        <a:spcAft>
                          <a:spcPts val="0"/>
                        </a:spcAft>
                      </a:pPr>
                      <a:r>
                        <a:rPr lang="en-US" sz="800" dirty="0">
                          <a:effectLst/>
                        </a:rPr>
                        <a:t>Qualifying schools must complete upload all documentation to OSPA Central</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982658386"/>
                  </a:ext>
                </a:extLst>
              </a:tr>
              <a:tr h="265786">
                <a:tc>
                  <a:txBody>
                    <a:bodyPr/>
                    <a:lstStyle/>
                    <a:p>
                      <a:pPr marL="0" marR="0" algn="l">
                        <a:spcBef>
                          <a:spcPts val="0"/>
                        </a:spcBef>
                        <a:spcAft>
                          <a:spcPts val="0"/>
                        </a:spcAft>
                      </a:pPr>
                      <a:r>
                        <a:rPr lang="en-US" sz="800" dirty="0">
                          <a:effectLst/>
                        </a:rPr>
                        <a:t>February 8, 2019</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New Waiver Applications </a:t>
                      </a:r>
                      <a:endParaRPr lang="en-US" sz="900" dirty="0">
                        <a:effectLst/>
                      </a:endParaRPr>
                    </a:p>
                    <a:p>
                      <a:pPr marL="0" marR="0" algn="l">
                        <a:spcBef>
                          <a:spcPts val="0"/>
                        </a:spcBef>
                        <a:spcAft>
                          <a:spcPts val="0"/>
                        </a:spcAft>
                      </a:pPr>
                      <a:r>
                        <a:rPr lang="en-US" sz="800" dirty="0">
                          <a:effectLst/>
                        </a:rPr>
                        <a:t>Completed, signed, and submitted to Office of Service Quality for approval</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2236631630"/>
                  </a:ext>
                </a:extLst>
              </a:tr>
              <a:tr h="410505">
                <a:tc>
                  <a:txBody>
                    <a:bodyPr/>
                    <a:lstStyle/>
                    <a:p>
                      <a:pPr marL="0" marR="0" algn="l">
                        <a:spcBef>
                          <a:spcPts val="0"/>
                        </a:spcBef>
                        <a:spcAft>
                          <a:spcPts val="0"/>
                        </a:spcAft>
                      </a:pPr>
                      <a:r>
                        <a:rPr lang="en-US" sz="800" dirty="0">
                          <a:effectLst/>
                        </a:rPr>
                        <a:t>February 26 – March 1, 2019</a:t>
                      </a:r>
                      <a:endParaRPr lang="en-US" sz="900" dirty="0">
                        <a:effectLst/>
                      </a:endParaRPr>
                    </a:p>
                    <a:p>
                      <a:pPr marL="0" marR="0" algn="l">
                        <a:spcBef>
                          <a:spcPts val="0"/>
                        </a:spcBef>
                        <a:spcAft>
                          <a:spcPts val="0"/>
                        </a:spcAft>
                      </a:pPr>
                      <a:r>
                        <a:rPr lang="en-US" sz="800" dirty="0">
                          <a:effectLst/>
                        </a:rPr>
                        <a:t>Schools Attend One Half-Day Session: 8:30-11:30 or 12:30-3:30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SIP Training </a:t>
                      </a:r>
                      <a:endParaRPr lang="en-US" sz="900" dirty="0">
                        <a:effectLst/>
                      </a:endParaRPr>
                    </a:p>
                    <a:p>
                      <a:pPr marL="0" marR="0" algn="l">
                        <a:spcBef>
                          <a:spcPts val="0"/>
                        </a:spcBef>
                        <a:spcAft>
                          <a:spcPts val="0"/>
                        </a:spcAft>
                      </a:pPr>
                      <a:r>
                        <a:rPr lang="en-US" sz="800" dirty="0">
                          <a:effectLst/>
                        </a:rPr>
                        <a:t>Topics:  Monitoring SIP, SIP Planning for 2019-2020, &amp; Attendance Plan, Behavior Plan, FACE Plan, RtI Plan for 2019-2020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Donna Boruch </a:t>
                      </a:r>
                      <a:endParaRPr lang="en-US" sz="900" dirty="0">
                        <a:effectLst/>
                      </a:endParaRPr>
                    </a:p>
                    <a:p>
                      <a:pPr marL="0" marR="0" algn="l">
                        <a:spcBef>
                          <a:spcPts val="0"/>
                        </a:spcBef>
                        <a:spcAft>
                          <a:spcPts val="0"/>
                        </a:spcAft>
                      </a:pPr>
                      <a:r>
                        <a:rPr lang="en-US" sz="800" dirty="0">
                          <a:effectLst/>
                        </a:rPr>
                        <a:t>&amp;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346347182"/>
                  </a:ext>
                </a:extLst>
              </a:tr>
              <a:tr h="410505">
                <a:tc>
                  <a:txBody>
                    <a:bodyPr/>
                    <a:lstStyle/>
                    <a:p>
                      <a:pPr marL="0" marR="0" algn="l">
                        <a:spcBef>
                          <a:spcPts val="0"/>
                        </a:spcBef>
                        <a:spcAft>
                          <a:spcPts val="0"/>
                        </a:spcAft>
                      </a:pPr>
                      <a:r>
                        <a:rPr lang="en-US" sz="800" dirty="0">
                          <a:effectLst/>
                        </a:rPr>
                        <a:t>March 4, 2019 - April 4, 2019</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BCPS Stakeholder Survey: AdvancED eProve Survey</a:t>
                      </a:r>
                      <a:endParaRPr lang="en-US" sz="900" dirty="0">
                        <a:effectLst/>
                      </a:endParaRPr>
                    </a:p>
                    <a:p>
                      <a:pPr marL="0" marR="0" algn="l">
                        <a:spcBef>
                          <a:spcPts val="0"/>
                        </a:spcBef>
                        <a:spcAft>
                          <a:spcPts val="0"/>
                        </a:spcAft>
                      </a:pPr>
                      <a:r>
                        <a:rPr lang="en-US" sz="800" dirty="0">
                          <a:effectLst/>
                        </a:rPr>
                        <a:t>Online survey for all stakeholders with completion rate targets of 20% for parents, 40% for students and 60% for teachers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 </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3635819761"/>
                  </a:ext>
                </a:extLst>
              </a:tr>
              <a:tr h="265786">
                <a:tc>
                  <a:txBody>
                    <a:bodyPr/>
                    <a:lstStyle/>
                    <a:p>
                      <a:pPr marL="0" marR="0" algn="l">
                        <a:spcBef>
                          <a:spcPts val="0"/>
                        </a:spcBef>
                        <a:spcAft>
                          <a:spcPts val="0"/>
                        </a:spcAft>
                      </a:pPr>
                      <a:r>
                        <a:rPr lang="en-US" sz="800" dirty="0">
                          <a:effectLst/>
                        </a:rPr>
                        <a:t>April 25, 2019</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Continuation Waivers Updated Applications</a:t>
                      </a:r>
                      <a:endParaRPr lang="en-US" sz="900" dirty="0">
                        <a:effectLst/>
                      </a:endParaRPr>
                    </a:p>
                    <a:p>
                      <a:pPr marL="0" marR="0" algn="l">
                        <a:spcBef>
                          <a:spcPts val="0"/>
                        </a:spcBef>
                        <a:spcAft>
                          <a:spcPts val="0"/>
                        </a:spcAft>
                      </a:pPr>
                      <a:r>
                        <a:rPr lang="en-US" sz="800" dirty="0">
                          <a:effectLst/>
                        </a:rPr>
                        <a:t>All documentation required for continuation of a waiver completed &amp; uploaded</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Principal &amp; SAC Chair</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714992594"/>
                  </a:ext>
                </a:extLst>
              </a:tr>
              <a:tr h="363319">
                <a:tc>
                  <a:txBody>
                    <a:bodyPr/>
                    <a:lstStyle/>
                    <a:p>
                      <a:pPr marL="0" marR="0" algn="l">
                        <a:spcBef>
                          <a:spcPts val="0"/>
                        </a:spcBef>
                        <a:spcAft>
                          <a:spcPts val="0"/>
                        </a:spcAft>
                      </a:pPr>
                      <a:r>
                        <a:rPr lang="en-US" sz="800" dirty="0">
                          <a:effectLst/>
                        </a:rPr>
                        <a:t>May 7 – 10, 2019</a:t>
                      </a:r>
                      <a:endParaRPr lang="en-US" sz="900" dirty="0">
                        <a:effectLst/>
                      </a:endParaRPr>
                    </a:p>
                    <a:p>
                      <a:pPr marL="0" marR="0" algn="l">
                        <a:spcBef>
                          <a:spcPts val="0"/>
                        </a:spcBef>
                        <a:spcAft>
                          <a:spcPts val="0"/>
                        </a:spcAft>
                      </a:pPr>
                      <a:r>
                        <a:rPr lang="en-US" sz="800" dirty="0">
                          <a:effectLst/>
                        </a:rPr>
                        <a:t>Schools Attend One Half-Day Session: 8:30-11:30 or 12:30-3:30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SIP Training</a:t>
                      </a:r>
                      <a:endParaRPr lang="en-US" sz="900" dirty="0">
                        <a:effectLst/>
                      </a:endParaRPr>
                    </a:p>
                    <a:p>
                      <a:pPr marL="0" marR="0" algn="l">
                        <a:spcBef>
                          <a:spcPts val="0"/>
                        </a:spcBef>
                        <a:spcAft>
                          <a:spcPts val="0"/>
                        </a:spcAft>
                      </a:pPr>
                      <a:r>
                        <a:rPr lang="en-US" sz="800" dirty="0">
                          <a:effectLst/>
                        </a:rPr>
                        <a:t>Topics:  School Improvement Planning for 2019-2020, Organization and Elections of SAC &amp; SAF for next school year</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tc>
                  <a:txBody>
                    <a:bodyPr/>
                    <a:lstStyle/>
                    <a:p>
                      <a:pPr marL="0" marR="0" algn="l">
                        <a:spcBef>
                          <a:spcPts val="0"/>
                        </a:spcBef>
                        <a:spcAft>
                          <a:spcPts val="0"/>
                        </a:spcAft>
                      </a:pPr>
                      <a:r>
                        <a:rPr lang="en-US" sz="800" dirty="0">
                          <a:effectLst/>
                        </a:rPr>
                        <a:t>Donna Boruch &amp;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668" marR="55668" marT="0" marB="0"/>
                </a:tc>
                <a:extLst>
                  <a:ext uri="{0D108BD9-81ED-4DB2-BD59-A6C34878D82A}">
                    <a16:rowId xmlns:a16="http://schemas.microsoft.com/office/drawing/2014/main" val="1674490117"/>
                  </a:ext>
                </a:extLst>
              </a:tr>
            </a:tbl>
          </a:graphicData>
        </a:graphic>
      </p:graphicFrame>
      <p:sp>
        <p:nvSpPr>
          <p:cNvPr id="8" name="Rectangle 1">
            <a:extLst>
              <a:ext uri="{FF2B5EF4-FFF2-40B4-BE49-F238E27FC236}">
                <a16:creationId xmlns:a16="http://schemas.microsoft.com/office/drawing/2014/main" id="{D1E84896-C0BA-4150-A295-1DE7C9CF1013}"/>
              </a:ext>
            </a:extLst>
          </p:cNvPr>
          <p:cNvSpPr>
            <a:spLocks noChangeArrowheads="1"/>
          </p:cNvSpPr>
          <p:nvPr/>
        </p:nvSpPr>
        <p:spPr bwMode="auto">
          <a:xfrm>
            <a:off x="-1" y="1472534"/>
            <a:ext cx="11113491" cy="50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8141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3097" y="-304800"/>
            <a:ext cx="8136265" cy="5251270"/>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rgbClr val="F15D22"/>
              </a:solidFill>
              <a:latin typeface="Arial Black" panose="020B0A04020102020204" pitchFamily="34" charset="0"/>
              <a:cs typeface="Arial Black"/>
            </a:endParaRPr>
          </a:p>
          <a:p>
            <a:r>
              <a:rPr lang="en-US" sz="7200" dirty="0">
                <a:solidFill>
                  <a:srgbClr val="F15D22"/>
                </a:solidFill>
                <a:latin typeface="Arial Black" panose="020B0A04020102020204" pitchFamily="34" charset="0"/>
                <a:cs typeface="Arial Black"/>
              </a:rPr>
              <a:t> 6</a:t>
            </a:r>
            <a:r>
              <a:rPr lang="en-US" sz="6000" dirty="0">
                <a:solidFill>
                  <a:srgbClr val="F15D22"/>
                </a:solidFill>
                <a:latin typeface="Arial Black" panose="020B0A04020102020204" pitchFamily="34" charset="0"/>
                <a:cs typeface="Arial Black"/>
              </a:rPr>
              <a:t>. </a:t>
            </a:r>
            <a:r>
              <a:rPr lang="en-US" sz="8000" spc="50" dirty="0">
                <a:ln w="11430"/>
                <a:solidFill>
                  <a:srgbClr val="F15D22"/>
                </a:solidFill>
                <a:latin typeface="Arial Black" panose="020B0A04020102020204" pitchFamily="34" charset="0"/>
                <a:cs typeface="Arial Narrow"/>
              </a:rPr>
              <a:t>UPDATES:</a:t>
            </a:r>
          </a:p>
          <a:p>
            <a:pPr marL="571500" indent="-571500">
              <a:buFont typeface="Wingdings" panose="05000000000000000000" pitchFamily="2" charset="2"/>
              <a:buChar char="v"/>
            </a:pPr>
            <a:endParaRPr lang="en-US" sz="4000" spc="50" dirty="0">
              <a:ln w="11430"/>
              <a:solidFill>
                <a:srgbClr val="F15D22"/>
              </a:solidFill>
              <a:latin typeface="Arial Black" panose="020B0A04020102020204" pitchFamily="34" charset="0"/>
              <a:cs typeface="Arial Narrow"/>
            </a:endParaRPr>
          </a:p>
          <a:p>
            <a:pPr marL="457200" indent="-457200" algn="just">
              <a:buFont typeface="Wingdings" panose="05000000000000000000" pitchFamily="2" charset="2"/>
              <a:buChar char="v"/>
            </a:pPr>
            <a:r>
              <a:rPr lang="en-US" sz="3600" spc="50" dirty="0">
                <a:ln w="11430"/>
                <a:solidFill>
                  <a:srgbClr val="F15D22"/>
                </a:solidFill>
                <a:latin typeface="Arial Black" panose="020B0A04020102020204" pitchFamily="34" charset="0"/>
                <a:cs typeface="Arial Narrow"/>
              </a:rPr>
              <a:t> ATTENDANCE PLAN</a:t>
            </a:r>
          </a:p>
          <a:p>
            <a:pPr marL="571500" indent="-571500" algn="just">
              <a:buFont typeface="Wingdings" panose="05000000000000000000" pitchFamily="2" charset="2"/>
              <a:buChar char="v"/>
            </a:pPr>
            <a:r>
              <a:rPr lang="en-US" sz="3600" spc="50" dirty="0">
                <a:ln w="11430"/>
                <a:solidFill>
                  <a:srgbClr val="F15D22"/>
                </a:solidFill>
                <a:latin typeface="Arial Black" panose="020B0A04020102020204" pitchFamily="34" charset="0"/>
              </a:rPr>
              <a:t>FACE PLAN</a:t>
            </a:r>
          </a:p>
          <a:p>
            <a:pPr marL="571500" lvl="3" indent="-571500" algn="just">
              <a:buFont typeface="Wingdings" panose="05000000000000000000" pitchFamily="2" charset="2"/>
              <a:buChar char="v"/>
            </a:pPr>
            <a:r>
              <a:rPr lang="en-US" sz="3600" spc="50" dirty="0">
                <a:ln w="11430"/>
                <a:solidFill>
                  <a:srgbClr val="F15D22"/>
                </a:solidFill>
                <a:latin typeface="Arial Black" panose="020B0A04020102020204" pitchFamily="34" charset="0"/>
              </a:rPr>
              <a:t>MTSS/RtI PLAN</a:t>
            </a:r>
          </a:p>
          <a:p>
            <a:pPr marL="571500" indent="-571500" algn="just">
              <a:buFont typeface="Wingdings" panose="05000000000000000000" pitchFamily="2" charset="2"/>
              <a:buChar char="v"/>
            </a:pPr>
            <a:r>
              <a:rPr lang="en-US" sz="3600" spc="50" dirty="0">
                <a:ln w="11430"/>
                <a:solidFill>
                  <a:srgbClr val="F15D22"/>
                </a:solidFill>
                <a:latin typeface="Arial Black" panose="020B0A04020102020204" pitchFamily="34" charset="0"/>
              </a:rPr>
              <a:t>TITLE 1 ADDENDUM</a:t>
            </a:r>
          </a:p>
          <a:p>
            <a:pPr marL="571500" indent="-571500" algn="just">
              <a:buFont typeface="Wingdings" panose="05000000000000000000" pitchFamily="2" charset="2"/>
              <a:buChar char="v"/>
            </a:pPr>
            <a:r>
              <a:rPr lang="en-US" sz="3600" spc="50" dirty="0">
                <a:ln w="11430"/>
                <a:solidFill>
                  <a:srgbClr val="F15D22"/>
                </a:solidFill>
                <a:latin typeface="Arial Black" panose="020B0A04020102020204" pitchFamily="34" charset="0"/>
              </a:rPr>
              <a:t>BEHAVIOR PLAN</a:t>
            </a:r>
          </a:p>
          <a:p>
            <a:pPr marL="571500" indent="-571500" algn="just">
              <a:buFont typeface="Wingdings" panose="05000000000000000000" pitchFamily="2" charset="2"/>
              <a:buChar char="v"/>
            </a:pPr>
            <a:r>
              <a:rPr lang="en-US" sz="3600" spc="50" dirty="0">
                <a:ln w="11430"/>
                <a:solidFill>
                  <a:srgbClr val="F15D22"/>
                </a:solidFill>
                <a:latin typeface="Arial Black" panose="020B0A04020102020204" pitchFamily="34" charset="0"/>
              </a:rPr>
              <a:t>BPIE</a:t>
            </a:r>
            <a:endParaRPr lang="en-US" sz="3600" dirty="0">
              <a:solidFill>
                <a:srgbClr val="F15D22"/>
              </a:solidFill>
              <a:latin typeface="Arial Black" panose="020B0A04020102020204" pitchFamily="34" charset="0"/>
            </a:endParaRPr>
          </a:p>
          <a:p>
            <a:endParaRPr lang="en-US" sz="20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60</a:t>
            </a:fld>
            <a:endParaRPr lang="en-US" dirty="0"/>
          </a:p>
        </p:txBody>
      </p:sp>
      <p:sp>
        <p:nvSpPr>
          <p:cNvPr id="4" name="Title 3"/>
          <p:cNvSpPr>
            <a:spLocks noGrp="1"/>
          </p:cNvSpPr>
          <p:nvPr>
            <p:ph type="title"/>
          </p:nvPr>
        </p:nvSpPr>
        <p:spPr>
          <a:xfrm>
            <a:off x="733097" y="6526924"/>
            <a:ext cx="5149009" cy="228600"/>
          </a:xfrm>
        </p:spPr>
        <p:txBody>
          <a:bodyPr/>
          <a:lstStyle/>
          <a:p>
            <a:r>
              <a:rPr lang="en-US" sz="1200" dirty="0"/>
              <a:t>OFFICE OF SERVICE QUALITY</a:t>
            </a:r>
            <a:br>
              <a:rPr lang="en-US" sz="2000" dirty="0"/>
            </a:br>
            <a:endParaRPr lang="en-US" sz="2000" dirty="0"/>
          </a:p>
        </p:txBody>
      </p:sp>
    </p:spTree>
    <p:extLst>
      <p:ext uri="{BB962C8B-B14F-4D97-AF65-F5344CB8AC3E}">
        <p14:creationId xmlns:p14="http://schemas.microsoft.com/office/powerpoint/2010/main" val="2674825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754" y="561702"/>
            <a:ext cx="8817429" cy="5226073"/>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ATTENDANCE</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PLAN</a:t>
            </a:r>
          </a:p>
          <a:p>
            <a:pPr algn="ctr"/>
            <a:endParaRPr lang="en-US" sz="2000" dirty="0">
              <a:solidFill>
                <a:schemeClr val="accent2"/>
              </a:solidFill>
              <a:latin typeface="Arial Black"/>
              <a:cs typeface="Arial Black"/>
            </a:endParaRPr>
          </a:p>
          <a:p>
            <a:pPr algn="ctr"/>
            <a:r>
              <a:rPr lang="en-US" sz="2400" dirty="0">
                <a:solidFill>
                  <a:schemeClr val="accent2"/>
                </a:solidFill>
                <a:latin typeface="Arial Black"/>
                <a:cs typeface="Arial Black"/>
              </a:rPr>
              <a:t> </a:t>
            </a: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chemeClr val="accent2"/>
                </a:solidFill>
                <a:latin typeface="Arial Narrow Bold" panose="020B0706020202030204" pitchFamily="34" charset="0"/>
                <a:cs typeface="Arial Black"/>
              </a:rPr>
              <a:t>Phillip Shaver, Coordinator of District Attendance, </a:t>
            </a:r>
          </a:p>
          <a:p>
            <a:pPr algn="ctr"/>
            <a:r>
              <a:rPr lang="en-US" sz="2400" dirty="0">
                <a:solidFill>
                  <a:schemeClr val="accent2"/>
                </a:solidFill>
                <a:latin typeface="Arial Narrow Bold" panose="020B0706020202030204" pitchFamily="34" charset="0"/>
                <a:cs typeface="Arial Black"/>
              </a:rPr>
              <a:t>Student Services Department, 754-321-1623</a:t>
            </a: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61</a:t>
            </a:fld>
            <a:endParaRPr lang="en-US" dirty="0"/>
          </a:p>
        </p:txBody>
      </p:sp>
      <p:sp>
        <p:nvSpPr>
          <p:cNvPr id="4" name="Title 3"/>
          <p:cNvSpPr>
            <a:spLocks noGrp="1"/>
          </p:cNvSpPr>
          <p:nvPr>
            <p:ph type="title"/>
          </p:nvPr>
        </p:nvSpPr>
        <p:spPr>
          <a:xfrm>
            <a:off x="723616" y="6392918"/>
            <a:ext cx="4756469" cy="181304"/>
          </a:xfrm>
        </p:spPr>
        <p:txBody>
          <a:bodyPr/>
          <a:lstStyle/>
          <a:p>
            <a:br>
              <a:rPr lang="en-US" sz="2000" dirty="0"/>
            </a:br>
            <a:r>
              <a:rPr lang="en-US" sz="1200" dirty="0"/>
              <a:t>Attendance plan</a:t>
            </a:r>
            <a:br>
              <a:rPr lang="en-US" sz="2000" dirty="0"/>
            </a:br>
            <a:endParaRPr lang="en-US" sz="2000" dirty="0"/>
          </a:p>
        </p:txBody>
      </p:sp>
    </p:spTree>
    <p:extLst>
      <p:ext uri="{BB962C8B-B14F-4D97-AF65-F5344CB8AC3E}">
        <p14:creationId xmlns:p14="http://schemas.microsoft.com/office/powerpoint/2010/main" val="2792491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457200" y="1458097"/>
            <a:ext cx="8412161" cy="4547286"/>
          </a:xfrm>
        </p:spPr>
        <p:txBody>
          <a:bodyPr/>
          <a:lstStyle/>
          <a:p>
            <a:r>
              <a:rPr lang="en-US" sz="2400" b="1" dirty="0"/>
              <a:t>Data (Will be populated August 2018)</a:t>
            </a:r>
          </a:p>
          <a:p>
            <a:endParaRPr lang="en-US" sz="2400" b="1" dirty="0"/>
          </a:p>
          <a:p>
            <a:r>
              <a:rPr lang="en-US" sz="2400" b="1" dirty="0"/>
              <a:t>Goals for the Attendance Plan (Data Analysis with Goals)</a:t>
            </a:r>
          </a:p>
          <a:p>
            <a:endParaRPr lang="en-US" sz="2400" b="1" dirty="0"/>
          </a:p>
          <a:p>
            <a:r>
              <a:rPr lang="en-US" sz="2400" b="1" dirty="0"/>
              <a:t>Tier 1: Strategies</a:t>
            </a:r>
          </a:p>
          <a:p>
            <a:endParaRPr lang="en-US" sz="2400" b="1" dirty="0"/>
          </a:p>
          <a:p>
            <a:r>
              <a:rPr lang="en-US" sz="2400" b="1" dirty="0"/>
              <a:t>Tier 2: Strategies and Interventions</a:t>
            </a:r>
          </a:p>
          <a:p>
            <a:endParaRPr lang="en-US" sz="2400" b="1" dirty="0"/>
          </a:p>
          <a:p>
            <a:r>
              <a:rPr lang="en-US" sz="2400" b="1" dirty="0"/>
              <a:t>Tier 3: Individualized Responses and Legal Interventions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62</a:t>
            </a:fld>
            <a:endParaRPr lang="en-US" dirty="0"/>
          </a:p>
        </p:txBody>
      </p:sp>
      <p:sp>
        <p:nvSpPr>
          <p:cNvPr id="17" name="Text Placeholder 16"/>
          <p:cNvSpPr>
            <a:spLocks noGrp="1"/>
          </p:cNvSpPr>
          <p:nvPr>
            <p:ph type="body" sz="quarter" idx="13"/>
          </p:nvPr>
        </p:nvSpPr>
        <p:spPr>
          <a:xfrm>
            <a:off x="801915" y="6319579"/>
            <a:ext cx="4917303" cy="288128"/>
          </a:xfrm>
        </p:spPr>
        <p:txBody>
          <a:bodyPr/>
          <a:lstStyle/>
          <a:p>
            <a:r>
              <a:rPr lang="en-US" sz="1200" dirty="0"/>
              <a:t>Attendance plan</a:t>
            </a:r>
          </a:p>
        </p:txBody>
      </p:sp>
      <p:sp>
        <p:nvSpPr>
          <p:cNvPr id="5" name="Title 4"/>
          <p:cNvSpPr>
            <a:spLocks noGrp="1"/>
          </p:cNvSpPr>
          <p:nvPr>
            <p:ph type="title"/>
          </p:nvPr>
        </p:nvSpPr>
        <p:spPr>
          <a:xfrm>
            <a:off x="801915" y="189813"/>
            <a:ext cx="7341145" cy="954088"/>
          </a:xfrm>
        </p:spPr>
        <p:txBody>
          <a:bodyPr anchor="ctr"/>
          <a:lstStyle/>
          <a:p>
            <a:pPr algn="ctr"/>
            <a:r>
              <a:rPr lang="en-US" sz="3200" dirty="0"/>
              <a:t>PLAN STRUCTURE: Attendance Plan</a:t>
            </a:r>
          </a:p>
        </p:txBody>
      </p:sp>
    </p:spTree>
    <p:extLst>
      <p:ext uri="{BB962C8B-B14F-4D97-AF65-F5344CB8AC3E}">
        <p14:creationId xmlns:p14="http://schemas.microsoft.com/office/powerpoint/2010/main" val="4203377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63</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177422" y="165100"/>
            <a:ext cx="8793542" cy="954088"/>
          </a:xfrm>
        </p:spPr>
        <p:txBody>
          <a:bodyPr anchor="ctr"/>
          <a:lstStyle/>
          <a:p>
            <a:pPr algn="ctr"/>
            <a:r>
              <a:rPr lang="en-US" dirty="0"/>
              <a:t>Attendance Plan: Tiers and Strategies</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66406" y="1688086"/>
            <a:ext cx="8300172" cy="4206801"/>
          </a:xfrm>
          <a:prstGeom prst="rect">
            <a:avLst/>
          </a:prstGeom>
        </p:spPr>
      </p:pic>
      <p:sp>
        <p:nvSpPr>
          <p:cNvPr id="2" name="Isosceles Triangle 1"/>
          <p:cNvSpPr/>
          <p:nvPr/>
        </p:nvSpPr>
        <p:spPr>
          <a:xfrm>
            <a:off x="3880485" y="1336969"/>
            <a:ext cx="1383029" cy="484033"/>
          </a:xfrm>
          <a:prstGeom prst="triangle">
            <a:avLst/>
          </a:prstGeom>
          <a:solidFill>
            <a:srgbClr val="3D4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343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64</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177422" y="165100"/>
            <a:ext cx="8793542" cy="954088"/>
          </a:xfrm>
        </p:spPr>
        <p:txBody>
          <a:bodyPr anchor="ctr"/>
          <a:lstStyle/>
          <a:p>
            <a:pPr algn="ctr"/>
            <a:r>
              <a:rPr lang="en-US" dirty="0"/>
              <a:t>Attendance Plan: Chronic Absenteeism</a:t>
            </a:r>
          </a:p>
        </p:txBody>
      </p:sp>
      <p:sp>
        <p:nvSpPr>
          <p:cNvPr id="4" name="TextBox 3">
            <a:extLst>
              <a:ext uri="{FF2B5EF4-FFF2-40B4-BE49-F238E27FC236}">
                <a16:creationId xmlns:a16="http://schemas.microsoft.com/office/drawing/2014/main" id="{8BA61830-E805-4F50-ACF3-6B791AC052AD}"/>
              </a:ext>
            </a:extLst>
          </p:cNvPr>
          <p:cNvSpPr txBox="1"/>
          <p:nvPr/>
        </p:nvSpPr>
        <p:spPr>
          <a:xfrm>
            <a:off x="414643" y="1292163"/>
            <a:ext cx="7692705" cy="723275"/>
          </a:xfrm>
          <a:prstGeom prst="rect">
            <a:avLst/>
          </a:prstGeom>
          <a:noFill/>
        </p:spPr>
        <p:txBody>
          <a:bodyPr wrap="square" rtlCol="0">
            <a:spAutoFit/>
          </a:bodyPr>
          <a:lstStyle/>
          <a:p>
            <a:pPr>
              <a:spcAft>
                <a:spcPts val="600"/>
              </a:spcAft>
            </a:pPr>
            <a:r>
              <a:rPr lang="en-US" dirty="0"/>
              <a:t>BCPS Definition</a:t>
            </a:r>
          </a:p>
          <a:p>
            <a:r>
              <a:rPr lang="en-US" b="1" u="sng" dirty="0"/>
              <a:t>Chronic Absenteeism</a:t>
            </a:r>
            <a:r>
              <a:rPr lang="en-US" dirty="0"/>
              <a:t>: Missing 10% or more of school days.</a:t>
            </a:r>
          </a:p>
        </p:txBody>
      </p:sp>
      <p:sp>
        <p:nvSpPr>
          <p:cNvPr id="8" name="Content Placeholder 2">
            <a:extLst>
              <a:ext uri="{FF2B5EF4-FFF2-40B4-BE49-F238E27FC236}">
                <a16:creationId xmlns:a16="http://schemas.microsoft.com/office/drawing/2014/main" id="{A2B9B15E-063C-468C-B36C-B0571B118A04}"/>
              </a:ext>
            </a:extLst>
          </p:cNvPr>
          <p:cNvSpPr txBox="1">
            <a:spLocks/>
          </p:cNvSpPr>
          <p:nvPr/>
        </p:nvSpPr>
        <p:spPr>
          <a:xfrm>
            <a:off x="693996" y="2938317"/>
            <a:ext cx="7498080" cy="73152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indent="-274320">
              <a:buFont typeface="Wingdings" panose="05000000000000000000" pitchFamily="2" charset="2"/>
              <a:buChar char="ü"/>
            </a:pPr>
            <a:r>
              <a:rPr lang="en-US" sz="1600" dirty="0">
                <a:latin typeface="Century Gothic" panose="020B0502020202020204" pitchFamily="34" charset="0"/>
              </a:rPr>
              <a:t>Chronic absence (missed 10% or more of school days) in the prior year. </a:t>
            </a:r>
          </a:p>
          <a:p>
            <a:pPr marL="274320" indent="-274320">
              <a:buFont typeface="Wingdings" panose="05000000000000000000" pitchFamily="2" charset="2"/>
              <a:buChar char="ü"/>
            </a:pPr>
            <a:r>
              <a:rPr lang="en-US" sz="1600" dirty="0">
                <a:latin typeface="Century Gothic" panose="020B0502020202020204" pitchFamily="34" charset="0"/>
              </a:rPr>
              <a:t>Starting at the beginning of the school year, student has: </a:t>
            </a:r>
          </a:p>
        </p:txBody>
      </p:sp>
      <p:sp>
        <p:nvSpPr>
          <p:cNvPr id="9" name="Rectangle: Diagonal Corners Snipped 8">
            <a:extLst>
              <a:ext uri="{FF2B5EF4-FFF2-40B4-BE49-F238E27FC236}">
                <a16:creationId xmlns:a16="http://schemas.microsoft.com/office/drawing/2014/main" id="{349E5B54-05B7-47C1-893D-505E4C17F62C}"/>
              </a:ext>
            </a:extLst>
          </p:cNvPr>
          <p:cNvSpPr/>
          <p:nvPr/>
        </p:nvSpPr>
        <p:spPr>
          <a:xfrm>
            <a:off x="529350" y="2271962"/>
            <a:ext cx="8138160" cy="457200"/>
          </a:xfrm>
          <a:prstGeom prst="snip2Diag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Century Gothic" panose="020B0502020202020204" pitchFamily="34" charset="0"/>
              </a:rPr>
              <a:t>We use the 10% definition to promote the use of early warning systems. </a:t>
            </a:r>
          </a:p>
        </p:txBody>
      </p:sp>
      <p:graphicFrame>
        <p:nvGraphicFramePr>
          <p:cNvPr id="10" name="Chart 9">
            <a:extLst>
              <a:ext uri="{FF2B5EF4-FFF2-40B4-BE49-F238E27FC236}">
                <a16:creationId xmlns:a16="http://schemas.microsoft.com/office/drawing/2014/main" id="{168AD5D0-23C5-4F66-9C68-C7C2F8DDB578}"/>
              </a:ext>
            </a:extLst>
          </p:cNvPr>
          <p:cNvGraphicFramePr/>
          <p:nvPr>
            <p:extLst/>
          </p:nvPr>
        </p:nvGraphicFramePr>
        <p:xfrm>
          <a:off x="967859" y="3692399"/>
          <a:ext cx="5767903" cy="205245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AFC8A815-F5AB-4C44-AB05-9B5F94CF9A8E}"/>
              </a:ext>
            </a:extLst>
          </p:cNvPr>
          <p:cNvSpPr txBox="1"/>
          <p:nvPr/>
        </p:nvSpPr>
        <p:spPr>
          <a:xfrm>
            <a:off x="3740960" y="4238982"/>
            <a:ext cx="2054252"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2 absences</a:t>
            </a:r>
          </a:p>
        </p:txBody>
      </p:sp>
      <p:sp>
        <p:nvSpPr>
          <p:cNvPr id="12" name="TextBox 11">
            <a:extLst>
              <a:ext uri="{FF2B5EF4-FFF2-40B4-BE49-F238E27FC236}">
                <a16:creationId xmlns:a16="http://schemas.microsoft.com/office/drawing/2014/main" id="{81B7C403-9AA0-49B6-B49B-3254D847C8A4}"/>
              </a:ext>
            </a:extLst>
          </p:cNvPr>
          <p:cNvSpPr txBox="1"/>
          <p:nvPr/>
        </p:nvSpPr>
        <p:spPr>
          <a:xfrm>
            <a:off x="3741711" y="4625943"/>
            <a:ext cx="2054252"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2-3 absences</a:t>
            </a:r>
          </a:p>
        </p:txBody>
      </p:sp>
      <p:sp>
        <p:nvSpPr>
          <p:cNvPr id="13" name="TextBox 12">
            <a:extLst>
              <a:ext uri="{FF2B5EF4-FFF2-40B4-BE49-F238E27FC236}">
                <a16:creationId xmlns:a16="http://schemas.microsoft.com/office/drawing/2014/main" id="{FCFA0EC9-B392-42F5-9752-F4F9D23B9C92}"/>
              </a:ext>
            </a:extLst>
          </p:cNvPr>
          <p:cNvSpPr txBox="1"/>
          <p:nvPr/>
        </p:nvSpPr>
        <p:spPr>
          <a:xfrm>
            <a:off x="3749349" y="4993886"/>
            <a:ext cx="2054252"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4 absences</a:t>
            </a:r>
          </a:p>
        </p:txBody>
      </p:sp>
      <p:sp>
        <p:nvSpPr>
          <p:cNvPr id="15" name="Callout: Left Arrow 14">
            <a:extLst>
              <a:ext uri="{FF2B5EF4-FFF2-40B4-BE49-F238E27FC236}">
                <a16:creationId xmlns:a16="http://schemas.microsoft.com/office/drawing/2014/main" id="{3D667394-594B-49DC-A504-94D6B2EE36C8}"/>
              </a:ext>
            </a:extLst>
          </p:cNvPr>
          <p:cNvSpPr/>
          <p:nvPr/>
        </p:nvSpPr>
        <p:spPr>
          <a:xfrm>
            <a:off x="6615794" y="4695180"/>
            <a:ext cx="2373535" cy="943429"/>
          </a:xfrm>
          <a:prstGeom prst="leftArrowCallout">
            <a:avLst>
              <a:gd name="adj1" fmla="val 25000"/>
              <a:gd name="adj2" fmla="val 25000"/>
              <a:gd name="adj3" fmla="val 25000"/>
              <a:gd name="adj4" fmla="val 7904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Missing 10% any time after.</a:t>
            </a:r>
          </a:p>
        </p:txBody>
      </p:sp>
    </p:spTree>
    <p:extLst>
      <p:ext uri="{BB962C8B-B14F-4D97-AF65-F5344CB8AC3E}">
        <p14:creationId xmlns:p14="http://schemas.microsoft.com/office/powerpoint/2010/main" val="2512919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type="pic" sz="quarter" idx="14"/>
            <p:extLst>
              <p:ext uri="{D42A27DB-BD31-4B8C-83A1-F6EECF244321}">
                <p14:modId xmlns:p14="http://schemas.microsoft.com/office/powerpoint/2010/main" val="2238695302"/>
              </p:ext>
            </p:extLst>
          </p:nvPr>
        </p:nvGraphicFramePr>
        <p:xfrm>
          <a:off x="609600" y="2732149"/>
          <a:ext cx="7550330" cy="1542228"/>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val="1300256729"/>
                    </a:ext>
                  </a:extLst>
                </a:gridCol>
                <a:gridCol w="741545">
                  <a:extLst>
                    <a:ext uri="{9D8B030D-6E8A-4147-A177-3AD203B41FA5}">
                      <a16:colId xmlns:a16="http://schemas.microsoft.com/office/drawing/2014/main" val="2546318505"/>
                    </a:ext>
                  </a:extLst>
                </a:gridCol>
                <a:gridCol w="685929">
                  <a:extLst>
                    <a:ext uri="{9D8B030D-6E8A-4147-A177-3AD203B41FA5}">
                      <a16:colId xmlns:a16="http://schemas.microsoft.com/office/drawing/2014/main" val="3404553291"/>
                    </a:ext>
                  </a:extLst>
                </a:gridCol>
                <a:gridCol w="889853">
                  <a:extLst>
                    <a:ext uri="{9D8B030D-6E8A-4147-A177-3AD203B41FA5}">
                      <a16:colId xmlns:a16="http://schemas.microsoft.com/office/drawing/2014/main" val="1541985363"/>
                    </a:ext>
                  </a:extLst>
                </a:gridCol>
                <a:gridCol w="667390">
                  <a:extLst>
                    <a:ext uri="{9D8B030D-6E8A-4147-A177-3AD203B41FA5}">
                      <a16:colId xmlns:a16="http://schemas.microsoft.com/office/drawing/2014/main" val="1322251110"/>
                    </a:ext>
                  </a:extLst>
                </a:gridCol>
                <a:gridCol w="926931">
                  <a:extLst>
                    <a:ext uri="{9D8B030D-6E8A-4147-A177-3AD203B41FA5}">
                      <a16:colId xmlns:a16="http://schemas.microsoft.com/office/drawing/2014/main" val="598572108"/>
                    </a:ext>
                  </a:extLst>
                </a:gridCol>
                <a:gridCol w="572803">
                  <a:extLst>
                    <a:ext uri="{9D8B030D-6E8A-4147-A177-3AD203B41FA5}">
                      <a16:colId xmlns:a16="http://schemas.microsoft.com/office/drawing/2014/main" val="1337926906"/>
                    </a:ext>
                  </a:extLst>
                </a:gridCol>
                <a:gridCol w="942123">
                  <a:extLst>
                    <a:ext uri="{9D8B030D-6E8A-4147-A177-3AD203B41FA5}">
                      <a16:colId xmlns:a16="http://schemas.microsoft.com/office/drawing/2014/main" val="1917437939"/>
                    </a:ext>
                  </a:extLst>
                </a:gridCol>
                <a:gridCol w="463610">
                  <a:extLst>
                    <a:ext uri="{9D8B030D-6E8A-4147-A177-3AD203B41FA5}">
                      <a16:colId xmlns:a16="http://schemas.microsoft.com/office/drawing/2014/main" val="2098246552"/>
                    </a:ext>
                  </a:extLst>
                </a:gridCol>
                <a:gridCol w="1089601">
                  <a:extLst>
                    <a:ext uri="{9D8B030D-6E8A-4147-A177-3AD203B41FA5}">
                      <a16:colId xmlns:a16="http://schemas.microsoft.com/office/drawing/2014/main" val="1767818223"/>
                    </a:ext>
                  </a:extLst>
                </a:gridCol>
              </a:tblGrid>
              <a:tr h="0">
                <a:tc gridSpan="2">
                  <a:txBody>
                    <a:bodyPr/>
                    <a:lstStyle/>
                    <a:p>
                      <a:pPr marL="0" marR="0" algn="ctr">
                        <a:lnSpc>
                          <a:spcPct val="107000"/>
                        </a:lnSpc>
                        <a:spcBef>
                          <a:spcPts val="0"/>
                        </a:spcBef>
                        <a:spcAft>
                          <a:spcPts val="0"/>
                        </a:spcAft>
                      </a:pPr>
                      <a:r>
                        <a:rPr lang="en-US" sz="1000" dirty="0">
                          <a:effectLst/>
                        </a:rPr>
                        <a:t>1</a:t>
                      </a:r>
                      <a:r>
                        <a:rPr lang="en-US" sz="1000" baseline="30000" dirty="0">
                          <a:effectLst/>
                        </a:rPr>
                        <a:t>st</a:t>
                      </a:r>
                      <a:r>
                        <a:rPr lang="en-US" sz="1000" dirty="0">
                          <a:effectLst/>
                        </a:rPr>
                        <a:t> Semester</a:t>
                      </a:r>
                      <a:endParaRPr lang="en-US" sz="1200" dirty="0">
                        <a:effectLst/>
                      </a:endParaRPr>
                    </a:p>
                    <a:p>
                      <a:pPr marL="0" marR="0" algn="ctr">
                        <a:lnSpc>
                          <a:spcPct val="107000"/>
                        </a:lnSpc>
                        <a:spcBef>
                          <a:spcPts val="0"/>
                        </a:spcBef>
                        <a:spcAft>
                          <a:spcPts val="0"/>
                        </a:spcAft>
                      </a:pPr>
                      <a:r>
                        <a:rPr lang="en-US" sz="1000" dirty="0">
                          <a:effectLst/>
                        </a:rPr>
                        <a:t>(2016/17)</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hMerge="1">
                  <a:txBody>
                    <a:bodyPr/>
                    <a:lstStyle/>
                    <a:p>
                      <a:endParaRPr lang="en-US"/>
                    </a:p>
                  </a:txBody>
                  <a:tcPr/>
                </a:tc>
                <a:extLst>
                  <a:ext uri="{0D108BD9-81ED-4DB2-BD59-A6C34878D82A}">
                    <a16:rowId xmlns:a16="http://schemas.microsoft.com/office/drawing/2014/main"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extLst>
                  <a:ext uri="{0D108BD9-81ED-4DB2-BD59-A6C34878D82A}">
                    <a16:rowId xmlns:a16="http://schemas.microsoft.com/office/drawing/2014/main"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b="0" dirty="0">
                          <a:effectLst/>
                        </a:rPr>
                        <a:t> </a:t>
                      </a:r>
                      <a:endParaRPr lang="en-US" sz="12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965326512"/>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Text Placeholder 16"/>
          <p:cNvSpPr>
            <a:spLocks noGrp="1"/>
          </p:cNvSpPr>
          <p:nvPr>
            <p:ph type="body" sz="quarter" idx="13"/>
          </p:nvPr>
        </p:nvSpPr>
        <p:spPr>
          <a:xfrm>
            <a:off x="764629" y="6361385"/>
            <a:ext cx="4954590" cy="280185"/>
          </a:xfrm>
          <a:prstGeom prst="rect">
            <a:avLst/>
          </a:prstGeom>
        </p:spPr>
        <p:txBody>
          <a:bodyPr/>
          <a:lstStyle/>
          <a:p>
            <a:r>
              <a:rPr lang="en-US" sz="1200" dirty="0">
                <a:solidFill>
                  <a:schemeClr val="accent1"/>
                </a:solidFill>
              </a:rPr>
              <a:t>Attendance plan</a:t>
            </a:r>
          </a:p>
        </p:txBody>
      </p:sp>
      <p:sp>
        <p:nvSpPr>
          <p:cNvPr id="5" name="Title 4"/>
          <p:cNvSpPr>
            <a:spLocks noGrp="1"/>
          </p:cNvSpPr>
          <p:nvPr>
            <p:ph type="title"/>
          </p:nvPr>
        </p:nvSpPr>
        <p:spPr>
          <a:xfrm>
            <a:off x="941294" y="161365"/>
            <a:ext cx="8029669" cy="957823"/>
          </a:xfrm>
        </p:spPr>
        <p:txBody>
          <a:bodyPr anchor="ctr"/>
          <a:lstStyle/>
          <a:p>
            <a:r>
              <a:rPr lang="en-US" sz="4400" dirty="0"/>
              <a:t>ATTENDANCE PLAN DATA</a:t>
            </a:r>
          </a:p>
        </p:txBody>
      </p:sp>
      <p:graphicFrame>
        <p:nvGraphicFramePr>
          <p:cNvPr id="11" name="Content Placeholder 9"/>
          <p:cNvGraphicFramePr>
            <a:graphicFrameLocks/>
          </p:cNvGraphicFramePr>
          <p:nvPr>
            <p:extLst>
              <p:ext uri="{D42A27DB-BD31-4B8C-83A1-F6EECF244321}">
                <p14:modId xmlns:p14="http://schemas.microsoft.com/office/powerpoint/2010/main" val="1288684804"/>
              </p:ext>
            </p:extLst>
          </p:nvPr>
        </p:nvGraphicFramePr>
        <p:xfrm>
          <a:off x="609600" y="4428509"/>
          <a:ext cx="7550329" cy="1542228"/>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val="1300256729"/>
                    </a:ext>
                  </a:extLst>
                </a:gridCol>
                <a:gridCol w="741545">
                  <a:extLst>
                    <a:ext uri="{9D8B030D-6E8A-4147-A177-3AD203B41FA5}">
                      <a16:colId xmlns:a16="http://schemas.microsoft.com/office/drawing/2014/main" val="2546318505"/>
                    </a:ext>
                  </a:extLst>
                </a:gridCol>
                <a:gridCol w="685928">
                  <a:extLst>
                    <a:ext uri="{9D8B030D-6E8A-4147-A177-3AD203B41FA5}">
                      <a16:colId xmlns:a16="http://schemas.microsoft.com/office/drawing/2014/main" val="3404553291"/>
                    </a:ext>
                  </a:extLst>
                </a:gridCol>
                <a:gridCol w="889853">
                  <a:extLst>
                    <a:ext uri="{9D8B030D-6E8A-4147-A177-3AD203B41FA5}">
                      <a16:colId xmlns:a16="http://schemas.microsoft.com/office/drawing/2014/main" val="1541985363"/>
                    </a:ext>
                  </a:extLst>
                </a:gridCol>
                <a:gridCol w="667390">
                  <a:extLst>
                    <a:ext uri="{9D8B030D-6E8A-4147-A177-3AD203B41FA5}">
                      <a16:colId xmlns:a16="http://schemas.microsoft.com/office/drawing/2014/main" val="1322251110"/>
                    </a:ext>
                  </a:extLst>
                </a:gridCol>
                <a:gridCol w="926930">
                  <a:extLst>
                    <a:ext uri="{9D8B030D-6E8A-4147-A177-3AD203B41FA5}">
                      <a16:colId xmlns:a16="http://schemas.microsoft.com/office/drawing/2014/main" val="598572108"/>
                    </a:ext>
                  </a:extLst>
                </a:gridCol>
                <a:gridCol w="572803">
                  <a:extLst>
                    <a:ext uri="{9D8B030D-6E8A-4147-A177-3AD203B41FA5}">
                      <a16:colId xmlns:a16="http://schemas.microsoft.com/office/drawing/2014/main" val="1337926906"/>
                    </a:ext>
                  </a:extLst>
                </a:gridCol>
                <a:gridCol w="942124">
                  <a:extLst>
                    <a:ext uri="{9D8B030D-6E8A-4147-A177-3AD203B41FA5}">
                      <a16:colId xmlns:a16="http://schemas.microsoft.com/office/drawing/2014/main" val="1917437939"/>
                    </a:ext>
                  </a:extLst>
                </a:gridCol>
                <a:gridCol w="463610">
                  <a:extLst>
                    <a:ext uri="{9D8B030D-6E8A-4147-A177-3AD203B41FA5}">
                      <a16:colId xmlns:a16="http://schemas.microsoft.com/office/drawing/2014/main" val="2098246552"/>
                    </a:ext>
                  </a:extLst>
                </a:gridCol>
                <a:gridCol w="1089601">
                  <a:extLst>
                    <a:ext uri="{9D8B030D-6E8A-4147-A177-3AD203B41FA5}">
                      <a16:colId xmlns:a16="http://schemas.microsoft.com/office/drawing/2014/main" val="1767818223"/>
                    </a:ext>
                  </a:extLst>
                </a:gridCol>
              </a:tblGrid>
              <a:tr h="0">
                <a:tc gridSpan="2">
                  <a:txBody>
                    <a:bodyPr/>
                    <a:lstStyle/>
                    <a:p>
                      <a:pPr marL="0" marR="0" algn="ctr">
                        <a:lnSpc>
                          <a:spcPct val="107000"/>
                        </a:lnSpc>
                        <a:spcBef>
                          <a:spcPts val="0"/>
                        </a:spcBef>
                        <a:spcAft>
                          <a:spcPts val="0"/>
                        </a:spcAft>
                      </a:pPr>
                      <a:r>
                        <a:rPr lang="en-US" sz="1000" dirty="0">
                          <a:effectLst/>
                        </a:rPr>
                        <a:t>2nd Semester</a:t>
                      </a:r>
                      <a:endParaRPr lang="en-US" sz="1200" dirty="0">
                        <a:effectLst/>
                      </a:endParaRPr>
                    </a:p>
                    <a:p>
                      <a:pPr marL="0" marR="0" algn="ctr">
                        <a:lnSpc>
                          <a:spcPct val="107000"/>
                        </a:lnSpc>
                        <a:spcBef>
                          <a:spcPts val="0"/>
                        </a:spcBef>
                        <a:spcAft>
                          <a:spcPts val="0"/>
                        </a:spcAft>
                      </a:pPr>
                      <a:r>
                        <a:rPr lang="en-US" sz="1000" dirty="0">
                          <a:effectLst/>
                        </a:rPr>
                        <a:t>(2016/17)</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hMerge="1">
                  <a:txBody>
                    <a:bodyPr/>
                    <a:lstStyle/>
                    <a:p>
                      <a:endParaRPr lang="en-US"/>
                    </a:p>
                  </a:txBody>
                  <a:tcPr/>
                </a:tc>
                <a:extLst>
                  <a:ext uri="{0D108BD9-81ED-4DB2-BD59-A6C34878D82A}">
                    <a16:rowId xmlns:a16="http://schemas.microsoft.com/office/drawing/2014/main"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965326512"/>
                  </a:ext>
                </a:extLst>
              </a:tr>
            </a:tbl>
          </a:graphicData>
        </a:graphic>
      </p:graphicFrame>
      <p:sp>
        <p:nvSpPr>
          <p:cNvPr id="15" name="TextBox 14"/>
          <p:cNvSpPr txBox="1"/>
          <p:nvPr/>
        </p:nvSpPr>
        <p:spPr>
          <a:xfrm>
            <a:off x="609600" y="1213386"/>
            <a:ext cx="8346850" cy="1138773"/>
          </a:xfrm>
          <a:prstGeom prst="rect">
            <a:avLst/>
          </a:prstGeom>
          <a:noFill/>
        </p:spPr>
        <p:txBody>
          <a:bodyPr wrap="square" rtlCol="0">
            <a:spAutoFit/>
          </a:bodyPr>
          <a:lstStyle/>
          <a:p>
            <a:pPr>
              <a:defRPr/>
            </a:pPr>
            <a:r>
              <a:rPr lang="en-US" sz="2000" b="1" dirty="0"/>
              <a:t>Updated data will be included in the Attendance Plan online </a:t>
            </a:r>
          </a:p>
          <a:p>
            <a:pPr>
              <a:defRPr/>
            </a:pPr>
            <a:endParaRPr lang="en-US" sz="800" b="1" dirty="0"/>
          </a:p>
          <a:p>
            <a:pPr>
              <a:defRPr/>
            </a:pPr>
            <a:r>
              <a:rPr lang="en-US" sz="2000" b="1" dirty="0"/>
              <a:t> OSPA Central 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584340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66</a:t>
            </a:fld>
            <a:endParaRPr lang="en-US" dirty="0"/>
          </a:p>
        </p:txBody>
      </p:sp>
      <p:sp>
        <p:nvSpPr>
          <p:cNvPr id="14" name="Text Placeholder 16"/>
          <p:cNvSpPr>
            <a:spLocks noGrp="1"/>
          </p:cNvSpPr>
          <p:nvPr>
            <p:ph type="body" sz="quarter" idx="13"/>
          </p:nvPr>
        </p:nvSpPr>
        <p:spPr>
          <a:prstGeom prst="rect">
            <a:avLst/>
          </a:prstGeom>
        </p:spPr>
        <p:txBody>
          <a:bodyPr/>
          <a:lstStyle/>
          <a:p>
            <a:r>
              <a:rPr lang="en-US" sz="1200" dirty="0">
                <a:solidFill>
                  <a:schemeClr val="accent1"/>
                </a:solidFill>
              </a:rPr>
              <a:t>Attendance plan</a:t>
            </a:r>
          </a:p>
        </p:txBody>
      </p:sp>
      <p:sp>
        <p:nvSpPr>
          <p:cNvPr id="5" name="Title 4"/>
          <p:cNvSpPr>
            <a:spLocks noGrp="1"/>
          </p:cNvSpPr>
          <p:nvPr>
            <p:ph type="title"/>
          </p:nvPr>
        </p:nvSpPr>
        <p:spPr>
          <a:xfrm>
            <a:off x="654908" y="222422"/>
            <a:ext cx="8316055" cy="896766"/>
          </a:xfrm>
        </p:spPr>
        <p:txBody>
          <a:bodyPr anchor="ctr"/>
          <a:lstStyle/>
          <a:p>
            <a:r>
              <a:rPr lang="en-US" sz="4400" dirty="0"/>
              <a:t>ATTENDANCE PLAN GOALS</a:t>
            </a:r>
          </a:p>
        </p:txBody>
      </p:sp>
      <p:sp>
        <p:nvSpPr>
          <p:cNvPr id="15" name="TextBox 14"/>
          <p:cNvSpPr txBox="1"/>
          <p:nvPr/>
        </p:nvSpPr>
        <p:spPr>
          <a:xfrm>
            <a:off x="140997" y="1151967"/>
            <a:ext cx="8658516" cy="51244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200" dirty="0">
                <a:latin typeface="Arial Narrow Bold" panose="020B0706020202030204" pitchFamily="34" charset="0"/>
              </a:rPr>
              <a:t>Analyze school-wide data with the SIP team</a:t>
            </a:r>
          </a:p>
          <a:p>
            <a:pPr>
              <a:spcAft>
                <a:spcPts val="600"/>
              </a:spcAft>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An emphasis on early grades in elementary (K &amp; 1) and high school (9 &amp; 10) may be a focus</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All grades in middle school (6, 7, 8)</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Set SMART goals for each semester</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District Goal is to reduce chronic absenteeism by at least 1%.</a:t>
            </a:r>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618511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67</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33632" y="165100"/>
            <a:ext cx="8637331" cy="954088"/>
          </a:xfrm>
        </p:spPr>
        <p:txBody>
          <a:bodyPr anchor="ctr"/>
          <a:lstStyle/>
          <a:p>
            <a:r>
              <a:rPr lang="en-US" sz="3200" dirty="0"/>
              <a:t>ATTENDANCE PLANS TIERS &amp; STRATEGIES</a:t>
            </a:r>
          </a:p>
        </p:txBody>
      </p:sp>
      <p:sp>
        <p:nvSpPr>
          <p:cNvPr id="15" name="TextBox 14"/>
          <p:cNvSpPr txBox="1"/>
          <p:nvPr/>
        </p:nvSpPr>
        <p:spPr>
          <a:xfrm>
            <a:off x="622300" y="1119188"/>
            <a:ext cx="8348663" cy="4893647"/>
          </a:xfrm>
          <a:prstGeom prst="rect">
            <a:avLst/>
          </a:prstGeom>
          <a:noFill/>
        </p:spPr>
        <p:txBody>
          <a:bodyPr wrap="square" rtlCol="0">
            <a:spAutoFit/>
          </a:bodyPr>
          <a:lstStyle/>
          <a:p>
            <a:pPr>
              <a:spcAft>
                <a:spcPts val="600"/>
              </a:spcAft>
            </a:pPr>
            <a:r>
              <a:rPr lang="en-US" sz="2800" dirty="0">
                <a:solidFill>
                  <a:schemeClr val="accent1"/>
                </a:solidFill>
                <a:latin typeface="Arial Narrow Bold" panose="020B0706020202030204" pitchFamily="34" charset="0"/>
              </a:rPr>
              <a:t>Tiers for attendance strategies include:</a:t>
            </a:r>
          </a:p>
          <a:p>
            <a:pPr marL="640080" indent="-342900">
              <a:spcAft>
                <a:spcPts val="600"/>
              </a:spcAft>
              <a:buFont typeface="+mj-lt"/>
              <a:buAutoNum type="alphaUcPeriod"/>
            </a:pPr>
            <a:r>
              <a:rPr lang="en-US" sz="2000" dirty="0">
                <a:latin typeface="Arial Narrow Bold" panose="020B0706020202030204" pitchFamily="34" charset="0"/>
              </a:rPr>
              <a:t>Monitor data</a:t>
            </a:r>
          </a:p>
          <a:p>
            <a:pPr marL="640080" indent="-342900">
              <a:spcAft>
                <a:spcPts val="600"/>
              </a:spcAft>
              <a:buFont typeface="+mj-lt"/>
              <a:buAutoNum type="alphaUcPeriod"/>
            </a:pPr>
            <a:r>
              <a:rPr lang="en-US" sz="2000" dirty="0">
                <a:latin typeface="Arial Narrow Bold" panose="020B0706020202030204" pitchFamily="34" charset="0"/>
              </a:rPr>
              <a:t>Engage students and families</a:t>
            </a:r>
          </a:p>
          <a:p>
            <a:pPr marL="640080" indent="-342900">
              <a:spcAft>
                <a:spcPts val="600"/>
              </a:spcAft>
              <a:buFont typeface="+mj-lt"/>
              <a:buAutoNum type="alphaUcPeriod"/>
            </a:pPr>
            <a:r>
              <a:rPr lang="en-US" sz="2000" dirty="0">
                <a:latin typeface="Arial Narrow Bold" panose="020B0706020202030204" pitchFamily="34" charset="0"/>
              </a:rPr>
              <a:t>Recognize good and improved attendance</a:t>
            </a:r>
          </a:p>
          <a:p>
            <a:pPr marL="640080" indent="-342900">
              <a:spcAft>
                <a:spcPts val="600"/>
              </a:spcAft>
              <a:buFont typeface="+mj-lt"/>
              <a:buAutoNum type="alphaUcPeriod"/>
            </a:pPr>
            <a:r>
              <a:rPr lang="en-US" sz="2000" dirty="0">
                <a:latin typeface="Arial Narrow Bold" panose="020B0706020202030204" pitchFamily="34" charset="0"/>
              </a:rPr>
              <a:t>Provide personalized outreach</a:t>
            </a:r>
          </a:p>
          <a:p>
            <a:pPr marL="640080" indent="-342900">
              <a:spcAft>
                <a:spcPts val="600"/>
              </a:spcAft>
              <a:buFont typeface="+mj-lt"/>
              <a:buAutoNum type="alphaUcPeriod"/>
            </a:pPr>
            <a:r>
              <a:rPr lang="en-US" sz="2000" dirty="0">
                <a:latin typeface="Arial Narrow Bold" panose="020B0706020202030204" pitchFamily="34" charset="0"/>
              </a:rPr>
              <a:t>Remove barriers</a:t>
            </a:r>
          </a:p>
          <a:p>
            <a:pPr>
              <a:spcAft>
                <a:spcPts val="600"/>
              </a:spcAft>
            </a:pPr>
            <a:endParaRPr lang="en-US" sz="800" dirty="0">
              <a:latin typeface="Arial Narrow Bold" panose="020B0706020202030204" pitchFamily="34" charset="0"/>
            </a:endParaRPr>
          </a:p>
          <a:p>
            <a:pPr marL="640080" indent="-640080">
              <a:spcAft>
                <a:spcPts val="600"/>
              </a:spcAft>
            </a:pPr>
            <a:r>
              <a:rPr lang="en-US" sz="2000" dirty="0">
                <a:latin typeface="Arial Narrow Bold" panose="020B0706020202030204" pitchFamily="34" charset="0"/>
              </a:rPr>
              <a:t>Tier 1: Strategies aimed at </a:t>
            </a:r>
            <a:r>
              <a:rPr lang="en-US" sz="2000" b="1" dirty="0">
                <a:latin typeface="Arial Narrow" panose="020B0606020202030204" pitchFamily="34" charset="0"/>
              </a:rPr>
              <a:t>all students and families</a:t>
            </a:r>
          </a:p>
          <a:p>
            <a:pPr marL="640080" indent="-640080">
              <a:spcAft>
                <a:spcPts val="600"/>
              </a:spcAft>
            </a:pPr>
            <a:endParaRPr lang="en-US" sz="800" b="1" dirty="0">
              <a:latin typeface="Arial Narrow" panose="020B0606020202030204" pitchFamily="34" charset="0"/>
            </a:endParaRPr>
          </a:p>
          <a:p>
            <a:pPr marL="640080" indent="-640080">
              <a:spcAft>
                <a:spcPts val="600"/>
              </a:spcAft>
            </a:pPr>
            <a:r>
              <a:rPr lang="en-US" sz="2000" b="1" dirty="0">
                <a:latin typeface="Arial Narrow" panose="020B0606020202030204" pitchFamily="34" charset="0"/>
              </a:rPr>
              <a:t>Tier 2: Strategies for students with at-risk attendance and a history of</a:t>
            </a:r>
          </a:p>
          <a:p>
            <a:pPr marL="640080" indent="-640080">
              <a:spcAft>
                <a:spcPts val="600"/>
              </a:spcAft>
            </a:pPr>
            <a:r>
              <a:rPr lang="en-US" sz="2000" b="1" dirty="0">
                <a:latin typeface="Arial Narrow" panose="020B0606020202030204" pitchFamily="34" charset="0"/>
              </a:rPr>
              <a:t>            chronic absenteeism</a:t>
            </a:r>
          </a:p>
          <a:p>
            <a:pPr marL="640080" indent="-640080">
              <a:spcAft>
                <a:spcPts val="600"/>
              </a:spcAft>
            </a:pPr>
            <a:endParaRPr lang="en-US" sz="800" b="1" dirty="0">
              <a:latin typeface="Arial Narrow" panose="020B0606020202030204" pitchFamily="34" charset="0"/>
            </a:endParaRPr>
          </a:p>
          <a:p>
            <a:pPr marL="640080" indent="-640080">
              <a:spcAft>
                <a:spcPts val="600"/>
              </a:spcAft>
            </a:pPr>
            <a:r>
              <a:rPr lang="en-US" sz="2000" b="1" dirty="0">
                <a:latin typeface="Arial Narrow" panose="020B0606020202030204" pitchFamily="34" charset="0"/>
              </a:rPr>
              <a:t>Tier 3: Coordinated school and district responses. Partnerships with other agencies to assist in providing family support and legal interventions.</a:t>
            </a:r>
          </a:p>
        </p:txBody>
      </p:sp>
    </p:spTree>
    <p:extLst>
      <p:ext uri="{BB962C8B-B14F-4D97-AF65-F5344CB8AC3E}">
        <p14:creationId xmlns:p14="http://schemas.microsoft.com/office/powerpoint/2010/main" val="3976542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1104723" y="250293"/>
            <a:ext cx="7341145" cy="954088"/>
          </a:xfrm>
        </p:spPr>
        <p:txBody>
          <a:bodyPr anchor="ctr"/>
          <a:lstStyle/>
          <a:p>
            <a:r>
              <a:rPr lang="en-US" sz="3200" dirty="0"/>
              <a:t>RESOURCES TO HELP WITH THE PLAN</a:t>
            </a:r>
          </a:p>
        </p:txBody>
      </p:sp>
      <p:sp>
        <p:nvSpPr>
          <p:cNvPr id="7" name="Content Placeholder 2"/>
          <p:cNvSpPr txBox="1">
            <a:spLocks/>
          </p:cNvSpPr>
          <p:nvPr/>
        </p:nvSpPr>
        <p:spPr>
          <a:xfrm>
            <a:off x="362572" y="1119188"/>
            <a:ext cx="8083296" cy="36576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2400" b="1" dirty="0"/>
              <a:t>WHERE CAN YOU FIND RESOURCES?</a:t>
            </a:r>
          </a:p>
          <a:p>
            <a:pPr marL="640080" indent="-457200">
              <a:spcBef>
                <a:spcPts val="0"/>
              </a:spcBef>
              <a:buFont typeface="+mj-lt"/>
              <a:buAutoNum type="arabicPeriod"/>
            </a:pPr>
            <a:r>
              <a:rPr lang="en-US" sz="1800" b="1" dirty="0"/>
              <a:t>At the bottom of the Attendance Plan online at OSPA Central 2.0. </a:t>
            </a:r>
          </a:p>
          <a:p>
            <a:pPr marL="640080" indent="-457200">
              <a:spcBef>
                <a:spcPts val="0"/>
              </a:spcBef>
              <a:spcAft>
                <a:spcPts val="1200"/>
              </a:spcAft>
              <a:buFont typeface="+mj-lt"/>
              <a:buAutoNum type="arabicPeriod"/>
            </a:pPr>
            <a:r>
              <a:rPr lang="en-US" sz="1800" b="1" dirty="0"/>
              <a:t>Intranet @ </a:t>
            </a:r>
            <a:r>
              <a:rPr lang="en-US" sz="1800" b="1" dirty="0">
                <a:hlinkClick r:id="rId3"/>
              </a:rPr>
              <a:t>Student Services &gt; Attendance </a:t>
            </a:r>
            <a:r>
              <a:rPr lang="en-US" sz="1800" b="1" dirty="0"/>
              <a:t>&gt; SIP Attendance 2019</a:t>
            </a:r>
          </a:p>
          <a:p>
            <a:pPr marL="640080" indent="-457200">
              <a:spcBef>
                <a:spcPts val="0"/>
              </a:spcBef>
              <a:spcAft>
                <a:spcPts val="1200"/>
              </a:spcAft>
              <a:buFont typeface="+mj-lt"/>
              <a:buAutoNum type="arabicPeriod"/>
            </a:pPr>
            <a:endParaRPr lang="en-US" sz="1800" b="1" dirty="0"/>
          </a:p>
          <a:p>
            <a:pPr marL="365760" indent="-365760">
              <a:spcBef>
                <a:spcPts val="0"/>
              </a:spcBef>
              <a:spcAft>
                <a:spcPts val="1200"/>
              </a:spcAft>
            </a:pPr>
            <a:r>
              <a:rPr lang="en-US" sz="1800" b="1" dirty="0"/>
              <a:t>Example Plans </a:t>
            </a:r>
            <a:r>
              <a:rPr lang="en-US" sz="1800" dirty="0"/>
              <a:t>– </a:t>
            </a:r>
            <a:r>
              <a:rPr lang="en-US" sz="1800" b="1" i="1" dirty="0">
                <a:highlight>
                  <a:srgbClr val="FFFF00"/>
                </a:highlight>
              </a:rPr>
              <a:t>*NEW*</a:t>
            </a:r>
            <a:r>
              <a:rPr lang="en-US" sz="1800" b="1" i="1" dirty="0"/>
              <a:t>  </a:t>
            </a:r>
            <a:r>
              <a:rPr lang="en-US" sz="1800" dirty="0">
                <a:solidFill>
                  <a:srgbClr val="00B0F0"/>
                </a:solidFill>
              </a:rPr>
              <a:t>What should your plan look like</a:t>
            </a:r>
            <a:r>
              <a:rPr lang="en-US" sz="1800" b="1" dirty="0">
                <a:solidFill>
                  <a:srgbClr val="00B0F0"/>
                </a:solidFill>
              </a:rPr>
              <a:t>?</a:t>
            </a:r>
          </a:p>
          <a:p>
            <a:pPr marL="365760" indent="-365760">
              <a:spcBef>
                <a:spcPts val="0"/>
              </a:spcBef>
              <a:spcAft>
                <a:spcPts val="1200"/>
              </a:spcAft>
            </a:pPr>
            <a:r>
              <a:rPr lang="en-US" sz="1800" b="1" dirty="0"/>
              <a:t>RUBRIC</a:t>
            </a:r>
            <a:r>
              <a:rPr lang="en-US" sz="1800" dirty="0"/>
              <a:t> – </a:t>
            </a:r>
            <a:r>
              <a:rPr lang="en-US" sz="1800" dirty="0">
                <a:solidFill>
                  <a:srgbClr val="00B0F0"/>
                </a:solidFill>
              </a:rPr>
              <a:t>How do you know if the plan has what it needs</a:t>
            </a:r>
            <a:r>
              <a:rPr lang="en-US" sz="1800" b="1" dirty="0">
                <a:solidFill>
                  <a:srgbClr val="00B0F0"/>
                </a:solidFill>
              </a:rPr>
              <a:t>?</a:t>
            </a:r>
          </a:p>
          <a:p>
            <a:pPr marL="365760" indent="-365760">
              <a:spcBef>
                <a:spcPts val="0"/>
              </a:spcBef>
              <a:spcAft>
                <a:spcPts val="1200"/>
              </a:spcAft>
            </a:pPr>
            <a:r>
              <a:rPr lang="en-US" sz="1800" b="1" dirty="0"/>
              <a:t>TIERS RESOURCES </a:t>
            </a:r>
            <a:r>
              <a:rPr lang="en-US" sz="1800" dirty="0"/>
              <a:t>– </a:t>
            </a:r>
            <a:r>
              <a:rPr lang="en-US" sz="1800" dirty="0">
                <a:solidFill>
                  <a:srgbClr val="00B0F0"/>
                </a:solidFill>
              </a:rPr>
              <a:t>A bank of examples that can be included in your plan. </a:t>
            </a:r>
          </a:p>
          <a:p>
            <a:pPr marL="365760" indent="-365760">
              <a:spcBef>
                <a:spcPts val="0"/>
              </a:spcBef>
              <a:spcAft>
                <a:spcPts val="1200"/>
              </a:spcAft>
            </a:pPr>
            <a:r>
              <a:rPr lang="en-US" sz="1800" b="1" dirty="0"/>
              <a:t>Policy 5.5: Attendance</a:t>
            </a:r>
            <a:endParaRPr lang="en-US" sz="1800" dirty="0"/>
          </a:p>
        </p:txBody>
      </p:sp>
      <p:pic>
        <p:nvPicPr>
          <p:cNvPr id="2" name="Picture 1">
            <a:extLst>
              <a:ext uri="{FF2B5EF4-FFF2-40B4-BE49-F238E27FC236}">
                <a16:creationId xmlns:a16="http://schemas.microsoft.com/office/drawing/2014/main" id="{3D17A2F3-2EBC-4877-B73B-441F568D8D9D}"/>
              </a:ext>
            </a:extLst>
          </p:cNvPr>
          <p:cNvPicPr>
            <a:picLocks noChangeAspect="1"/>
          </p:cNvPicPr>
          <p:nvPr/>
        </p:nvPicPr>
        <p:blipFill>
          <a:blip r:embed="rId4"/>
          <a:stretch>
            <a:fillRect/>
          </a:stretch>
        </p:blipFill>
        <p:spPr>
          <a:xfrm>
            <a:off x="3908024" y="4036427"/>
            <a:ext cx="4800392" cy="2056401"/>
          </a:xfrm>
          <a:prstGeom prst="rect">
            <a:avLst/>
          </a:prstGeom>
          <a:ln>
            <a:solidFill>
              <a:schemeClr val="tx1"/>
            </a:solidFill>
          </a:ln>
        </p:spPr>
      </p:pic>
    </p:spTree>
    <p:extLst>
      <p:ext uri="{BB962C8B-B14F-4D97-AF65-F5344CB8AC3E}">
        <p14:creationId xmlns:p14="http://schemas.microsoft.com/office/powerpoint/2010/main" val="939031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69</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749446" y="216428"/>
            <a:ext cx="8221518" cy="902760"/>
          </a:xfrm>
        </p:spPr>
        <p:txBody>
          <a:bodyPr anchor="ctr"/>
          <a:lstStyle/>
          <a:p>
            <a:r>
              <a:rPr lang="en-US" sz="3200" dirty="0"/>
              <a:t>RESOURCES TO HELP WITH THE PLAN</a:t>
            </a:r>
          </a:p>
        </p:txBody>
      </p:sp>
      <p:sp>
        <p:nvSpPr>
          <p:cNvPr id="7" name="Content Placeholder 2"/>
          <p:cNvSpPr txBox="1">
            <a:spLocks/>
          </p:cNvSpPr>
          <p:nvPr/>
        </p:nvSpPr>
        <p:spPr>
          <a:xfrm>
            <a:off x="521208" y="1207008"/>
            <a:ext cx="8083296" cy="435133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RUBRIC – Rating to be led by SSW. Shared by SIP Team.</a:t>
            </a:r>
          </a:p>
          <a:p>
            <a:r>
              <a:rPr lang="en-US" sz="1800" dirty="0"/>
              <a:t>TIERED STRATEGIES RESOURCES.</a:t>
            </a:r>
          </a:p>
          <a:p>
            <a:endParaRPr lang="en-US" sz="1800" dirty="0"/>
          </a:p>
        </p:txBody>
      </p:sp>
      <p:pic>
        <p:nvPicPr>
          <p:cNvPr id="4" name="Picture 3">
            <a:extLst>
              <a:ext uri="{FF2B5EF4-FFF2-40B4-BE49-F238E27FC236}">
                <a16:creationId xmlns:a16="http://schemas.microsoft.com/office/drawing/2014/main" id="{9F0D8319-5927-4FDA-AD4C-1BD0F9C00FF4}"/>
              </a:ext>
            </a:extLst>
          </p:cNvPr>
          <p:cNvPicPr>
            <a:picLocks noChangeAspect="1"/>
          </p:cNvPicPr>
          <p:nvPr/>
        </p:nvPicPr>
        <p:blipFill>
          <a:blip r:embed="rId3"/>
          <a:stretch>
            <a:fillRect/>
          </a:stretch>
        </p:blipFill>
        <p:spPr>
          <a:xfrm>
            <a:off x="370896" y="2025711"/>
            <a:ext cx="3062468" cy="2377440"/>
          </a:xfrm>
          <a:prstGeom prst="rect">
            <a:avLst/>
          </a:prstGeom>
          <a:ln>
            <a:solidFill>
              <a:srgbClr val="00B0F0"/>
            </a:solidFill>
          </a:ln>
        </p:spPr>
      </p:pic>
      <p:pic>
        <p:nvPicPr>
          <p:cNvPr id="6" name="Picture 5">
            <a:extLst>
              <a:ext uri="{FF2B5EF4-FFF2-40B4-BE49-F238E27FC236}">
                <a16:creationId xmlns:a16="http://schemas.microsoft.com/office/drawing/2014/main" id="{F66667C0-29D2-4003-9483-F9584A329BD0}"/>
              </a:ext>
            </a:extLst>
          </p:cNvPr>
          <p:cNvPicPr>
            <a:picLocks noChangeAspect="1"/>
          </p:cNvPicPr>
          <p:nvPr/>
        </p:nvPicPr>
        <p:blipFill>
          <a:blip r:embed="rId4"/>
          <a:stretch>
            <a:fillRect/>
          </a:stretch>
        </p:blipFill>
        <p:spPr>
          <a:xfrm>
            <a:off x="749445" y="2988812"/>
            <a:ext cx="3066843" cy="2377440"/>
          </a:xfrm>
          <a:prstGeom prst="rect">
            <a:avLst/>
          </a:prstGeom>
          <a:ln>
            <a:solidFill>
              <a:srgbClr val="00B0F0"/>
            </a:solidFill>
          </a:ln>
        </p:spPr>
      </p:pic>
      <p:pic>
        <p:nvPicPr>
          <p:cNvPr id="8" name="Picture 7">
            <a:extLst>
              <a:ext uri="{FF2B5EF4-FFF2-40B4-BE49-F238E27FC236}">
                <a16:creationId xmlns:a16="http://schemas.microsoft.com/office/drawing/2014/main" id="{651620CC-8C27-4B16-91B6-A8D15BED4A06}"/>
              </a:ext>
            </a:extLst>
          </p:cNvPr>
          <p:cNvPicPr>
            <a:picLocks noChangeAspect="1"/>
          </p:cNvPicPr>
          <p:nvPr/>
        </p:nvPicPr>
        <p:blipFill>
          <a:blip r:embed="rId5"/>
          <a:stretch>
            <a:fillRect/>
          </a:stretch>
        </p:blipFill>
        <p:spPr>
          <a:xfrm>
            <a:off x="1418663" y="3640237"/>
            <a:ext cx="3066847" cy="2377440"/>
          </a:xfrm>
          <a:prstGeom prst="rect">
            <a:avLst/>
          </a:prstGeom>
          <a:ln>
            <a:solidFill>
              <a:srgbClr val="00B0F0"/>
            </a:solidFill>
          </a:ln>
        </p:spPr>
      </p:pic>
      <p:pic>
        <p:nvPicPr>
          <p:cNvPr id="9" name="Picture 8">
            <a:extLst>
              <a:ext uri="{FF2B5EF4-FFF2-40B4-BE49-F238E27FC236}">
                <a16:creationId xmlns:a16="http://schemas.microsoft.com/office/drawing/2014/main" id="{AA009478-DE44-4551-9FFE-1757CCCD85B6}"/>
              </a:ext>
            </a:extLst>
          </p:cNvPr>
          <p:cNvPicPr>
            <a:picLocks noChangeAspect="1"/>
          </p:cNvPicPr>
          <p:nvPr/>
        </p:nvPicPr>
        <p:blipFill>
          <a:blip r:embed="rId6"/>
          <a:stretch>
            <a:fillRect/>
          </a:stretch>
        </p:blipFill>
        <p:spPr>
          <a:xfrm>
            <a:off x="2153552" y="3835712"/>
            <a:ext cx="3058872" cy="2377440"/>
          </a:xfrm>
          <a:prstGeom prst="rect">
            <a:avLst/>
          </a:prstGeom>
          <a:ln>
            <a:solidFill>
              <a:srgbClr val="00B0F0"/>
            </a:solidFill>
          </a:ln>
        </p:spPr>
      </p:pic>
      <p:pic>
        <p:nvPicPr>
          <p:cNvPr id="10" name="Picture 9">
            <a:extLst>
              <a:ext uri="{FF2B5EF4-FFF2-40B4-BE49-F238E27FC236}">
                <a16:creationId xmlns:a16="http://schemas.microsoft.com/office/drawing/2014/main" id="{D90C76B6-3B1D-4CB3-ABA8-53D26B4FC07F}"/>
              </a:ext>
            </a:extLst>
          </p:cNvPr>
          <p:cNvPicPr>
            <a:picLocks noChangeAspect="1"/>
          </p:cNvPicPr>
          <p:nvPr/>
        </p:nvPicPr>
        <p:blipFill>
          <a:blip r:embed="rId7"/>
          <a:stretch>
            <a:fillRect/>
          </a:stretch>
        </p:blipFill>
        <p:spPr>
          <a:xfrm>
            <a:off x="4635822" y="1549712"/>
            <a:ext cx="3566162" cy="4572000"/>
          </a:xfrm>
          <a:prstGeom prst="rect">
            <a:avLst/>
          </a:prstGeom>
          <a:ln>
            <a:solidFill>
              <a:schemeClr val="accent3"/>
            </a:solidFill>
          </a:ln>
        </p:spPr>
      </p:pic>
      <p:pic>
        <p:nvPicPr>
          <p:cNvPr id="11" name="Picture 10">
            <a:extLst>
              <a:ext uri="{FF2B5EF4-FFF2-40B4-BE49-F238E27FC236}">
                <a16:creationId xmlns:a16="http://schemas.microsoft.com/office/drawing/2014/main" id="{CE6CFBA1-6789-43D9-9431-07C80D4908CC}"/>
              </a:ext>
            </a:extLst>
          </p:cNvPr>
          <p:cNvPicPr>
            <a:picLocks noChangeAspect="1"/>
          </p:cNvPicPr>
          <p:nvPr/>
        </p:nvPicPr>
        <p:blipFill>
          <a:blip r:embed="rId8"/>
          <a:stretch>
            <a:fillRect/>
          </a:stretch>
        </p:blipFill>
        <p:spPr>
          <a:xfrm>
            <a:off x="4713743" y="2594602"/>
            <a:ext cx="3054527" cy="2377440"/>
          </a:xfrm>
          <a:prstGeom prst="rect">
            <a:avLst/>
          </a:prstGeom>
          <a:ln>
            <a:solidFill>
              <a:schemeClr val="accent3"/>
            </a:solidFill>
          </a:ln>
        </p:spPr>
      </p:pic>
      <p:pic>
        <p:nvPicPr>
          <p:cNvPr id="12" name="Picture 11">
            <a:extLst>
              <a:ext uri="{FF2B5EF4-FFF2-40B4-BE49-F238E27FC236}">
                <a16:creationId xmlns:a16="http://schemas.microsoft.com/office/drawing/2014/main" id="{7526223D-05B3-4810-92F0-3C7F435EAEDE}"/>
              </a:ext>
            </a:extLst>
          </p:cNvPr>
          <p:cNvPicPr>
            <a:picLocks noChangeAspect="1"/>
          </p:cNvPicPr>
          <p:nvPr/>
        </p:nvPicPr>
        <p:blipFill>
          <a:blip r:embed="rId9"/>
          <a:stretch>
            <a:fillRect/>
          </a:stretch>
        </p:blipFill>
        <p:spPr>
          <a:xfrm>
            <a:off x="5028789" y="3076999"/>
            <a:ext cx="3094282" cy="2377440"/>
          </a:xfrm>
          <a:prstGeom prst="rect">
            <a:avLst/>
          </a:prstGeom>
          <a:ln>
            <a:solidFill>
              <a:schemeClr val="accent3"/>
            </a:solidFill>
          </a:ln>
        </p:spPr>
      </p:pic>
      <p:pic>
        <p:nvPicPr>
          <p:cNvPr id="13" name="Picture 12">
            <a:extLst>
              <a:ext uri="{FF2B5EF4-FFF2-40B4-BE49-F238E27FC236}">
                <a16:creationId xmlns:a16="http://schemas.microsoft.com/office/drawing/2014/main" id="{B0D533FA-7BAD-4CED-90AB-2F30B6136B4A}"/>
              </a:ext>
            </a:extLst>
          </p:cNvPr>
          <p:cNvPicPr>
            <a:picLocks noChangeAspect="1"/>
          </p:cNvPicPr>
          <p:nvPr/>
        </p:nvPicPr>
        <p:blipFill>
          <a:blip r:embed="rId10"/>
          <a:stretch>
            <a:fillRect/>
          </a:stretch>
        </p:blipFill>
        <p:spPr>
          <a:xfrm>
            <a:off x="5329194" y="3559396"/>
            <a:ext cx="3089647" cy="2377440"/>
          </a:xfrm>
          <a:prstGeom prst="rect">
            <a:avLst/>
          </a:prstGeom>
          <a:ln>
            <a:solidFill>
              <a:schemeClr val="accent3"/>
            </a:solidFill>
          </a:ln>
        </p:spPr>
      </p:pic>
      <p:pic>
        <p:nvPicPr>
          <p:cNvPr id="15" name="Picture 14">
            <a:extLst>
              <a:ext uri="{FF2B5EF4-FFF2-40B4-BE49-F238E27FC236}">
                <a16:creationId xmlns:a16="http://schemas.microsoft.com/office/drawing/2014/main" id="{9D1FAE4A-C8A9-43D0-B653-CD1B5D54669B}"/>
              </a:ext>
            </a:extLst>
          </p:cNvPr>
          <p:cNvPicPr>
            <a:picLocks noChangeAspect="1"/>
          </p:cNvPicPr>
          <p:nvPr/>
        </p:nvPicPr>
        <p:blipFill>
          <a:blip r:embed="rId11"/>
          <a:stretch>
            <a:fillRect/>
          </a:stretch>
        </p:blipFill>
        <p:spPr>
          <a:xfrm>
            <a:off x="5680907" y="3939747"/>
            <a:ext cx="3066183" cy="2377440"/>
          </a:xfrm>
          <a:prstGeom prst="rect">
            <a:avLst/>
          </a:prstGeom>
          <a:ln>
            <a:solidFill>
              <a:schemeClr val="accent3"/>
            </a:solidFill>
          </a:ln>
        </p:spPr>
      </p:pic>
      <p:pic>
        <p:nvPicPr>
          <p:cNvPr id="16" name="Picture 15">
            <a:extLst>
              <a:ext uri="{FF2B5EF4-FFF2-40B4-BE49-F238E27FC236}">
                <a16:creationId xmlns:a16="http://schemas.microsoft.com/office/drawing/2014/main" id="{372E8962-FFB3-43AD-95A5-F06CFA9B19F5}"/>
              </a:ext>
            </a:extLst>
          </p:cNvPr>
          <p:cNvPicPr>
            <a:picLocks noChangeAspect="1"/>
          </p:cNvPicPr>
          <p:nvPr/>
        </p:nvPicPr>
        <p:blipFill>
          <a:blip r:embed="rId12"/>
          <a:stretch>
            <a:fillRect/>
          </a:stretch>
        </p:blipFill>
        <p:spPr>
          <a:xfrm>
            <a:off x="5429434" y="4431982"/>
            <a:ext cx="3106177" cy="2377440"/>
          </a:xfrm>
          <a:prstGeom prst="rect">
            <a:avLst/>
          </a:prstGeom>
          <a:ln>
            <a:solidFill>
              <a:schemeClr val="accent3"/>
            </a:solidFill>
          </a:ln>
        </p:spPr>
      </p:pic>
    </p:spTree>
    <p:extLst>
      <p:ext uri="{BB962C8B-B14F-4D97-AF65-F5344CB8AC3E}">
        <p14:creationId xmlns:p14="http://schemas.microsoft.com/office/powerpoint/2010/main" val="354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 presetClass="entr" presetSubtype="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 presetClass="entr" presetSubtype="2"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par>
                          <p:cTn id="51" fill="hold">
                            <p:stCondLst>
                              <p:cond delay="2000"/>
                            </p:stCondLst>
                            <p:childTnLst>
                              <p:par>
                                <p:cTn id="52" presetID="2" presetClass="entr" presetSubtype="2"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7</a:t>
            </a:fld>
            <a:endParaRPr lang="en-US" dirty="0"/>
          </a:p>
        </p:txBody>
      </p:sp>
      <p:sp>
        <p:nvSpPr>
          <p:cNvPr id="3" name="Text Placeholder 2"/>
          <p:cNvSpPr>
            <a:spLocks noGrp="1"/>
          </p:cNvSpPr>
          <p:nvPr>
            <p:ph type="body" sz="quarter" idx="13"/>
          </p:nvPr>
        </p:nvSpPr>
        <p:spPr>
          <a:xfrm>
            <a:off x="817320" y="6403987"/>
            <a:ext cx="4517119" cy="110043"/>
          </a:xfrm>
        </p:spPr>
        <p:txBody>
          <a:bodyPr/>
          <a:lstStyle/>
          <a:p>
            <a:r>
              <a:rPr lang="en-US" sz="1200" dirty="0"/>
              <a:t>OFFICE OF SERVICE QUALITY  754-321-3850</a:t>
            </a:r>
          </a:p>
        </p:txBody>
      </p:sp>
      <p:sp>
        <p:nvSpPr>
          <p:cNvPr id="4" name="Title 3"/>
          <p:cNvSpPr>
            <a:spLocks noGrp="1"/>
          </p:cNvSpPr>
          <p:nvPr>
            <p:ph type="title"/>
          </p:nvPr>
        </p:nvSpPr>
        <p:spPr>
          <a:xfrm>
            <a:off x="1027409" y="180199"/>
            <a:ext cx="7341145" cy="971550"/>
          </a:xfrm>
        </p:spPr>
        <p:txBody>
          <a:bodyPr/>
          <a:lstStyle/>
          <a:p>
            <a:pPr algn="ctr"/>
            <a:r>
              <a:rPr lang="en-US" sz="5400" dirty="0"/>
              <a:t>AGENDA</a:t>
            </a:r>
          </a:p>
        </p:txBody>
      </p:sp>
      <p:sp>
        <p:nvSpPr>
          <p:cNvPr id="5" name="Text Placeholder 4"/>
          <p:cNvSpPr>
            <a:spLocks noGrp="1"/>
          </p:cNvSpPr>
          <p:nvPr>
            <p:ph type="body" sz="quarter" idx="15"/>
          </p:nvPr>
        </p:nvSpPr>
        <p:spPr>
          <a:xfrm>
            <a:off x="3156508" y="3697553"/>
            <a:ext cx="2881899" cy="2298719"/>
          </a:xfrm>
        </p:spPr>
        <p:txBody>
          <a:bodyPr/>
          <a:lstStyle/>
          <a:p>
            <a:endParaRPr lang="en-US" sz="800" b="1" dirty="0">
              <a:latin typeface="Arial Narrow"/>
              <a:cs typeface="Arial Narrow"/>
            </a:endParaRPr>
          </a:p>
          <a:p>
            <a:r>
              <a:rPr lang="en-US" sz="2400" b="1" dirty="0">
                <a:latin typeface="Arial Narrow"/>
                <a:cs typeface="Arial Narrow"/>
              </a:rPr>
              <a:t> 5.  </a:t>
            </a:r>
            <a:r>
              <a:rPr lang="en-US" sz="2400" b="1" dirty="0">
                <a:solidFill>
                  <a:schemeClr val="bg1"/>
                </a:solidFill>
                <a:latin typeface="Arial Narrow"/>
                <a:cs typeface="Arial Narrow"/>
              </a:rPr>
              <a:t>AdvancED</a:t>
            </a:r>
          </a:p>
          <a:p>
            <a:r>
              <a:rPr lang="en-US" sz="2400" b="1" dirty="0">
                <a:solidFill>
                  <a:schemeClr val="bg1"/>
                </a:solidFill>
                <a:latin typeface="Arial Narrow"/>
                <a:cs typeface="Arial Narrow"/>
              </a:rPr>
              <a:t>      ePROVE</a:t>
            </a:r>
          </a:p>
          <a:p>
            <a:r>
              <a:rPr lang="en-US" sz="2400" b="1" dirty="0">
                <a:solidFill>
                  <a:schemeClr val="bg1"/>
                </a:solidFill>
                <a:latin typeface="Arial Narrow"/>
                <a:cs typeface="Arial Narrow"/>
              </a:rPr>
              <a:t>      STAKEHOLDER</a:t>
            </a:r>
          </a:p>
          <a:p>
            <a:r>
              <a:rPr lang="en-US" sz="2400" b="1" dirty="0">
                <a:solidFill>
                  <a:schemeClr val="bg1"/>
                </a:solidFill>
                <a:latin typeface="Arial Narrow"/>
                <a:cs typeface="Arial Narrow"/>
              </a:rPr>
              <a:t>      SURVEY</a:t>
            </a:r>
          </a:p>
          <a:p>
            <a:r>
              <a:rPr lang="en-US" sz="2400" b="1" dirty="0">
                <a:solidFill>
                  <a:schemeClr val="bg1"/>
                </a:solidFill>
                <a:latin typeface="Arial Narrow"/>
                <a:cs typeface="Arial Narrow"/>
              </a:rPr>
              <a:t>      RESULTS</a:t>
            </a:r>
          </a:p>
          <a:p>
            <a:endParaRPr lang="en-US" sz="2400" b="1" dirty="0">
              <a:solidFill>
                <a:schemeClr val="bg1"/>
              </a:solidFill>
              <a:latin typeface="Arial Narrow"/>
              <a:cs typeface="Arial Narrow"/>
            </a:endParaRPr>
          </a:p>
        </p:txBody>
      </p:sp>
      <p:sp>
        <p:nvSpPr>
          <p:cNvPr id="6" name="Text Placeholder 5"/>
          <p:cNvSpPr>
            <a:spLocks noGrp="1"/>
          </p:cNvSpPr>
          <p:nvPr>
            <p:ph type="body" sz="quarter" idx="16"/>
          </p:nvPr>
        </p:nvSpPr>
        <p:spPr>
          <a:xfrm>
            <a:off x="181423" y="1260593"/>
            <a:ext cx="2894457" cy="2298719"/>
          </a:xfrm>
        </p:spPr>
        <p:txBody>
          <a:bodyPr/>
          <a:lstStyle/>
          <a:p>
            <a:endParaRPr lang="en-US" sz="2400" b="1" dirty="0">
              <a:latin typeface="Arial Narrow"/>
              <a:cs typeface="Arial Narrow"/>
            </a:endParaRPr>
          </a:p>
          <a:p>
            <a:r>
              <a:rPr lang="en-US" sz="2400" b="1" dirty="0">
                <a:latin typeface="Arial Narrow"/>
                <a:cs typeface="Arial Narrow"/>
              </a:rPr>
              <a:t>1. BCPS SCHOOL</a:t>
            </a:r>
          </a:p>
          <a:p>
            <a:r>
              <a:rPr lang="en-US" sz="2400" b="1" dirty="0">
                <a:latin typeface="Arial Narrow"/>
                <a:cs typeface="Arial Narrow"/>
              </a:rPr>
              <a:t>    IMPROVEMENT</a:t>
            </a:r>
          </a:p>
          <a:p>
            <a:r>
              <a:rPr lang="en-US" sz="2400" b="1" dirty="0">
                <a:latin typeface="Arial Narrow"/>
                <a:cs typeface="Arial Narrow"/>
              </a:rPr>
              <a:t>    PLAN  </a:t>
            </a:r>
          </a:p>
          <a:p>
            <a:r>
              <a:rPr lang="en-US" sz="2400" b="1" dirty="0">
                <a:latin typeface="Arial Narrow"/>
                <a:cs typeface="Arial Narrow"/>
              </a:rPr>
              <a:t>    2018-2019  </a:t>
            </a:r>
          </a:p>
        </p:txBody>
      </p:sp>
      <p:sp>
        <p:nvSpPr>
          <p:cNvPr id="7" name="Text Placeholder 6"/>
          <p:cNvSpPr>
            <a:spLocks noGrp="1"/>
          </p:cNvSpPr>
          <p:nvPr>
            <p:ph type="body" sz="quarter" idx="17"/>
          </p:nvPr>
        </p:nvSpPr>
        <p:spPr>
          <a:xfrm>
            <a:off x="6133630" y="1260593"/>
            <a:ext cx="2894457" cy="2298719"/>
          </a:xfrm>
        </p:spPr>
        <p:txBody>
          <a:bodyPr/>
          <a:lstStyle/>
          <a:p>
            <a:endParaRPr lang="en-US" sz="2800" dirty="0">
              <a:solidFill>
                <a:schemeClr val="bg1"/>
              </a:solidFill>
              <a:latin typeface="Arial Narrow"/>
              <a:cs typeface="Arial Narrow"/>
            </a:endParaRPr>
          </a:p>
          <a:p>
            <a:r>
              <a:rPr lang="en-US" sz="2400" b="1" dirty="0">
                <a:solidFill>
                  <a:schemeClr val="bg1"/>
                </a:solidFill>
                <a:latin typeface="Arial Narrow"/>
                <a:cs typeface="Arial Narrow"/>
              </a:rPr>
              <a:t>3. SAC MINUTES:</a:t>
            </a:r>
          </a:p>
          <a:p>
            <a:r>
              <a:rPr lang="en-US" sz="2400" b="1" dirty="0">
                <a:solidFill>
                  <a:schemeClr val="bg1"/>
                </a:solidFill>
                <a:latin typeface="Arial Narrow"/>
                <a:cs typeface="Arial Narrow"/>
              </a:rPr>
              <a:t>    FLDOE</a:t>
            </a:r>
          </a:p>
          <a:p>
            <a:r>
              <a:rPr lang="en-US" sz="2400" b="1" dirty="0">
                <a:solidFill>
                  <a:schemeClr val="bg1"/>
                </a:solidFill>
                <a:latin typeface="Arial Narrow"/>
                <a:cs typeface="Arial Narrow"/>
              </a:rPr>
              <a:t>    REQUIRED</a:t>
            </a:r>
          </a:p>
          <a:p>
            <a:r>
              <a:rPr lang="en-US" sz="2400" b="1" dirty="0">
                <a:solidFill>
                  <a:schemeClr val="bg1"/>
                </a:solidFill>
                <a:latin typeface="Arial Narrow"/>
                <a:cs typeface="Arial"/>
              </a:rPr>
              <a:t>    FORMAT</a:t>
            </a:r>
            <a:endParaRPr lang="en-US" sz="2400" b="1" dirty="0">
              <a:solidFill>
                <a:schemeClr val="bg1"/>
              </a:solidFill>
              <a:latin typeface="Arial Narrow Bold" panose="020B0706020202030204" pitchFamily="34" charset="0"/>
              <a:cs typeface="Arial"/>
            </a:endParaRPr>
          </a:p>
        </p:txBody>
      </p:sp>
      <p:sp>
        <p:nvSpPr>
          <p:cNvPr id="11" name="Text Placeholder 10"/>
          <p:cNvSpPr>
            <a:spLocks noGrp="1"/>
          </p:cNvSpPr>
          <p:nvPr>
            <p:ph type="body" sz="quarter" idx="21"/>
          </p:nvPr>
        </p:nvSpPr>
        <p:spPr>
          <a:xfrm>
            <a:off x="3184559" y="1064599"/>
            <a:ext cx="3098675" cy="2423273"/>
          </a:xfrm>
        </p:spPr>
        <p:txBody>
          <a:bodyPr>
            <a:scene3d>
              <a:camera prst="orthographicFront"/>
              <a:lightRig rig="soft" dir="tl">
                <a:rot lat="0" lon="0" rev="0"/>
              </a:lightRig>
            </a:scene3d>
            <a:sp3d contourW="25400" prstMaterial="matte">
              <a:contourClr>
                <a:schemeClr val="accent2">
                  <a:tint val="20000"/>
                </a:schemeClr>
              </a:contourClr>
            </a:sp3d>
          </a:bodyPr>
          <a:lstStyle/>
          <a:p>
            <a:pPr algn="l"/>
            <a:endParaRPr lang="en-US" sz="2400" spc="50" dirty="0">
              <a:ln w="11430"/>
              <a:solidFill>
                <a:srgbClr val="FF6600"/>
              </a:solidFill>
              <a:effectLst/>
              <a:latin typeface="Arial Narrow"/>
              <a:cs typeface="Arial Narrow"/>
            </a:endParaRPr>
          </a:p>
          <a:p>
            <a:pPr algn="l"/>
            <a:r>
              <a:rPr lang="en-US" sz="2400" spc="50" dirty="0">
                <a:ln w="11430"/>
                <a:solidFill>
                  <a:srgbClr val="F15D22"/>
                </a:solidFill>
                <a:effectLst/>
                <a:latin typeface="Arial Narrow"/>
                <a:cs typeface="Arial Narrow"/>
              </a:rPr>
              <a:t>  2. SAC/SIP </a:t>
            </a:r>
          </a:p>
          <a:p>
            <a:pPr algn="l"/>
            <a:r>
              <a:rPr lang="en-US" sz="2400" spc="50" dirty="0">
                <a:ln w="11430"/>
                <a:solidFill>
                  <a:srgbClr val="F15D22"/>
                </a:solidFill>
                <a:effectLst/>
                <a:latin typeface="Arial Narrow"/>
                <a:cs typeface="Arial Narrow"/>
              </a:rPr>
              <a:t>      POLICY 1403</a:t>
            </a:r>
          </a:p>
          <a:p>
            <a:pPr algn="l"/>
            <a:r>
              <a:rPr lang="en-US" sz="2400" spc="50" dirty="0">
                <a:ln w="11430"/>
                <a:solidFill>
                  <a:srgbClr val="F15D22"/>
                </a:solidFill>
                <a:effectLst/>
                <a:latin typeface="Arial Narrow"/>
                <a:cs typeface="Arial Narrow"/>
              </a:rPr>
              <a:t>	COMPLIANCE</a:t>
            </a:r>
            <a:r>
              <a:rPr lang="en-US" sz="2400" dirty="0">
                <a:latin typeface="Arial Narrow"/>
                <a:cs typeface="Arial Narrow"/>
              </a:rPr>
              <a:t>     </a:t>
            </a:r>
            <a:endParaRPr lang="en-US" sz="2400" dirty="0">
              <a:solidFill>
                <a:srgbClr val="70B75E"/>
              </a:solidFill>
              <a:effectLst/>
              <a:latin typeface="Arial Narrow"/>
              <a:cs typeface="Arial Narrow"/>
            </a:endParaRPr>
          </a:p>
          <a:p>
            <a:pPr algn="l"/>
            <a:endParaRPr lang="en-US" sz="2800" spc="50" dirty="0">
              <a:ln w="11430"/>
              <a:solidFill>
                <a:schemeClr val="accent2"/>
              </a:solidFill>
              <a:effectLst/>
              <a:latin typeface="Arial Narrow"/>
              <a:cs typeface="Arial Narrow"/>
            </a:endParaRPr>
          </a:p>
        </p:txBody>
      </p:sp>
      <p:sp>
        <p:nvSpPr>
          <p:cNvPr id="12" name="Text Placeholder 11"/>
          <p:cNvSpPr>
            <a:spLocks noGrp="1"/>
          </p:cNvSpPr>
          <p:nvPr>
            <p:ph type="body" sz="quarter" idx="22"/>
          </p:nvPr>
        </p:nvSpPr>
        <p:spPr>
          <a:xfrm>
            <a:off x="161925" y="3935043"/>
            <a:ext cx="3022634" cy="2060501"/>
          </a:xfrm>
        </p:spPr>
        <p:txBody>
          <a:bodyPr/>
          <a:lstStyle/>
          <a:p>
            <a:pPr algn="l"/>
            <a:r>
              <a:rPr lang="en-US" sz="2400" dirty="0">
                <a:solidFill>
                  <a:srgbClr val="70B75E"/>
                </a:solidFill>
                <a:effectLst/>
                <a:latin typeface="Arial Narrow"/>
                <a:cs typeface="Arial Narrow"/>
              </a:rPr>
              <a:t> 4. SAC BY LAWS:</a:t>
            </a:r>
          </a:p>
          <a:p>
            <a:pPr algn="l"/>
            <a:r>
              <a:rPr lang="en-US" sz="2400" dirty="0">
                <a:solidFill>
                  <a:srgbClr val="70B75E"/>
                </a:solidFill>
                <a:effectLst/>
                <a:latin typeface="Arial Narrow"/>
                <a:cs typeface="Arial Narrow"/>
              </a:rPr>
              <a:t>     RULES THAT</a:t>
            </a:r>
          </a:p>
          <a:p>
            <a:pPr algn="l"/>
            <a:r>
              <a:rPr lang="en-US" sz="2400" dirty="0">
                <a:solidFill>
                  <a:srgbClr val="70B75E"/>
                </a:solidFill>
                <a:effectLst/>
                <a:latin typeface="Arial Narrow"/>
                <a:cs typeface="Arial Narrow"/>
              </a:rPr>
              <a:t>     GOVERN</a:t>
            </a:r>
          </a:p>
          <a:p>
            <a:pPr algn="l"/>
            <a:r>
              <a:rPr lang="en-US" sz="2400" dirty="0">
                <a:solidFill>
                  <a:srgbClr val="70B75E"/>
                </a:solidFill>
                <a:effectLst/>
                <a:latin typeface="Arial Narrow"/>
                <a:cs typeface="Arial Narrow"/>
              </a:rPr>
              <a:t>     COMPOSITION &amp;</a:t>
            </a:r>
          </a:p>
          <a:p>
            <a:pPr algn="l"/>
            <a:r>
              <a:rPr lang="en-US" sz="2400" dirty="0">
                <a:solidFill>
                  <a:srgbClr val="70B75E"/>
                </a:solidFill>
                <a:effectLst/>
                <a:latin typeface="Arial Narrow"/>
                <a:cs typeface="Arial Narrow"/>
              </a:rPr>
              <a:t>     ELECTIONS</a:t>
            </a:r>
          </a:p>
        </p:txBody>
      </p:sp>
      <p:sp>
        <p:nvSpPr>
          <p:cNvPr id="13" name="Text Placeholder 12"/>
          <p:cNvSpPr>
            <a:spLocks noGrp="1"/>
          </p:cNvSpPr>
          <p:nvPr>
            <p:ph type="body" sz="quarter" idx="23"/>
          </p:nvPr>
        </p:nvSpPr>
        <p:spPr>
          <a:xfrm>
            <a:off x="6202861" y="3429000"/>
            <a:ext cx="2784617" cy="2567273"/>
          </a:xfrm>
        </p:spPr>
        <p:txBody>
          <a:bodyPr/>
          <a:lstStyle/>
          <a:p>
            <a:pPr algn="l"/>
            <a:endParaRPr lang="en-US" sz="1200" dirty="0"/>
          </a:p>
          <a:p>
            <a:pPr algn="l"/>
            <a:r>
              <a:rPr lang="en-US" sz="2000" spc="50" dirty="0">
                <a:ln w="11430"/>
                <a:solidFill>
                  <a:schemeClr val="accent1"/>
                </a:solidFill>
                <a:effectLst/>
                <a:latin typeface="Arial Narrow"/>
                <a:cs typeface="Arial Narrow"/>
              </a:rPr>
              <a:t>6. UPDATES:</a:t>
            </a:r>
          </a:p>
          <a:p>
            <a:pPr algn="l"/>
            <a:r>
              <a:rPr lang="en-US" sz="2000" spc="50" dirty="0">
                <a:ln w="11430"/>
                <a:solidFill>
                  <a:schemeClr val="accent1"/>
                </a:solidFill>
                <a:effectLst/>
                <a:latin typeface="Arial Narrow"/>
                <a:cs typeface="Arial Narrow"/>
              </a:rPr>
              <a:t>    ATTENDANCE PLAN</a:t>
            </a:r>
          </a:p>
          <a:p>
            <a:pPr algn="l"/>
            <a:r>
              <a:rPr lang="en-US" sz="2000" spc="50" dirty="0">
                <a:ln w="11430"/>
                <a:solidFill>
                  <a:schemeClr val="accent1"/>
                </a:solidFill>
                <a:effectLst/>
                <a:latin typeface="Arial Narrow"/>
                <a:cs typeface="Arial Narrow"/>
              </a:rPr>
              <a:t>    </a:t>
            </a:r>
            <a:r>
              <a:rPr lang="en-US" sz="2000" spc="50" dirty="0">
                <a:ln w="11430"/>
                <a:solidFill>
                  <a:schemeClr val="accent1"/>
                </a:solidFill>
                <a:effectLst/>
                <a:latin typeface="Arial Narrow"/>
              </a:rPr>
              <a:t>FACE PLAN</a:t>
            </a:r>
          </a:p>
          <a:p>
            <a:pPr algn="l"/>
            <a:r>
              <a:rPr lang="en-US" sz="2000" spc="50" dirty="0">
                <a:ln w="11430"/>
                <a:solidFill>
                  <a:schemeClr val="accent1"/>
                </a:solidFill>
                <a:effectLst/>
                <a:latin typeface="Arial Narrow"/>
              </a:rPr>
              <a:t>    MTSS/RtI PLAN</a:t>
            </a:r>
          </a:p>
          <a:p>
            <a:pPr algn="l"/>
            <a:r>
              <a:rPr lang="en-US" sz="2000" spc="50" dirty="0">
                <a:ln w="11430"/>
                <a:solidFill>
                  <a:schemeClr val="accent1"/>
                </a:solidFill>
                <a:effectLst/>
                <a:latin typeface="Arial Narrow"/>
              </a:rPr>
              <a:t>    TITLE 1 ADDENDUM</a:t>
            </a:r>
          </a:p>
          <a:p>
            <a:pPr algn="l"/>
            <a:r>
              <a:rPr lang="en-US" sz="2000" spc="50" dirty="0">
                <a:ln w="11430"/>
                <a:solidFill>
                  <a:schemeClr val="accent1"/>
                </a:solidFill>
                <a:effectLst/>
                <a:latin typeface="Arial Narrow"/>
              </a:rPr>
              <a:t>    BEHAVIOR PLAN</a:t>
            </a:r>
          </a:p>
          <a:p>
            <a:pPr algn="l"/>
            <a:r>
              <a:rPr lang="en-US" sz="2000" spc="50" dirty="0">
                <a:ln w="11430"/>
                <a:solidFill>
                  <a:schemeClr val="accent1"/>
                </a:solidFill>
                <a:effectLst/>
                <a:latin typeface="Arial Narrow"/>
              </a:rPr>
              <a:t>    BPIE</a:t>
            </a:r>
            <a:endParaRPr lang="en-US" sz="2000" dirty="0">
              <a:solidFill>
                <a:schemeClr val="accent1"/>
              </a:solidFill>
            </a:endParaRPr>
          </a:p>
        </p:txBody>
      </p:sp>
    </p:spTree>
    <p:extLst>
      <p:ext uri="{BB962C8B-B14F-4D97-AF65-F5344CB8AC3E}">
        <p14:creationId xmlns:p14="http://schemas.microsoft.com/office/powerpoint/2010/main" val="25365645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70</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840922" y="250292"/>
            <a:ext cx="8130042" cy="868895"/>
          </a:xfrm>
        </p:spPr>
        <p:txBody>
          <a:bodyPr anchor="ctr"/>
          <a:lstStyle/>
          <a:p>
            <a:r>
              <a:rPr lang="en-US" sz="3200" dirty="0"/>
              <a:t>RESOURCES TO HELP WITH THE PLAN</a:t>
            </a:r>
          </a:p>
        </p:txBody>
      </p:sp>
      <p:pic>
        <p:nvPicPr>
          <p:cNvPr id="2" name="Picture 1">
            <a:extLst>
              <a:ext uri="{FF2B5EF4-FFF2-40B4-BE49-F238E27FC236}">
                <a16:creationId xmlns:a16="http://schemas.microsoft.com/office/drawing/2014/main" id="{C3261318-FF66-4AAA-A799-EFAF6B0DC2E3}"/>
              </a:ext>
            </a:extLst>
          </p:cNvPr>
          <p:cNvPicPr>
            <a:picLocks noChangeAspect="1"/>
          </p:cNvPicPr>
          <p:nvPr/>
        </p:nvPicPr>
        <p:blipFill>
          <a:blip r:embed="rId3"/>
          <a:stretch>
            <a:fillRect/>
          </a:stretch>
        </p:blipFill>
        <p:spPr>
          <a:xfrm>
            <a:off x="192016" y="1233899"/>
            <a:ext cx="3368022" cy="4572000"/>
          </a:xfrm>
          <a:prstGeom prst="rect">
            <a:avLst/>
          </a:prstGeom>
          <a:ln>
            <a:solidFill>
              <a:schemeClr val="tx1"/>
            </a:solidFill>
          </a:ln>
        </p:spPr>
      </p:pic>
      <p:pic>
        <p:nvPicPr>
          <p:cNvPr id="17" name="Picture 16">
            <a:extLst>
              <a:ext uri="{FF2B5EF4-FFF2-40B4-BE49-F238E27FC236}">
                <a16:creationId xmlns:a16="http://schemas.microsoft.com/office/drawing/2014/main" id="{B083515B-EB33-4E55-B419-71BE851926BF}"/>
              </a:ext>
            </a:extLst>
          </p:cNvPr>
          <p:cNvPicPr>
            <a:picLocks noChangeAspect="1"/>
          </p:cNvPicPr>
          <p:nvPr/>
        </p:nvPicPr>
        <p:blipFill>
          <a:blip r:embed="rId4"/>
          <a:stretch>
            <a:fillRect/>
          </a:stretch>
        </p:blipFill>
        <p:spPr>
          <a:xfrm>
            <a:off x="2253343" y="1408349"/>
            <a:ext cx="3465875" cy="4572000"/>
          </a:xfrm>
          <a:prstGeom prst="rect">
            <a:avLst/>
          </a:prstGeom>
          <a:ln>
            <a:solidFill>
              <a:schemeClr val="tx1"/>
            </a:solidFill>
          </a:ln>
        </p:spPr>
      </p:pic>
      <p:pic>
        <p:nvPicPr>
          <p:cNvPr id="18" name="Picture 17">
            <a:extLst>
              <a:ext uri="{FF2B5EF4-FFF2-40B4-BE49-F238E27FC236}">
                <a16:creationId xmlns:a16="http://schemas.microsoft.com/office/drawing/2014/main" id="{56025E5F-83B4-4880-85D8-6BC50CB94805}"/>
              </a:ext>
            </a:extLst>
          </p:cNvPr>
          <p:cNvPicPr>
            <a:picLocks noChangeAspect="1"/>
          </p:cNvPicPr>
          <p:nvPr/>
        </p:nvPicPr>
        <p:blipFill>
          <a:blip r:embed="rId5"/>
          <a:stretch>
            <a:fillRect/>
          </a:stretch>
        </p:blipFill>
        <p:spPr>
          <a:xfrm>
            <a:off x="5511091" y="1523060"/>
            <a:ext cx="3440893" cy="4572000"/>
          </a:xfrm>
          <a:prstGeom prst="rect">
            <a:avLst/>
          </a:prstGeom>
          <a:ln>
            <a:solidFill>
              <a:schemeClr val="tx1"/>
            </a:solidFill>
          </a:ln>
        </p:spPr>
      </p:pic>
    </p:spTree>
    <p:extLst>
      <p:ext uri="{BB962C8B-B14F-4D97-AF65-F5344CB8AC3E}">
        <p14:creationId xmlns:p14="http://schemas.microsoft.com/office/powerpoint/2010/main" val="196896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750"/>
                            </p:stCondLst>
                            <p:childTnLst>
                              <p:par>
                                <p:cTn id="13" presetID="10" presetClass="entr" presetSubtype="0"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465" y="307649"/>
            <a:ext cx="8595897" cy="540321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FACE PLAN</a:t>
            </a:r>
          </a:p>
          <a:p>
            <a:pPr algn="ctr"/>
            <a:endParaRPr lang="en-US" sz="7200" dirty="0">
              <a:solidFill>
                <a:schemeClr val="accent2"/>
              </a:solidFill>
              <a:latin typeface="Arial Black"/>
              <a:cs typeface="Arial Black"/>
            </a:endParaRPr>
          </a:p>
          <a:p>
            <a:pPr algn="ctr"/>
            <a:r>
              <a:rPr lang="en-US" sz="3200" dirty="0">
                <a:solidFill>
                  <a:schemeClr val="accent2"/>
                </a:solidFill>
                <a:latin typeface="Arial Black"/>
                <a:cs typeface="Arial Black"/>
              </a:rPr>
              <a:t>(Family and Community Engagement)</a:t>
            </a:r>
          </a:p>
          <a:p>
            <a:pPr algn="ctr"/>
            <a:endParaRPr lang="en-US" sz="2000" dirty="0">
              <a:solidFill>
                <a:schemeClr val="accent2"/>
              </a:solidFill>
              <a:latin typeface="Arial Black"/>
              <a:cs typeface="Arial Black"/>
            </a:endParaRPr>
          </a:p>
          <a:p>
            <a:pPr algn="ctr"/>
            <a:r>
              <a:rPr lang="en-US" sz="2400" b="1" u="sng" dirty="0">
                <a:solidFill>
                  <a:schemeClr val="accent6">
                    <a:lumMod val="75000"/>
                  </a:schemeClr>
                </a:solidFill>
                <a:latin typeface="Arial Narrow Bold" panose="020B0706020202030204" pitchFamily="34" charset="0"/>
                <a:cs typeface="Arial Narrow Bold"/>
              </a:rPr>
              <a:t>District contact: </a:t>
            </a:r>
          </a:p>
          <a:p>
            <a:pPr algn="ctr"/>
            <a:r>
              <a:rPr lang="en-US" sz="2400" dirty="0">
                <a:solidFill>
                  <a:schemeClr val="accent6">
                    <a:lumMod val="75000"/>
                  </a:schemeClr>
                </a:solidFill>
                <a:latin typeface="Arial Narrow Bold" panose="020B0706020202030204" pitchFamily="34" charset="0"/>
                <a:cs typeface="Arial Narrow Bold"/>
              </a:rPr>
              <a:t> Nadia Clarke, Assistant Director, </a:t>
            </a:r>
          </a:p>
          <a:p>
            <a:pPr algn="ctr"/>
            <a:r>
              <a:rPr lang="en-US" sz="2400" dirty="0">
                <a:solidFill>
                  <a:schemeClr val="accent6">
                    <a:lumMod val="75000"/>
                  </a:schemeClr>
                </a:solidFill>
                <a:latin typeface="Arial Narrow Bold" panose="020B0706020202030204" pitchFamily="34" charset="0"/>
                <a:cs typeface="Arial Narrow Bold"/>
              </a:rPr>
              <a:t>Office of Family and Community Engagement, 754-321-1599</a:t>
            </a:r>
            <a:endParaRPr lang="en-US" sz="2400" dirty="0">
              <a:latin typeface="Arial Narrow Bold" panose="020B0706020202030204" pitchFamily="34" charset="0"/>
            </a:endParaRPr>
          </a:p>
          <a:p>
            <a:pPr algn="ctr"/>
            <a:endParaRPr lang="en-US" sz="2000" dirty="0">
              <a:solidFill>
                <a:schemeClr val="accent2"/>
              </a:solidFill>
              <a:latin typeface="Arial Narrow Bold" panose="020B0706020202030204" pitchFamily="34" charset="0"/>
              <a:cs typeface="Arial Black"/>
            </a:endParaRP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71</a:t>
            </a:fld>
            <a:endParaRPr lang="en-US" dirty="0"/>
          </a:p>
        </p:txBody>
      </p:sp>
      <p:sp>
        <p:nvSpPr>
          <p:cNvPr id="4" name="Title 3"/>
          <p:cNvSpPr>
            <a:spLocks noGrp="1"/>
          </p:cNvSpPr>
          <p:nvPr>
            <p:ph type="title"/>
          </p:nvPr>
        </p:nvSpPr>
        <p:spPr>
          <a:xfrm>
            <a:off x="1039050" y="6291611"/>
            <a:ext cx="4770899" cy="294928"/>
          </a:xfrm>
        </p:spPr>
        <p:txBody>
          <a:bodyPr/>
          <a:lstStyle/>
          <a:p>
            <a:br>
              <a:rPr lang="en-US" sz="2000" dirty="0"/>
            </a:br>
            <a:r>
              <a:rPr lang="en-US" sz="1200" dirty="0"/>
              <a:t>OFFICE OF SERVICE QUALITY</a:t>
            </a:r>
            <a:br>
              <a:rPr lang="en-US" sz="2000" dirty="0"/>
            </a:br>
            <a:endParaRPr lang="en-US" sz="2000" dirty="0"/>
          </a:p>
        </p:txBody>
      </p:sp>
    </p:spTree>
    <p:extLst>
      <p:ext uri="{BB962C8B-B14F-4D97-AF65-F5344CB8AC3E}">
        <p14:creationId xmlns:p14="http://schemas.microsoft.com/office/powerpoint/2010/main" val="1778224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966" y="1119188"/>
            <a:ext cx="8801998" cy="4599014"/>
          </a:xfrm>
        </p:spPr>
        <p:txBody>
          <a:bodyPr/>
          <a:lstStyle/>
          <a:p>
            <a:pPr algn="ctr"/>
            <a:endParaRPr lang="en-US" sz="2800" dirty="0"/>
          </a:p>
          <a:p>
            <a:pPr algn="ctr"/>
            <a:r>
              <a:rPr lang="en-US" sz="2800" dirty="0">
                <a:solidFill>
                  <a:schemeClr val="tx1"/>
                </a:solidFill>
              </a:rPr>
              <a:t>Our purpose is for families to be full partners with school staff and members of the community in the work of supporting and sustaining excellence in Broward County Public Schools.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Text Placeholder 4"/>
          <p:cNvSpPr>
            <a:spLocks noGrp="1"/>
          </p:cNvSpPr>
          <p:nvPr>
            <p:ph type="body" sz="quarter" idx="13"/>
          </p:nvPr>
        </p:nvSpPr>
        <p:spPr/>
        <p:txBody>
          <a:bodyPr/>
          <a:lstStyle/>
          <a:p>
            <a:r>
              <a:rPr lang="en-US" dirty="0"/>
              <a:t>Family and community engagement</a:t>
            </a:r>
          </a:p>
        </p:txBody>
      </p:sp>
      <p:sp>
        <p:nvSpPr>
          <p:cNvPr id="4" name="Title 3"/>
          <p:cNvSpPr>
            <a:spLocks noGrp="1"/>
          </p:cNvSpPr>
          <p:nvPr>
            <p:ph type="title"/>
          </p:nvPr>
        </p:nvSpPr>
        <p:spPr>
          <a:xfrm>
            <a:off x="168966" y="165100"/>
            <a:ext cx="8801998" cy="954088"/>
          </a:xfrm>
        </p:spPr>
        <p:txBody>
          <a:bodyPr/>
          <a:lstStyle/>
          <a:p>
            <a:pPr algn="ctr"/>
            <a:r>
              <a:rPr lang="en-US" sz="2000" dirty="0"/>
              <a:t>Office of</a:t>
            </a:r>
            <a:br>
              <a:rPr lang="en-US" sz="3600" dirty="0"/>
            </a:br>
            <a:r>
              <a:rPr lang="en-US" sz="3600" dirty="0"/>
              <a:t>Family and Community Engagement</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321513" y="3500215"/>
            <a:ext cx="2496903" cy="2345424"/>
          </a:xfrm>
          <a:prstGeom prst="rect">
            <a:avLst/>
          </a:prstGeom>
          <a:effectLst>
            <a:softEdge rad="63500"/>
          </a:effectLst>
        </p:spPr>
      </p:pic>
    </p:spTree>
    <p:extLst>
      <p:ext uri="{BB962C8B-B14F-4D97-AF65-F5344CB8AC3E}">
        <p14:creationId xmlns:p14="http://schemas.microsoft.com/office/powerpoint/2010/main" val="3528191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a:xfrm>
            <a:off x="1003293" y="6218237"/>
            <a:ext cx="4072459" cy="431800"/>
          </a:xfrm>
        </p:spPr>
        <p:txBody>
          <a:bodyPr/>
          <a:lstStyle/>
          <a:p>
            <a:r>
              <a:rPr lang="en-US" dirty="0"/>
              <a:t>Family and community engagement</a:t>
            </a:r>
          </a:p>
        </p:txBody>
      </p:sp>
      <p:sp>
        <p:nvSpPr>
          <p:cNvPr id="4" name="Title 3"/>
          <p:cNvSpPr>
            <a:spLocks noGrp="1"/>
          </p:cNvSpPr>
          <p:nvPr>
            <p:ph type="title"/>
          </p:nvPr>
        </p:nvSpPr>
        <p:spPr>
          <a:xfrm>
            <a:off x="168803" y="147667"/>
            <a:ext cx="8700559" cy="971550"/>
          </a:xfrm>
        </p:spPr>
        <p:txBody>
          <a:bodyPr anchor="ctr"/>
          <a:lstStyle/>
          <a:p>
            <a:pPr algn="ctr"/>
            <a:r>
              <a:rPr lang="en-US" sz="3200" dirty="0"/>
              <a:t>From “Involvement” to “Engagement</a:t>
            </a:r>
            <a:r>
              <a:rPr lang="en-US" sz="2800" dirty="0"/>
              <a:t>”</a:t>
            </a:r>
          </a:p>
        </p:txBody>
      </p:sp>
      <p:sp>
        <p:nvSpPr>
          <p:cNvPr id="5" name="Text Placeholder 4"/>
          <p:cNvSpPr>
            <a:spLocks noGrp="1"/>
          </p:cNvSpPr>
          <p:nvPr>
            <p:ph type="body" sz="quarter" idx="15"/>
          </p:nvPr>
        </p:nvSpPr>
        <p:spPr/>
        <p:txBody>
          <a:bodyPr anchor="ctr"/>
          <a:lstStyle/>
          <a:p>
            <a:r>
              <a:rPr lang="en-US" sz="2000" b="1" dirty="0"/>
              <a:t>Involvement</a:t>
            </a:r>
            <a:r>
              <a:rPr lang="en-US" sz="2000" dirty="0"/>
              <a:t> implies </a:t>
            </a:r>
            <a:r>
              <a:rPr lang="en-US" sz="2000" i="1" dirty="0"/>
              <a:t>doing to</a:t>
            </a:r>
            <a:r>
              <a:rPr lang="en-US" sz="2000" dirty="0"/>
              <a:t>; in contrast, </a:t>
            </a:r>
            <a:r>
              <a:rPr lang="en-US" sz="2000" b="1" dirty="0"/>
              <a:t>Engagement</a:t>
            </a:r>
            <a:r>
              <a:rPr lang="en-US" sz="2000" dirty="0"/>
              <a:t> implies </a:t>
            </a:r>
            <a:r>
              <a:rPr lang="en-US" sz="2000" i="1" dirty="0"/>
              <a:t>doing with</a:t>
            </a:r>
            <a:endParaRPr lang="en-US" sz="2000" dirty="0"/>
          </a:p>
        </p:txBody>
      </p:sp>
      <p:sp>
        <p:nvSpPr>
          <p:cNvPr id="6" name="Text Placeholder 5"/>
          <p:cNvSpPr>
            <a:spLocks noGrp="1"/>
          </p:cNvSpPr>
          <p:nvPr>
            <p:ph type="body" sz="quarter" idx="16"/>
          </p:nvPr>
        </p:nvSpPr>
        <p:spPr/>
        <p:txBody>
          <a:bodyPr anchor="ctr"/>
          <a:lstStyle/>
          <a:p>
            <a:r>
              <a:rPr lang="en-US" i="1" dirty="0"/>
              <a:t>Involve</a:t>
            </a:r>
            <a:r>
              <a:rPr lang="en-US" dirty="0"/>
              <a:t> is "to </a:t>
            </a:r>
            <a:r>
              <a:rPr lang="en-US" sz="2000" dirty="0"/>
              <a:t>enfold</a:t>
            </a:r>
            <a:r>
              <a:rPr lang="en-US" dirty="0"/>
              <a:t> or envelope“</a:t>
            </a:r>
          </a:p>
          <a:p>
            <a:r>
              <a:rPr lang="en-US" dirty="0"/>
              <a:t>Identifying projects, needs, and goals and then telling parents how they can contribute</a:t>
            </a:r>
          </a:p>
        </p:txBody>
      </p:sp>
      <p:sp>
        <p:nvSpPr>
          <p:cNvPr id="7" name="Text Placeholder 6"/>
          <p:cNvSpPr>
            <a:spLocks noGrp="1"/>
          </p:cNvSpPr>
          <p:nvPr>
            <p:ph type="body" sz="quarter" idx="17"/>
          </p:nvPr>
        </p:nvSpPr>
        <p:spPr/>
        <p:txBody>
          <a:bodyPr anchor="ctr"/>
          <a:lstStyle/>
          <a:p>
            <a:r>
              <a:rPr lang="en-US" i="1" dirty="0"/>
              <a:t>Engage</a:t>
            </a:r>
            <a:r>
              <a:rPr lang="en-US" dirty="0"/>
              <a:t> is "to come together and interlock“</a:t>
            </a:r>
          </a:p>
          <a:p>
            <a:r>
              <a:rPr lang="en-US" dirty="0"/>
              <a:t>Listening to what parents think, dream, and worry about with a goal of not to serve clients but to gain partners</a:t>
            </a:r>
          </a:p>
        </p:txBody>
      </p:sp>
      <p:pic>
        <p:nvPicPr>
          <p:cNvPr id="17" name="Picture Placeholder 16"/>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3547" r="13547"/>
          <a:stretch>
            <a:fillRect/>
          </a:stretch>
        </p:blipFill>
        <p:spPr/>
      </p:pic>
      <p:pic>
        <p:nvPicPr>
          <p:cNvPr id="18" name="Picture Placeholder 17"/>
          <p:cNvPicPr preferRelativeResize="0">
            <a:picLocks noGrp="1"/>
          </p:cNvPicPr>
          <p:nvPr>
            <p:ph type="pic" sz="quarter" idx="19"/>
          </p:nvPr>
        </p:nvPicPr>
        <p:blipFill>
          <a:blip r:embed="rId3">
            <a:extLst>
              <a:ext uri="{28A0092B-C50C-407E-A947-70E740481C1C}">
                <a14:useLocalDpi xmlns:a14="http://schemas.microsoft.com/office/drawing/2010/main" val="0"/>
              </a:ext>
            </a:extLst>
          </a:blip>
          <a:stretch>
            <a:fillRect/>
          </a:stretch>
        </p:blipFill>
        <p:spPr>
          <a:xfrm>
            <a:off x="309093" y="3723015"/>
            <a:ext cx="2685990" cy="2188388"/>
          </a:xfrm>
        </p:spPr>
      </p:pic>
      <p:pic>
        <p:nvPicPr>
          <p:cNvPr id="19" name="Picture Placeholder 18"/>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1553" b="1553"/>
          <a:stretch>
            <a:fillRect/>
          </a:stretch>
        </p:blipFill>
        <p:spPr/>
      </p:pic>
    </p:spTree>
    <p:extLst>
      <p:ext uri="{BB962C8B-B14F-4D97-AF65-F5344CB8AC3E}">
        <p14:creationId xmlns:p14="http://schemas.microsoft.com/office/powerpoint/2010/main" val="1209638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79133" y="1509696"/>
            <a:ext cx="8424594" cy="4278080"/>
          </a:xfrm>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fontScale="90000"/>
          </a:bodyPr>
          <a:lstStyle/>
          <a:p>
            <a:pPr algn="ctr"/>
            <a:br>
              <a:rPr lang="en-US" dirty="0">
                <a:solidFill>
                  <a:schemeClr val="bg1"/>
                </a:solidFill>
              </a:rPr>
            </a:br>
            <a:r>
              <a:rPr lang="en-US" dirty="0">
                <a:solidFill>
                  <a:schemeClr val="bg1"/>
                </a:solidFill>
              </a:rPr>
              <a:t>FACE Plan in SIP</a:t>
            </a:r>
            <a:br>
              <a:rPr lang="en-US" dirty="0">
                <a:solidFill>
                  <a:schemeClr val="bg1"/>
                </a:solidFill>
              </a:rPr>
            </a:br>
            <a:r>
              <a:rPr lang="en-US" sz="4400" dirty="0">
                <a:solidFill>
                  <a:schemeClr val="bg1"/>
                </a:solidFill>
              </a:rPr>
              <a:t>Engagement Goal</a:t>
            </a:r>
            <a:br>
              <a:rPr lang="en-US" dirty="0">
                <a:solidFill>
                  <a:schemeClr val="bg1"/>
                </a:solidFill>
              </a:rPr>
            </a:br>
            <a:endParaRPr lang="en-US" dirty="0">
              <a:solidFill>
                <a:schemeClr val="bg1"/>
              </a:solidFill>
            </a:endParaRP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Rectangle 5"/>
          <p:cNvSpPr/>
          <p:nvPr/>
        </p:nvSpPr>
        <p:spPr>
          <a:xfrm>
            <a:off x="160638" y="1509696"/>
            <a:ext cx="8691830" cy="3908762"/>
          </a:xfrm>
          <a:prstGeom prst="rect">
            <a:avLst/>
          </a:prstGeom>
        </p:spPr>
        <p:txBody>
          <a:bodyPr wrap="square">
            <a:spAutoFit/>
          </a:bodyPr>
          <a:lstStyle/>
          <a:p>
            <a:pPr algn="ctr" fontAlgn="b"/>
            <a:r>
              <a:rPr lang="en-US" sz="2400" b="1" dirty="0">
                <a:latin typeface="+mj-lt"/>
              </a:rPr>
              <a:t>The environment or culture in which engaging programs take place must consider and plan for:</a:t>
            </a:r>
          </a:p>
          <a:p>
            <a:pPr algn="ctr" fontAlgn="b"/>
            <a:endParaRPr lang="en-US" sz="2000" b="1" dirty="0">
              <a:latin typeface="+mj-lt"/>
            </a:endParaRPr>
          </a:p>
          <a:p>
            <a:pPr marL="285750" indent="-285750">
              <a:buFont typeface="Arial" panose="020B0604020202020204" pitchFamily="34" charset="0"/>
              <a:buChar char="•"/>
            </a:pPr>
            <a:r>
              <a:rPr lang="en-US" sz="2000" dirty="0"/>
              <a:t>Families to feel welcomed, valued, and respected by program staff</a:t>
            </a:r>
          </a:p>
          <a:p>
            <a:endParaRPr lang="en-US" sz="2000" dirty="0"/>
          </a:p>
          <a:p>
            <a:pPr marL="285750" indent="-285750">
              <a:buFont typeface="Arial" panose="020B0604020202020204" pitchFamily="34" charset="0"/>
              <a:buChar char="•"/>
            </a:pPr>
            <a:r>
              <a:rPr lang="en-US" sz="2000" dirty="0"/>
              <a:t>Two-way communication and relationship building with families to meet changing family and community circumstances</a:t>
            </a:r>
          </a:p>
          <a:p>
            <a:endParaRPr lang="en-US" sz="2000" dirty="0"/>
          </a:p>
          <a:p>
            <a:pPr marL="285750" indent="-285750">
              <a:buFont typeface="Arial" panose="020B0604020202020204" pitchFamily="34" charset="0"/>
              <a:buChar char="•"/>
            </a:pPr>
            <a:r>
              <a:rPr lang="en-US" sz="2000" dirty="0"/>
              <a:t>Opportunities for family support and development through the family partnership process and through intentional parent/family peer groups within the program and community.</a:t>
            </a:r>
          </a:p>
        </p:txBody>
      </p:sp>
    </p:spTree>
    <p:extLst>
      <p:ext uri="{BB962C8B-B14F-4D97-AF65-F5344CB8AC3E}">
        <p14:creationId xmlns:p14="http://schemas.microsoft.com/office/powerpoint/2010/main" val="779923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a:bodyPr>
          <a:lstStyle/>
          <a:p>
            <a:pPr algn="ctr"/>
            <a:r>
              <a:rPr lang="en-US" sz="2200" dirty="0">
                <a:solidFill>
                  <a:schemeClr val="bg1"/>
                </a:solidFill>
              </a:rPr>
              <a:t>FACE Plan in SIP</a:t>
            </a:r>
            <a:br>
              <a:rPr lang="en-US" dirty="0">
                <a:solidFill>
                  <a:schemeClr val="bg1"/>
                </a:solidFill>
              </a:rPr>
            </a:br>
            <a:r>
              <a:rPr lang="en-US" sz="3200" dirty="0">
                <a:solidFill>
                  <a:schemeClr val="bg1"/>
                </a:solidFill>
              </a:rPr>
              <a:t>Strategy #1</a:t>
            </a:r>
            <a:endParaRPr lang="en-US" sz="2800" dirty="0">
              <a:solidFill>
                <a:schemeClr val="bg1"/>
              </a:solidFill>
            </a:endParaRP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7" name="Table 6"/>
          <p:cNvGraphicFramePr>
            <a:graphicFrameLocks noGrp="1"/>
          </p:cNvGraphicFramePr>
          <p:nvPr>
            <p:extLst/>
          </p:nvPr>
        </p:nvGraphicFramePr>
        <p:xfrm>
          <a:off x="160638" y="1119189"/>
          <a:ext cx="8810323" cy="4855257"/>
        </p:xfrm>
        <a:graphic>
          <a:graphicData uri="http://schemas.openxmlformats.org/drawingml/2006/table">
            <a:tbl>
              <a:tblPr/>
              <a:tblGrid>
                <a:gridCol w="2300317">
                  <a:extLst>
                    <a:ext uri="{9D8B030D-6E8A-4147-A177-3AD203B41FA5}">
                      <a16:colId xmlns:a16="http://schemas.microsoft.com/office/drawing/2014/main" val="20000"/>
                    </a:ext>
                  </a:extLst>
                </a:gridCol>
                <a:gridCol w="495957">
                  <a:extLst>
                    <a:ext uri="{9D8B030D-6E8A-4147-A177-3AD203B41FA5}">
                      <a16:colId xmlns:a16="http://schemas.microsoft.com/office/drawing/2014/main" val="2259407642"/>
                    </a:ext>
                  </a:extLst>
                </a:gridCol>
                <a:gridCol w="317794">
                  <a:extLst>
                    <a:ext uri="{9D8B030D-6E8A-4147-A177-3AD203B41FA5}">
                      <a16:colId xmlns:a16="http://schemas.microsoft.com/office/drawing/2014/main" val="20001"/>
                    </a:ext>
                  </a:extLst>
                </a:gridCol>
                <a:gridCol w="535480">
                  <a:extLst>
                    <a:ext uri="{9D8B030D-6E8A-4147-A177-3AD203B41FA5}">
                      <a16:colId xmlns:a16="http://schemas.microsoft.com/office/drawing/2014/main" val="872053510"/>
                    </a:ext>
                  </a:extLst>
                </a:gridCol>
                <a:gridCol w="1069166">
                  <a:extLst>
                    <a:ext uri="{9D8B030D-6E8A-4147-A177-3AD203B41FA5}">
                      <a16:colId xmlns:a16="http://schemas.microsoft.com/office/drawing/2014/main" val="20002"/>
                    </a:ext>
                  </a:extLst>
                </a:gridCol>
                <a:gridCol w="695445">
                  <a:extLst>
                    <a:ext uri="{9D8B030D-6E8A-4147-A177-3AD203B41FA5}">
                      <a16:colId xmlns:a16="http://schemas.microsoft.com/office/drawing/2014/main" val="20003"/>
                    </a:ext>
                  </a:extLst>
                </a:gridCol>
                <a:gridCol w="442256">
                  <a:extLst>
                    <a:ext uri="{9D8B030D-6E8A-4147-A177-3AD203B41FA5}">
                      <a16:colId xmlns:a16="http://schemas.microsoft.com/office/drawing/2014/main" val="1934148793"/>
                    </a:ext>
                  </a:extLst>
                </a:gridCol>
                <a:gridCol w="287494">
                  <a:extLst>
                    <a:ext uri="{9D8B030D-6E8A-4147-A177-3AD203B41FA5}">
                      <a16:colId xmlns:a16="http://schemas.microsoft.com/office/drawing/2014/main" val="20004"/>
                    </a:ext>
                  </a:extLst>
                </a:gridCol>
                <a:gridCol w="894755">
                  <a:extLst>
                    <a:ext uri="{9D8B030D-6E8A-4147-A177-3AD203B41FA5}">
                      <a16:colId xmlns:a16="http://schemas.microsoft.com/office/drawing/2014/main" val="2883945050"/>
                    </a:ext>
                  </a:extLst>
                </a:gridCol>
                <a:gridCol w="812154">
                  <a:extLst>
                    <a:ext uri="{9D8B030D-6E8A-4147-A177-3AD203B41FA5}">
                      <a16:colId xmlns:a16="http://schemas.microsoft.com/office/drawing/2014/main" val="20005"/>
                    </a:ext>
                  </a:extLst>
                </a:gridCol>
                <a:gridCol w="959505">
                  <a:extLst>
                    <a:ext uri="{9D8B030D-6E8A-4147-A177-3AD203B41FA5}">
                      <a16:colId xmlns:a16="http://schemas.microsoft.com/office/drawing/2014/main" val="20006"/>
                    </a:ext>
                  </a:extLst>
                </a:gridCol>
              </a:tblGrid>
              <a:tr h="210886">
                <a:tc gridSpan="5">
                  <a:txBody>
                    <a:bodyPr/>
                    <a:lstStyle/>
                    <a:p>
                      <a:pPr algn="l"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Family And Community Engagement (FACE) Plan</a:t>
                      </a:r>
                    </a:p>
                  </a:txBody>
                  <a:tcPr marL="5678" marR="5678" marT="5678" marB="0" anchor="ctr">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0"/>
                  </a:ext>
                </a:extLst>
              </a:tr>
              <a:tr h="214588">
                <a:tc gridSpan="2">
                  <a:txBody>
                    <a:bodyPr/>
                    <a:lstStyle/>
                    <a:p>
                      <a:pPr algn="l" fontAlgn="ctr"/>
                      <a:endParaRPr lang="en-US"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ctr">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rowSpan="2" gridSpan="2">
                  <a:txBody>
                    <a:bodyPr/>
                    <a:lstStyle/>
                    <a:p>
                      <a:pPr algn="ctr" fontAlgn="b"/>
                      <a:endParaRPr lang="en-US" sz="20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1"/>
                  </a:ext>
                </a:extLst>
              </a:tr>
              <a:tr h="159827">
                <a:tc gridSpan="4">
                  <a:txBody>
                    <a:bodyPr/>
                    <a:lstStyle/>
                    <a:p>
                      <a:pPr algn="l"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Impact Area: Program Environment/Culture</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tc hMerge="1"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2"/>
                  </a:ext>
                </a:extLst>
              </a:tr>
              <a:tr h="159827">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3"/>
                  </a:ext>
                </a:extLst>
              </a:tr>
              <a:tr h="0">
                <a:tc gridSpan="11">
                  <a:txBody>
                    <a:bodyPr/>
                    <a:lstStyle/>
                    <a:p>
                      <a:pPr algn="l"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Engagement Goal:</a:t>
                      </a:r>
                      <a:r>
                        <a:rPr lang="en-US" sz="900" b="0" i="0" u="none" strike="noStrike" dirty="0">
                          <a:solidFill>
                            <a:srgbClr val="000000"/>
                          </a:solidFill>
                          <a:effectLst/>
                          <a:latin typeface="Times New Roman" panose="02020603050405020304" pitchFamily="18" charset="0"/>
                          <a:cs typeface="Times New Roman" panose="02020603050405020304" pitchFamily="18" charset="0"/>
                        </a:rPr>
                        <a:t> The environment or culture in which engaging programs take place must consider and plan for: families to feel welcomed, valued, and respected by program staff; two-way communication and relationship building with families to meet changing family and community circumstances; opportunities for family support and development through the family partnership process and through intentional parent/family peer groups within the program and community.</a:t>
                      </a: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3300">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endParaRPr lang="en-US" dirty="0">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3">
                  <a:txBody>
                    <a:bodyPr/>
                    <a:lstStyle/>
                    <a:p>
                      <a:endParaRPr lang="en-US" dirty="0">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11826">
                <a:tc>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Strategy                                                                               (Specific action, including cultural proficiency connections as appropriate)</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Date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What needs to be done for the activity? When does it need to be done?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1" i="0" u="none" strike="noStrike" dirty="0">
                          <a:solidFill>
                            <a:srgbClr val="000000"/>
                          </a:solidFill>
                          <a:effectLst/>
                          <a:latin typeface="Times New Roman" panose="02020603050405020304" pitchFamily="18" charset="0"/>
                        </a:rPr>
                        <a:t>Who is responsible?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is our objective?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How will we measure our progress?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Identify artifacts to be uploaded</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67845">
                <a:tc>
                  <a:txBody>
                    <a:bodyPr/>
                    <a:lstStyle/>
                    <a:p>
                      <a:pPr algn="l" fontAlgn="t"/>
                      <a:r>
                        <a:rPr lang="en-US" sz="9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Review customer service expectations with staff</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Within the first 30 days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l" fontAlgn="t"/>
                      <a:r>
                        <a:rPr lang="en-US" sz="1000" b="0" i="0" u="none" strike="noStrike" dirty="0">
                          <a:solidFill>
                            <a:schemeClr val="tx1"/>
                          </a:solidFill>
                          <a:effectLst/>
                          <a:latin typeface="Times New Roman" panose="02020603050405020304" pitchFamily="18" charset="0"/>
                          <a:cs typeface="Times New Roman" panose="02020603050405020304" pitchFamily="18" charset="0"/>
                        </a:rPr>
                        <a:t>After viewing the customer service document created for the 2016-17 FACE Plan, consider 2 scenarios: one providing an example of a good interaction and one that should be improved. Complete "Customer Service" document as a team. </a:t>
                      </a:r>
                      <a:endParaRPr lang="en-US" sz="900" b="1" i="1" u="none" strike="noStrike" dirty="0">
                        <a:solidFill>
                          <a:srgbClr val="0000FF"/>
                        </a:solidFill>
                        <a:effectLst/>
                        <a:latin typeface="Times New Roman" panose="02020603050405020304" pitchFamily="18" charset="0"/>
                        <a:cs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1" u="none" strike="noStrike" dirty="0">
                        <a:solidFill>
                          <a:srgbClr val="0000FF"/>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0" i="0" u="none" strike="noStrike" dirty="0">
                          <a:solidFill>
                            <a:srgbClr val="000000"/>
                          </a:solidFill>
                          <a:effectLst/>
                          <a:latin typeface="Times New Roman" panose="02020603050405020304" pitchFamily="18" charset="0"/>
                        </a:rPr>
                        <a:t>Provide exceptional customer service to families and community stakeholders.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0" i="0" u="none" strike="noStrike" dirty="0">
                          <a:solidFill>
                            <a:srgbClr val="000000"/>
                          </a:solidFill>
                          <a:effectLst/>
                          <a:latin typeface="Times New Roman" panose="02020603050405020304" pitchFamily="18" charset="0"/>
                        </a:rPr>
                        <a:t>Upload Customer Service activity.</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65074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7034" y="1173192"/>
            <a:ext cx="8763928" cy="4929434"/>
          </a:xfrm>
        </p:spPr>
        <p:txBody>
          <a:bodyPr anchor="t"/>
          <a:lstStyle/>
          <a:p>
            <a:pPr algn="ctr">
              <a:lnSpc>
                <a:spcPct val="100000"/>
              </a:lnSpc>
            </a:pPr>
            <a:r>
              <a:rPr lang="en-US" sz="2400" b="1" dirty="0">
                <a:solidFill>
                  <a:schemeClr val="tx1"/>
                </a:solidFill>
                <a:latin typeface="Times New Roman" panose="02020603050405020304" pitchFamily="18" charset="0"/>
                <a:cs typeface="Times New Roman" panose="02020603050405020304" pitchFamily="18" charset="0"/>
              </a:rPr>
              <a:t>Review customer service expectations with staff.</a:t>
            </a:r>
            <a:endParaRPr lang="en-US" sz="2400" b="1" dirty="0">
              <a:solidFill>
                <a:srgbClr val="000000"/>
              </a:solidFill>
              <a:latin typeface="Times New Roman" panose="02020603050405020304" pitchFamily="18" charset="0"/>
              <a:cs typeface="Times New Roman" panose="02020603050405020304" pitchFamily="18" charset="0"/>
            </a:endParaRPr>
          </a:p>
          <a:p>
            <a:pPr>
              <a:lnSpc>
                <a:spcPct val="100000"/>
              </a:lnSpc>
            </a:pPr>
            <a:endParaRPr lang="en-US" sz="1600" dirty="0"/>
          </a:p>
          <a:p>
            <a:pPr>
              <a:lnSpc>
                <a:spcPct val="100000"/>
              </a:lnSpc>
            </a:pPr>
            <a:r>
              <a:rPr lang="en-US" dirty="0">
                <a:solidFill>
                  <a:schemeClr val="tx1"/>
                </a:solidFill>
                <a:latin typeface="+mj-lt"/>
              </a:rPr>
              <a:t>After reviewing the customer service document created for the 2016-17 FACE Plan,</a:t>
            </a:r>
          </a:p>
          <a:p>
            <a:pPr>
              <a:lnSpc>
                <a:spcPct val="100000"/>
              </a:lnSpc>
            </a:pPr>
            <a:endParaRPr lang="en-US" dirty="0">
              <a:solidFill>
                <a:schemeClr val="tx1"/>
              </a:solidFill>
              <a:latin typeface="+mj-lt"/>
            </a:endParaRPr>
          </a:p>
          <a:p>
            <a:pPr marL="285750" indent="-285750">
              <a:buFont typeface="Arial" panose="020B0604020202020204" pitchFamily="34" charset="0"/>
              <a:buChar char="•"/>
            </a:pPr>
            <a:r>
              <a:rPr lang="en-US" dirty="0">
                <a:solidFill>
                  <a:schemeClr val="tx1"/>
                </a:solidFill>
                <a:latin typeface="+mj-lt"/>
              </a:rPr>
              <a:t> Identify a positive interaction in which good customer service is     </a:t>
            </a:r>
          </a:p>
          <a:p>
            <a:r>
              <a:rPr lang="en-US" dirty="0">
                <a:solidFill>
                  <a:schemeClr val="tx1"/>
                </a:solidFill>
                <a:latin typeface="+mj-lt"/>
              </a:rPr>
              <a:t>     demonstrated. Elaborate on the positive features of the interaction.</a:t>
            </a:r>
          </a:p>
          <a:p>
            <a:endParaRPr lang="en-US" dirty="0">
              <a:solidFill>
                <a:schemeClr val="tx1"/>
              </a:solidFill>
              <a:latin typeface="+mj-lt"/>
            </a:endParaRPr>
          </a:p>
          <a:p>
            <a:pPr marL="285750" indent="-285750">
              <a:buFont typeface="Arial" panose="020B0604020202020204" pitchFamily="34" charset="0"/>
              <a:buChar char="•"/>
            </a:pPr>
            <a:r>
              <a:rPr lang="en-US" dirty="0">
                <a:solidFill>
                  <a:schemeClr val="tx1"/>
                </a:solidFill>
                <a:latin typeface="+mj-lt"/>
              </a:rPr>
              <a:t> Identify an interaction that could have been handled differently.  </a:t>
            </a:r>
            <a:r>
              <a:rPr lang="en-US" dirty="0">
                <a:solidFill>
                  <a:schemeClr val="tx1"/>
                </a:solidFill>
                <a:latin typeface="+mj-lt"/>
                <a:cs typeface="Times New Roman" panose="02020603050405020304" pitchFamily="18" charset="0"/>
              </a:rPr>
              <a:t>Elaborate on the scenario and discuss what will be done to improve such interactions in the future. </a:t>
            </a:r>
            <a:r>
              <a:rPr lang="en-US" b="1" i="1" dirty="0">
                <a:solidFill>
                  <a:schemeClr val="tx1"/>
                </a:solidFill>
                <a:latin typeface="+mj-lt"/>
                <a:cs typeface="Times New Roman" panose="02020603050405020304" pitchFamily="18" charset="0"/>
              </a:rPr>
              <a:t> </a:t>
            </a:r>
          </a:p>
          <a:p>
            <a:endParaRPr lang="en-US" dirty="0"/>
          </a:p>
          <a:p>
            <a:r>
              <a:rPr lang="en-US" dirty="0"/>
              <a:t>  </a:t>
            </a:r>
            <a:endParaRPr lang="en-US" sz="2800" b="1" dirty="0"/>
          </a:p>
        </p:txBody>
      </p:sp>
      <p:sp>
        <p:nvSpPr>
          <p:cNvPr id="3" name="Slide Number Placeholder 2"/>
          <p:cNvSpPr>
            <a:spLocks noGrp="1"/>
          </p:cNvSpPr>
          <p:nvPr>
            <p:ph type="sldNum" sz="quarter" idx="12"/>
          </p:nvPr>
        </p:nvSpPr>
        <p:spPr/>
        <p:txBody>
          <a:bodyPr/>
          <a:lstStyle/>
          <a:p>
            <a:fld id="{9A47194C-3E5A-854F-B5AE-A6634FC20B3C}" type="slidenum">
              <a:rPr lang="en-US" smtClean="0"/>
              <a:pPr/>
              <a:t>76</a:t>
            </a:fld>
            <a:endParaRPr lang="en-US" dirty="0"/>
          </a:p>
        </p:txBody>
      </p:sp>
      <p:sp>
        <p:nvSpPr>
          <p:cNvPr id="6" name="Text Placeholder 5"/>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78903" y="201943"/>
            <a:ext cx="8792059" cy="954088"/>
          </a:xfrm>
        </p:spPr>
        <p:txBody>
          <a:bodyPr anchor="ctr"/>
          <a:lstStyle/>
          <a:p>
            <a:pPr algn="ctr" fontAlgn="t"/>
            <a:r>
              <a:rPr lang="en-US" sz="4000" dirty="0"/>
              <a:t>Strategy #1</a:t>
            </a:r>
            <a:endParaRPr lang="en-US" sz="4000" b="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9306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77</a:t>
            </a:fld>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77800" y="165100"/>
            <a:ext cx="8793163" cy="954088"/>
          </a:xfrm>
        </p:spPr>
        <p:txBody>
          <a:bodyPr anchor="ctr"/>
          <a:lstStyle/>
          <a:p>
            <a:pPr algn="ctr"/>
            <a:r>
              <a:rPr lang="en-US" sz="3200" dirty="0"/>
              <a:t>Strategy #1</a:t>
            </a:r>
          </a:p>
        </p:txBody>
      </p:sp>
      <p:pic>
        <p:nvPicPr>
          <p:cNvPr id="9" name="Picture 8"/>
          <p:cNvPicPr>
            <a:picLocks noChangeAspect="1"/>
          </p:cNvPicPr>
          <p:nvPr/>
        </p:nvPicPr>
        <p:blipFill rotWithShape="1">
          <a:blip r:embed="rId2"/>
          <a:srcRect l="14562" t="14085" r="65104" b="5040"/>
          <a:stretch/>
        </p:blipFill>
        <p:spPr>
          <a:xfrm>
            <a:off x="4636006" y="1183119"/>
            <a:ext cx="4233356" cy="4735533"/>
          </a:xfrm>
          <a:prstGeom prst="rect">
            <a:avLst/>
          </a:prstGeom>
        </p:spPr>
      </p:pic>
      <p:pic>
        <p:nvPicPr>
          <p:cNvPr id="6" name="Content Placeholder 5"/>
          <p:cNvPicPr>
            <a:picLocks noGrp="1" noChangeAspect="1"/>
          </p:cNvPicPr>
          <p:nvPr>
            <p:ph idx="1"/>
          </p:nvPr>
        </p:nvPicPr>
        <p:blipFill rotWithShape="1">
          <a:blip r:embed="rId3"/>
          <a:srcRect l="65331" t="17467" r="15420" b="8097"/>
          <a:stretch/>
        </p:blipFill>
        <p:spPr>
          <a:xfrm>
            <a:off x="361470" y="1183119"/>
            <a:ext cx="4212911" cy="4735533"/>
          </a:xfrm>
          <a:prstGeom prst="rect">
            <a:avLst/>
          </a:prstGeom>
        </p:spPr>
      </p:pic>
    </p:spTree>
    <p:extLst>
      <p:ext uri="{BB962C8B-B14F-4D97-AF65-F5344CB8AC3E}">
        <p14:creationId xmlns:p14="http://schemas.microsoft.com/office/powerpoint/2010/main" val="41967064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fontScale="90000"/>
          </a:bodyPr>
          <a:lstStyle/>
          <a:p>
            <a:pPr algn="ctr"/>
            <a:r>
              <a:rPr lang="en-US" dirty="0">
                <a:solidFill>
                  <a:schemeClr val="bg1"/>
                </a:solidFill>
              </a:rPr>
              <a:t>FACE Plan in SIP </a:t>
            </a:r>
            <a:br>
              <a:rPr lang="en-US" dirty="0">
                <a:solidFill>
                  <a:schemeClr val="bg1"/>
                </a:solidFill>
              </a:rPr>
            </a:br>
            <a:r>
              <a:rPr lang="en-US" sz="3600" dirty="0">
                <a:solidFill>
                  <a:schemeClr val="bg1"/>
                </a:solidFill>
              </a:rPr>
              <a:t>Strategy #2</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7" name="Table 6"/>
          <p:cNvGraphicFramePr>
            <a:graphicFrameLocks noGrp="1"/>
          </p:cNvGraphicFramePr>
          <p:nvPr>
            <p:extLst/>
          </p:nvPr>
        </p:nvGraphicFramePr>
        <p:xfrm>
          <a:off x="160640" y="1119187"/>
          <a:ext cx="8810323" cy="4349697"/>
        </p:xfrm>
        <a:graphic>
          <a:graphicData uri="http://schemas.openxmlformats.org/drawingml/2006/table">
            <a:tbl>
              <a:tblPr/>
              <a:tblGrid>
                <a:gridCol w="2300317">
                  <a:extLst>
                    <a:ext uri="{9D8B030D-6E8A-4147-A177-3AD203B41FA5}">
                      <a16:colId xmlns:a16="http://schemas.microsoft.com/office/drawing/2014/main" val="20000"/>
                    </a:ext>
                  </a:extLst>
                </a:gridCol>
                <a:gridCol w="495957">
                  <a:extLst>
                    <a:ext uri="{9D8B030D-6E8A-4147-A177-3AD203B41FA5}">
                      <a16:colId xmlns:a16="http://schemas.microsoft.com/office/drawing/2014/main" val="2259407642"/>
                    </a:ext>
                  </a:extLst>
                </a:gridCol>
                <a:gridCol w="317794">
                  <a:extLst>
                    <a:ext uri="{9D8B030D-6E8A-4147-A177-3AD203B41FA5}">
                      <a16:colId xmlns:a16="http://schemas.microsoft.com/office/drawing/2014/main" val="20001"/>
                    </a:ext>
                  </a:extLst>
                </a:gridCol>
                <a:gridCol w="535480">
                  <a:extLst>
                    <a:ext uri="{9D8B030D-6E8A-4147-A177-3AD203B41FA5}">
                      <a16:colId xmlns:a16="http://schemas.microsoft.com/office/drawing/2014/main" val="872053510"/>
                    </a:ext>
                  </a:extLst>
                </a:gridCol>
                <a:gridCol w="1069165">
                  <a:extLst>
                    <a:ext uri="{9D8B030D-6E8A-4147-A177-3AD203B41FA5}">
                      <a16:colId xmlns:a16="http://schemas.microsoft.com/office/drawing/2014/main" val="20002"/>
                    </a:ext>
                  </a:extLst>
                </a:gridCol>
                <a:gridCol w="695445">
                  <a:extLst>
                    <a:ext uri="{9D8B030D-6E8A-4147-A177-3AD203B41FA5}">
                      <a16:colId xmlns:a16="http://schemas.microsoft.com/office/drawing/2014/main" val="20003"/>
                    </a:ext>
                  </a:extLst>
                </a:gridCol>
                <a:gridCol w="442256">
                  <a:extLst>
                    <a:ext uri="{9D8B030D-6E8A-4147-A177-3AD203B41FA5}">
                      <a16:colId xmlns:a16="http://schemas.microsoft.com/office/drawing/2014/main" val="1934148793"/>
                    </a:ext>
                  </a:extLst>
                </a:gridCol>
                <a:gridCol w="339831">
                  <a:extLst>
                    <a:ext uri="{9D8B030D-6E8A-4147-A177-3AD203B41FA5}">
                      <a16:colId xmlns:a16="http://schemas.microsoft.com/office/drawing/2014/main" val="20004"/>
                    </a:ext>
                  </a:extLst>
                </a:gridCol>
                <a:gridCol w="842418">
                  <a:extLst>
                    <a:ext uri="{9D8B030D-6E8A-4147-A177-3AD203B41FA5}">
                      <a16:colId xmlns:a16="http://schemas.microsoft.com/office/drawing/2014/main" val="2883945050"/>
                    </a:ext>
                  </a:extLst>
                </a:gridCol>
                <a:gridCol w="812155">
                  <a:extLst>
                    <a:ext uri="{9D8B030D-6E8A-4147-A177-3AD203B41FA5}">
                      <a16:colId xmlns:a16="http://schemas.microsoft.com/office/drawing/2014/main" val="20005"/>
                    </a:ext>
                  </a:extLst>
                </a:gridCol>
                <a:gridCol w="959505">
                  <a:extLst>
                    <a:ext uri="{9D8B030D-6E8A-4147-A177-3AD203B41FA5}">
                      <a16:colId xmlns:a16="http://schemas.microsoft.com/office/drawing/2014/main" val="20006"/>
                    </a:ext>
                  </a:extLst>
                </a:gridCol>
              </a:tblGrid>
              <a:tr h="250151">
                <a:tc gridSpan="5">
                  <a:txBody>
                    <a:bodyPr/>
                    <a:lstStyle/>
                    <a:p>
                      <a:pPr algn="l"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Family And Community Engagement (FACE) Plan</a:t>
                      </a:r>
                    </a:p>
                  </a:txBody>
                  <a:tcPr marL="5678" marR="5678" marT="5678" marB="0" anchor="ctr">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0"/>
                  </a:ext>
                </a:extLst>
              </a:tr>
              <a:tr h="254541">
                <a:tc gridSpan="2">
                  <a:txBody>
                    <a:bodyPr/>
                    <a:lstStyle/>
                    <a:p>
                      <a:pPr algn="l" fontAlgn="ctr"/>
                      <a:endParaRPr lang="en-US"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ctr">
                    <a:lnL>
                      <a:noFill/>
                    </a:lnL>
                    <a:lnR>
                      <a:noFill/>
                    </a:lnR>
                    <a:lnT>
                      <a:noFill/>
                    </a:lnT>
                    <a:lnB>
                      <a:noFill/>
                    </a:lnB>
                    <a:solidFill>
                      <a:schemeClr val="bg1"/>
                    </a:solidFill>
                  </a:tcPr>
                </a:tc>
                <a:tc hMerge="1">
                  <a:txBody>
                    <a:bodyPr/>
                    <a:lstStyle/>
                    <a:p>
                      <a:endParaRPr lang="en-US"/>
                    </a:p>
                  </a:txBody>
                  <a:tcPr/>
                </a:tc>
                <a:tc gridSpan="2">
                  <a:txBody>
                    <a:bodyPr/>
                    <a:lstStyle/>
                    <a:p>
                      <a:pPr algn="l" fontAlgn="b"/>
                      <a:endParaRPr lang="en-US"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rowSpan="2" gridSpan="2">
                  <a:txBody>
                    <a:bodyPr/>
                    <a:lstStyle/>
                    <a:p>
                      <a:pPr algn="l" fontAlgn="b"/>
                      <a:endParaRPr lang="en-US"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1"/>
                  </a:ext>
                </a:extLst>
              </a:tr>
              <a:tr h="189585">
                <a:tc gridSpan="4">
                  <a:txBody>
                    <a:bodyPr/>
                    <a:lstStyle/>
                    <a:p>
                      <a:pPr algn="l"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Impact Area: Program Environment/Culture</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tc hMerge="1"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2"/>
                  </a:ext>
                </a:extLst>
              </a:tr>
              <a:tr h="189585">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3"/>
                  </a:ext>
                </a:extLst>
              </a:tr>
              <a:tr h="558669">
                <a:tc gridSpan="11">
                  <a:txBody>
                    <a:bodyPr/>
                    <a:lstStyle/>
                    <a:p>
                      <a:pPr algn="l"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Engagement Goal:</a:t>
                      </a:r>
                      <a:r>
                        <a:rPr lang="en-US" sz="900" b="0" i="0" u="none" strike="noStrike" dirty="0">
                          <a:solidFill>
                            <a:srgbClr val="000000"/>
                          </a:solidFill>
                          <a:effectLst/>
                          <a:latin typeface="Times New Roman" panose="02020603050405020304" pitchFamily="18" charset="0"/>
                          <a:cs typeface="Times New Roman" panose="02020603050405020304" pitchFamily="18" charset="0"/>
                        </a:rPr>
                        <a:t> The environment or culture in which engaging programs take place must consider and plan for: families to feel welcomed, valued, and respected by program staff; two-way communication and relationship building with families to meet changing family and community circumstances; opportunities for family support and development through the family partnership process and through intentional parent/family peer groups within the program and community.</a:t>
                      </a: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71632">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pPr algn="l"/>
                      <a:endParaRPr lang="en-US" sz="900" dirty="0">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3">
                  <a:txBody>
                    <a:bodyPr/>
                    <a:lstStyle/>
                    <a:p>
                      <a:pPr algn="l"/>
                      <a:endParaRPr lang="en-US" sz="900" dirty="0">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pPr algn="l"/>
                      <a:endParaRPr lang="en-US" sz="900" dirty="0">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l"/>
                      <a:endParaRPr lang="en-US" sz="900" dirty="0">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25467">
                <a:tc>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Strategy                                                                               (Specific action, including cultural proficiency connections as appropriate)</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Date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What needs to be done for the activity? When does it need to be done?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Who is responsible?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What is our objective?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How will we measure our progress?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1" i="0" u="none" strike="noStrike" dirty="0">
                          <a:solidFill>
                            <a:srgbClr val="000000"/>
                          </a:solidFill>
                          <a:effectLst/>
                          <a:latin typeface="Times New Roman" panose="02020603050405020304" pitchFamily="18" charset="0"/>
                          <a:cs typeface="Times New Roman" panose="02020603050405020304" pitchFamily="18" charset="0"/>
                        </a:rPr>
                        <a:t>Identify artifacts to be uploaded</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10067">
                <a:tc>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Connect families with school, district and local community resources. </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Upload documents by the fifth week of each quarter.</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Convene a FACE Resource Team comprised of one representative from  administration, instructional, paraprofessional, cafeteria, custodial, after school program, social worker, and school counseling.  Meet once each quarter to identify needs of community and discuss available school/ community resources and services for families that will minimize barriers - food, shelter, illnesses, hardship assistance, job referral agencies, etc. Update FACE SPACE with relevant information based on identified needs. Complete "Program Services" document.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Provide ongoing updated relevant  resources to families and the community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Photos of updated FACE space; Upload completed</a:t>
                      </a:r>
                    </a:p>
                    <a:p>
                      <a:pPr algn="l" fontAlgn="t"/>
                      <a:r>
                        <a:rPr lang="en-US" sz="900" b="0" i="0" u="none" strike="noStrike" dirty="0">
                          <a:solidFill>
                            <a:srgbClr val="000000"/>
                          </a:solidFill>
                          <a:effectLst/>
                          <a:latin typeface="Times New Roman" panose="02020603050405020304" pitchFamily="18" charset="0"/>
                          <a:cs typeface="Times New Roman" panose="02020603050405020304" pitchFamily="18" charset="0"/>
                        </a:rPr>
                        <a:t>Programs and Services sheet; Upload FACE Resource team members.</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11890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8903" y="1711745"/>
            <a:ext cx="8792059" cy="4870174"/>
          </a:xfrm>
        </p:spPr>
        <p:txBody>
          <a:bodyPr anchor="t"/>
          <a:lstStyle/>
          <a:p>
            <a:pPr algn="ctr" fontAlgn="t"/>
            <a:r>
              <a:rPr lang="en-US" sz="2000" b="1" dirty="0">
                <a:solidFill>
                  <a:srgbClr val="000000"/>
                </a:solidFill>
                <a:latin typeface="+mj-lt"/>
                <a:cs typeface="Times New Roman" panose="02020603050405020304" pitchFamily="18" charset="0"/>
              </a:rPr>
              <a:t>Connect families with school, district and local community resources.</a:t>
            </a:r>
          </a:p>
          <a:p>
            <a:pPr>
              <a:lnSpc>
                <a:spcPct val="100000"/>
              </a:lnSpc>
            </a:pPr>
            <a:endParaRPr lang="en-US" b="1" dirty="0">
              <a:solidFill>
                <a:schemeClr val="tx1"/>
              </a:solidFill>
            </a:endParaRPr>
          </a:p>
          <a:p>
            <a:pPr marL="285750" indent="-285750">
              <a:lnSpc>
                <a:spcPct val="100000"/>
              </a:lnSpc>
              <a:buFont typeface="Arial" panose="020B0604020202020204" pitchFamily="34" charset="0"/>
              <a:buChar char="•"/>
            </a:pPr>
            <a:r>
              <a:rPr lang="en-US" dirty="0">
                <a:solidFill>
                  <a:schemeClr val="tx1"/>
                </a:solidFill>
              </a:rPr>
              <a:t>Convene a FACE Resource Team  (administration, instructional, paraprofessional, cafeteria, custodial, after school program, social worker, and school counseling). </a:t>
            </a:r>
          </a:p>
          <a:p>
            <a:pPr marL="285750" indent="-285750">
              <a:lnSpc>
                <a:spcPct val="100000"/>
              </a:lnSpc>
              <a:buFont typeface="Wingdings" panose="05000000000000000000" pitchFamily="2" charset="2"/>
              <a:buChar char="Ø"/>
            </a:pPr>
            <a:endParaRPr lang="en-US" dirty="0">
              <a:solidFill>
                <a:schemeClr val="tx1"/>
              </a:solidFill>
            </a:endParaRPr>
          </a:p>
          <a:p>
            <a:pPr marL="285750" lvl="4" indent="-285750">
              <a:lnSpc>
                <a:spcPct val="100000"/>
              </a:lnSpc>
              <a:buClrTx/>
              <a:buFont typeface="Arial" panose="020B0604020202020204" pitchFamily="34" charset="0"/>
              <a:buChar char="•"/>
            </a:pPr>
            <a:r>
              <a:rPr lang="en-US" dirty="0">
                <a:solidFill>
                  <a:schemeClr val="tx1"/>
                </a:solidFill>
              </a:rPr>
              <a:t> Meet once each quarter to identify needs of community and discuss available school/ community resources.</a:t>
            </a:r>
          </a:p>
          <a:p>
            <a:pPr lvl="4" indent="0">
              <a:lnSpc>
                <a:spcPct val="100000"/>
              </a:lnSpc>
              <a:buClrTx/>
              <a:buNone/>
            </a:pPr>
            <a:r>
              <a:rPr lang="en-US" dirty="0">
                <a:solidFill>
                  <a:schemeClr val="tx1"/>
                </a:solidFill>
              </a:rPr>
              <a:t> </a:t>
            </a:r>
          </a:p>
          <a:p>
            <a:pPr marL="285750" lvl="4" indent="-285750">
              <a:buClrTx/>
              <a:buFont typeface="Arial" panose="020B0604020202020204" pitchFamily="34" charset="0"/>
              <a:buChar char="•"/>
            </a:pPr>
            <a:r>
              <a:rPr lang="en-US" dirty="0">
                <a:solidFill>
                  <a:schemeClr val="tx1"/>
                </a:solidFill>
              </a:rPr>
              <a:t>Update FACE SPACE with relevant information based on identified needs.</a:t>
            </a:r>
            <a:endParaRPr lang="en-US" sz="2800" dirty="0">
              <a:solidFill>
                <a:schemeClr val="tx1"/>
              </a:solidFill>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79</a:t>
            </a:fld>
            <a:endParaRPr lang="en-US" dirty="0"/>
          </a:p>
        </p:txBody>
      </p:sp>
      <p:sp>
        <p:nvSpPr>
          <p:cNvPr id="6" name="Text Placeholder 5"/>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78903" y="201943"/>
            <a:ext cx="8792059" cy="954088"/>
          </a:xfrm>
        </p:spPr>
        <p:txBody>
          <a:bodyPr anchor="ctr">
            <a:normAutofit fontScale="90000"/>
          </a:bodyPr>
          <a:lstStyle/>
          <a:p>
            <a:pPr algn="ctr"/>
            <a:br>
              <a:rPr lang="en-US" dirty="0"/>
            </a:br>
            <a:br>
              <a:rPr lang="en-US" dirty="0"/>
            </a:br>
            <a:br>
              <a:rPr lang="en-US" dirty="0"/>
            </a:br>
            <a:br>
              <a:rPr lang="en-US" dirty="0"/>
            </a:br>
            <a:br>
              <a:rPr lang="en-US" dirty="0"/>
            </a:br>
            <a:r>
              <a:rPr lang="en-US" sz="4400" dirty="0"/>
              <a:t>Strategy #2: </a:t>
            </a:r>
            <a:br>
              <a:rPr lang="en-US" dirty="0"/>
            </a:br>
            <a:br>
              <a:rPr lang="en-US" sz="4400" dirty="0"/>
            </a:br>
            <a:br>
              <a:rPr lang="en-US" sz="4400" dirty="0"/>
            </a:br>
            <a:endParaRPr lang="en-US" sz="4400" dirty="0"/>
          </a:p>
        </p:txBody>
      </p:sp>
    </p:spTree>
    <p:extLst>
      <p:ext uri="{BB962C8B-B14F-4D97-AF65-F5344CB8AC3E}">
        <p14:creationId xmlns:p14="http://schemas.microsoft.com/office/powerpoint/2010/main" val="321790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0525" y="772186"/>
            <a:ext cx="9312535" cy="5313627"/>
          </a:xfrm>
        </p:spPr>
        <p:txBody>
          <a:bodyPr/>
          <a:lstStyle/>
          <a:p>
            <a:pPr algn="ctr"/>
            <a:r>
              <a:rPr lang="en-US" sz="5400" dirty="0">
                <a:solidFill>
                  <a:srgbClr val="F15D22"/>
                </a:solidFill>
                <a:latin typeface="Arial Black"/>
                <a:cs typeface="Arial Black"/>
              </a:rPr>
              <a:t> </a:t>
            </a:r>
          </a:p>
          <a:p>
            <a:pPr algn="ctr"/>
            <a:endParaRPr lang="en-US" sz="5400" dirty="0">
              <a:solidFill>
                <a:srgbClr val="F15D22"/>
              </a:solidFill>
              <a:latin typeface="Arial Black" panose="020B0A04020102020204" pitchFamily="34" charset="0"/>
              <a:cs typeface="Arial Black"/>
            </a:endParaRPr>
          </a:p>
          <a:p>
            <a:r>
              <a:rPr lang="en-US" sz="5400" dirty="0">
                <a:solidFill>
                  <a:srgbClr val="F15D22"/>
                </a:solidFill>
                <a:latin typeface="Arial Black" panose="020B0A04020102020204" pitchFamily="34" charset="0"/>
                <a:cs typeface="Arial Black"/>
              </a:rPr>
              <a:t> 1. </a:t>
            </a:r>
            <a:r>
              <a:rPr lang="en-US" sz="5400" b="1" dirty="0">
                <a:solidFill>
                  <a:srgbClr val="F15D22"/>
                </a:solidFill>
                <a:latin typeface="Arial Black" panose="020B0A04020102020204" pitchFamily="34" charset="0"/>
                <a:cs typeface="Arial Narrow"/>
              </a:rPr>
              <a:t>BCPS SCHOOL</a:t>
            </a:r>
          </a:p>
          <a:p>
            <a:endParaRPr lang="en-US" sz="5400" b="1" dirty="0">
              <a:solidFill>
                <a:srgbClr val="F15D22"/>
              </a:solidFill>
              <a:latin typeface="Arial Black" panose="020B0A04020102020204" pitchFamily="34" charset="0"/>
              <a:cs typeface="Arial Narrow"/>
            </a:endParaRPr>
          </a:p>
          <a:p>
            <a:r>
              <a:rPr lang="en-US" sz="5400" b="1" dirty="0">
                <a:solidFill>
                  <a:srgbClr val="F15D22"/>
                </a:solidFill>
                <a:latin typeface="Arial Black" panose="020B0A04020102020204" pitchFamily="34" charset="0"/>
                <a:cs typeface="Arial Narrow"/>
              </a:rPr>
              <a:t>     IMPROVEMENT </a:t>
            </a:r>
          </a:p>
          <a:p>
            <a:endParaRPr lang="en-US" sz="5400" b="1" dirty="0">
              <a:solidFill>
                <a:srgbClr val="F15D22"/>
              </a:solidFill>
              <a:latin typeface="Arial Black" panose="020B0A04020102020204" pitchFamily="34" charset="0"/>
              <a:cs typeface="Arial Narrow"/>
            </a:endParaRPr>
          </a:p>
          <a:p>
            <a:r>
              <a:rPr lang="en-US" sz="5400" b="1" dirty="0">
                <a:solidFill>
                  <a:srgbClr val="F15D22"/>
                </a:solidFill>
                <a:latin typeface="Arial Black" panose="020B0A04020102020204" pitchFamily="34" charset="0"/>
                <a:cs typeface="Arial Narrow"/>
              </a:rPr>
              <a:t>     PLAN      </a:t>
            </a:r>
          </a:p>
          <a:p>
            <a:endParaRPr lang="en-US" sz="5400" b="1" dirty="0">
              <a:solidFill>
                <a:srgbClr val="F15D22"/>
              </a:solidFill>
              <a:latin typeface="Arial Black" panose="020B0A04020102020204" pitchFamily="34" charset="0"/>
              <a:cs typeface="Arial Narrow"/>
            </a:endParaRPr>
          </a:p>
          <a:p>
            <a:r>
              <a:rPr lang="en-US" sz="5400" b="1" dirty="0">
                <a:solidFill>
                  <a:srgbClr val="F15D22"/>
                </a:solidFill>
                <a:latin typeface="Arial Black" panose="020B0A04020102020204" pitchFamily="34" charset="0"/>
                <a:cs typeface="Arial Narrow"/>
              </a:rPr>
              <a:t>     2018 - 2019</a:t>
            </a:r>
          </a:p>
          <a:p>
            <a:r>
              <a:rPr lang="en-US" sz="5400" b="1" dirty="0">
                <a:solidFill>
                  <a:srgbClr val="F15D22"/>
                </a:solidFill>
                <a:latin typeface="Arial Black" panose="020B0A04020102020204" pitchFamily="34" charset="0"/>
                <a:cs typeface="Arial Narrow"/>
              </a:rPr>
              <a:t>     </a:t>
            </a:r>
            <a:endParaRPr lang="en-US" sz="66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8</a:t>
            </a:fld>
            <a:endParaRPr lang="en-US" dirty="0"/>
          </a:p>
        </p:txBody>
      </p:sp>
      <p:sp>
        <p:nvSpPr>
          <p:cNvPr id="4" name="Title 3"/>
          <p:cNvSpPr>
            <a:spLocks noGrp="1"/>
          </p:cNvSpPr>
          <p:nvPr>
            <p:ph type="title"/>
          </p:nvPr>
        </p:nvSpPr>
        <p:spPr>
          <a:xfrm>
            <a:off x="806393" y="6619334"/>
            <a:ext cx="5046690" cy="236490"/>
          </a:xfrm>
        </p:spPr>
        <p:txBody>
          <a:bodyPr/>
          <a:lstStyle/>
          <a:p>
            <a:r>
              <a:rPr lang="en-US" sz="1000" dirty="0"/>
              <a:t>OFFICE OF SERVICE QUALITY  754-321-3850</a:t>
            </a:r>
            <a:br>
              <a:rPr lang="en-US" dirty="0"/>
            </a:br>
            <a:br>
              <a:rPr lang="en-US" dirty="0"/>
            </a:br>
            <a:endParaRPr lang="en-US" dirty="0"/>
          </a:p>
        </p:txBody>
      </p:sp>
    </p:spTree>
    <p:extLst>
      <p:ext uri="{BB962C8B-B14F-4D97-AF65-F5344CB8AC3E}">
        <p14:creationId xmlns:p14="http://schemas.microsoft.com/office/powerpoint/2010/main" val="10208472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23120" t="26562" r="22510" b="8768"/>
          <a:stretch/>
        </p:blipFill>
        <p:spPr>
          <a:xfrm>
            <a:off x="241540" y="1233576"/>
            <a:ext cx="8627822" cy="4675518"/>
          </a:xfrm>
          <a:prstGeom prst="rect">
            <a:avLst/>
          </a:prstGeom>
        </p:spPr>
      </p:pic>
      <p:sp>
        <p:nvSpPr>
          <p:cNvPr id="3" name="Slide Number Placeholder 2"/>
          <p:cNvSpPr>
            <a:spLocks noGrp="1"/>
          </p:cNvSpPr>
          <p:nvPr>
            <p:ph type="sldNum" sz="quarter" idx="12"/>
          </p:nvPr>
        </p:nvSpPr>
        <p:spPr/>
        <p:txBody>
          <a:bodyPr/>
          <a:lstStyle/>
          <a:p>
            <a:fld id="{9A47194C-3E5A-854F-B5AE-A6634FC20B3C}" type="slidenum">
              <a:rPr lang="en-US" smtClean="0"/>
              <a:pPr/>
              <a:t>80</a:t>
            </a:fld>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49088" y="165099"/>
            <a:ext cx="8821876" cy="1068477"/>
          </a:xfrm>
        </p:spPr>
        <p:txBody>
          <a:bodyPr/>
          <a:lstStyle/>
          <a:p>
            <a:pPr algn="ctr"/>
            <a:r>
              <a:rPr lang="en-US" sz="2800" dirty="0"/>
              <a:t>Strategy #2</a:t>
            </a:r>
            <a:br>
              <a:rPr lang="en-US" sz="2800" dirty="0"/>
            </a:br>
            <a:r>
              <a:rPr lang="en-US" sz="4000" dirty="0"/>
              <a:t>Programs and Services Checklist</a:t>
            </a:r>
          </a:p>
        </p:txBody>
      </p:sp>
    </p:spTree>
    <p:extLst>
      <p:ext uri="{BB962C8B-B14F-4D97-AF65-F5344CB8AC3E}">
        <p14:creationId xmlns:p14="http://schemas.microsoft.com/office/powerpoint/2010/main" val="1693503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a:xfrm>
            <a:off x="1023606" y="6276447"/>
            <a:ext cx="4714862" cy="365124"/>
          </a:xfrm>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a:bodyPr>
          <a:lstStyle/>
          <a:p>
            <a:pPr algn="ctr"/>
            <a:r>
              <a:rPr lang="en-US" dirty="0">
                <a:solidFill>
                  <a:schemeClr val="bg1"/>
                </a:solidFill>
              </a:rPr>
              <a:t>FACE Plan in SIP</a:t>
            </a:r>
            <a:br>
              <a:rPr lang="en-US" dirty="0">
                <a:solidFill>
                  <a:schemeClr val="bg1"/>
                </a:solidFill>
              </a:rPr>
            </a:br>
            <a:r>
              <a:rPr lang="en-US" sz="3200" dirty="0">
                <a:solidFill>
                  <a:schemeClr val="bg1"/>
                </a:solidFill>
              </a:rPr>
              <a:t>Strategy #3</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412837922"/>
              </p:ext>
            </p:extLst>
          </p:nvPr>
        </p:nvGraphicFramePr>
        <p:xfrm>
          <a:off x="322728" y="1119189"/>
          <a:ext cx="8546632" cy="4837858"/>
        </p:xfrm>
        <a:graphic>
          <a:graphicData uri="http://schemas.openxmlformats.org/drawingml/2006/table">
            <a:tbl>
              <a:tblPr/>
              <a:tblGrid>
                <a:gridCol w="2231470">
                  <a:extLst>
                    <a:ext uri="{9D8B030D-6E8A-4147-A177-3AD203B41FA5}">
                      <a16:colId xmlns:a16="http://schemas.microsoft.com/office/drawing/2014/main" val="20000"/>
                    </a:ext>
                  </a:extLst>
                </a:gridCol>
                <a:gridCol w="481114">
                  <a:extLst>
                    <a:ext uri="{9D8B030D-6E8A-4147-A177-3AD203B41FA5}">
                      <a16:colId xmlns:a16="http://schemas.microsoft.com/office/drawing/2014/main" val="2259407642"/>
                    </a:ext>
                  </a:extLst>
                </a:gridCol>
                <a:gridCol w="308283">
                  <a:extLst>
                    <a:ext uri="{9D8B030D-6E8A-4147-A177-3AD203B41FA5}">
                      <a16:colId xmlns:a16="http://schemas.microsoft.com/office/drawing/2014/main" val="20001"/>
                    </a:ext>
                  </a:extLst>
                </a:gridCol>
                <a:gridCol w="519453">
                  <a:extLst>
                    <a:ext uri="{9D8B030D-6E8A-4147-A177-3AD203B41FA5}">
                      <a16:colId xmlns:a16="http://schemas.microsoft.com/office/drawing/2014/main" val="872053510"/>
                    </a:ext>
                  </a:extLst>
                </a:gridCol>
                <a:gridCol w="1037164">
                  <a:extLst>
                    <a:ext uri="{9D8B030D-6E8A-4147-A177-3AD203B41FA5}">
                      <a16:colId xmlns:a16="http://schemas.microsoft.com/office/drawing/2014/main" val="20002"/>
                    </a:ext>
                  </a:extLst>
                </a:gridCol>
                <a:gridCol w="674629">
                  <a:extLst>
                    <a:ext uri="{9D8B030D-6E8A-4147-A177-3AD203B41FA5}">
                      <a16:colId xmlns:a16="http://schemas.microsoft.com/office/drawing/2014/main" val="20003"/>
                    </a:ext>
                  </a:extLst>
                </a:gridCol>
                <a:gridCol w="429018">
                  <a:extLst>
                    <a:ext uri="{9D8B030D-6E8A-4147-A177-3AD203B41FA5}">
                      <a16:colId xmlns:a16="http://schemas.microsoft.com/office/drawing/2014/main" val="1934148793"/>
                    </a:ext>
                  </a:extLst>
                </a:gridCol>
                <a:gridCol w="269555">
                  <a:extLst>
                    <a:ext uri="{9D8B030D-6E8A-4147-A177-3AD203B41FA5}">
                      <a16:colId xmlns:a16="http://schemas.microsoft.com/office/drawing/2014/main" val="20004"/>
                    </a:ext>
                  </a:extLst>
                </a:gridCol>
                <a:gridCol w="877310">
                  <a:extLst>
                    <a:ext uri="{9D8B030D-6E8A-4147-A177-3AD203B41FA5}">
                      <a16:colId xmlns:a16="http://schemas.microsoft.com/office/drawing/2014/main" val="2883945050"/>
                    </a:ext>
                  </a:extLst>
                </a:gridCol>
                <a:gridCol w="787849">
                  <a:extLst>
                    <a:ext uri="{9D8B030D-6E8A-4147-A177-3AD203B41FA5}">
                      <a16:colId xmlns:a16="http://schemas.microsoft.com/office/drawing/2014/main" val="20005"/>
                    </a:ext>
                  </a:extLst>
                </a:gridCol>
                <a:gridCol w="930787">
                  <a:extLst>
                    <a:ext uri="{9D8B030D-6E8A-4147-A177-3AD203B41FA5}">
                      <a16:colId xmlns:a16="http://schemas.microsoft.com/office/drawing/2014/main" val="20006"/>
                    </a:ext>
                  </a:extLst>
                </a:gridCol>
              </a:tblGrid>
              <a:tr h="351172">
                <a:tc gridSpan="5">
                  <a:txBody>
                    <a:bodyPr/>
                    <a:lstStyle/>
                    <a:p>
                      <a:pPr algn="l" fontAlgn="ctr"/>
                      <a:r>
                        <a:rPr lang="en-US" sz="900" b="1" i="0" u="none" strike="noStrike" dirty="0">
                          <a:solidFill>
                            <a:srgbClr val="000000"/>
                          </a:solidFill>
                          <a:effectLst/>
                          <a:latin typeface="Times New Roman" panose="02020603050405020304" pitchFamily="18" charset="0"/>
                        </a:rPr>
                        <a:t>Family And Community Engagement (FACE) Plan</a:t>
                      </a:r>
                    </a:p>
                  </a:txBody>
                  <a:tcPr marL="5678" marR="5678" marT="5678" marB="0" anchor="ctr">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0"/>
                  </a:ext>
                </a:extLst>
              </a:tr>
              <a:tr h="357334">
                <a:tc gridSpan="2">
                  <a:txBody>
                    <a:bodyPr/>
                    <a:lstStyle/>
                    <a:p>
                      <a:pPr algn="l" fontAlgn="ctr"/>
                      <a:endParaRPr lang="en-US" sz="900" b="1" i="0" u="none" strike="noStrike" dirty="0">
                        <a:solidFill>
                          <a:srgbClr val="000000"/>
                        </a:solidFill>
                        <a:effectLst/>
                        <a:latin typeface="Times New Roman" panose="02020603050405020304" pitchFamily="18" charset="0"/>
                      </a:endParaRPr>
                    </a:p>
                  </a:txBody>
                  <a:tcPr marL="5678" marR="5678" marT="5678" marB="0" anchor="ctr">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rowSpan="2" gridSpan="2">
                  <a:txBody>
                    <a:bodyPr/>
                    <a:lstStyle/>
                    <a:p>
                      <a:pPr algn="ctr" fontAlgn="b"/>
                      <a:endParaRPr lang="en-US" sz="20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1"/>
                  </a:ext>
                </a:extLst>
              </a:tr>
              <a:tr h="266145">
                <a:tc gridSpan="4">
                  <a:txBody>
                    <a:bodyPr/>
                    <a:lstStyle/>
                    <a:p>
                      <a:pPr algn="l" fontAlgn="b"/>
                      <a:r>
                        <a:rPr lang="en-US" sz="900" b="1" i="0" u="none" strike="noStrike" dirty="0">
                          <a:solidFill>
                            <a:srgbClr val="000000"/>
                          </a:solidFill>
                          <a:effectLst/>
                          <a:latin typeface="Times New Roman" panose="02020603050405020304" pitchFamily="18" charset="0"/>
                        </a:rPr>
                        <a:t>Impact Area: Program Environment/Culture</a:t>
                      </a:r>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tc hMerge="1"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2"/>
                  </a:ext>
                </a:extLst>
              </a:tr>
              <a:tr h="266145">
                <a:tc gridSpan="2">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3"/>
                  </a:ext>
                </a:extLst>
              </a:tr>
              <a:tr h="784280">
                <a:tc gridSpan="11">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Times New Roman" panose="02020603050405020304" pitchFamily="18" charset="0"/>
                          <a:cs typeface="Times New Roman" panose="02020603050405020304" pitchFamily="18" charset="0"/>
                        </a:rPr>
                        <a:t>Engagement Goal:</a:t>
                      </a:r>
                      <a:r>
                        <a:rPr lang="en-US" sz="900" b="0" i="0" u="none" strike="noStrike" dirty="0">
                          <a:solidFill>
                            <a:srgbClr val="000000"/>
                          </a:solidFill>
                          <a:effectLst/>
                          <a:latin typeface="Times New Roman" panose="02020603050405020304" pitchFamily="18" charset="0"/>
                          <a:cs typeface="Times New Roman" panose="02020603050405020304" pitchFamily="18" charset="0"/>
                        </a:rPr>
                        <a:t> The environment or culture in which engaging programs take place must consider and plan for: families to feel welcomed, valued, and respected by program staff; two-way communication and relationship building with families to meet changing family and community circumstances; opportunities for family support and development through the family partnership process and through intentional parent/family peer groups within the program and community.</a:t>
                      </a:r>
                    </a:p>
                    <a:p>
                      <a:pPr algn="l" fontAlgn="b"/>
                      <a:r>
                        <a:rPr lang="en-US" sz="900" b="0" i="0" u="none" strike="noStrike" dirty="0">
                          <a:solidFill>
                            <a:srgbClr val="000000"/>
                          </a:solidFill>
                          <a:effectLst/>
                          <a:latin typeface="Times New Roman" panose="02020603050405020304" pitchFamily="18" charset="0"/>
                        </a:rPr>
                        <a:t>.</a:t>
                      </a: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3440">
                <a:tc>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3">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22496">
                <a:tc>
                  <a:txBody>
                    <a:bodyPr/>
                    <a:lstStyle/>
                    <a:p>
                      <a:pPr algn="l" fontAlgn="t"/>
                      <a:r>
                        <a:rPr lang="en-US" sz="900" b="1" i="0" u="none" strike="noStrike" dirty="0">
                          <a:solidFill>
                            <a:srgbClr val="000000"/>
                          </a:solidFill>
                          <a:effectLst/>
                          <a:latin typeface="Times New Roman" panose="02020603050405020304" pitchFamily="18" charset="0"/>
                        </a:rPr>
                        <a:t>Strategy                                                                               (Specific action, including cultural proficiency connections as appropriate)</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1" i="0" u="none" strike="noStrike" dirty="0">
                          <a:solidFill>
                            <a:srgbClr val="000000"/>
                          </a:solidFill>
                          <a:effectLst/>
                          <a:latin typeface="Times New Roman" panose="02020603050405020304" pitchFamily="18" charset="0"/>
                        </a:rPr>
                        <a:t>Date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fontAlgn="t"/>
                      <a:r>
                        <a:rPr lang="en-US" sz="900" b="1" i="0" u="none" strike="noStrike" dirty="0">
                          <a:solidFill>
                            <a:srgbClr val="000000"/>
                          </a:solidFill>
                          <a:effectLst/>
                          <a:latin typeface="Times New Roman" panose="02020603050405020304" pitchFamily="18" charset="0"/>
                        </a:rPr>
                        <a:t>What needs to be done for the activity? When does it need to be done?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1" i="0" u="none" strike="noStrike" dirty="0">
                          <a:solidFill>
                            <a:srgbClr val="000000"/>
                          </a:solidFill>
                          <a:effectLst/>
                          <a:latin typeface="Times New Roman" panose="02020603050405020304" pitchFamily="18" charset="0"/>
                        </a:rPr>
                        <a:t>Who is responsible?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is our objective?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How will we measure our progress?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Identify artifacts to be uploaded</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786846">
                <a:tc>
                  <a:txBody>
                    <a:bodyPr/>
                    <a:lstStyle/>
                    <a:p>
                      <a:pPr algn="l" fontAlgn="t"/>
                      <a:r>
                        <a:rPr lang="en-US" sz="900" b="0" i="0" u="none" strike="noStrike" dirty="0">
                          <a:solidFill>
                            <a:srgbClr val="000000"/>
                          </a:solidFill>
                          <a:effectLst/>
                          <a:latin typeface="Times New Roman" panose="02020603050405020304" pitchFamily="18" charset="0"/>
                        </a:rPr>
                        <a:t>Recognize the cultural uniqueness of families served in the school/community.</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0" i="0" u="none" strike="noStrike" dirty="0">
                          <a:solidFill>
                            <a:srgbClr val="000000"/>
                          </a:solidFill>
                          <a:effectLst/>
                          <a:latin typeface="Times New Roman" panose="02020603050405020304" pitchFamily="18" charset="0"/>
                        </a:rPr>
                        <a:t>Between the 5th and 6th week of school</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t"/>
                      <a:r>
                        <a:rPr lang="en-US" sz="900" b="0" i="0" u="none" strike="noStrike" dirty="0">
                          <a:solidFill>
                            <a:schemeClr val="tx1"/>
                          </a:solidFill>
                          <a:effectLst/>
                          <a:latin typeface="Times New Roman" panose="02020603050405020304" pitchFamily="18" charset="0"/>
                        </a:rPr>
                        <a:t>Based on information provided by cultural ambassador/resident expert,  identify ways that values and traditions of the community will be incorporated in your school's culture. (ex. serving dishes from a particular culture during school events; acknowledging traditions and holidays;  signage in different languages, etc.)  Print and complete Cultural Awareness sheet.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1" u="none" strike="noStrike" dirty="0">
                        <a:solidFill>
                          <a:srgbClr val="0000FF"/>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Bridge the Cultural Gap between Families &amp; Staff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Upload completed Cultural Awareness sheet.</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59507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8903" y="1232452"/>
            <a:ext cx="8792059" cy="4870174"/>
          </a:xfrm>
        </p:spPr>
        <p:txBody>
          <a:bodyPr anchor="t"/>
          <a:lstStyle/>
          <a:p>
            <a:pPr algn="ctr" fontAlgn="t"/>
            <a:r>
              <a:rPr lang="en-US" sz="2200" b="1" dirty="0">
                <a:solidFill>
                  <a:srgbClr val="000000"/>
                </a:solidFill>
                <a:latin typeface="Times New Roman" panose="02020603050405020304" pitchFamily="18" charset="0"/>
              </a:rPr>
              <a:t>Recognize the cultural uniqueness of families served in the school/community.</a:t>
            </a:r>
          </a:p>
          <a:p>
            <a:pPr algn="ctr" fontAlgn="t"/>
            <a:endParaRPr lang="en-US" sz="2400" dirty="0">
              <a:solidFill>
                <a:schemeClr val="tx1"/>
              </a:solidFill>
              <a:latin typeface="Times New Roman" panose="02020603050405020304" pitchFamily="18" charset="0"/>
            </a:endParaRPr>
          </a:p>
          <a:p>
            <a:pPr marL="457200" indent="-457200" fontAlgn="t">
              <a:buFont typeface="Arial" panose="020B0604020202020204" pitchFamily="34" charset="0"/>
              <a:buChar char="•"/>
            </a:pPr>
            <a:r>
              <a:rPr lang="en-US" sz="2400" dirty="0">
                <a:solidFill>
                  <a:schemeClr val="tx1"/>
                </a:solidFill>
                <a:latin typeface="Times New Roman" panose="02020603050405020304" pitchFamily="18" charset="0"/>
              </a:rPr>
              <a:t>Identify ways that values and traditions of the community will be incorporated in your school's culture (ex. serving dishes from a particular culture during school events; acknowledging traditions and holidays; signage in different languages, etc.).</a:t>
            </a:r>
          </a:p>
        </p:txBody>
      </p:sp>
      <p:sp>
        <p:nvSpPr>
          <p:cNvPr id="3" name="Slide Number Placeholder 2"/>
          <p:cNvSpPr>
            <a:spLocks noGrp="1"/>
          </p:cNvSpPr>
          <p:nvPr>
            <p:ph type="sldNum" sz="quarter" idx="12"/>
          </p:nvPr>
        </p:nvSpPr>
        <p:spPr/>
        <p:txBody>
          <a:bodyPr/>
          <a:lstStyle/>
          <a:p>
            <a:fld id="{9A47194C-3E5A-854F-B5AE-A6634FC20B3C}" type="slidenum">
              <a:rPr lang="en-US" smtClean="0"/>
              <a:pPr/>
              <a:t>82</a:t>
            </a:fld>
            <a:endParaRPr lang="en-US" dirty="0"/>
          </a:p>
        </p:txBody>
      </p:sp>
      <p:sp>
        <p:nvSpPr>
          <p:cNvPr id="6" name="Text Placeholder 5"/>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78903" y="201943"/>
            <a:ext cx="8792060" cy="954088"/>
          </a:xfrm>
        </p:spPr>
        <p:txBody>
          <a:bodyPr anchor="ctr">
            <a:normAutofit fontScale="90000"/>
          </a:bodyPr>
          <a:lstStyle/>
          <a:p>
            <a:pPr algn="ctr"/>
            <a:br>
              <a:rPr lang="en-US" dirty="0"/>
            </a:br>
            <a:br>
              <a:rPr lang="en-US" sz="1800" dirty="0"/>
            </a:br>
            <a:br>
              <a:rPr lang="en-US" sz="1800" dirty="0"/>
            </a:br>
            <a:br>
              <a:rPr lang="en-US" sz="3600" dirty="0"/>
            </a:br>
            <a:r>
              <a:rPr lang="en-US" sz="4900" dirty="0"/>
              <a:t>Strategy #3 </a:t>
            </a:r>
            <a:br>
              <a:rPr lang="en-US" sz="3600" dirty="0"/>
            </a:br>
            <a:br>
              <a:rPr lang="en-US" sz="4400" dirty="0"/>
            </a:br>
            <a:endParaRPr lang="en-US" sz="4400" dirty="0"/>
          </a:p>
        </p:txBody>
      </p:sp>
    </p:spTree>
    <p:extLst>
      <p:ext uri="{BB962C8B-B14F-4D97-AF65-F5344CB8AC3E}">
        <p14:creationId xmlns:p14="http://schemas.microsoft.com/office/powerpoint/2010/main" val="30586320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18335" t="26769" r="68112" b="12216"/>
          <a:stretch/>
        </p:blipFill>
        <p:spPr>
          <a:xfrm>
            <a:off x="2736426" y="1209711"/>
            <a:ext cx="3668233" cy="4644636"/>
          </a:xfrm>
          <a:prstGeom prst="rect">
            <a:avLst/>
          </a:prstGeom>
        </p:spPr>
      </p:pic>
      <p:sp>
        <p:nvSpPr>
          <p:cNvPr id="3" name="Slide Number Placeholder 2"/>
          <p:cNvSpPr>
            <a:spLocks noGrp="1"/>
          </p:cNvSpPr>
          <p:nvPr>
            <p:ph type="sldNum" sz="quarter" idx="12"/>
          </p:nvPr>
        </p:nvSpPr>
        <p:spPr/>
        <p:txBody>
          <a:bodyPr/>
          <a:lstStyle/>
          <a:p>
            <a:fld id="{9A47194C-3E5A-854F-B5AE-A6634FC20B3C}" type="slidenum">
              <a:rPr lang="en-US" smtClean="0"/>
              <a:pPr/>
              <a:t>83</a:t>
            </a:fld>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70122" y="165100"/>
            <a:ext cx="8800842" cy="954088"/>
          </a:xfrm>
        </p:spPr>
        <p:txBody>
          <a:bodyPr anchor="ctr"/>
          <a:lstStyle/>
          <a:p>
            <a:pPr algn="ctr"/>
            <a:r>
              <a:rPr lang="en-US" sz="3200" dirty="0"/>
              <a:t>Strategy #3</a:t>
            </a:r>
          </a:p>
        </p:txBody>
      </p:sp>
    </p:spTree>
    <p:extLst>
      <p:ext uri="{BB962C8B-B14F-4D97-AF65-F5344CB8AC3E}">
        <p14:creationId xmlns:p14="http://schemas.microsoft.com/office/powerpoint/2010/main" val="11395992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fontScale="90000"/>
          </a:bodyPr>
          <a:lstStyle/>
          <a:p>
            <a:pPr algn="ctr"/>
            <a:r>
              <a:rPr lang="en-US" dirty="0">
                <a:solidFill>
                  <a:schemeClr val="bg1"/>
                </a:solidFill>
              </a:rPr>
              <a:t>FACE Plan in SIP</a:t>
            </a:r>
            <a:br>
              <a:rPr lang="en-US" dirty="0">
                <a:solidFill>
                  <a:schemeClr val="bg1"/>
                </a:solidFill>
              </a:rPr>
            </a:br>
            <a:r>
              <a:rPr lang="en-US" sz="4000" dirty="0">
                <a:solidFill>
                  <a:schemeClr val="bg1"/>
                </a:solidFill>
              </a:rPr>
              <a:t>Strategy #4</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7" name="Table 6"/>
          <p:cNvGraphicFramePr>
            <a:graphicFrameLocks noGrp="1"/>
          </p:cNvGraphicFramePr>
          <p:nvPr>
            <p:extLst/>
          </p:nvPr>
        </p:nvGraphicFramePr>
        <p:xfrm>
          <a:off x="160637" y="1115979"/>
          <a:ext cx="8810325" cy="4276894"/>
        </p:xfrm>
        <a:graphic>
          <a:graphicData uri="http://schemas.openxmlformats.org/drawingml/2006/table">
            <a:tbl>
              <a:tblPr/>
              <a:tblGrid>
                <a:gridCol w="2300317">
                  <a:extLst>
                    <a:ext uri="{9D8B030D-6E8A-4147-A177-3AD203B41FA5}">
                      <a16:colId xmlns:a16="http://schemas.microsoft.com/office/drawing/2014/main" val="20000"/>
                    </a:ext>
                  </a:extLst>
                </a:gridCol>
                <a:gridCol w="495957">
                  <a:extLst>
                    <a:ext uri="{9D8B030D-6E8A-4147-A177-3AD203B41FA5}">
                      <a16:colId xmlns:a16="http://schemas.microsoft.com/office/drawing/2014/main" val="2259407642"/>
                    </a:ext>
                  </a:extLst>
                </a:gridCol>
                <a:gridCol w="853274">
                  <a:extLst>
                    <a:ext uri="{9D8B030D-6E8A-4147-A177-3AD203B41FA5}">
                      <a16:colId xmlns:a16="http://schemas.microsoft.com/office/drawing/2014/main" val="20001"/>
                    </a:ext>
                  </a:extLst>
                </a:gridCol>
                <a:gridCol w="1069166">
                  <a:extLst>
                    <a:ext uri="{9D8B030D-6E8A-4147-A177-3AD203B41FA5}">
                      <a16:colId xmlns:a16="http://schemas.microsoft.com/office/drawing/2014/main" val="20002"/>
                    </a:ext>
                  </a:extLst>
                </a:gridCol>
                <a:gridCol w="695445">
                  <a:extLst>
                    <a:ext uri="{9D8B030D-6E8A-4147-A177-3AD203B41FA5}">
                      <a16:colId xmlns:a16="http://schemas.microsoft.com/office/drawing/2014/main" val="20003"/>
                    </a:ext>
                  </a:extLst>
                </a:gridCol>
                <a:gridCol w="442257">
                  <a:extLst>
                    <a:ext uri="{9D8B030D-6E8A-4147-A177-3AD203B41FA5}">
                      <a16:colId xmlns:a16="http://schemas.microsoft.com/office/drawing/2014/main" val="1934148793"/>
                    </a:ext>
                  </a:extLst>
                </a:gridCol>
                <a:gridCol w="258619">
                  <a:extLst>
                    <a:ext uri="{9D8B030D-6E8A-4147-A177-3AD203B41FA5}">
                      <a16:colId xmlns:a16="http://schemas.microsoft.com/office/drawing/2014/main" val="20004"/>
                    </a:ext>
                  </a:extLst>
                </a:gridCol>
                <a:gridCol w="923629">
                  <a:extLst>
                    <a:ext uri="{9D8B030D-6E8A-4147-A177-3AD203B41FA5}">
                      <a16:colId xmlns:a16="http://schemas.microsoft.com/office/drawing/2014/main" val="2883945050"/>
                    </a:ext>
                  </a:extLst>
                </a:gridCol>
                <a:gridCol w="812156">
                  <a:extLst>
                    <a:ext uri="{9D8B030D-6E8A-4147-A177-3AD203B41FA5}">
                      <a16:colId xmlns:a16="http://schemas.microsoft.com/office/drawing/2014/main" val="20005"/>
                    </a:ext>
                  </a:extLst>
                </a:gridCol>
                <a:gridCol w="959505">
                  <a:extLst>
                    <a:ext uri="{9D8B030D-6E8A-4147-A177-3AD203B41FA5}">
                      <a16:colId xmlns:a16="http://schemas.microsoft.com/office/drawing/2014/main" val="20006"/>
                    </a:ext>
                  </a:extLst>
                </a:gridCol>
              </a:tblGrid>
              <a:tr h="214985">
                <a:tc gridSpan="4">
                  <a:txBody>
                    <a:bodyPr/>
                    <a:lstStyle/>
                    <a:p>
                      <a:pPr algn="l" fontAlgn="ctr"/>
                      <a:r>
                        <a:rPr lang="en-US" sz="900" b="1" i="0" u="none" strike="noStrike" dirty="0">
                          <a:solidFill>
                            <a:srgbClr val="000000"/>
                          </a:solidFill>
                          <a:effectLst/>
                          <a:latin typeface="Times New Roman" panose="02020603050405020304" pitchFamily="18" charset="0"/>
                        </a:rPr>
                        <a:t>Family And Community Engagement (FACE) Plan</a:t>
                      </a:r>
                    </a:p>
                  </a:txBody>
                  <a:tcPr marL="5678" marR="5678" marT="5678" marB="0" anchor="ctr">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0"/>
                  </a:ext>
                </a:extLst>
              </a:tr>
              <a:tr h="218759">
                <a:tc gridSpan="2">
                  <a:txBody>
                    <a:bodyPr/>
                    <a:lstStyle/>
                    <a:p>
                      <a:pPr algn="l" fontAlgn="ctr"/>
                      <a:endParaRPr lang="en-US" sz="900" b="1" i="0" u="none" strike="noStrike" dirty="0">
                        <a:solidFill>
                          <a:srgbClr val="000000"/>
                        </a:solidFill>
                        <a:effectLst/>
                        <a:latin typeface="Times New Roman" panose="02020603050405020304" pitchFamily="18" charset="0"/>
                      </a:endParaRPr>
                    </a:p>
                  </a:txBody>
                  <a:tcPr marL="5678" marR="5678" marT="5678" marB="0" anchor="ctr">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rowSpan="2" gridSpan="2">
                  <a:txBody>
                    <a:bodyPr/>
                    <a:lstStyle/>
                    <a:p>
                      <a:pPr algn="ctr" fontAlgn="b"/>
                      <a:endParaRPr lang="en-US" sz="20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1"/>
                  </a:ext>
                </a:extLst>
              </a:tr>
              <a:tr h="162933">
                <a:tc gridSpan="3">
                  <a:txBody>
                    <a:bodyPr/>
                    <a:lstStyle/>
                    <a:p>
                      <a:pPr algn="l" fontAlgn="b"/>
                      <a:r>
                        <a:rPr lang="en-US" sz="900" b="1" i="0" u="none" strike="noStrike" dirty="0">
                          <a:solidFill>
                            <a:srgbClr val="000000"/>
                          </a:solidFill>
                          <a:effectLst/>
                          <a:latin typeface="Times New Roman" panose="02020603050405020304" pitchFamily="18" charset="0"/>
                        </a:rPr>
                        <a:t>Impact Area: Program Environment/Culture</a:t>
                      </a:r>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tc hMerge="1"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2"/>
                  </a:ext>
                </a:extLst>
              </a:tr>
              <a:tr h="162933">
                <a:tc gridSpan="2">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3"/>
                  </a:ext>
                </a:extLst>
              </a:tr>
              <a:tr h="508197">
                <a:tc gridSpan="10">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Times New Roman" panose="02020603050405020304" pitchFamily="18" charset="0"/>
                          <a:cs typeface="Times New Roman" panose="02020603050405020304" pitchFamily="18" charset="0"/>
                        </a:rPr>
                        <a:t>Engagement Goal:</a:t>
                      </a:r>
                      <a:r>
                        <a:rPr lang="en-US" sz="900" b="0" i="0" u="none" strike="noStrike" dirty="0">
                          <a:solidFill>
                            <a:srgbClr val="000000"/>
                          </a:solidFill>
                          <a:effectLst/>
                          <a:latin typeface="Times New Roman" panose="02020603050405020304" pitchFamily="18" charset="0"/>
                          <a:cs typeface="Times New Roman" panose="02020603050405020304" pitchFamily="18" charset="0"/>
                        </a:rPr>
                        <a:t> The environment or culture in which engaging programs take place must consider and plan for: families to feel welcomed, valued, and respected by program staff; two-way communication and relationship building with families to meet changing family and community circumstances; opportunities for family support and development through the family partnership process and through intentional parent/family peer groups within the program and community.</a:t>
                      </a:r>
                    </a:p>
                    <a:p>
                      <a:pPr algn="l" fontAlgn="b"/>
                      <a:r>
                        <a:rPr lang="en-US" sz="900" b="0" i="0" u="none" strike="noStrike" dirty="0">
                          <a:solidFill>
                            <a:srgbClr val="000000"/>
                          </a:solidFill>
                          <a:effectLst/>
                          <a:latin typeface="Times New Roman" panose="02020603050405020304" pitchFamily="18" charset="0"/>
                        </a:rPr>
                        <a:t>.</a:t>
                      </a: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65643">
                <a:tc>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25661">
                <a:tc>
                  <a:txBody>
                    <a:bodyPr/>
                    <a:lstStyle/>
                    <a:p>
                      <a:pPr algn="l" fontAlgn="t"/>
                      <a:r>
                        <a:rPr lang="en-US" sz="900" b="1" i="0" u="none" strike="noStrike" dirty="0">
                          <a:solidFill>
                            <a:srgbClr val="000000"/>
                          </a:solidFill>
                          <a:effectLst/>
                          <a:latin typeface="Times New Roman" panose="02020603050405020304" pitchFamily="18" charset="0"/>
                        </a:rPr>
                        <a:t>Strategy                                                                               (Specific action, including cultural proficiency connections as appropriate)</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Date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fontAlgn="t"/>
                      <a:r>
                        <a:rPr lang="en-US" sz="900" b="1" i="0" u="none" strike="noStrike" dirty="0">
                          <a:solidFill>
                            <a:srgbClr val="000000"/>
                          </a:solidFill>
                          <a:effectLst/>
                          <a:latin typeface="Times New Roman" panose="02020603050405020304" pitchFamily="18" charset="0"/>
                        </a:rPr>
                        <a:t>What needs to be done for the activity? When does it need to be done?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1" i="0" u="none" strike="noStrike" dirty="0">
                          <a:solidFill>
                            <a:srgbClr val="000000"/>
                          </a:solidFill>
                          <a:effectLst/>
                          <a:latin typeface="Times New Roman" panose="02020603050405020304" pitchFamily="18" charset="0"/>
                        </a:rPr>
                        <a:t>Who is responsible?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is our objective?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How will we measure our progress?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Identify artifacts to be uploaded</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57307">
                <a:tc>
                  <a:txBody>
                    <a:bodyPr/>
                    <a:lstStyle/>
                    <a:p>
                      <a:pPr algn="l" fontAlgn="t"/>
                      <a:r>
                        <a:rPr lang="en-US" sz="900" b="0" i="0" u="none" strike="noStrike" dirty="0">
                          <a:solidFill>
                            <a:srgbClr val="000000"/>
                          </a:solidFill>
                          <a:effectLst/>
                          <a:latin typeface="Times New Roman" panose="02020603050405020304" pitchFamily="18" charset="0"/>
                        </a:rPr>
                        <a:t>Continue the “Catch Them Being...” program recognizing individuals supporting a positive environment/culture in your school.</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Monthly</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l" fontAlgn="t"/>
                      <a:r>
                        <a:rPr lang="en-US" sz="900" b="0" i="0" u="none" strike="noStrike" dirty="0">
                          <a:solidFill>
                            <a:srgbClr val="000000"/>
                          </a:solidFill>
                          <a:effectLst/>
                          <a:latin typeface="Times New Roman" panose="02020603050405020304" pitchFamily="18" charset="0"/>
                        </a:rPr>
                        <a:t>During a staff meeting, highlight a faculty and/or staff who have been “Caught Being Great”.  Have the individual(s) complete the form and share with peers the specific steps or actions taken to achieve the accolade/recognition.  Complete "Catch Them Being Great" document.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incentives to maintain a positive school environment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Upload the completed Catch them Being Great form and a list of staff who were "Caught Being Great".</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517519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8295" y="1155639"/>
            <a:ext cx="8591068" cy="4667191"/>
          </a:xfrm>
        </p:spPr>
        <p:txBody>
          <a:bodyPr anchor="t"/>
          <a:lstStyle/>
          <a:p>
            <a:pPr algn="ctr" fontAlgn="t"/>
            <a:r>
              <a:rPr lang="en-US" sz="2000" b="1" dirty="0">
                <a:solidFill>
                  <a:schemeClr val="tx1"/>
                </a:solidFill>
                <a:latin typeface="+mj-lt"/>
              </a:rPr>
              <a:t>Continue the Catch Them Being Great Program</a:t>
            </a:r>
          </a:p>
          <a:p>
            <a:pPr fontAlgn="t"/>
            <a:r>
              <a:rPr lang="en-US" dirty="0">
                <a:solidFill>
                  <a:srgbClr val="000000"/>
                </a:solidFill>
                <a:latin typeface="Times New Roman" panose="02020603050405020304" pitchFamily="18" charset="0"/>
              </a:rPr>
              <a:t>During a staff meeting, highlight a faculty and/or staff who have been “Caught Being Great”.  Have the individual(s) share with peers the specific steps or actions taken to achieve the accolade/recognition.</a:t>
            </a:r>
          </a:p>
          <a:p>
            <a:pPr fontAlgn="t"/>
            <a:r>
              <a:rPr lang="en-US" b="1" dirty="0">
                <a:solidFill>
                  <a:srgbClr val="000000"/>
                </a:solidFill>
                <a:latin typeface="Times New Roman" panose="02020603050405020304" pitchFamily="18" charset="0"/>
              </a:rPr>
              <a:t>Example…Mr. Smith really knows how to make families feel welcome.</a:t>
            </a:r>
          </a:p>
          <a:p>
            <a:pPr fontAlgn="t"/>
            <a:r>
              <a:rPr lang="en-US" dirty="0">
                <a:solidFill>
                  <a:srgbClr val="000000"/>
                </a:solidFill>
                <a:latin typeface="Times New Roman" panose="02020603050405020304" pitchFamily="18" charset="0"/>
              </a:rPr>
              <a:t>Steps/actions Mr. Smith exhibits to help families feel welcome. </a:t>
            </a:r>
          </a:p>
          <a:p>
            <a:pPr fontAlgn="t"/>
            <a:r>
              <a:rPr lang="en-US" dirty="0">
                <a:solidFill>
                  <a:srgbClr val="000000"/>
                </a:solidFill>
                <a:latin typeface="Times New Roman" panose="02020603050405020304" pitchFamily="18" charset="0"/>
              </a:rPr>
              <a:t>•   Warm genuine smile</a:t>
            </a:r>
          </a:p>
          <a:p>
            <a:pPr fontAlgn="t"/>
            <a:r>
              <a:rPr lang="en-US" dirty="0">
                <a:solidFill>
                  <a:srgbClr val="000000"/>
                </a:solidFill>
                <a:latin typeface="Times New Roman" panose="02020603050405020304" pitchFamily="18" charset="0"/>
              </a:rPr>
              <a:t>•   Greets parents by name</a:t>
            </a:r>
          </a:p>
          <a:p>
            <a:pPr fontAlgn="t"/>
            <a:r>
              <a:rPr lang="en-US" dirty="0">
                <a:solidFill>
                  <a:srgbClr val="000000"/>
                </a:solidFill>
                <a:latin typeface="Times New Roman" panose="02020603050405020304" pitchFamily="18" charset="0"/>
              </a:rPr>
              <a:t>•   Gives his fullest attention </a:t>
            </a:r>
          </a:p>
          <a:p>
            <a:pPr fontAlgn="t"/>
            <a:r>
              <a:rPr lang="en-US" dirty="0">
                <a:solidFill>
                  <a:srgbClr val="000000"/>
                </a:solidFill>
                <a:latin typeface="Times New Roman" panose="02020603050405020304" pitchFamily="18" charset="0"/>
              </a:rPr>
              <a:t>•   Has open body language </a:t>
            </a:r>
          </a:p>
          <a:p>
            <a:pPr fontAlgn="t"/>
            <a:r>
              <a:rPr lang="en-US" dirty="0">
                <a:solidFill>
                  <a:srgbClr val="000000"/>
                </a:solidFill>
                <a:latin typeface="Times New Roman" panose="02020603050405020304" pitchFamily="18" charset="0"/>
              </a:rPr>
              <a:t>•   Consistent communication about student's progress </a:t>
            </a:r>
          </a:p>
          <a:p>
            <a:pPr algn="ctr" fontAlgn="t"/>
            <a:endParaRPr lang="en-US" dirty="0">
              <a:solidFill>
                <a:srgbClr val="000000"/>
              </a:solidFill>
              <a:latin typeface="Times New Roman" panose="02020603050405020304" pitchFamily="18" charset="0"/>
            </a:endParaRPr>
          </a:p>
          <a:p>
            <a:pPr algn="ctr">
              <a:lnSpc>
                <a:spcPct val="100000"/>
              </a:lnSpc>
            </a:pPr>
            <a:endParaRPr lang="en-US" dirty="0"/>
          </a:p>
        </p:txBody>
      </p:sp>
      <p:sp>
        <p:nvSpPr>
          <p:cNvPr id="3" name="Slide Number Placeholder 2"/>
          <p:cNvSpPr>
            <a:spLocks noGrp="1"/>
          </p:cNvSpPr>
          <p:nvPr>
            <p:ph type="sldNum" sz="quarter" idx="12"/>
          </p:nvPr>
        </p:nvSpPr>
        <p:spPr/>
        <p:txBody>
          <a:bodyPr/>
          <a:lstStyle/>
          <a:p>
            <a:fld id="{9A47194C-3E5A-854F-B5AE-A6634FC20B3C}" type="slidenum">
              <a:rPr lang="en-US" smtClean="0"/>
              <a:pPr/>
              <a:t>85</a:t>
            </a:fld>
            <a:endParaRPr lang="en-US" dirty="0"/>
          </a:p>
        </p:txBody>
      </p:sp>
      <p:sp>
        <p:nvSpPr>
          <p:cNvPr id="6" name="Text Placeholder 5"/>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 y="0"/>
            <a:ext cx="8970962" cy="1156031"/>
          </a:xfrm>
        </p:spPr>
        <p:txBody>
          <a:bodyPr anchor="ctr">
            <a:normAutofit/>
          </a:bodyPr>
          <a:lstStyle/>
          <a:p>
            <a:pPr algn="ctr"/>
            <a:br>
              <a:rPr lang="en-US" sz="1800" dirty="0"/>
            </a:br>
            <a:r>
              <a:rPr lang="en-US" sz="4900" dirty="0"/>
              <a:t>Strategy #4 </a:t>
            </a:r>
          </a:p>
        </p:txBody>
      </p:sp>
    </p:spTree>
    <p:extLst>
      <p:ext uri="{BB962C8B-B14F-4D97-AF65-F5344CB8AC3E}">
        <p14:creationId xmlns:p14="http://schemas.microsoft.com/office/powerpoint/2010/main" val="3724190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86</a:t>
            </a:fld>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59488" y="165100"/>
            <a:ext cx="8811475" cy="954088"/>
          </a:xfrm>
        </p:spPr>
        <p:txBody>
          <a:bodyPr/>
          <a:lstStyle/>
          <a:p>
            <a:pPr algn="ctr"/>
            <a:r>
              <a:rPr lang="en-US" sz="3200" dirty="0"/>
              <a:t>Strategy #4</a:t>
            </a:r>
          </a:p>
        </p:txBody>
      </p:sp>
      <p:pic>
        <p:nvPicPr>
          <p:cNvPr id="8" name="Content Placeholder 7"/>
          <p:cNvPicPr>
            <a:picLocks noGrp="1" noChangeAspect="1"/>
          </p:cNvPicPr>
          <p:nvPr>
            <p:ph idx="1"/>
          </p:nvPr>
        </p:nvPicPr>
        <p:blipFill rotWithShape="1">
          <a:blip r:embed="rId2"/>
          <a:srcRect l="19039" t="29597" r="68636" b="13754"/>
          <a:stretch/>
        </p:blipFill>
        <p:spPr>
          <a:xfrm>
            <a:off x="2934265" y="1320755"/>
            <a:ext cx="3651474" cy="4720261"/>
          </a:xfrm>
          <a:prstGeom prst="rect">
            <a:avLst/>
          </a:prstGeom>
        </p:spPr>
      </p:pic>
    </p:spTree>
    <p:extLst>
      <p:ext uri="{BB962C8B-B14F-4D97-AF65-F5344CB8AC3E}">
        <p14:creationId xmlns:p14="http://schemas.microsoft.com/office/powerpoint/2010/main" val="589938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fontScale="90000"/>
          </a:bodyPr>
          <a:lstStyle/>
          <a:p>
            <a:pPr algn="ctr"/>
            <a:r>
              <a:rPr lang="en-US" sz="2200" dirty="0">
                <a:solidFill>
                  <a:schemeClr val="bg1"/>
                </a:solidFill>
              </a:rPr>
              <a:t>FACE Plan in SIP</a:t>
            </a:r>
            <a:br>
              <a:rPr lang="en-US" dirty="0">
                <a:solidFill>
                  <a:schemeClr val="bg1"/>
                </a:solidFill>
              </a:rPr>
            </a:br>
            <a:r>
              <a:rPr lang="en-US" sz="4000" dirty="0">
                <a:solidFill>
                  <a:schemeClr val="bg1"/>
                </a:solidFill>
              </a:rPr>
              <a:t>Strategy #5</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572926713"/>
              </p:ext>
            </p:extLst>
          </p:nvPr>
        </p:nvGraphicFramePr>
        <p:xfrm>
          <a:off x="440273" y="1245750"/>
          <a:ext cx="8263455" cy="4542026"/>
        </p:xfrm>
        <a:graphic>
          <a:graphicData uri="http://schemas.openxmlformats.org/drawingml/2006/table">
            <a:tbl>
              <a:tblPr/>
              <a:tblGrid>
                <a:gridCol w="2006980">
                  <a:extLst>
                    <a:ext uri="{9D8B030D-6E8A-4147-A177-3AD203B41FA5}">
                      <a16:colId xmlns:a16="http://schemas.microsoft.com/office/drawing/2014/main" val="20000"/>
                    </a:ext>
                  </a:extLst>
                </a:gridCol>
                <a:gridCol w="615726">
                  <a:extLst>
                    <a:ext uri="{9D8B030D-6E8A-4147-A177-3AD203B41FA5}">
                      <a16:colId xmlns:a16="http://schemas.microsoft.com/office/drawing/2014/main" val="2259407642"/>
                    </a:ext>
                  </a:extLst>
                </a:gridCol>
                <a:gridCol w="110326">
                  <a:extLst>
                    <a:ext uri="{9D8B030D-6E8A-4147-A177-3AD203B41FA5}">
                      <a16:colId xmlns:a16="http://schemas.microsoft.com/office/drawing/2014/main" val="20001"/>
                    </a:ext>
                  </a:extLst>
                </a:gridCol>
                <a:gridCol w="689985">
                  <a:extLst>
                    <a:ext uri="{9D8B030D-6E8A-4147-A177-3AD203B41FA5}">
                      <a16:colId xmlns:a16="http://schemas.microsoft.com/office/drawing/2014/main" val="872053510"/>
                    </a:ext>
                  </a:extLst>
                </a:gridCol>
                <a:gridCol w="1002800">
                  <a:extLst>
                    <a:ext uri="{9D8B030D-6E8A-4147-A177-3AD203B41FA5}">
                      <a16:colId xmlns:a16="http://schemas.microsoft.com/office/drawing/2014/main" val="20002"/>
                    </a:ext>
                  </a:extLst>
                </a:gridCol>
                <a:gridCol w="652278">
                  <a:extLst>
                    <a:ext uri="{9D8B030D-6E8A-4147-A177-3AD203B41FA5}">
                      <a16:colId xmlns:a16="http://schemas.microsoft.com/office/drawing/2014/main" val="20003"/>
                    </a:ext>
                  </a:extLst>
                </a:gridCol>
                <a:gridCol w="414804">
                  <a:extLst>
                    <a:ext uri="{9D8B030D-6E8A-4147-A177-3AD203B41FA5}">
                      <a16:colId xmlns:a16="http://schemas.microsoft.com/office/drawing/2014/main" val="1934148793"/>
                    </a:ext>
                  </a:extLst>
                </a:gridCol>
                <a:gridCol w="122579">
                  <a:extLst>
                    <a:ext uri="{9D8B030D-6E8A-4147-A177-3AD203B41FA5}">
                      <a16:colId xmlns:a16="http://schemas.microsoft.com/office/drawing/2014/main" val="20004"/>
                    </a:ext>
                  </a:extLst>
                </a:gridCol>
                <a:gridCol w="986286">
                  <a:extLst>
                    <a:ext uri="{9D8B030D-6E8A-4147-A177-3AD203B41FA5}">
                      <a16:colId xmlns:a16="http://schemas.microsoft.com/office/drawing/2014/main" val="2883945050"/>
                    </a:ext>
                  </a:extLst>
                </a:gridCol>
                <a:gridCol w="761744">
                  <a:extLst>
                    <a:ext uri="{9D8B030D-6E8A-4147-A177-3AD203B41FA5}">
                      <a16:colId xmlns:a16="http://schemas.microsoft.com/office/drawing/2014/main" val="20005"/>
                    </a:ext>
                  </a:extLst>
                </a:gridCol>
                <a:gridCol w="899947">
                  <a:extLst>
                    <a:ext uri="{9D8B030D-6E8A-4147-A177-3AD203B41FA5}">
                      <a16:colId xmlns:a16="http://schemas.microsoft.com/office/drawing/2014/main" val="20006"/>
                    </a:ext>
                  </a:extLst>
                </a:gridCol>
              </a:tblGrid>
              <a:tr h="224712">
                <a:tc gridSpan="5">
                  <a:txBody>
                    <a:bodyPr/>
                    <a:lstStyle/>
                    <a:p>
                      <a:pPr algn="l" fontAlgn="ctr"/>
                      <a:r>
                        <a:rPr lang="en-US" sz="900" b="1" i="0" u="none" strike="noStrike" dirty="0">
                          <a:solidFill>
                            <a:srgbClr val="000000"/>
                          </a:solidFill>
                          <a:effectLst/>
                          <a:latin typeface="Times New Roman" panose="02020603050405020304" pitchFamily="18" charset="0"/>
                        </a:rPr>
                        <a:t>Family And Community Engagement (FACE) Plan</a:t>
                      </a:r>
                    </a:p>
                  </a:txBody>
                  <a:tcPr marL="5678" marR="5678" marT="5678" marB="0" anchor="ctr">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0"/>
                  </a:ext>
                </a:extLst>
              </a:tr>
              <a:tr h="228657">
                <a:tc gridSpan="2">
                  <a:txBody>
                    <a:bodyPr/>
                    <a:lstStyle/>
                    <a:p>
                      <a:pPr algn="l" fontAlgn="ctr"/>
                      <a:endParaRPr lang="en-US" sz="900" b="1" i="0" u="none" strike="noStrike" dirty="0">
                        <a:solidFill>
                          <a:srgbClr val="000000"/>
                        </a:solidFill>
                        <a:effectLst/>
                        <a:latin typeface="Times New Roman" panose="02020603050405020304" pitchFamily="18" charset="0"/>
                      </a:endParaRPr>
                    </a:p>
                  </a:txBody>
                  <a:tcPr marL="5678" marR="5678" marT="5678" marB="0" anchor="ctr">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rowSpan="2" gridSpan="2">
                  <a:txBody>
                    <a:bodyPr/>
                    <a:lstStyle/>
                    <a:p>
                      <a:pPr algn="ctr" fontAlgn="b"/>
                      <a:endParaRPr lang="en-US" sz="20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1"/>
                  </a:ext>
                </a:extLst>
              </a:tr>
              <a:tr h="191647">
                <a:tc gridSpan="4">
                  <a:txBody>
                    <a:bodyPr/>
                    <a:lstStyle/>
                    <a:p>
                      <a:pPr algn="l" fontAlgn="b"/>
                      <a:r>
                        <a:rPr lang="en-US" sz="900" b="1" i="0" u="none" strike="noStrike" dirty="0">
                          <a:solidFill>
                            <a:srgbClr val="000000"/>
                          </a:solidFill>
                          <a:effectLst/>
                          <a:latin typeface="Times New Roman" panose="02020603050405020304" pitchFamily="18" charset="0"/>
                        </a:rPr>
                        <a:t>Impact Area: Program Environment/Culture</a:t>
                      </a:r>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tc hMerge="1"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2"/>
                  </a:ext>
                </a:extLst>
              </a:tr>
              <a:tr h="191647">
                <a:tc gridSpan="2">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gridSpan="2">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3"/>
                  </a:ext>
                </a:extLst>
              </a:tr>
              <a:tr h="927762">
                <a:tc gridSpan="11">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Times New Roman" panose="02020603050405020304" pitchFamily="18" charset="0"/>
                          <a:cs typeface="Times New Roman" panose="02020603050405020304" pitchFamily="18" charset="0"/>
                        </a:rPr>
                        <a:t>Engagement Goal:</a:t>
                      </a:r>
                      <a:r>
                        <a:rPr lang="en-US" sz="900" b="0" i="0" u="none" strike="noStrike" dirty="0">
                          <a:solidFill>
                            <a:srgbClr val="000000"/>
                          </a:solidFill>
                          <a:effectLst/>
                          <a:latin typeface="Times New Roman" panose="02020603050405020304" pitchFamily="18" charset="0"/>
                          <a:cs typeface="Times New Roman" panose="02020603050405020304" pitchFamily="18" charset="0"/>
                        </a:rPr>
                        <a:t> The environment or culture in which engaging programs take place must consider and plan for: families to feel welcomed, valued, and respected by program staff; two-way communication and relationship building with families to meet changing family and community circumstances; opportunities for family support and development through the family partnership process and through intentional parent/family peer groups within the program and community.</a:t>
                      </a:r>
                    </a:p>
                    <a:p>
                      <a:pPr algn="l" fontAlgn="b"/>
                      <a:r>
                        <a:rPr lang="en-US" sz="900" b="0" i="0" u="none" strike="noStrike" dirty="0">
                          <a:solidFill>
                            <a:srgbClr val="000000"/>
                          </a:solidFill>
                          <a:effectLst/>
                          <a:latin typeface="Times New Roman" panose="02020603050405020304" pitchFamily="18" charset="0"/>
                        </a:rPr>
                        <a:t>.</a:t>
                      </a:r>
                    </a:p>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75676">
                <a:tc>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3">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endParaRPr lang="en-US" dirty="0"/>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58496">
                <a:tc>
                  <a:txBody>
                    <a:bodyPr/>
                    <a:lstStyle/>
                    <a:p>
                      <a:pPr algn="l" fontAlgn="t"/>
                      <a:r>
                        <a:rPr lang="en-US" sz="900" b="1" i="0" u="none" strike="noStrike" dirty="0">
                          <a:solidFill>
                            <a:srgbClr val="000000"/>
                          </a:solidFill>
                          <a:effectLst/>
                          <a:latin typeface="Times New Roman" panose="02020603050405020304" pitchFamily="18" charset="0"/>
                        </a:rPr>
                        <a:t>Strategy                                                                               (Specific action, including cultural proficiency connections as appropriate)</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1" i="0" u="none" strike="noStrike" dirty="0">
                          <a:solidFill>
                            <a:srgbClr val="000000"/>
                          </a:solidFill>
                          <a:effectLst/>
                          <a:latin typeface="Times New Roman" panose="02020603050405020304" pitchFamily="18" charset="0"/>
                        </a:rPr>
                        <a:t>Date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fontAlgn="t"/>
                      <a:r>
                        <a:rPr lang="en-US" sz="900" b="1" i="0" u="none" strike="noStrike" dirty="0">
                          <a:solidFill>
                            <a:srgbClr val="000000"/>
                          </a:solidFill>
                          <a:effectLst/>
                          <a:latin typeface="Times New Roman" panose="02020603050405020304" pitchFamily="18" charset="0"/>
                        </a:rPr>
                        <a:t>What needs to be done for the activity?</a:t>
                      </a:r>
                    </a:p>
                    <a:p>
                      <a:pPr algn="ctr" fontAlgn="t"/>
                      <a:r>
                        <a:rPr lang="en-US" sz="900" b="1" i="0" u="none" strike="noStrike" dirty="0">
                          <a:solidFill>
                            <a:srgbClr val="000000"/>
                          </a:solidFill>
                          <a:effectLst/>
                          <a:latin typeface="Times New Roman" panose="02020603050405020304" pitchFamily="18" charset="0"/>
                        </a:rPr>
                        <a:t> When does it need to be done?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900" b="1" i="0" u="none" strike="noStrike" dirty="0">
                          <a:solidFill>
                            <a:srgbClr val="000000"/>
                          </a:solidFill>
                          <a:effectLst/>
                          <a:latin typeface="Times New Roman" panose="02020603050405020304" pitchFamily="18" charset="0"/>
                        </a:rPr>
                        <a:t>Who is responsible?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1"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is our objective?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How will we measure our progress?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Identify artifacts to be uploaded</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643429">
                <a:tc>
                  <a:txBody>
                    <a:bodyPr/>
                    <a:lstStyle/>
                    <a:p>
                      <a:pPr algn="l" fontAlgn="t"/>
                      <a:r>
                        <a:rPr lang="en-US" sz="1000" b="0" i="0" u="none" strike="noStrike" dirty="0">
                          <a:solidFill>
                            <a:srgbClr val="000000"/>
                          </a:solidFill>
                          <a:effectLst/>
                          <a:latin typeface="Times New Roman" panose="02020603050405020304" pitchFamily="18" charset="0"/>
                        </a:rPr>
                        <a:t>Share Social and Emotional Learning Competencies with families</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1000" b="0" i="0" u="none" strike="noStrike" dirty="0">
                          <a:solidFill>
                            <a:srgbClr val="000000"/>
                          </a:solidFill>
                          <a:effectLst/>
                          <a:latin typeface="Times New Roman" panose="02020603050405020304" pitchFamily="18" charset="0"/>
                        </a:rPr>
                        <a:t>1</a:t>
                      </a:r>
                      <a:r>
                        <a:rPr lang="en-US" sz="1000" b="0" i="0" u="none" strike="noStrike" baseline="30000" dirty="0">
                          <a:solidFill>
                            <a:srgbClr val="000000"/>
                          </a:solidFill>
                          <a:effectLst/>
                          <a:latin typeface="Times New Roman" panose="02020603050405020304" pitchFamily="18" charset="0"/>
                        </a:rPr>
                        <a:t>st</a:t>
                      </a:r>
                      <a:r>
                        <a:rPr lang="en-US" sz="1000" b="0" i="0" u="none" strike="noStrike" dirty="0">
                          <a:solidFill>
                            <a:srgbClr val="000000"/>
                          </a:solidFill>
                          <a:effectLst/>
                          <a:latin typeface="Times New Roman" panose="02020603050405020304" pitchFamily="18" charset="0"/>
                        </a:rPr>
                        <a:t> Semester</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fontAlgn="t"/>
                      <a:r>
                        <a:rPr lang="en-US" sz="1000" b="0" i="0" u="none" strike="noStrike" dirty="0">
                          <a:solidFill>
                            <a:srgbClr val="000000"/>
                          </a:solidFill>
                          <a:effectLst/>
                          <a:latin typeface="Times New Roman" panose="02020603050405020304" pitchFamily="18" charset="0"/>
                        </a:rPr>
                        <a:t>Distribute SEL competencies to families (https://casel.org/wp-content/uploads/2017/01/Competencies.pdf) and/or facilitate a workshop for families on modeling behaviors that promote SEL skills at home. Information can be found at https://www.browardprevention.org/instructional-strategies/social-emotional-learning/</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US" sz="10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t"/>
                      <a:endParaRPr lang="en-US" sz="900" b="0" i="0" u="none" strike="noStrike" dirty="0">
                        <a:solidFill>
                          <a:srgbClr val="000000"/>
                        </a:solidFill>
                        <a:effectLst/>
                        <a:latin typeface="Times New Roman" panose="02020603050405020304" pitchFamily="18" charset="0"/>
                      </a:endParaRP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000" b="0" i="0" u="none" strike="noStrike" dirty="0">
                          <a:solidFill>
                            <a:srgbClr val="000000"/>
                          </a:solidFill>
                          <a:effectLst/>
                          <a:latin typeface="Times New Roman" panose="02020603050405020304" pitchFamily="18" charset="0"/>
                        </a:rPr>
                        <a:t>Provide tiered support for Social Emotional Learning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0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000" b="0" i="0" u="none" strike="noStrike" dirty="0">
                          <a:solidFill>
                            <a:srgbClr val="000000"/>
                          </a:solidFill>
                          <a:effectLst/>
                          <a:latin typeface="Times New Roman" panose="02020603050405020304" pitchFamily="18" charset="0"/>
                        </a:rPr>
                        <a:t>Upload copy of sign-in sheets.</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4431288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0166" y="1224951"/>
            <a:ext cx="8720796" cy="4877675"/>
          </a:xfrm>
        </p:spPr>
        <p:txBody>
          <a:bodyPr anchor="t"/>
          <a:lstStyle/>
          <a:p>
            <a:pPr algn="ctr">
              <a:lnSpc>
                <a:spcPct val="100000"/>
              </a:lnSpc>
            </a:pPr>
            <a:r>
              <a:rPr lang="en-US" b="1" dirty="0">
                <a:solidFill>
                  <a:schemeClr val="tx1"/>
                </a:solidFill>
              </a:rPr>
              <a:t>Share Social and Emotional Learning Competencies with Families</a:t>
            </a:r>
            <a:br>
              <a:rPr lang="en-US" sz="3600" dirty="0">
                <a:solidFill>
                  <a:schemeClr val="tx1"/>
                </a:solidFill>
              </a:rPr>
            </a:br>
            <a:endParaRPr lang="en-US" dirty="0">
              <a:solidFill>
                <a:schemeClr val="tx1"/>
              </a:solidFill>
            </a:endParaRPr>
          </a:p>
          <a:p>
            <a:pPr marL="285750" indent="-285750">
              <a:lnSpc>
                <a:spcPct val="100000"/>
              </a:lnSpc>
              <a:buFont typeface="Arial" panose="020B0604020202020204" pitchFamily="34" charset="0"/>
              <a:buChar char="•"/>
            </a:pPr>
            <a:r>
              <a:rPr lang="en-US" sz="2000" dirty="0">
                <a:solidFill>
                  <a:schemeClr val="tx1"/>
                </a:solidFill>
              </a:rPr>
              <a:t>Distribute SEL competencies to families</a:t>
            </a:r>
          </a:p>
          <a:p>
            <a:pPr>
              <a:lnSpc>
                <a:spcPct val="100000"/>
              </a:lnSpc>
            </a:pPr>
            <a:r>
              <a:rPr lang="en-US" sz="2000" dirty="0">
                <a:solidFill>
                  <a:schemeClr val="tx1"/>
                </a:solidFill>
              </a:rPr>
              <a:t> </a:t>
            </a:r>
          </a:p>
          <a:p>
            <a:pPr marL="285750" indent="-285750">
              <a:lnSpc>
                <a:spcPct val="100000"/>
              </a:lnSpc>
              <a:buFont typeface="Arial" panose="020B0604020202020204" pitchFamily="34" charset="0"/>
              <a:buChar char="•"/>
            </a:pPr>
            <a:r>
              <a:rPr lang="en-US" sz="2000" dirty="0">
                <a:solidFill>
                  <a:schemeClr val="tx1"/>
                </a:solidFill>
              </a:rPr>
              <a:t>Facilitate a workshop for families on modeling behaviors that promote SEL skills at home. </a:t>
            </a:r>
          </a:p>
          <a:p>
            <a:pPr algn="ctr">
              <a:lnSpc>
                <a:spcPct val="100000"/>
              </a:lnSpc>
            </a:pPr>
            <a:endParaRPr lang="en-US" sz="2000" dirty="0">
              <a:solidFill>
                <a:schemeClr val="tx1"/>
              </a:solidFill>
            </a:endParaRPr>
          </a:p>
          <a:p>
            <a:pPr algn="ctr">
              <a:lnSpc>
                <a:spcPct val="100000"/>
              </a:lnSpc>
            </a:pPr>
            <a:r>
              <a:rPr lang="en-US" sz="2000" dirty="0">
                <a:solidFill>
                  <a:schemeClr val="tx1"/>
                </a:solidFill>
              </a:rPr>
              <a:t>Information can be found at </a:t>
            </a:r>
          </a:p>
          <a:p>
            <a:pPr algn="ctr">
              <a:lnSpc>
                <a:spcPct val="100000"/>
              </a:lnSpc>
            </a:pPr>
            <a:r>
              <a:rPr lang="en-US" dirty="0">
                <a:hlinkClick r:id="rId2"/>
              </a:rPr>
              <a:t>www.browardprevention.org/instructional-strategies/social-emotional-learning/</a:t>
            </a:r>
            <a:endParaRPr lang="en-US" dirty="0"/>
          </a:p>
          <a:p>
            <a:pPr algn="ctr">
              <a:lnSpc>
                <a:spcPct val="100000"/>
              </a:lnSpc>
            </a:pPr>
            <a:r>
              <a:rPr lang="en-US" dirty="0"/>
              <a:t>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88</a:t>
            </a:fld>
            <a:endParaRPr lang="en-US" dirty="0"/>
          </a:p>
        </p:txBody>
      </p:sp>
      <p:sp>
        <p:nvSpPr>
          <p:cNvPr id="6" name="Text Placeholder 5"/>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 y="201943"/>
            <a:ext cx="8970962" cy="954088"/>
          </a:xfrm>
        </p:spPr>
        <p:txBody>
          <a:bodyPr anchor="ctr">
            <a:normAutofit fontScale="90000"/>
          </a:bodyPr>
          <a:lstStyle/>
          <a:p>
            <a:pPr algn="ctr"/>
            <a:br>
              <a:rPr lang="en-US" sz="1800" dirty="0"/>
            </a:br>
            <a:r>
              <a:rPr lang="en-US" sz="4900" dirty="0"/>
              <a:t>Strategy #5 </a:t>
            </a:r>
            <a:br>
              <a:rPr lang="en-US" sz="2200" dirty="0"/>
            </a:br>
            <a:r>
              <a:rPr lang="en-US" sz="2200" dirty="0"/>
              <a:t> </a:t>
            </a:r>
            <a:endParaRPr lang="en-US" sz="4400" dirty="0"/>
          </a:p>
        </p:txBody>
      </p:sp>
      <p:pic>
        <p:nvPicPr>
          <p:cNvPr id="7" name="Picture 6"/>
          <p:cNvPicPr>
            <a:picLocks noChangeAspect="1"/>
          </p:cNvPicPr>
          <p:nvPr/>
        </p:nvPicPr>
        <p:blipFill>
          <a:blip r:embed="rId3"/>
          <a:stretch>
            <a:fillRect/>
          </a:stretch>
        </p:blipFill>
        <p:spPr>
          <a:xfrm>
            <a:off x="2363475" y="3930424"/>
            <a:ext cx="4422913" cy="2057400"/>
          </a:xfrm>
          <a:prstGeom prst="rect">
            <a:avLst/>
          </a:prstGeom>
        </p:spPr>
      </p:pic>
    </p:spTree>
    <p:extLst>
      <p:ext uri="{BB962C8B-B14F-4D97-AF65-F5344CB8AC3E}">
        <p14:creationId xmlns:p14="http://schemas.microsoft.com/office/powerpoint/2010/main" val="4158066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89</a:t>
            </a:fld>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48856" y="165100"/>
            <a:ext cx="8822107" cy="954088"/>
          </a:xfrm>
        </p:spPr>
        <p:txBody>
          <a:bodyPr anchor="ctr"/>
          <a:lstStyle/>
          <a:p>
            <a:pPr algn="ctr"/>
            <a:r>
              <a:rPr lang="en-US" sz="4400" dirty="0"/>
              <a:t>Strategy #5</a:t>
            </a:r>
          </a:p>
        </p:txBody>
      </p:sp>
      <p:pic>
        <p:nvPicPr>
          <p:cNvPr id="8" name="Content Placeholder 7"/>
          <p:cNvPicPr>
            <a:picLocks noGrp="1" noChangeAspect="1"/>
          </p:cNvPicPr>
          <p:nvPr>
            <p:ph idx="1"/>
          </p:nvPr>
        </p:nvPicPr>
        <p:blipFill rotWithShape="1">
          <a:blip r:embed="rId2"/>
          <a:srcRect l="11406" t="28114" r="61480" b="6159"/>
          <a:stretch/>
        </p:blipFill>
        <p:spPr>
          <a:xfrm>
            <a:off x="1138469" y="1245283"/>
            <a:ext cx="6842880" cy="4665322"/>
          </a:xfrm>
          <a:prstGeom prst="rect">
            <a:avLst/>
          </a:prstGeom>
        </p:spPr>
      </p:pic>
    </p:spTree>
    <p:extLst>
      <p:ext uri="{BB962C8B-B14F-4D97-AF65-F5344CB8AC3E}">
        <p14:creationId xmlns:p14="http://schemas.microsoft.com/office/powerpoint/2010/main" val="299068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9</a:t>
            </a:fld>
            <a:endParaRPr lang="en-US" dirty="0"/>
          </a:p>
        </p:txBody>
      </p:sp>
      <p:sp>
        <p:nvSpPr>
          <p:cNvPr id="3" name="Title 2"/>
          <p:cNvSpPr>
            <a:spLocks noGrp="1"/>
          </p:cNvSpPr>
          <p:nvPr>
            <p:ph type="title"/>
          </p:nvPr>
        </p:nvSpPr>
        <p:spPr>
          <a:xfrm>
            <a:off x="213646" y="230736"/>
            <a:ext cx="8716709" cy="769122"/>
          </a:xfrm>
        </p:spPr>
        <p:txBody>
          <a:bodyPr/>
          <a:lstStyle/>
          <a:p>
            <a:pPr algn="ctr"/>
            <a:r>
              <a:rPr lang="en-US" sz="3600" dirty="0"/>
              <a:t>SCHOOL IMPROVEMENT PLAN</a:t>
            </a:r>
          </a:p>
        </p:txBody>
      </p:sp>
      <p:sp>
        <p:nvSpPr>
          <p:cNvPr id="4" name="Text Placeholder 3"/>
          <p:cNvSpPr>
            <a:spLocks noGrp="1"/>
          </p:cNvSpPr>
          <p:nvPr>
            <p:ph type="body" sz="quarter" idx="13"/>
          </p:nvPr>
        </p:nvSpPr>
        <p:spPr/>
        <p:txBody>
          <a:bodyPr/>
          <a:lstStyle/>
          <a:p>
            <a:r>
              <a:rPr lang="en-US" sz="1000" dirty="0"/>
              <a:t>OFFICE OF SERVICE QUALITY  754-321-3850</a:t>
            </a:r>
          </a:p>
        </p:txBody>
      </p:sp>
      <p:sp>
        <p:nvSpPr>
          <p:cNvPr id="5" name="Rectangle 4"/>
          <p:cNvSpPr/>
          <p:nvPr/>
        </p:nvSpPr>
        <p:spPr>
          <a:xfrm>
            <a:off x="213646" y="1290415"/>
            <a:ext cx="2794474" cy="1323439"/>
          </a:xfrm>
          <a:prstGeom prst="rect">
            <a:avLst/>
          </a:prstGeom>
        </p:spPr>
        <p:txBody>
          <a:bodyPr wrap="square">
            <a:spAutoFit/>
          </a:bodyPr>
          <a:lstStyle/>
          <a:p>
            <a:r>
              <a:rPr lang="en-US" sz="2400" dirty="0">
                <a:solidFill>
                  <a:srgbClr val="F15D22"/>
                </a:solidFill>
                <a:latin typeface="Arial Narrow Bold" panose="020B0706020202030204" pitchFamily="34" charset="0"/>
              </a:rPr>
              <a:t> Best Practice #1</a:t>
            </a:r>
          </a:p>
          <a:p>
            <a:endParaRPr lang="en-US" sz="800" dirty="0">
              <a:solidFill>
                <a:srgbClr val="F15D22"/>
              </a:solidFill>
              <a:latin typeface="Arial Narrow Bold" panose="020B0706020202030204" pitchFamily="34" charset="0"/>
            </a:endParaRPr>
          </a:p>
          <a:p>
            <a:pPr marL="285750" indent="-285750">
              <a:buFontTx/>
              <a:buChar char="-"/>
            </a:pPr>
            <a:r>
              <a:rPr lang="en-US" sz="1600" dirty="0">
                <a:solidFill>
                  <a:srgbClr val="00A5E3"/>
                </a:solidFill>
                <a:latin typeface="Arial Narrow Bold" panose="020B0706020202030204" pitchFamily="34" charset="0"/>
              </a:rPr>
              <a:t>PLC (Professional Learning</a:t>
            </a:r>
          </a:p>
          <a:p>
            <a:r>
              <a:rPr lang="en-US" sz="1600" dirty="0">
                <a:solidFill>
                  <a:srgbClr val="00A5E3"/>
                </a:solidFill>
                <a:latin typeface="Arial Narrow Bold" panose="020B0706020202030204" pitchFamily="34" charset="0"/>
              </a:rPr>
              <a:t>      Communities) Meeting</a:t>
            </a:r>
          </a:p>
          <a:p>
            <a:r>
              <a:rPr lang="en-US" sz="1600" dirty="0">
                <a:solidFill>
                  <a:srgbClr val="00A5E3"/>
                </a:solidFill>
                <a:latin typeface="Arial Narrow Bold" panose="020B0706020202030204" pitchFamily="34" charset="0"/>
              </a:rPr>
              <a:t>      Schedule</a:t>
            </a:r>
          </a:p>
        </p:txBody>
      </p:sp>
      <p:sp>
        <p:nvSpPr>
          <p:cNvPr id="6" name="Rectangle 5"/>
          <p:cNvSpPr/>
          <p:nvPr/>
        </p:nvSpPr>
        <p:spPr>
          <a:xfrm>
            <a:off x="3187582" y="1282143"/>
            <a:ext cx="2828658" cy="2062103"/>
          </a:xfrm>
          <a:prstGeom prst="rect">
            <a:avLst/>
          </a:prstGeom>
        </p:spPr>
        <p:txBody>
          <a:bodyPr wrap="square">
            <a:spAutoFit/>
          </a:bodyPr>
          <a:lstStyle/>
          <a:p>
            <a:r>
              <a:rPr lang="en-US" sz="2400" dirty="0">
                <a:solidFill>
                  <a:srgbClr val="F15D22"/>
                </a:solidFill>
                <a:latin typeface="Arial Narrow Bold" panose="020B0706020202030204" pitchFamily="34" charset="0"/>
              </a:rPr>
              <a:t> Best Practice #2</a:t>
            </a:r>
          </a:p>
          <a:p>
            <a:endParaRPr lang="en-US" sz="800" dirty="0">
              <a:solidFill>
                <a:srgbClr val="F15D22"/>
              </a:solidFill>
              <a:latin typeface="Arial Narrow Bold" panose="020B0706020202030204" pitchFamily="34" charset="0"/>
            </a:endParaRPr>
          </a:p>
          <a:p>
            <a:pPr marL="285750" indent="-285750">
              <a:buFontTx/>
              <a:buChar char="-"/>
            </a:pPr>
            <a:r>
              <a:rPr lang="en-US" sz="1600" dirty="0">
                <a:solidFill>
                  <a:srgbClr val="00A5E3"/>
                </a:solidFill>
                <a:latin typeface="Arial Narrow Bold" panose="020B0706020202030204" pitchFamily="34" charset="0"/>
              </a:rPr>
              <a:t>Early Warning Indicators</a:t>
            </a:r>
          </a:p>
          <a:p>
            <a:pPr marL="285750" indent="-285750">
              <a:buFontTx/>
              <a:buChar char="-"/>
            </a:pPr>
            <a:r>
              <a:rPr lang="en-US" sz="1600" dirty="0">
                <a:solidFill>
                  <a:srgbClr val="00A5E3"/>
                </a:solidFill>
                <a:latin typeface="Arial Narrow Bold" panose="020B0706020202030204" pitchFamily="34" charset="0"/>
              </a:rPr>
              <a:t>RtI Team Meeting Schedule</a:t>
            </a:r>
          </a:p>
          <a:p>
            <a:pPr marL="285750" indent="-285750">
              <a:buFontTx/>
              <a:buChar char="-"/>
            </a:pPr>
            <a:r>
              <a:rPr lang="en-US" sz="1600" dirty="0">
                <a:solidFill>
                  <a:srgbClr val="00A5E3"/>
                </a:solidFill>
                <a:latin typeface="Arial Narrow Bold" panose="020B0706020202030204" pitchFamily="34" charset="0"/>
              </a:rPr>
              <a:t>School Wide Behavior Plan</a:t>
            </a:r>
          </a:p>
          <a:p>
            <a:pPr marL="285750" indent="-285750">
              <a:buFontTx/>
              <a:buChar char="-"/>
            </a:pPr>
            <a:r>
              <a:rPr lang="en-US" sz="1600" dirty="0">
                <a:solidFill>
                  <a:srgbClr val="00A5E3"/>
                </a:solidFill>
                <a:latin typeface="Arial Narrow Bold" panose="020B0706020202030204" pitchFamily="34" charset="0"/>
              </a:rPr>
              <a:t>Attendance Plan</a:t>
            </a:r>
          </a:p>
          <a:p>
            <a:pPr marL="285750" indent="-285750">
              <a:buFontTx/>
              <a:buChar char="-"/>
            </a:pPr>
            <a:r>
              <a:rPr lang="en-US" sz="1600" dirty="0">
                <a:solidFill>
                  <a:srgbClr val="00A5E3"/>
                </a:solidFill>
                <a:latin typeface="Arial Narrow Bold" panose="020B0706020202030204" pitchFamily="34" charset="0"/>
              </a:rPr>
              <a:t>MTSS/RtI Action Plan</a:t>
            </a:r>
          </a:p>
          <a:p>
            <a:pPr marL="285750" indent="-285750">
              <a:buFontTx/>
              <a:buChar char="-"/>
            </a:pPr>
            <a:r>
              <a:rPr lang="en-US" sz="1600" dirty="0">
                <a:solidFill>
                  <a:srgbClr val="00A5E3"/>
                </a:solidFill>
                <a:latin typeface="Arial Narrow Bold" panose="020B0706020202030204" pitchFamily="34" charset="0"/>
              </a:rPr>
              <a:t>School Counseling Plan</a:t>
            </a:r>
          </a:p>
        </p:txBody>
      </p:sp>
      <p:sp>
        <p:nvSpPr>
          <p:cNvPr id="9" name="Rectangle 8"/>
          <p:cNvSpPr/>
          <p:nvPr/>
        </p:nvSpPr>
        <p:spPr>
          <a:xfrm>
            <a:off x="6221650" y="1282143"/>
            <a:ext cx="2708705" cy="1815882"/>
          </a:xfrm>
          <a:prstGeom prst="rect">
            <a:avLst/>
          </a:prstGeom>
        </p:spPr>
        <p:txBody>
          <a:bodyPr wrap="square">
            <a:spAutoFit/>
          </a:bodyPr>
          <a:lstStyle/>
          <a:p>
            <a:r>
              <a:rPr lang="en-US" sz="2400" dirty="0">
                <a:solidFill>
                  <a:srgbClr val="F15D22"/>
                </a:solidFill>
                <a:latin typeface="Arial Narrow Bold" panose="020B0706020202030204" pitchFamily="34" charset="0"/>
              </a:rPr>
              <a:t> Best Practice #3</a:t>
            </a:r>
          </a:p>
          <a:p>
            <a:endParaRPr lang="en-US" sz="800" dirty="0">
              <a:solidFill>
                <a:srgbClr val="F15D22"/>
              </a:solidFill>
              <a:latin typeface="Arial Narrow Bold" panose="020B0706020202030204" pitchFamily="34" charset="0"/>
            </a:endParaRPr>
          </a:p>
          <a:p>
            <a:pPr marL="285750" indent="-285750">
              <a:buFontTx/>
              <a:buChar char="-"/>
            </a:pPr>
            <a:r>
              <a:rPr lang="en-US" sz="1600" dirty="0">
                <a:solidFill>
                  <a:srgbClr val="00A5E3"/>
                </a:solidFill>
                <a:latin typeface="Arial Narrow Bold" panose="020B0706020202030204" pitchFamily="34" charset="0"/>
              </a:rPr>
              <a:t>FACE Plan</a:t>
            </a:r>
          </a:p>
          <a:p>
            <a:pPr marL="285750" indent="-285750">
              <a:buFontTx/>
              <a:buChar char="-"/>
            </a:pPr>
            <a:r>
              <a:rPr lang="en-US" sz="1600" dirty="0">
                <a:solidFill>
                  <a:srgbClr val="00A5E3"/>
                </a:solidFill>
                <a:latin typeface="Arial Narrow Bold" panose="020B0706020202030204" pitchFamily="34" charset="0"/>
              </a:rPr>
              <a:t>eProve Survey Link</a:t>
            </a:r>
          </a:p>
          <a:p>
            <a:pPr marL="285750" indent="-285750">
              <a:buFontTx/>
              <a:buChar char="-"/>
            </a:pPr>
            <a:r>
              <a:rPr lang="en-US" sz="1600" dirty="0">
                <a:solidFill>
                  <a:srgbClr val="00A5E3"/>
                </a:solidFill>
                <a:latin typeface="Arial Narrow Bold" panose="020B0706020202030204" pitchFamily="34" charset="0"/>
              </a:rPr>
              <a:t>eProve Survey Results</a:t>
            </a:r>
          </a:p>
          <a:p>
            <a:pPr marL="285750" indent="-285750">
              <a:buFontTx/>
              <a:buChar char="-"/>
            </a:pPr>
            <a:r>
              <a:rPr lang="en-US" sz="1600" dirty="0">
                <a:solidFill>
                  <a:srgbClr val="00A5E3"/>
                </a:solidFill>
                <a:latin typeface="Arial Narrow Bold" panose="020B0706020202030204" pitchFamily="34" charset="0"/>
              </a:rPr>
              <a:t>SAC Composition Report</a:t>
            </a:r>
          </a:p>
          <a:p>
            <a:pPr marL="285750" indent="-285750">
              <a:buFontTx/>
              <a:buChar char="-"/>
            </a:pPr>
            <a:r>
              <a:rPr lang="en-US" sz="1600" dirty="0">
                <a:solidFill>
                  <a:srgbClr val="00A5E3"/>
                </a:solidFill>
                <a:latin typeface="Arial Narrow Bold" panose="020B0706020202030204" pitchFamily="34" charset="0"/>
              </a:rPr>
              <a:t>Waiver Application</a:t>
            </a:r>
          </a:p>
        </p:txBody>
      </p:sp>
      <p:sp>
        <p:nvSpPr>
          <p:cNvPr id="10" name="Rectangle 9"/>
          <p:cNvSpPr/>
          <p:nvPr/>
        </p:nvSpPr>
        <p:spPr>
          <a:xfrm>
            <a:off x="3102123" y="3741269"/>
            <a:ext cx="3046730" cy="2185214"/>
          </a:xfrm>
          <a:prstGeom prst="rect">
            <a:avLst/>
          </a:prstGeom>
        </p:spPr>
        <p:txBody>
          <a:bodyPr wrap="square">
            <a:spAutoFit/>
          </a:bodyPr>
          <a:lstStyle/>
          <a:p>
            <a:r>
              <a:rPr lang="en-US" sz="2400" dirty="0">
                <a:solidFill>
                  <a:srgbClr val="F15D22"/>
                </a:solidFill>
                <a:latin typeface="Arial Narrow Bold" panose="020B0706020202030204" pitchFamily="34" charset="0"/>
              </a:rPr>
              <a:t>School Goals:</a:t>
            </a:r>
          </a:p>
          <a:p>
            <a:endParaRPr lang="en-US" sz="1200" dirty="0">
              <a:solidFill>
                <a:srgbClr val="F15D22"/>
              </a:solidFill>
              <a:latin typeface="Arial Narrow Bold" panose="020B0706020202030204" pitchFamily="34" charset="0"/>
            </a:endParaRPr>
          </a:p>
          <a:p>
            <a:pPr marL="285750" indent="-285750">
              <a:buFontTx/>
              <a:buChar char="-"/>
            </a:pPr>
            <a:r>
              <a:rPr lang="en-US" sz="1400" dirty="0">
                <a:solidFill>
                  <a:srgbClr val="00A5E3"/>
                </a:solidFill>
                <a:latin typeface="Arial Narrow Bold" panose="020B0706020202030204" pitchFamily="34" charset="0"/>
              </a:rPr>
              <a:t>Based on Pre-Populated Targets </a:t>
            </a:r>
          </a:p>
          <a:p>
            <a:pPr marL="285750" indent="-285750">
              <a:buFontTx/>
              <a:buChar char="-"/>
            </a:pPr>
            <a:r>
              <a:rPr lang="en-US" sz="1400" dirty="0">
                <a:solidFill>
                  <a:srgbClr val="00A5E3"/>
                </a:solidFill>
                <a:latin typeface="Arial Narrow Bold" panose="020B0706020202030204" pitchFamily="34" charset="0"/>
              </a:rPr>
              <a:t>Must have Literacy Goal </a:t>
            </a:r>
          </a:p>
          <a:p>
            <a:pPr marL="285750" indent="-285750">
              <a:buFontTx/>
              <a:buChar char="-"/>
            </a:pPr>
            <a:r>
              <a:rPr lang="en-US" sz="1400" dirty="0">
                <a:solidFill>
                  <a:srgbClr val="00A5E3"/>
                </a:solidFill>
                <a:latin typeface="Arial Narrow Bold" panose="020B0706020202030204" pitchFamily="34" charset="0"/>
              </a:rPr>
              <a:t>SMART Goals need to include Specific Strategies</a:t>
            </a:r>
          </a:p>
          <a:p>
            <a:pPr marL="285750" indent="-285750">
              <a:buFontTx/>
              <a:buChar char="-"/>
            </a:pPr>
            <a:r>
              <a:rPr lang="en-US" sz="1400" dirty="0">
                <a:solidFill>
                  <a:srgbClr val="00A5E3"/>
                </a:solidFill>
                <a:latin typeface="Arial Narrow Bold" panose="020B0706020202030204" pitchFamily="34" charset="0"/>
              </a:rPr>
              <a:t>Accountability Money must be earmarked in BP #4</a:t>
            </a:r>
          </a:p>
          <a:p>
            <a:endParaRPr lang="en-US" sz="1600" dirty="0">
              <a:solidFill>
                <a:srgbClr val="00A5E3"/>
              </a:solidFill>
              <a:latin typeface="Arial Narrow Bold" panose="020B0706020202030204" pitchFamily="34" charset="0"/>
            </a:endParaRPr>
          </a:p>
        </p:txBody>
      </p:sp>
      <p:sp>
        <p:nvSpPr>
          <p:cNvPr id="11" name="Rectangle 10"/>
          <p:cNvSpPr/>
          <p:nvPr/>
        </p:nvSpPr>
        <p:spPr>
          <a:xfrm>
            <a:off x="6148853" y="3741269"/>
            <a:ext cx="2866960" cy="2677656"/>
          </a:xfrm>
          <a:prstGeom prst="rect">
            <a:avLst/>
          </a:prstGeom>
        </p:spPr>
        <p:txBody>
          <a:bodyPr wrap="square">
            <a:spAutoFit/>
          </a:bodyPr>
          <a:lstStyle/>
          <a:p>
            <a:r>
              <a:rPr lang="en-US" sz="2400" dirty="0">
                <a:solidFill>
                  <a:srgbClr val="F15D22"/>
                </a:solidFill>
                <a:latin typeface="Arial Narrow Bold" panose="020B0706020202030204" pitchFamily="34" charset="0"/>
              </a:rPr>
              <a:t>SMART Goal</a:t>
            </a:r>
          </a:p>
          <a:p>
            <a:endParaRPr lang="en-US" sz="1200" dirty="0">
              <a:solidFill>
                <a:srgbClr val="F15D22"/>
              </a:solidFill>
              <a:latin typeface="Arial Narrow Bold" panose="020B0706020202030204" pitchFamily="34" charset="0"/>
            </a:endParaRPr>
          </a:p>
          <a:p>
            <a:pPr marL="171450" lvl="0" indent="-171450">
              <a:buFontTx/>
              <a:buChar char="-"/>
            </a:pPr>
            <a:r>
              <a:rPr lang="en-US" sz="1200" b="1" dirty="0">
                <a:solidFill>
                  <a:srgbClr val="F15D22"/>
                </a:solidFill>
                <a:latin typeface="Arial Narrow Bold" panose="020B0706020202030204" pitchFamily="34" charset="0"/>
              </a:rPr>
              <a:t>Specific</a:t>
            </a:r>
            <a:r>
              <a:rPr lang="en-US" sz="1200" dirty="0">
                <a:solidFill>
                  <a:srgbClr val="F15D22"/>
                </a:solidFill>
                <a:latin typeface="Arial Narrow Bold" panose="020B0706020202030204" pitchFamily="34" charset="0"/>
              </a:rPr>
              <a:t>: </a:t>
            </a:r>
            <a:r>
              <a:rPr lang="en-US" sz="1200" dirty="0">
                <a:solidFill>
                  <a:srgbClr val="00A5E3"/>
                </a:solidFill>
                <a:latin typeface="Arial Narrow Bold" panose="020B0706020202030204" pitchFamily="34" charset="0"/>
              </a:rPr>
              <a:t>explicit about what will change</a:t>
            </a:r>
          </a:p>
          <a:p>
            <a:pPr lvl="0"/>
            <a:r>
              <a:rPr lang="en-US" sz="1200" dirty="0">
                <a:solidFill>
                  <a:srgbClr val="00A5E3"/>
                </a:solidFill>
                <a:latin typeface="Arial Narrow Bold" panose="020B0706020202030204" pitchFamily="34" charset="0"/>
              </a:rPr>
              <a:t>     and when</a:t>
            </a:r>
          </a:p>
          <a:p>
            <a:pPr marL="171450" lvl="0" indent="-171450">
              <a:buFontTx/>
              <a:buChar char="-"/>
            </a:pPr>
            <a:r>
              <a:rPr lang="en-US" sz="1200" b="1" dirty="0">
                <a:solidFill>
                  <a:srgbClr val="F15D22"/>
                </a:solidFill>
                <a:latin typeface="Arial Narrow Bold" panose="020B0706020202030204" pitchFamily="34" charset="0"/>
              </a:rPr>
              <a:t>Measurable: </a:t>
            </a:r>
            <a:r>
              <a:rPr lang="en-US" sz="1200" dirty="0">
                <a:solidFill>
                  <a:srgbClr val="00A5E3"/>
                </a:solidFill>
                <a:latin typeface="Arial Narrow Bold" panose="020B0706020202030204" pitchFamily="34" charset="0"/>
              </a:rPr>
              <a:t>quantified and tracked with</a:t>
            </a:r>
          </a:p>
          <a:p>
            <a:pPr lvl="0"/>
            <a:r>
              <a:rPr lang="en-US" sz="1200" dirty="0">
                <a:solidFill>
                  <a:srgbClr val="00A5E3"/>
                </a:solidFill>
                <a:latin typeface="Arial Narrow Bold" panose="020B0706020202030204" pitchFamily="34" charset="0"/>
              </a:rPr>
              <a:t>     assessments and other data </a:t>
            </a:r>
          </a:p>
          <a:p>
            <a:pPr marL="171450" lvl="0" indent="-171450">
              <a:buFontTx/>
              <a:buChar char="-"/>
            </a:pPr>
            <a:r>
              <a:rPr lang="en-US" sz="1200" b="1" dirty="0">
                <a:solidFill>
                  <a:srgbClr val="F15D22"/>
                </a:solidFill>
                <a:latin typeface="Arial Narrow Bold" panose="020B0706020202030204" pitchFamily="34" charset="0"/>
              </a:rPr>
              <a:t>Attainable</a:t>
            </a:r>
            <a:r>
              <a:rPr lang="en-US" sz="1200" dirty="0">
                <a:solidFill>
                  <a:srgbClr val="F15D22"/>
                </a:solidFill>
                <a:latin typeface="Arial Narrow Bold" panose="020B0706020202030204" pitchFamily="34" charset="0"/>
              </a:rPr>
              <a:t>: </a:t>
            </a:r>
            <a:r>
              <a:rPr lang="en-US" sz="1200" dirty="0">
                <a:solidFill>
                  <a:srgbClr val="00A5E3"/>
                </a:solidFill>
                <a:latin typeface="Arial Narrow Bold" panose="020B0706020202030204" pitchFamily="34" charset="0"/>
              </a:rPr>
              <a:t>challenging and realistic</a:t>
            </a:r>
          </a:p>
          <a:p>
            <a:pPr marL="171450" lvl="0" indent="-171450">
              <a:buFontTx/>
              <a:buChar char="-"/>
            </a:pPr>
            <a:r>
              <a:rPr lang="en-US" sz="1200" b="1" dirty="0">
                <a:solidFill>
                  <a:srgbClr val="F15D22"/>
                </a:solidFill>
                <a:latin typeface="Arial Narrow Bold" panose="020B0706020202030204" pitchFamily="34" charset="0"/>
              </a:rPr>
              <a:t>Results-focused:</a:t>
            </a:r>
            <a:r>
              <a:rPr lang="en-US" sz="1200" dirty="0">
                <a:solidFill>
                  <a:srgbClr val="F15D22"/>
                </a:solidFill>
                <a:latin typeface="Arial Narrow Bold" panose="020B0706020202030204" pitchFamily="34" charset="0"/>
              </a:rPr>
              <a:t> </a:t>
            </a:r>
            <a:r>
              <a:rPr lang="en-US" sz="1200" dirty="0">
                <a:solidFill>
                  <a:srgbClr val="00A5E3"/>
                </a:solidFill>
                <a:latin typeface="Arial Narrow Bold" panose="020B0706020202030204" pitchFamily="34" charset="0"/>
              </a:rPr>
              <a:t>direct impact student</a:t>
            </a:r>
          </a:p>
          <a:p>
            <a:pPr lvl="0"/>
            <a:r>
              <a:rPr lang="en-US" sz="1200" dirty="0">
                <a:solidFill>
                  <a:srgbClr val="00A5E3"/>
                </a:solidFill>
                <a:latin typeface="Arial Narrow Bold" panose="020B0706020202030204" pitchFamily="34" charset="0"/>
              </a:rPr>
              <a:t>     learning</a:t>
            </a:r>
          </a:p>
          <a:p>
            <a:pPr marL="171450" lvl="0" indent="-171450">
              <a:buFontTx/>
              <a:buChar char="-"/>
            </a:pPr>
            <a:r>
              <a:rPr lang="en-US" sz="1200" b="1" dirty="0">
                <a:solidFill>
                  <a:srgbClr val="F15D22"/>
                </a:solidFill>
                <a:latin typeface="Arial Narrow Bold" panose="020B0706020202030204" pitchFamily="34" charset="0"/>
              </a:rPr>
              <a:t>Time-bound:</a:t>
            </a:r>
            <a:r>
              <a:rPr lang="en-US" sz="1200" dirty="0">
                <a:solidFill>
                  <a:srgbClr val="F15D22"/>
                </a:solidFill>
                <a:latin typeface="Arial Narrow Bold" panose="020B0706020202030204" pitchFamily="34" charset="0"/>
              </a:rPr>
              <a:t> </a:t>
            </a:r>
            <a:r>
              <a:rPr lang="en-US" sz="1200" dirty="0">
                <a:solidFill>
                  <a:srgbClr val="00A5E3"/>
                </a:solidFill>
                <a:latin typeface="Arial Narrow Bold" panose="020B0706020202030204" pitchFamily="34" charset="0"/>
              </a:rPr>
              <a:t>Goal has a specific</a:t>
            </a:r>
          </a:p>
          <a:p>
            <a:pPr lvl="0"/>
            <a:r>
              <a:rPr lang="en-US" sz="1200" dirty="0">
                <a:solidFill>
                  <a:srgbClr val="00A5E3"/>
                </a:solidFill>
                <a:latin typeface="Arial Narrow Bold" panose="020B0706020202030204" pitchFamily="34" charset="0"/>
              </a:rPr>
              <a:t>     timeframe for completion. </a:t>
            </a:r>
          </a:p>
          <a:p>
            <a:endParaRPr lang="en-US" sz="2400" dirty="0">
              <a:solidFill>
                <a:srgbClr val="F15D22"/>
              </a:solidFill>
            </a:endParaRPr>
          </a:p>
        </p:txBody>
      </p:sp>
      <p:sp>
        <p:nvSpPr>
          <p:cNvPr id="12" name="Rectangle 11"/>
          <p:cNvSpPr/>
          <p:nvPr/>
        </p:nvSpPr>
        <p:spPr>
          <a:xfrm>
            <a:off x="213646" y="3762363"/>
            <a:ext cx="2597921" cy="1877437"/>
          </a:xfrm>
          <a:prstGeom prst="rect">
            <a:avLst/>
          </a:prstGeom>
        </p:spPr>
        <p:txBody>
          <a:bodyPr wrap="square">
            <a:spAutoFit/>
          </a:bodyPr>
          <a:lstStyle/>
          <a:p>
            <a:r>
              <a:rPr lang="en-US" sz="2400" dirty="0">
                <a:solidFill>
                  <a:srgbClr val="F15D22"/>
                </a:solidFill>
                <a:latin typeface="Arial Narrow Bold" panose="020B0706020202030204" pitchFamily="34" charset="0"/>
              </a:rPr>
              <a:t>Best Practice #4</a:t>
            </a:r>
          </a:p>
          <a:p>
            <a:endParaRPr lang="en-US" sz="1200" dirty="0">
              <a:solidFill>
                <a:srgbClr val="F15D22"/>
              </a:solidFill>
              <a:latin typeface="Arial Narrow Bold" panose="020B0706020202030204" pitchFamily="34" charset="0"/>
            </a:endParaRPr>
          </a:p>
          <a:p>
            <a:pPr marL="285750" indent="-285750">
              <a:buFontTx/>
              <a:buChar char="-"/>
            </a:pPr>
            <a:r>
              <a:rPr lang="en-US" sz="1600" dirty="0">
                <a:solidFill>
                  <a:srgbClr val="00A5E3"/>
                </a:solidFill>
                <a:latin typeface="Arial Narrow Bold" panose="020B0706020202030204" pitchFamily="34" charset="0"/>
              </a:rPr>
              <a:t>Goals, Strategies and Activities or FLDOE SIP</a:t>
            </a:r>
          </a:p>
          <a:p>
            <a:pPr marL="285750" indent="-285750">
              <a:buFontTx/>
              <a:buChar char="-"/>
            </a:pPr>
            <a:r>
              <a:rPr lang="en-US" sz="1600" dirty="0">
                <a:solidFill>
                  <a:srgbClr val="00A5E3"/>
                </a:solidFill>
                <a:latin typeface="Arial Narrow Bold" panose="020B0706020202030204" pitchFamily="34" charset="0"/>
              </a:rPr>
              <a:t>Title I School Plan (for Title I A,B, or C Schools</a:t>
            </a:r>
          </a:p>
          <a:p>
            <a:pPr marL="285750" indent="-285750">
              <a:buFontTx/>
              <a:buChar char="-"/>
            </a:pPr>
            <a:r>
              <a:rPr lang="en-US" sz="1600" dirty="0">
                <a:solidFill>
                  <a:srgbClr val="00A5E3"/>
                </a:solidFill>
                <a:latin typeface="Arial Narrow Bold" panose="020B0706020202030204" pitchFamily="34" charset="0"/>
              </a:rPr>
              <a:t>BPIE Documents</a:t>
            </a:r>
            <a:endParaRPr lang="en-US" sz="1600" dirty="0">
              <a:solidFill>
                <a:srgbClr val="00A5E3"/>
              </a:solidFill>
            </a:endParaRPr>
          </a:p>
        </p:txBody>
      </p:sp>
    </p:spTree>
    <p:extLst>
      <p:ext uri="{BB962C8B-B14F-4D97-AF65-F5344CB8AC3E}">
        <p14:creationId xmlns:p14="http://schemas.microsoft.com/office/powerpoint/2010/main" val="39356223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611" y="1509696"/>
            <a:ext cx="8532116" cy="4278080"/>
          </a:xfrm>
        </p:spPr>
        <p:txBody>
          <a:bodyPr/>
          <a:lstStyle/>
          <a:p>
            <a:pPr algn="ctr"/>
            <a:r>
              <a:rPr lang="en-US" sz="3600" b="1" dirty="0"/>
              <a:t>Nadia Clarke</a:t>
            </a:r>
          </a:p>
          <a:p>
            <a:pPr algn="ctr"/>
            <a:endParaRPr lang="en-US" sz="3600" b="1" dirty="0"/>
          </a:p>
          <a:p>
            <a:pPr algn="ctr"/>
            <a:r>
              <a:rPr lang="en-US" sz="3600" b="1" dirty="0"/>
              <a:t>Office of Family and Community Engagement</a:t>
            </a:r>
          </a:p>
          <a:p>
            <a:pPr algn="ctr"/>
            <a:endParaRPr lang="en-US" sz="3600" b="1" dirty="0"/>
          </a:p>
          <a:p>
            <a:pPr algn="ctr"/>
            <a:r>
              <a:rPr lang="en-US" sz="3600" b="1" dirty="0"/>
              <a:t>754-321-1599</a:t>
            </a:r>
          </a:p>
          <a:p>
            <a:pPr algn="ctr"/>
            <a:endParaRPr lang="en-US" sz="3600" b="1" dirty="0"/>
          </a:p>
          <a:p>
            <a:pPr algn="ctr"/>
            <a:r>
              <a:rPr lang="en-US" sz="3600" b="1" dirty="0"/>
              <a:t>nadia.clarke@browardschools.com</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60170" y="165100"/>
            <a:ext cx="8810793" cy="954088"/>
          </a:xfrm>
        </p:spPr>
        <p:txBody>
          <a:bodyPr anchor="ctr"/>
          <a:lstStyle/>
          <a:p>
            <a:pPr algn="ctr"/>
            <a:r>
              <a:rPr lang="en-US" sz="4400" dirty="0"/>
              <a:t>Questions and Support</a:t>
            </a:r>
          </a:p>
        </p:txBody>
      </p:sp>
    </p:spTree>
    <p:extLst>
      <p:ext uri="{BB962C8B-B14F-4D97-AF65-F5344CB8AC3E}">
        <p14:creationId xmlns:p14="http://schemas.microsoft.com/office/powerpoint/2010/main" val="406301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671" y="285109"/>
            <a:ext cx="8654691" cy="5675971"/>
          </a:xfrm>
        </p:spPr>
        <p:txBody>
          <a:bodyPr/>
          <a:lstStyle/>
          <a:p>
            <a:endParaRPr lang="en-US" sz="6600" dirty="0">
              <a:solidFill>
                <a:schemeClr val="accent2"/>
              </a:solidFill>
              <a:latin typeface="Arial Black"/>
              <a:cs typeface="Arial Black"/>
            </a:endParaRPr>
          </a:p>
          <a:p>
            <a:endParaRPr lang="en-US" sz="3600" dirty="0">
              <a:solidFill>
                <a:schemeClr val="accent2"/>
              </a:solidFill>
              <a:latin typeface="Arial Black"/>
              <a:cs typeface="Arial Black"/>
            </a:endParaRPr>
          </a:p>
          <a:p>
            <a:pPr algn="ctr">
              <a:lnSpc>
                <a:spcPct val="100000"/>
              </a:lnSpc>
              <a:spcBef>
                <a:spcPts val="600"/>
              </a:spcBef>
              <a:spcAft>
                <a:spcPts val="600"/>
              </a:spcAft>
            </a:pPr>
            <a:r>
              <a:rPr lang="en-US" sz="7200" dirty="0">
                <a:solidFill>
                  <a:srgbClr val="F15D22"/>
                </a:solidFill>
                <a:latin typeface="Arial Black" panose="020B0A04020102020204" pitchFamily="34" charset="0"/>
              </a:rPr>
              <a:t>MTSS/RtI ACTION PLAN</a:t>
            </a:r>
          </a:p>
          <a:p>
            <a:pPr algn="ctr">
              <a:spcBef>
                <a:spcPts val="600"/>
              </a:spcBef>
              <a:spcAft>
                <a:spcPts val="600"/>
              </a:spcAft>
            </a:pPr>
            <a:r>
              <a:rPr lang="en-US" sz="2800" dirty="0">
                <a:solidFill>
                  <a:schemeClr val="accent2"/>
                </a:solidFill>
                <a:latin typeface="Arial Narrow Bold" panose="020B0706020202030204" pitchFamily="34" charset="0"/>
              </a:rPr>
              <a:t>Self-Assessment of Multi-Tiered System of Supports (SAM)</a:t>
            </a:r>
          </a:p>
          <a:p>
            <a:pPr algn="ctr">
              <a:spcBef>
                <a:spcPts val="600"/>
              </a:spcBef>
              <a:spcAft>
                <a:spcPts val="600"/>
              </a:spcAft>
            </a:pPr>
            <a:endParaRPr lang="en-US" sz="800" dirty="0">
              <a:solidFill>
                <a:schemeClr val="accent2"/>
              </a:solidFill>
              <a:latin typeface="Arial Narrow Bold" panose="020B0706020202030204" pitchFamily="34" charset="0"/>
              <a:cs typeface="Arial Black"/>
            </a:endParaRPr>
          </a:p>
          <a:p>
            <a:pPr algn="ct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chemeClr val="accent2"/>
                </a:solidFill>
                <a:latin typeface="Arial Narrow Bold" panose="020B0706020202030204" pitchFamily="34" charset="0"/>
                <a:cs typeface="Arial Black"/>
              </a:rPr>
              <a:t>Adrienne Dixson, RtI Specialist, </a:t>
            </a:r>
          </a:p>
          <a:p>
            <a:pPr algn="ctr"/>
            <a:r>
              <a:rPr lang="en-US" sz="2400" dirty="0">
                <a:solidFill>
                  <a:srgbClr val="F15D22"/>
                </a:solidFill>
                <a:latin typeface="Arial Narrow Bold" panose="020B0706020202030204" pitchFamily="34" charset="0"/>
                <a:cs typeface="Arial Black"/>
              </a:rPr>
              <a:t> </a:t>
            </a:r>
            <a:r>
              <a:rPr lang="en-US" sz="2400" b="1" dirty="0">
                <a:solidFill>
                  <a:srgbClr val="F15D22"/>
                </a:solidFill>
                <a:latin typeface="Arial Narrow Bold" panose="020B0706020202030204" pitchFamily="34" charset="0"/>
              </a:rPr>
              <a:t>Diversity, Prevention &amp; Intervention Department, </a:t>
            </a:r>
            <a:r>
              <a:rPr lang="en-US" sz="2400" dirty="0">
                <a:solidFill>
                  <a:srgbClr val="F15D22"/>
                </a:solidFill>
                <a:latin typeface="Arial Narrow Bold" panose="020B0706020202030204" pitchFamily="34" charset="0"/>
                <a:cs typeface="Arial Black"/>
              </a:rPr>
              <a:t>754-321-1691</a:t>
            </a:r>
          </a:p>
          <a:p>
            <a:pPr algn="ctr"/>
            <a:endParaRPr lang="en-US" sz="28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91</a:t>
            </a:fld>
            <a:endParaRPr lang="en-US" dirty="0"/>
          </a:p>
        </p:txBody>
      </p:sp>
      <p:sp>
        <p:nvSpPr>
          <p:cNvPr id="4" name="Title 3"/>
          <p:cNvSpPr>
            <a:spLocks noGrp="1"/>
          </p:cNvSpPr>
          <p:nvPr>
            <p:ph type="title"/>
          </p:nvPr>
        </p:nvSpPr>
        <p:spPr/>
        <p:txBody>
          <a:bodyPr/>
          <a:lstStyle/>
          <a:p>
            <a:br>
              <a:rPr lang="en-US" sz="2000" dirty="0"/>
            </a:br>
            <a:r>
              <a:rPr lang="en-US" sz="1600" dirty="0"/>
              <a:t>OFFICE OF SERVICE QUALITY</a:t>
            </a:r>
            <a:br>
              <a:rPr lang="en-US" dirty="0"/>
            </a:br>
            <a:endParaRPr lang="en-US" dirty="0"/>
          </a:p>
        </p:txBody>
      </p:sp>
    </p:spTree>
    <p:extLst>
      <p:ext uri="{BB962C8B-B14F-4D97-AF65-F5344CB8AC3E}">
        <p14:creationId xmlns:p14="http://schemas.microsoft.com/office/powerpoint/2010/main" val="11304870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5394" y="1671880"/>
            <a:ext cx="5827713" cy="2517984"/>
          </a:xfrm>
        </p:spPr>
        <p:txBody>
          <a:bodyPr rtlCol="0">
            <a:noAutofit/>
          </a:bodyPr>
          <a:lstStyle/>
          <a:p>
            <a:pPr algn="ctr" eaLnBrk="1" fontAlgn="auto" hangingPunct="1">
              <a:spcAft>
                <a:spcPts val="0"/>
              </a:spcAft>
              <a:defRPr/>
            </a:pPr>
            <a:r>
              <a:rPr lang="en-US" sz="3600" dirty="0">
                <a:latin typeface="Arial Black" panose="020B0A04020102020204" pitchFamily="34" charset="0"/>
              </a:rPr>
              <a:t>SAM</a:t>
            </a:r>
            <a:br>
              <a:rPr lang="en-US" sz="3600" dirty="0">
                <a:latin typeface="Arial Black" panose="020B0A04020102020204" pitchFamily="34" charset="0"/>
              </a:rPr>
            </a:br>
            <a:r>
              <a:rPr lang="en-US" sz="3600" dirty="0">
                <a:latin typeface="Arial Black" panose="020B0A04020102020204" pitchFamily="34" charset="0"/>
              </a:rPr>
              <a:t>Self-Assessment of Multi-Tiered System of Supports Instrument</a:t>
            </a:r>
          </a:p>
        </p:txBody>
      </p:sp>
    </p:spTree>
    <p:extLst>
      <p:ext uri="{BB962C8B-B14F-4D97-AF65-F5344CB8AC3E}">
        <p14:creationId xmlns:p14="http://schemas.microsoft.com/office/powerpoint/2010/main" val="1038570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60338" y="1273215"/>
            <a:ext cx="8802687" cy="4795838"/>
          </a:xfrm>
          <a:ln>
            <a:solidFill>
              <a:schemeClr val="tx1"/>
            </a:solidFill>
            <a:prstDash val="solid"/>
          </a:ln>
        </p:spPr>
      </p:sp>
      <p:sp>
        <p:nvSpPr>
          <p:cNvPr id="2" name="object 2"/>
          <p:cNvSpPr txBox="1">
            <a:spLocks noGrp="1"/>
          </p:cNvSpPr>
          <p:nvPr>
            <p:ph type="title"/>
          </p:nvPr>
        </p:nvSpPr>
        <p:spPr>
          <a:xfrm>
            <a:off x="160338" y="328992"/>
            <a:ext cx="8810625" cy="626303"/>
          </a:xfrm>
          <a:prstGeom prst="rect">
            <a:avLst/>
          </a:prstGeom>
        </p:spPr>
        <p:txBody>
          <a:bodyPr vert="horz" wrap="square" lIns="0" tIns="10646" rIns="0" bIns="0" rtlCol="0" anchor="ctr">
            <a:spAutoFit/>
          </a:bodyPr>
          <a:lstStyle/>
          <a:p>
            <a:pPr marL="12327" algn="ctr">
              <a:spcBef>
                <a:spcPts val="84"/>
              </a:spcBef>
            </a:pPr>
            <a:r>
              <a:rPr lang="en-US" sz="4000" spc="-9" dirty="0"/>
              <a:t>Multi-Tiered System of Supports</a:t>
            </a:r>
            <a:endParaRPr sz="4000" spc="-4" dirty="0"/>
          </a:p>
        </p:txBody>
      </p:sp>
      <p:sp>
        <p:nvSpPr>
          <p:cNvPr id="4" name="object 4"/>
          <p:cNvSpPr/>
          <p:nvPr/>
        </p:nvSpPr>
        <p:spPr>
          <a:xfrm>
            <a:off x="1205864" y="1673563"/>
            <a:ext cx="6924002" cy="3413909"/>
          </a:xfrm>
          <a:prstGeom prst="rect">
            <a:avLst/>
          </a:prstGeom>
          <a:blipFill>
            <a:blip r:embed="rId3" cstate="print"/>
            <a:stretch>
              <a:fillRect/>
            </a:stretch>
          </a:blipFill>
        </p:spPr>
        <p:txBody>
          <a:bodyPr wrap="square" lIns="0" tIns="0" rIns="0" bIns="0" rtlCol="0"/>
          <a:lstStyle/>
          <a:p>
            <a:endParaRPr sz="3200" dirty="0">
              <a:latin typeface="Elephant" panose="02020904090505020303" pitchFamily="18" charset="0"/>
            </a:endParaRPr>
          </a:p>
        </p:txBody>
      </p:sp>
      <p:sp>
        <p:nvSpPr>
          <p:cNvPr id="10" name="object 10"/>
          <p:cNvSpPr/>
          <p:nvPr/>
        </p:nvSpPr>
        <p:spPr>
          <a:xfrm>
            <a:off x="4409291" y="3356386"/>
            <a:ext cx="244288" cy="457199"/>
          </a:xfrm>
          <a:custGeom>
            <a:avLst/>
            <a:gdLst/>
            <a:ahLst/>
            <a:cxnLst/>
            <a:rect l="l" t="t" r="r" b="b"/>
            <a:pathLst>
              <a:path w="276860" h="518160">
                <a:moveTo>
                  <a:pt x="145541" y="6857"/>
                </a:moveTo>
                <a:lnTo>
                  <a:pt x="138683" y="0"/>
                </a:lnTo>
                <a:lnTo>
                  <a:pt x="0" y="137921"/>
                </a:lnTo>
                <a:lnTo>
                  <a:pt x="11429" y="137921"/>
                </a:lnTo>
                <a:lnTo>
                  <a:pt x="11429" y="128777"/>
                </a:lnTo>
                <a:lnTo>
                  <a:pt x="16001" y="128777"/>
                </a:lnTo>
                <a:lnTo>
                  <a:pt x="137921" y="6857"/>
                </a:lnTo>
                <a:lnTo>
                  <a:pt x="145541" y="6857"/>
                </a:lnTo>
                <a:close/>
              </a:path>
              <a:path w="276860" h="518160">
                <a:moveTo>
                  <a:pt x="16001" y="128777"/>
                </a:moveTo>
                <a:lnTo>
                  <a:pt x="11429" y="128777"/>
                </a:lnTo>
                <a:lnTo>
                  <a:pt x="12649" y="132130"/>
                </a:lnTo>
                <a:lnTo>
                  <a:pt x="16001" y="128777"/>
                </a:lnTo>
                <a:close/>
              </a:path>
              <a:path w="276860" h="518160">
                <a:moveTo>
                  <a:pt x="12649" y="132130"/>
                </a:moveTo>
                <a:lnTo>
                  <a:pt x="11429" y="128777"/>
                </a:lnTo>
                <a:lnTo>
                  <a:pt x="11429" y="137921"/>
                </a:lnTo>
                <a:lnTo>
                  <a:pt x="12191" y="137921"/>
                </a:lnTo>
                <a:lnTo>
                  <a:pt x="12191" y="132587"/>
                </a:lnTo>
                <a:lnTo>
                  <a:pt x="12649" y="132130"/>
                </a:lnTo>
                <a:close/>
              </a:path>
              <a:path w="276860" h="518160">
                <a:moveTo>
                  <a:pt x="74675" y="137921"/>
                </a:moveTo>
                <a:lnTo>
                  <a:pt x="74675" y="133349"/>
                </a:lnTo>
                <a:lnTo>
                  <a:pt x="12191" y="132587"/>
                </a:lnTo>
                <a:lnTo>
                  <a:pt x="12191" y="137921"/>
                </a:lnTo>
                <a:lnTo>
                  <a:pt x="74675" y="137921"/>
                </a:lnTo>
                <a:close/>
              </a:path>
              <a:path w="276860" h="518160">
                <a:moveTo>
                  <a:pt x="141731" y="518159"/>
                </a:moveTo>
                <a:lnTo>
                  <a:pt x="141731" y="515111"/>
                </a:lnTo>
                <a:lnTo>
                  <a:pt x="140969" y="515111"/>
                </a:lnTo>
                <a:lnTo>
                  <a:pt x="138683" y="517397"/>
                </a:lnTo>
                <a:lnTo>
                  <a:pt x="138683" y="518159"/>
                </a:lnTo>
                <a:lnTo>
                  <a:pt x="141731" y="518159"/>
                </a:lnTo>
                <a:close/>
              </a:path>
              <a:path w="276860" h="518160">
                <a:moveTo>
                  <a:pt x="276605" y="137921"/>
                </a:moveTo>
                <a:lnTo>
                  <a:pt x="145541" y="6857"/>
                </a:lnTo>
                <a:lnTo>
                  <a:pt x="139445" y="6857"/>
                </a:lnTo>
                <a:lnTo>
                  <a:pt x="261365" y="128777"/>
                </a:lnTo>
                <a:lnTo>
                  <a:pt x="265175" y="128777"/>
                </a:lnTo>
                <a:lnTo>
                  <a:pt x="265175" y="137921"/>
                </a:lnTo>
                <a:lnTo>
                  <a:pt x="276605" y="137921"/>
                </a:lnTo>
                <a:close/>
              </a:path>
              <a:path w="276860" h="518160">
                <a:moveTo>
                  <a:pt x="141731" y="515111"/>
                </a:moveTo>
                <a:lnTo>
                  <a:pt x="141350" y="514730"/>
                </a:lnTo>
                <a:lnTo>
                  <a:pt x="140969" y="515111"/>
                </a:lnTo>
                <a:lnTo>
                  <a:pt x="141731" y="515111"/>
                </a:lnTo>
                <a:close/>
              </a:path>
              <a:path w="276860" h="518160">
                <a:moveTo>
                  <a:pt x="265175" y="397827"/>
                </a:moveTo>
                <a:lnTo>
                  <a:pt x="265175" y="396239"/>
                </a:lnTo>
                <a:lnTo>
                  <a:pt x="259841" y="396239"/>
                </a:lnTo>
                <a:lnTo>
                  <a:pt x="141350" y="514730"/>
                </a:lnTo>
                <a:lnTo>
                  <a:pt x="141731" y="515111"/>
                </a:lnTo>
                <a:lnTo>
                  <a:pt x="141731" y="518159"/>
                </a:lnTo>
                <a:lnTo>
                  <a:pt x="145541" y="518122"/>
                </a:lnTo>
                <a:lnTo>
                  <a:pt x="265175" y="397827"/>
                </a:lnTo>
                <a:close/>
              </a:path>
              <a:path w="276860" h="518160">
                <a:moveTo>
                  <a:pt x="265175" y="137921"/>
                </a:moveTo>
                <a:lnTo>
                  <a:pt x="265175" y="132587"/>
                </a:lnTo>
                <a:lnTo>
                  <a:pt x="263753" y="132689"/>
                </a:lnTo>
                <a:lnTo>
                  <a:pt x="262127" y="137159"/>
                </a:lnTo>
                <a:lnTo>
                  <a:pt x="257646" y="132678"/>
                </a:lnTo>
                <a:lnTo>
                  <a:pt x="201929" y="133349"/>
                </a:lnTo>
                <a:lnTo>
                  <a:pt x="201929" y="137921"/>
                </a:lnTo>
                <a:lnTo>
                  <a:pt x="206501" y="133349"/>
                </a:lnTo>
                <a:lnTo>
                  <a:pt x="206501" y="137921"/>
                </a:lnTo>
                <a:lnTo>
                  <a:pt x="265175" y="137921"/>
                </a:lnTo>
                <a:close/>
              </a:path>
              <a:path w="276860" h="518160">
                <a:moveTo>
                  <a:pt x="206501" y="137921"/>
                </a:moveTo>
                <a:lnTo>
                  <a:pt x="206501" y="133349"/>
                </a:lnTo>
                <a:lnTo>
                  <a:pt x="201929" y="137921"/>
                </a:lnTo>
                <a:lnTo>
                  <a:pt x="206501" y="137921"/>
                </a:lnTo>
                <a:close/>
              </a:path>
              <a:path w="276860" h="518160">
                <a:moveTo>
                  <a:pt x="206501" y="386333"/>
                </a:moveTo>
                <a:lnTo>
                  <a:pt x="206501" y="137921"/>
                </a:lnTo>
                <a:lnTo>
                  <a:pt x="201929" y="137921"/>
                </a:lnTo>
                <a:lnTo>
                  <a:pt x="201929" y="386333"/>
                </a:lnTo>
                <a:lnTo>
                  <a:pt x="206501" y="386333"/>
                </a:lnTo>
                <a:close/>
              </a:path>
              <a:path w="276860" h="518160">
                <a:moveTo>
                  <a:pt x="276605" y="386333"/>
                </a:moveTo>
                <a:lnTo>
                  <a:pt x="201929" y="386333"/>
                </a:lnTo>
                <a:lnTo>
                  <a:pt x="206501" y="390905"/>
                </a:lnTo>
                <a:lnTo>
                  <a:pt x="259079" y="390905"/>
                </a:lnTo>
                <a:lnTo>
                  <a:pt x="262127" y="387857"/>
                </a:lnTo>
                <a:lnTo>
                  <a:pt x="263236" y="390905"/>
                </a:lnTo>
                <a:lnTo>
                  <a:pt x="265175" y="390905"/>
                </a:lnTo>
                <a:lnTo>
                  <a:pt x="265175" y="397827"/>
                </a:lnTo>
                <a:lnTo>
                  <a:pt x="276605" y="386333"/>
                </a:lnTo>
                <a:close/>
              </a:path>
              <a:path w="276860" h="518160">
                <a:moveTo>
                  <a:pt x="206501" y="390905"/>
                </a:moveTo>
                <a:lnTo>
                  <a:pt x="201929" y="386333"/>
                </a:lnTo>
                <a:lnTo>
                  <a:pt x="201929" y="390905"/>
                </a:lnTo>
                <a:lnTo>
                  <a:pt x="206501" y="390905"/>
                </a:lnTo>
                <a:close/>
              </a:path>
              <a:path w="276860" h="518160">
                <a:moveTo>
                  <a:pt x="263784" y="132604"/>
                </a:moveTo>
                <a:lnTo>
                  <a:pt x="257646" y="132678"/>
                </a:lnTo>
                <a:lnTo>
                  <a:pt x="262127" y="137159"/>
                </a:lnTo>
                <a:lnTo>
                  <a:pt x="263784" y="132604"/>
                </a:lnTo>
                <a:close/>
              </a:path>
              <a:path w="276860" h="518160">
                <a:moveTo>
                  <a:pt x="263236" y="390905"/>
                </a:moveTo>
                <a:lnTo>
                  <a:pt x="262127" y="387857"/>
                </a:lnTo>
                <a:lnTo>
                  <a:pt x="259079" y="390905"/>
                </a:lnTo>
                <a:lnTo>
                  <a:pt x="263236" y="390905"/>
                </a:lnTo>
                <a:close/>
              </a:path>
              <a:path w="276860" h="518160">
                <a:moveTo>
                  <a:pt x="265175" y="390905"/>
                </a:moveTo>
                <a:lnTo>
                  <a:pt x="259079" y="390905"/>
                </a:lnTo>
                <a:lnTo>
                  <a:pt x="259841" y="396239"/>
                </a:lnTo>
                <a:lnTo>
                  <a:pt x="265175" y="390905"/>
                </a:lnTo>
                <a:close/>
              </a:path>
              <a:path w="276860" h="518160">
                <a:moveTo>
                  <a:pt x="265175" y="396239"/>
                </a:moveTo>
                <a:lnTo>
                  <a:pt x="263753" y="392328"/>
                </a:lnTo>
                <a:lnTo>
                  <a:pt x="259841" y="396239"/>
                </a:lnTo>
                <a:lnTo>
                  <a:pt x="265175" y="396239"/>
                </a:lnTo>
                <a:close/>
              </a:path>
              <a:path w="276860" h="518160">
                <a:moveTo>
                  <a:pt x="265175" y="128778"/>
                </a:moveTo>
                <a:lnTo>
                  <a:pt x="261365" y="128777"/>
                </a:lnTo>
                <a:lnTo>
                  <a:pt x="264160" y="131572"/>
                </a:lnTo>
                <a:lnTo>
                  <a:pt x="265175" y="128778"/>
                </a:lnTo>
                <a:close/>
              </a:path>
              <a:path w="276860" h="518160">
                <a:moveTo>
                  <a:pt x="265175" y="396239"/>
                </a:moveTo>
                <a:lnTo>
                  <a:pt x="265175" y="390905"/>
                </a:lnTo>
                <a:lnTo>
                  <a:pt x="263753" y="392328"/>
                </a:lnTo>
                <a:lnTo>
                  <a:pt x="265175" y="396239"/>
                </a:lnTo>
                <a:close/>
              </a:path>
              <a:path w="276860" h="518160">
                <a:moveTo>
                  <a:pt x="265175" y="132587"/>
                </a:moveTo>
                <a:lnTo>
                  <a:pt x="265175" y="128778"/>
                </a:lnTo>
                <a:lnTo>
                  <a:pt x="264160" y="131572"/>
                </a:lnTo>
                <a:lnTo>
                  <a:pt x="265175" y="132587"/>
                </a:lnTo>
                <a:close/>
              </a:path>
            </a:pathLst>
          </a:custGeom>
          <a:solidFill>
            <a:srgbClr val="EA7D90"/>
          </a:solidFill>
        </p:spPr>
        <p:txBody>
          <a:bodyPr wrap="square" lIns="0" tIns="0" rIns="0" bIns="0" rtlCol="0"/>
          <a:lstStyle/>
          <a:p>
            <a:endParaRPr sz="1588" dirty="0"/>
          </a:p>
        </p:txBody>
      </p:sp>
      <p:pic>
        <p:nvPicPr>
          <p:cNvPr id="3" name="Picture 2"/>
          <p:cNvPicPr>
            <a:picLocks noChangeAspect="1"/>
          </p:cNvPicPr>
          <p:nvPr/>
        </p:nvPicPr>
        <p:blipFill>
          <a:blip r:embed="rId4"/>
          <a:stretch>
            <a:fillRect/>
          </a:stretch>
        </p:blipFill>
        <p:spPr>
          <a:xfrm rot="19861800">
            <a:off x="3344050" y="2461438"/>
            <a:ext cx="2455902" cy="1838160"/>
          </a:xfrm>
          <a:prstGeom prst="rect">
            <a:avLst/>
          </a:prstGeom>
        </p:spPr>
      </p:pic>
      <p:sp>
        <p:nvSpPr>
          <p:cNvPr id="6" name="TextBox 5">
            <a:extLst>
              <a:ext uri="{FF2B5EF4-FFF2-40B4-BE49-F238E27FC236}">
                <a16:creationId xmlns:a16="http://schemas.microsoft.com/office/drawing/2014/main" id="{186F4979-40B9-4F9B-89D5-58BA3798387B}"/>
              </a:ext>
            </a:extLst>
          </p:cNvPr>
          <p:cNvSpPr txBox="1"/>
          <p:nvPr/>
        </p:nvSpPr>
        <p:spPr>
          <a:xfrm>
            <a:off x="2727609" y="1367944"/>
            <a:ext cx="4328931" cy="461665"/>
          </a:xfrm>
          <a:prstGeom prst="rect">
            <a:avLst/>
          </a:prstGeom>
          <a:noFill/>
        </p:spPr>
        <p:txBody>
          <a:bodyPr wrap="square" rtlCol="0">
            <a:spAutoFit/>
          </a:bodyPr>
          <a:lstStyle/>
          <a:p>
            <a:r>
              <a:rPr lang="en-US" sz="2400" dirty="0">
                <a:latin typeface="Elephant" panose="02020904090505020303" pitchFamily="18" charset="0"/>
              </a:rPr>
              <a:t>Response to Intervention </a:t>
            </a:r>
          </a:p>
        </p:txBody>
      </p:sp>
      <p:sp>
        <p:nvSpPr>
          <p:cNvPr id="5" name="TextBox 4">
            <a:extLst>
              <a:ext uri="{FF2B5EF4-FFF2-40B4-BE49-F238E27FC236}">
                <a16:creationId xmlns:a16="http://schemas.microsoft.com/office/drawing/2014/main" id="{B8C7BC3A-A8C6-4945-A706-5BB14B2D6BA4}"/>
              </a:ext>
            </a:extLst>
          </p:cNvPr>
          <p:cNvSpPr txBox="1"/>
          <p:nvPr/>
        </p:nvSpPr>
        <p:spPr>
          <a:xfrm>
            <a:off x="763480" y="6267398"/>
            <a:ext cx="8069802" cy="523220"/>
          </a:xfrm>
          <a:prstGeom prst="rect">
            <a:avLst/>
          </a:prstGeom>
          <a:noFill/>
        </p:spPr>
        <p:txBody>
          <a:bodyPr wrap="square" rtlCol="0">
            <a:spAutoFit/>
          </a:bodyPr>
          <a:lstStyle/>
          <a:p>
            <a:r>
              <a:rPr lang="en-US" sz="1000" b="1"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31822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94</a:t>
            </a:fld>
            <a:endParaRPr lang="en-US" dirty="0"/>
          </a:p>
        </p:txBody>
      </p:sp>
      <p:sp>
        <p:nvSpPr>
          <p:cNvPr id="5" name="Text Placeholder 4"/>
          <p:cNvSpPr>
            <a:spLocks noGrp="1"/>
          </p:cNvSpPr>
          <p:nvPr>
            <p:ph type="body" sz="quarter" idx="13"/>
          </p:nvPr>
        </p:nvSpPr>
        <p:spPr/>
        <p:txBody>
          <a:bodyPr/>
          <a:lstStyle/>
          <a:p>
            <a:endParaRPr lang="en-US" dirty="0"/>
          </a:p>
        </p:txBody>
      </p:sp>
      <p:pic>
        <p:nvPicPr>
          <p:cNvPr id="6146" name="Picture 2" descr="Image result for congratulations"/>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3342" b="3342"/>
          <a:stretch>
            <a:fillRect/>
          </a:stretch>
        </p:blipFill>
        <p:spPr bwMode="auto">
          <a:xfrm>
            <a:off x="180360" y="1498059"/>
            <a:ext cx="8873460" cy="5265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180" y="728618"/>
            <a:ext cx="8963640" cy="769441"/>
          </a:xfrm>
          <a:prstGeom prst="rect">
            <a:avLst/>
          </a:prstGeom>
          <a:noFill/>
        </p:spPr>
        <p:txBody>
          <a:bodyPr wrap="square" rtlCol="0">
            <a:spAutoFit/>
          </a:bodyPr>
          <a:lstStyle/>
          <a:p>
            <a:pPr algn="ctr"/>
            <a:r>
              <a:rPr lang="en-US" sz="4400" dirty="0">
                <a:solidFill>
                  <a:srgbClr val="FF0000"/>
                </a:solidFill>
              </a:rPr>
              <a:t>100% SAMS Completed </a:t>
            </a:r>
          </a:p>
        </p:txBody>
      </p:sp>
    </p:spTree>
    <p:extLst>
      <p:ext uri="{BB962C8B-B14F-4D97-AF65-F5344CB8AC3E}">
        <p14:creationId xmlns:p14="http://schemas.microsoft.com/office/powerpoint/2010/main" val="15910725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DCE238-FD01-4213-A3B4-9A1DF2B33068}"/>
              </a:ext>
            </a:extLst>
          </p:cNvPr>
          <p:cNvSpPr>
            <a:spLocks noGrp="1"/>
          </p:cNvSpPr>
          <p:nvPr>
            <p:ph idx="1"/>
          </p:nvPr>
        </p:nvSpPr>
        <p:spPr>
          <a:xfrm>
            <a:off x="424069" y="1301849"/>
            <a:ext cx="4041913" cy="3973521"/>
          </a:xfrm>
        </p:spPr>
        <p:txBody>
          <a:bodyPr/>
          <a:lstStyle/>
          <a:p>
            <a:pPr marL="285750" indent="-285750">
              <a:lnSpc>
                <a:spcPct val="100000"/>
              </a:lnSpc>
              <a:buFont typeface="Wingdings" panose="05000000000000000000" pitchFamily="2" charset="2"/>
              <a:buChar char="§"/>
              <a:defRPr/>
            </a:pPr>
            <a:endParaRPr lang="en-US" sz="1600" b="1" dirty="0">
              <a:solidFill>
                <a:schemeClr val="tx1"/>
              </a:solidFill>
            </a:endParaRPr>
          </a:p>
          <a:p>
            <a:pPr marL="285750" indent="-285750">
              <a:lnSpc>
                <a:spcPct val="100000"/>
              </a:lnSpc>
              <a:buFont typeface="Wingdings" panose="05000000000000000000" pitchFamily="2" charset="2"/>
              <a:buChar char="§"/>
              <a:defRPr/>
            </a:pPr>
            <a:r>
              <a:rPr lang="en-US" sz="2000" b="1" dirty="0">
                <a:solidFill>
                  <a:schemeClr val="tx1"/>
                </a:solidFill>
              </a:rPr>
              <a:t>Every Student Succeeds Act (ESSA)</a:t>
            </a:r>
          </a:p>
          <a:p>
            <a:pPr>
              <a:lnSpc>
                <a:spcPct val="100000"/>
              </a:lnSpc>
              <a:defRPr/>
            </a:pPr>
            <a:r>
              <a:rPr lang="en-US" sz="2000" b="1" dirty="0">
                <a:solidFill>
                  <a:schemeClr val="tx1"/>
                </a:solidFill>
              </a:rPr>
              <a:t> </a:t>
            </a:r>
          </a:p>
          <a:p>
            <a:pPr marL="285750" indent="-285750">
              <a:lnSpc>
                <a:spcPct val="100000"/>
              </a:lnSpc>
              <a:buFont typeface="Wingdings" panose="05000000000000000000" pitchFamily="2" charset="2"/>
              <a:buChar char="§"/>
              <a:defRPr/>
            </a:pPr>
            <a:r>
              <a:rPr lang="en-US" sz="2000" b="1" dirty="0">
                <a:solidFill>
                  <a:schemeClr val="tx1"/>
                </a:solidFill>
              </a:rPr>
              <a:t>Broward County Public Schools Strategic Plan</a:t>
            </a:r>
          </a:p>
          <a:p>
            <a:pPr>
              <a:lnSpc>
                <a:spcPct val="100000"/>
              </a:lnSpc>
              <a:defRPr/>
            </a:pPr>
            <a:endParaRPr lang="en-US" sz="2000" b="1" dirty="0">
              <a:solidFill>
                <a:schemeClr val="tx1"/>
              </a:solidFill>
            </a:endParaRPr>
          </a:p>
          <a:p>
            <a:pPr marL="285750" indent="-285750">
              <a:lnSpc>
                <a:spcPct val="100000"/>
              </a:lnSpc>
              <a:buFont typeface="Wingdings" panose="05000000000000000000" pitchFamily="2" charset="2"/>
              <a:buChar char="§"/>
              <a:defRPr/>
            </a:pPr>
            <a:r>
              <a:rPr lang="en-US" sz="2000" b="1" dirty="0">
                <a:solidFill>
                  <a:schemeClr val="tx1"/>
                </a:solidFill>
              </a:rPr>
              <a:t>BEST Blueprint</a:t>
            </a:r>
          </a:p>
          <a:p>
            <a:pPr>
              <a:lnSpc>
                <a:spcPct val="100000"/>
              </a:lnSpc>
              <a:defRPr/>
            </a:pPr>
            <a:endParaRPr lang="en-US" sz="2000" b="1" dirty="0">
              <a:solidFill>
                <a:schemeClr val="tx1"/>
              </a:solidFill>
            </a:endParaRPr>
          </a:p>
          <a:p>
            <a:pPr marL="285750" indent="-285750">
              <a:lnSpc>
                <a:spcPct val="100000"/>
              </a:lnSpc>
              <a:buFont typeface="Wingdings" panose="05000000000000000000" pitchFamily="2" charset="2"/>
              <a:buChar char="§"/>
              <a:defRPr/>
            </a:pPr>
            <a:r>
              <a:rPr lang="en-US" sz="2000" b="1" dirty="0">
                <a:solidFill>
                  <a:schemeClr val="tx1"/>
                </a:solidFill>
              </a:rPr>
              <a:t>Florida Rule 6A-6.0331(1) (e) F.A.C., </a:t>
            </a:r>
          </a:p>
          <a:p>
            <a:pPr>
              <a:lnSpc>
                <a:spcPct val="100000"/>
              </a:lnSpc>
              <a:defRPr/>
            </a:pPr>
            <a:endParaRPr lang="en-US" sz="2000" b="1" dirty="0">
              <a:solidFill>
                <a:schemeClr val="tx1"/>
              </a:solidFill>
            </a:endParaRPr>
          </a:p>
          <a:p>
            <a:pPr marL="285750" indent="-285750">
              <a:lnSpc>
                <a:spcPct val="100000"/>
              </a:lnSpc>
              <a:buFont typeface="Wingdings" panose="05000000000000000000" pitchFamily="2" charset="2"/>
              <a:buChar char="§"/>
              <a:defRPr/>
            </a:pPr>
            <a:r>
              <a:rPr lang="en-US" sz="2000" b="1" dirty="0">
                <a:solidFill>
                  <a:schemeClr val="tx1"/>
                </a:solidFill>
              </a:rPr>
              <a:t>BCPS Policy 6000.1, Student Progression Plan </a:t>
            </a:r>
          </a:p>
          <a:p>
            <a:pPr>
              <a:lnSpc>
                <a:spcPct val="100000"/>
              </a:lnSpc>
              <a:defRPr/>
            </a:pPr>
            <a:endParaRPr lang="en-US" dirty="0">
              <a:solidFill>
                <a:schemeClr val="tx1"/>
              </a:solidFill>
            </a:endParaRPr>
          </a:p>
          <a:p>
            <a:pPr>
              <a:defRPr/>
            </a:pPr>
            <a:endParaRPr lang="en-US" dirty="0"/>
          </a:p>
        </p:txBody>
      </p:sp>
      <p:sp>
        <p:nvSpPr>
          <p:cNvPr id="4" name="Title 3">
            <a:extLst>
              <a:ext uri="{FF2B5EF4-FFF2-40B4-BE49-F238E27FC236}">
                <a16:creationId xmlns:a16="http://schemas.microsoft.com/office/drawing/2014/main" id="{1FCDF753-2B7E-4055-9F9C-70CFEC3ADEC6}"/>
              </a:ext>
            </a:extLst>
          </p:cNvPr>
          <p:cNvSpPr>
            <a:spLocks noGrp="1"/>
          </p:cNvSpPr>
          <p:nvPr>
            <p:ph type="title"/>
          </p:nvPr>
        </p:nvSpPr>
        <p:spPr>
          <a:xfrm>
            <a:off x="241300" y="165100"/>
            <a:ext cx="8729663" cy="954088"/>
          </a:xfrm>
        </p:spPr>
        <p:txBody>
          <a:bodyPr/>
          <a:lstStyle/>
          <a:p>
            <a:pPr algn="ctr">
              <a:defRPr/>
            </a:pPr>
            <a:r>
              <a:rPr lang="en-US" sz="3800" b="0" dirty="0"/>
              <a:t>MTSS/RtI Policy</a:t>
            </a:r>
          </a:p>
        </p:txBody>
      </p:sp>
      <p:sp>
        <p:nvSpPr>
          <p:cNvPr id="31748" name="Slide Number Placeholder 4">
            <a:extLst>
              <a:ext uri="{FF2B5EF4-FFF2-40B4-BE49-F238E27FC236}">
                <a16:creationId xmlns:a16="http://schemas.microsoft.com/office/drawing/2014/main" id="{9D269520-91DA-4415-91CF-A41EBB26CB1C}"/>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1D503098-4FDE-48FB-9F2C-F2B88DF99DC3}" type="slidenum">
              <a:rPr lang="en-US" altLang="en-US" smtClean="0">
                <a:solidFill>
                  <a:srgbClr val="000000"/>
                </a:solidFill>
              </a:rPr>
              <a:pPr/>
              <a:t>95</a:t>
            </a:fld>
            <a:endParaRPr lang="en-US" altLang="en-US" dirty="0">
              <a:solidFill>
                <a:srgbClr val="000000"/>
              </a:solidFill>
            </a:endParaRPr>
          </a:p>
        </p:txBody>
      </p:sp>
      <p:sp>
        <p:nvSpPr>
          <p:cNvPr id="7" name="Content Placeholder 1">
            <a:extLst>
              <a:ext uri="{FF2B5EF4-FFF2-40B4-BE49-F238E27FC236}">
                <a16:creationId xmlns:a16="http://schemas.microsoft.com/office/drawing/2014/main" id="{3465E6D3-129E-4466-9F9A-7EB181696A79}"/>
              </a:ext>
            </a:extLst>
          </p:cNvPr>
          <p:cNvSpPr txBox="1">
            <a:spLocks/>
          </p:cNvSpPr>
          <p:nvPr/>
        </p:nvSpPr>
        <p:spPr>
          <a:xfrm>
            <a:off x="4678020" y="1304983"/>
            <a:ext cx="4041913" cy="3878271"/>
          </a:xfrm>
          <a:prstGeom prst="rect">
            <a:avLst/>
          </a:prstGeom>
        </p:spPr>
        <p:txBody>
          <a:bodyPr lIns="0" tIns="0" rIns="0" bIns="0"/>
          <a:lstStyle>
            <a:lvl1pPr marL="0" indent="0" algn="l" defTabSz="457200" rtl="0" eaLnBrk="1" latinLnBrk="0" hangingPunct="1">
              <a:lnSpc>
                <a:spcPts val="3500"/>
              </a:lnSpc>
              <a:spcBef>
                <a:spcPts val="0"/>
              </a:spcBef>
              <a:buFontTx/>
              <a:buNone/>
              <a:defRPr sz="1800" kern="1200" normalizeH="0">
                <a:solidFill>
                  <a:schemeClr val="tx2"/>
                </a:solidFill>
                <a:latin typeface="+mn-lt"/>
                <a:ea typeface="+mn-ea"/>
                <a:cs typeface="+mn-cs"/>
              </a:defRPr>
            </a:lvl1pPr>
            <a:lvl2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2pPr>
            <a:lvl3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3pPr>
            <a:lvl4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4pPr>
            <a:lvl5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defRPr/>
            </a:pPr>
            <a:endParaRPr lang="en-US" sz="1600" dirty="0">
              <a:solidFill>
                <a:schemeClr val="tx1"/>
              </a:solidFill>
            </a:endParaRPr>
          </a:p>
          <a:p>
            <a:pPr lvl="1">
              <a:lnSpc>
                <a:spcPct val="100000"/>
              </a:lnSpc>
              <a:buClrTx/>
              <a:defRPr/>
            </a:pPr>
            <a:r>
              <a:rPr lang="en-US" dirty="0">
                <a:solidFill>
                  <a:schemeClr val="tx1"/>
                </a:solidFill>
              </a:rPr>
              <a:t>Establishes Response to Intervention (RtI) as a key framework to be implemented by all schools to improve the academic, behavioral and social-emotional outcomes for all students. </a:t>
            </a:r>
          </a:p>
          <a:p>
            <a:pPr lvl="1">
              <a:lnSpc>
                <a:spcPct val="100000"/>
              </a:lnSpc>
              <a:defRPr/>
            </a:pPr>
            <a:endParaRPr lang="en-US" dirty="0">
              <a:solidFill>
                <a:schemeClr val="tx1"/>
              </a:solidFill>
            </a:endParaRPr>
          </a:p>
          <a:p>
            <a:pPr lvl="1">
              <a:lnSpc>
                <a:spcPct val="100000"/>
              </a:lnSpc>
              <a:buClrTx/>
              <a:defRPr/>
            </a:pPr>
            <a:r>
              <a:rPr lang="en-US" dirty="0">
                <a:solidFill>
                  <a:schemeClr val="tx1"/>
                </a:solidFill>
              </a:rPr>
              <a:t>Also, requires that schools implement a multi-tiered system of supports with evidence-based interventions and supports to address identified area(s) of concern in the general education environment for all students. </a:t>
            </a:r>
            <a:r>
              <a:rPr lang="en-US" sz="1600" dirty="0">
                <a:solidFill>
                  <a:schemeClr val="tx1"/>
                </a:solidFill>
              </a:rPr>
              <a:t>	</a:t>
            </a:r>
          </a:p>
          <a:p>
            <a:pPr>
              <a:defRPr/>
            </a:pPr>
            <a:endParaRPr lang="en-US" dirty="0"/>
          </a:p>
        </p:txBody>
      </p:sp>
      <p:sp>
        <p:nvSpPr>
          <p:cNvPr id="6" name="TextBox 5">
            <a:extLst>
              <a:ext uri="{FF2B5EF4-FFF2-40B4-BE49-F238E27FC236}">
                <a16:creationId xmlns:a16="http://schemas.microsoft.com/office/drawing/2014/main" id="{E792A305-0503-4954-A978-ACDD9FC2C10F}"/>
              </a:ext>
            </a:extLst>
          </p:cNvPr>
          <p:cNvSpPr txBox="1"/>
          <p:nvPr/>
        </p:nvSpPr>
        <p:spPr>
          <a:xfrm>
            <a:off x="763480" y="6267398"/>
            <a:ext cx="8069802" cy="523220"/>
          </a:xfrm>
          <a:prstGeom prst="rect">
            <a:avLst/>
          </a:prstGeom>
          <a:noFill/>
        </p:spPr>
        <p:txBody>
          <a:bodyPr wrap="square" rtlCol="0">
            <a:spAutoFit/>
          </a:bodyPr>
          <a:lstStyle/>
          <a:p>
            <a:r>
              <a:rPr lang="en-US" sz="1000" b="1"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11479506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SAM Administration Timeline</a:t>
            </a:r>
          </a:p>
        </p:txBody>
      </p:sp>
      <p:sp>
        <p:nvSpPr>
          <p:cNvPr id="8" name="Content Placeholder 2">
            <a:extLst>
              <a:ext uri="{FF2B5EF4-FFF2-40B4-BE49-F238E27FC236}">
                <a16:creationId xmlns:a16="http://schemas.microsoft.com/office/drawing/2014/main" id="{A29D2916-0934-4140-B278-C66F793AE939}"/>
              </a:ext>
            </a:extLst>
          </p:cNvPr>
          <p:cNvSpPr>
            <a:spLocks noGrp="1"/>
          </p:cNvSpPr>
          <p:nvPr>
            <p:ph idx="1"/>
          </p:nvPr>
        </p:nvSpPr>
        <p:spPr>
          <a:xfrm>
            <a:off x="308970" y="5530944"/>
            <a:ext cx="8526060" cy="717908"/>
          </a:xfrm>
        </p:spPr>
        <p:txBody>
          <a:bodyPr/>
          <a:lstStyle/>
          <a:p>
            <a:pPr algn="ctr">
              <a:lnSpc>
                <a:spcPct val="100000"/>
              </a:lnSpc>
            </a:pPr>
            <a:r>
              <a:rPr lang="en-US" sz="2000" b="1" dirty="0">
                <a:solidFill>
                  <a:schemeClr val="tx1"/>
                </a:solidFill>
              </a:rPr>
              <a:t>The SAM instrument is used to measure school level implementation of a Multi-Tiered System of Supports. </a:t>
            </a:r>
          </a:p>
        </p:txBody>
      </p:sp>
      <p:pic>
        <p:nvPicPr>
          <p:cNvPr id="5" name="Picture 4" descr="A screenshot of a cell phone&#10;&#10;Description generated with very high confidence">
            <a:extLst>
              <a:ext uri="{FF2B5EF4-FFF2-40B4-BE49-F238E27FC236}">
                <a16:creationId xmlns:a16="http://schemas.microsoft.com/office/drawing/2014/main" id="{8CBF0BE7-BF9B-41D4-B979-E1229C6CF78D}"/>
              </a:ext>
            </a:extLst>
          </p:cNvPr>
          <p:cNvPicPr>
            <a:picLocks noChangeAspect="1"/>
          </p:cNvPicPr>
          <p:nvPr/>
        </p:nvPicPr>
        <p:blipFill rotWithShape="1">
          <a:blip r:embed="rId3"/>
          <a:srcRect b="18805"/>
          <a:stretch/>
        </p:blipFill>
        <p:spPr>
          <a:xfrm>
            <a:off x="389293" y="1177798"/>
            <a:ext cx="8365413" cy="4353145"/>
          </a:xfrm>
          <a:prstGeom prst="rect">
            <a:avLst/>
          </a:prstGeom>
        </p:spPr>
      </p:pic>
      <p:sp>
        <p:nvSpPr>
          <p:cNvPr id="3" name="Star: 5 Points 2">
            <a:extLst>
              <a:ext uri="{FF2B5EF4-FFF2-40B4-BE49-F238E27FC236}">
                <a16:creationId xmlns:a16="http://schemas.microsoft.com/office/drawing/2014/main" id="{623C1978-EE3E-4DBC-A33E-C4E9E14E5751}"/>
              </a:ext>
            </a:extLst>
          </p:cNvPr>
          <p:cNvSpPr/>
          <p:nvPr/>
        </p:nvSpPr>
        <p:spPr>
          <a:xfrm rot="20240569">
            <a:off x="3036695" y="4024645"/>
            <a:ext cx="591178" cy="573417"/>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Image result for completed">
            <a:extLst>
              <a:ext uri="{FF2B5EF4-FFF2-40B4-BE49-F238E27FC236}">
                <a16:creationId xmlns:a16="http://schemas.microsoft.com/office/drawing/2014/main" id="{AA24E22C-02D8-46AE-9F23-5351B727033E}"/>
              </a:ext>
            </a:extLst>
          </p:cNvPr>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610678" y="1740525"/>
            <a:ext cx="2464905" cy="2133770"/>
          </a:xfrm>
          <a:prstGeom prst="rect">
            <a:avLst/>
          </a:prstGeom>
          <a:noFill/>
          <a:ln>
            <a:noFill/>
          </a:ln>
        </p:spPr>
      </p:pic>
      <p:sp>
        <p:nvSpPr>
          <p:cNvPr id="7" name="TextBox 6">
            <a:extLst>
              <a:ext uri="{FF2B5EF4-FFF2-40B4-BE49-F238E27FC236}">
                <a16:creationId xmlns:a16="http://schemas.microsoft.com/office/drawing/2014/main" id="{5481AFFA-887A-4B16-95CD-173F4409CAEC}"/>
              </a:ext>
            </a:extLst>
          </p:cNvPr>
          <p:cNvSpPr txBox="1"/>
          <p:nvPr/>
        </p:nvSpPr>
        <p:spPr>
          <a:xfrm>
            <a:off x="763480" y="6267398"/>
            <a:ext cx="8069802" cy="523220"/>
          </a:xfrm>
          <a:prstGeom prst="rect">
            <a:avLst/>
          </a:prstGeom>
          <a:noFill/>
        </p:spPr>
        <p:txBody>
          <a:bodyPr wrap="square" rtlCol="0">
            <a:spAutoFit/>
          </a:bodyPr>
          <a:lstStyle/>
          <a:p>
            <a:r>
              <a:rPr lang="en-US" sz="1000"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4790719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SAM Next Steps </a:t>
            </a:r>
          </a:p>
        </p:txBody>
      </p:sp>
      <p:sp>
        <p:nvSpPr>
          <p:cNvPr id="8" name="Rectangle 7">
            <a:extLst>
              <a:ext uri="{FF2B5EF4-FFF2-40B4-BE49-F238E27FC236}">
                <a16:creationId xmlns:a16="http://schemas.microsoft.com/office/drawing/2014/main" id="{8055A2E2-2BA1-4D56-9AAC-DC795B5B3234}"/>
              </a:ext>
            </a:extLst>
          </p:cNvPr>
          <p:cNvSpPr/>
          <p:nvPr/>
        </p:nvSpPr>
        <p:spPr>
          <a:xfrm>
            <a:off x="4358537" y="1119188"/>
            <a:ext cx="4475797" cy="4770537"/>
          </a:xfrm>
          <a:prstGeom prst="rect">
            <a:avLst/>
          </a:prstGeom>
        </p:spPr>
        <p:txBody>
          <a:bodyPr wrap="square">
            <a:spAutoFit/>
          </a:bodyPr>
          <a:lstStyle/>
          <a:p>
            <a:pPr marL="342900" indent="-342900">
              <a:buFont typeface="Wingdings" panose="05000000000000000000" pitchFamily="2" charset="2"/>
              <a:buChar char="§"/>
            </a:pPr>
            <a:r>
              <a:rPr lang="en-US" dirty="0"/>
              <a:t>Engage MTSS/RtI Instructional Facilitators for support</a:t>
            </a:r>
          </a:p>
          <a:p>
            <a:endParaRPr lang="en-US" dirty="0"/>
          </a:p>
          <a:p>
            <a:pPr marL="342900" indent="-342900">
              <a:buFont typeface="Wingdings" panose="05000000000000000000" pitchFamily="2" charset="2"/>
              <a:buChar char="§"/>
            </a:pPr>
            <a:r>
              <a:rPr lang="en-US" dirty="0"/>
              <a:t>Upload supporting evidence in SAM 17/18 goals</a:t>
            </a:r>
          </a:p>
          <a:p>
            <a:endParaRPr lang="en-US" dirty="0"/>
          </a:p>
          <a:p>
            <a:pPr marL="342900" indent="-342900">
              <a:buFont typeface="Wingdings" panose="05000000000000000000" pitchFamily="2" charset="2"/>
              <a:buChar char="§"/>
            </a:pPr>
            <a:r>
              <a:rPr lang="en-US" dirty="0"/>
              <a:t>Analyze SAM data 18/19             </a:t>
            </a:r>
            <a:r>
              <a:rPr lang="en-US" sz="1400" i="1" dirty="0"/>
              <a:t>(reports will be distributed by MTSS/RtI IFs)</a:t>
            </a:r>
          </a:p>
          <a:p>
            <a:endParaRPr lang="en-US" sz="1400" i="1" dirty="0"/>
          </a:p>
          <a:p>
            <a:pPr marL="800100" lvl="1" indent="-342900">
              <a:buFont typeface="Courier New" panose="02070309020205020404" pitchFamily="49" charset="0"/>
              <a:buChar char="o"/>
            </a:pPr>
            <a:r>
              <a:rPr lang="en-US" dirty="0"/>
              <a:t>Celebrate effective practices </a:t>
            </a:r>
          </a:p>
          <a:p>
            <a:pPr marL="800100" lvl="1" indent="-342900">
              <a:buFont typeface="Courier New" panose="02070309020205020404" pitchFamily="49" charset="0"/>
              <a:buChar char="o"/>
            </a:pPr>
            <a:r>
              <a:rPr lang="en-US" dirty="0"/>
              <a:t>Identify two (2) lowest levels of implementation </a:t>
            </a:r>
          </a:p>
          <a:p>
            <a:pPr marL="800100" lvl="1" indent="-342900">
              <a:buFont typeface="Courier New" panose="02070309020205020404" pitchFamily="49" charset="0"/>
              <a:buChar char="o"/>
            </a:pPr>
            <a:r>
              <a:rPr lang="en-US" dirty="0"/>
              <a:t>Utilize SAM data to support school plans</a:t>
            </a:r>
          </a:p>
          <a:p>
            <a:pPr marL="800100" lvl="1" indent="-342900">
              <a:buFont typeface="Courier New" panose="02070309020205020404" pitchFamily="49" charset="0"/>
              <a:buChar char="o"/>
            </a:pPr>
            <a:r>
              <a:rPr lang="en-US" dirty="0"/>
              <a:t>Align with 2018 – 2019 PLCs and PD</a:t>
            </a:r>
          </a:p>
          <a:p>
            <a:pPr marL="800100" lvl="1" indent="-342900">
              <a:buFont typeface="Courier New" panose="02070309020205020404" pitchFamily="49" charset="0"/>
              <a:buChar char="o"/>
            </a:pPr>
            <a:endParaRPr lang="en-US" sz="2400" dirty="0">
              <a:latin typeface="Times New Roman" panose="02020603050405020304" pitchFamily="18" charset="0"/>
            </a:endParaRPr>
          </a:p>
        </p:txBody>
      </p:sp>
      <p:pic>
        <p:nvPicPr>
          <p:cNvPr id="3" name="Picture 2" descr="A screenshot of a cell phone&#10;&#10;Description generated with very high confidence">
            <a:extLst>
              <a:ext uri="{FF2B5EF4-FFF2-40B4-BE49-F238E27FC236}">
                <a16:creationId xmlns:a16="http://schemas.microsoft.com/office/drawing/2014/main" id="{25C21956-0E25-4B2B-B3A3-8F7DB77B1447}"/>
              </a:ext>
            </a:extLst>
          </p:cNvPr>
          <p:cNvPicPr>
            <a:picLocks noChangeAspect="1"/>
          </p:cNvPicPr>
          <p:nvPr/>
        </p:nvPicPr>
        <p:blipFill rotWithShape="1">
          <a:blip r:embed="rId3"/>
          <a:srcRect l="2687" t="1657" r="3089" b="2729"/>
          <a:stretch/>
        </p:blipFill>
        <p:spPr>
          <a:xfrm>
            <a:off x="309666" y="1227282"/>
            <a:ext cx="3909391" cy="4641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8913450-802A-4D9F-9FC3-EA48AC7DBE09}"/>
              </a:ext>
            </a:extLst>
          </p:cNvPr>
          <p:cNvSpPr txBox="1"/>
          <p:nvPr/>
        </p:nvSpPr>
        <p:spPr>
          <a:xfrm>
            <a:off x="763480" y="6267398"/>
            <a:ext cx="8069802" cy="523220"/>
          </a:xfrm>
          <a:prstGeom prst="rect">
            <a:avLst/>
          </a:prstGeom>
          <a:noFill/>
        </p:spPr>
        <p:txBody>
          <a:bodyPr wrap="square" rtlCol="0">
            <a:spAutoFit/>
          </a:bodyPr>
          <a:lstStyle/>
          <a:p>
            <a:r>
              <a:rPr lang="en-US" sz="1000" b="1"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23484511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98</a:t>
            </a:fld>
            <a:endParaRPr lang="en-US" dirty="0"/>
          </a:p>
        </p:txBody>
      </p:sp>
      <p:sp>
        <p:nvSpPr>
          <p:cNvPr id="5" name="Title 4"/>
          <p:cNvSpPr>
            <a:spLocks noGrp="1"/>
          </p:cNvSpPr>
          <p:nvPr>
            <p:ph type="title"/>
          </p:nvPr>
        </p:nvSpPr>
        <p:spPr>
          <a:xfrm>
            <a:off x="182053" y="22121"/>
            <a:ext cx="8779894" cy="954088"/>
          </a:xfrm>
        </p:spPr>
        <p:txBody>
          <a:bodyPr/>
          <a:lstStyle/>
          <a:p>
            <a:pPr algn="ctr"/>
            <a:r>
              <a:rPr lang="en-US" sz="3200" b="0" dirty="0">
                <a:latin typeface="+mj-lt"/>
              </a:rPr>
              <a:t>MTSS/RtI 2017 – 2018 End of Year Procedures </a:t>
            </a:r>
          </a:p>
        </p:txBody>
      </p:sp>
      <p:sp>
        <p:nvSpPr>
          <p:cNvPr id="7" name="Content Placeholder 1">
            <a:extLst>
              <a:ext uri="{FF2B5EF4-FFF2-40B4-BE49-F238E27FC236}">
                <a16:creationId xmlns:a16="http://schemas.microsoft.com/office/drawing/2014/main" id="{28B8B0A5-45AA-4A3A-B62E-02489F8C1013}"/>
              </a:ext>
            </a:extLst>
          </p:cNvPr>
          <p:cNvSpPr>
            <a:spLocks noGrp="1"/>
          </p:cNvSpPr>
          <p:nvPr>
            <p:ph idx="1"/>
          </p:nvPr>
        </p:nvSpPr>
        <p:spPr>
          <a:xfrm>
            <a:off x="5445327" y="1546432"/>
            <a:ext cx="3493593" cy="4116268"/>
          </a:xfrm>
        </p:spPr>
        <p:txBody>
          <a:bodyPr/>
          <a:lstStyle/>
          <a:p>
            <a:pPr algn="ctr">
              <a:lnSpc>
                <a:spcPct val="100000"/>
              </a:lnSpc>
            </a:pPr>
            <a:r>
              <a:rPr lang="en-US" sz="2400" dirty="0">
                <a:solidFill>
                  <a:schemeClr val="tx1"/>
                </a:solidFill>
                <a:latin typeface="Century Gothic" panose="020B0502020202020204" pitchFamily="34" charset="0"/>
              </a:rPr>
              <a:t>MTSS/RtI End of Year Procedures</a:t>
            </a:r>
          </a:p>
          <a:p>
            <a:pPr algn="ctr">
              <a:lnSpc>
                <a:spcPct val="100000"/>
              </a:lnSpc>
            </a:pPr>
            <a:r>
              <a:rPr lang="en-US" sz="2400" dirty="0">
                <a:solidFill>
                  <a:schemeClr val="tx1"/>
                </a:solidFill>
                <a:latin typeface="Century Gothic" panose="020B0502020202020204" pitchFamily="34" charset="0"/>
              </a:rPr>
              <a:t> must be completed by</a:t>
            </a:r>
          </a:p>
          <a:p>
            <a:pPr algn="ctr">
              <a:lnSpc>
                <a:spcPct val="100000"/>
              </a:lnSpc>
            </a:pPr>
            <a:r>
              <a:rPr lang="en-US" sz="2400" b="1" dirty="0">
                <a:solidFill>
                  <a:srgbClr val="FF0000"/>
                </a:solidFill>
                <a:latin typeface="Century Gothic" panose="020B0502020202020204" pitchFamily="34" charset="0"/>
              </a:rPr>
              <a:t>Thursday, June 7, 2018</a:t>
            </a:r>
          </a:p>
        </p:txBody>
      </p:sp>
      <p:pic>
        <p:nvPicPr>
          <p:cNvPr id="8" name="Picture 7">
            <a:extLst>
              <a:ext uri="{FF2B5EF4-FFF2-40B4-BE49-F238E27FC236}">
                <a16:creationId xmlns:a16="http://schemas.microsoft.com/office/drawing/2014/main" id="{DE76433C-BCAD-4BE1-B5B4-16B56A99C23A}"/>
              </a:ext>
            </a:extLst>
          </p:cNvPr>
          <p:cNvPicPr>
            <a:picLocks noChangeAspect="1"/>
          </p:cNvPicPr>
          <p:nvPr/>
        </p:nvPicPr>
        <p:blipFill rotWithShape="1">
          <a:blip r:embed="rId2">
            <a:clrChange>
              <a:clrFrom>
                <a:srgbClr val="FFFFFF"/>
              </a:clrFrom>
              <a:clrTo>
                <a:srgbClr val="FFFFFF">
                  <a:alpha val="0"/>
                </a:srgbClr>
              </a:clrTo>
            </a:clrChange>
          </a:blip>
          <a:srcRect t="11147" b="8826"/>
          <a:stretch/>
        </p:blipFill>
        <p:spPr>
          <a:xfrm>
            <a:off x="5918494" y="3210314"/>
            <a:ext cx="2593311" cy="2472695"/>
          </a:xfrm>
          <a:prstGeom prst="rect">
            <a:avLst/>
          </a:prstGeom>
          <a:ln>
            <a:noFill/>
          </a:ln>
        </p:spPr>
      </p:pic>
      <p:sp>
        <p:nvSpPr>
          <p:cNvPr id="9" name="Rectangle 8">
            <a:extLst>
              <a:ext uri="{FF2B5EF4-FFF2-40B4-BE49-F238E27FC236}">
                <a16:creationId xmlns:a16="http://schemas.microsoft.com/office/drawing/2014/main" id="{55621CB0-FBE1-4D95-BA2C-5771D8BB0A73}"/>
              </a:ext>
            </a:extLst>
          </p:cNvPr>
          <p:cNvSpPr/>
          <p:nvPr/>
        </p:nvSpPr>
        <p:spPr>
          <a:xfrm>
            <a:off x="336103" y="1174991"/>
            <a:ext cx="5132250" cy="3970318"/>
          </a:xfrm>
          <a:prstGeom prst="rect">
            <a:avLst/>
          </a:prstGeom>
        </p:spPr>
        <p:txBody>
          <a:bodyPr wrap="square">
            <a:spAutoFit/>
          </a:bodyPr>
          <a:lstStyle/>
          <a:p>
            <a:pPr marL="285750" indent="-285750">
              <a:lnSpc>
                <a:spcPct val="100000"/>
              </a:lnSpc>
              <a:buFont typeface="Wingdings" panose="05000000000000000000" pitchFamily="2" charset="2"/>
              <a:buChar char="Ø"/>
            </a:pPr>
            <a:endParaRPr lang="en-US" b="1" dirty="0">
              <a:solidFill>
                <a:srgbClr val="FF0000"/>
              </a:solidFill>
            </a:endParaRPr>
          </a:p>
          <a:p>
            <a:pPr marL="285750" indent="-285750">
              <a:lnSpc>
                <a:spcPct val="100000"/>
              </a:lnSpc>
              <a:buFont typeface="Wingdings" panose="05000000000000000000" pitchFamily="2" charset="2"/>
              <a:buChar char="Ø"/>
            </a:pPr>
            <a:r>
              <a:rPr lang="en-US" b="1" dirty="0">
                <a:solidFill>
                  <a:srgbClr val="FF0000"/>
                </a:solidFill>
              </a:rPr>
              <a:t>REVIEW PREVIOUSLY CREATED FORM</a:t>
            </a:r>
            <a:r>
              <a:rPr lang="en-US" dirty="0"/>
              <a:t>, form will become </a:t>
            </a:r>
            <a:r>
              <a:rPr lang="en-US" b="1" dirty="0">
                <a:solidFill>
                  <a:srgbClr val="FF0000"/>
                </a:solidFill>
              </a:rPr>
              <a:t>READ ONLY</a:t>
            </a:r>
            <a:r>
              <a:rPr lang="en-US" dirty="0"/>
              <a:t>, upon creation of a new form</a:t>
            </a:r>
          </a:p>
          <a:p>
            <a:pPr>
              <a:lnSpc>
                <a:spcPct val="100000"/>
              </a:lnSpc>
            </a:pPr>
            <a:endParaRPr lang="en-US" dirty="0"/>
          </a:p>
          <a:p>
            <a:pPr marL="285750" indent="-285750">
              <a:lnSpc>
                <a:spcPct val="100000"/>
              </a:lnSpc>
              <a:buFont typeface="Wingdings" panose="05000000000000000000" pitchFamily="2" charset="2"/>
              <a:buChar char="Ø"/>
            </a:pPr>
            <a:r>
              <a:rPr lang="en-US" dirty="0"/>
              <a:t>All pending referrals must have an </a:t>
            </a:r>
            <a:r>
              <a:rPr lang="en-US" b="1" dirty="0"/>
              <a:t>Initial Meeting Note </a:t>
            </a:r>
            <a:r>
              <a:rPr lang="en-US" dirty="0"/>
              <a:t>completed</a:t>
            </a:r>
          </a:p>
          <a:p>
            <a:pPr marL="285750" indent="-285750">
              <a:lnSpc>
                <a:spcPct val="100000"/>
              </a:lnSpc>
              <a:buFont typeface="Wingdings" panose="05000000000000000000" pitchFamily="2" charset="2"/>
              <a:buChar char="Ø"/>
            </a:pPr>
            <a:endParaRPr lang="en-US" dirty="0"/>
          </a:p>
          <a:p>
            <a:pPr marL="285750" indent="-285750">
              <a:lnSpc>
                <a:spcPct val="100000"/>
              </a:lnSpc>
              <a:buFont typeface="Wingdings" panose="05000000000000000000" pitchFamily="2" charset="2"/>
              <a:buChar char="Ø"/>
            </a:pPr>
            <a:r>
              <a:rPr lang="en-US" b="1" dirty="0"/>
              <a:t>Closing</a:t>
            </a:r>
            <a:r>
              <a:rPr lang="en-US" dirty="0"/>
              <a:t> pending referrals, no further action required, record is archived </a:t>
            </a:r>
          </a:p>
          <a:p>
            <a:pPr marL="285750" indent="-285750">
              <a:lnSpc>
                <a:spcPct val="100000"/>
              </a:lnSpc>
              <a:buFont typeface="Wingdings" panose="05000000000000000000" pitchFamily="2" charset="2"/>
              <a:buChar char="Ø"/>
            </a:pPr>
            <a:endParaRPr lang="en-US" dirty="0"/>
          </a:p>
          <a:p>
            <a:pPr marL="285750" indent="-285750">
              <a:lnSpc>
                <a:spcPct val="100000"/>
              </a:lnSpc>
              <a:buFont typeface="Wingdings" panose="05000000000000000000" pitchFamily="2" charset="2"/>
              <a:buChar char="Ø"/>
            </a:pPr>
            <a:r>
              <a:rPr lang="en-US" b="1" dirty="0"/>
              <a:t>Accepting </a:t>
            </a:r>
            <a:r>
              <a:rPr lang="en-US" dirty="0"/>
              <a:t>pending referrals, </a:t>
            </a:r>
            <a:r>
              <a:rPr lang="en-US" b="1" dirty="0"/>
              <a:t>requires </a:t>
            </a:r>
            <a:r>
              <a:rPr lang="en-US" dirty="0"/>
              <a:t>an Individualized Plan </a:t>
            </a:r>
            <a:r>
              <a:rPr lang="en-US" b="1" dirty="0"/>
              <a:t>AND</a:t>
            </a:r>
            <a:r>
              <a:rPr lang="en-US" dirty="0"/>
              <a:t> Progress Monitoring Note completed</a:t>
            </a:r>
          </a:p>
        </p:txBody>
      </p:sp>
      <p:sp>
        <p:nvSpPr>
          <p:cNvPr id="10" name="TextBox 9">
            <a:extLst>
              <a:ext uri="{FF2B5EF4-FFF2-40B4-BE49-F238E27FC236}">
                <a16:creationId xmlns:a16="http://schemas.microsoft.com/office/drawing/2014/main" id="{BC1DEF5B-9839-4D24-B4D6-06D8571F341B}"/>
              </a:ext>
            </a:extLst>
          </p:cNvPr>
          <p:cNvSpPr txBox="1"/>
          <p:nvPr/>
        </p:nvSpPr>
        <p:spPr>
          <a:xfrm>
            <a:off x="763480" y="6267398"/>
            <a:ext cx="8069802" cy="523220"/>
          </a:xfrm>
          <a:prstGeom prst="rect">
            <a:avLst/>
          </a:prstGeom>
          <a:noFill/>
        </p:spPr>
        <p:txBody>
          <a:bodyPr wrap="square" rtlCol="0">
            <a:spAutoFit/>
          </a:bodyPr>
          <a:lstStyle/>
          <a:p>
            <a:r>
              <a:rPr lang="en-US" sz="1000" b="1"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8655492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99</a:t>
            </a:fld>
            <a:endParaRPr lang="en-US" dirty="0"/>
          </a:p>
        </p:txBody>
      </p:sp>
      <p:sp>
        <p:nvSpPr>
          <p:cNvPr id="5" name="Title 4"/>
          <p:cNvSpPr>
            <a:spLocks noGrp="1"/>
          </p:cNvSpPr>
          <p:nvPr>
            <p:ph type="title"/>
          </p:nvPr>
        </p:nvSpPr>
        <p:spPr>
          <a:xfrm>
            <a:off x="182053" y="22121"/>
            <a:ext cx="8779894" cy="954088"/>
          </a:xfrm>
        </p:spPr>
        <p:txBody>
          <a:bodyPr/>
          <a:lstStyle/>
          <a:p>
            <a:pPr algn="ctr"/>
            <a:r>
              <a:rPr lang="en-US" sz="3200" b="0" dirty="0">
                <a:latin typeface="+mj-lt"/>
              </a:rPr>
              <a:t>MTSS/RtI 2017 – 2018 End of Year Procedures </a:t>
            </a:r>
          </a:p>
        </p:txBody>
      </p:sp>
      <p:sp>
        <p:nvSpPr>
          <p:cNvPr id="7" name="Content Placeholder 1">
            <a:extLst>
              <a:ext uri="{FF2B5EF4-FFF2-40B4-BE49-F238E27FC236}">
                <a16:creationId xmlns:a16="http://schemas.microsoft.com/office/drawing/2014/main" id="{28B8B0A5-45AA-4A3A-B62E-02489F8C1013}"/>
              </a:ext>
            </a:extLst>
          </p:cNvPr>
          <p:cNvSpPr>
            <a:spLocks noGrp="1"/>
          </p:cNvSpPr>
          <p:nvPr>
            <p:ph idx="1"/>
          </p:nvPr>
        </p:nvSpPr>
        <p:spPr>
          <a:xfrm>
            <a:off x="6241773" y="1370866"/>
            <a:ext cx="2720173" cy="4116268"/>
          </a:xfrm>
        </p:spPr>
        <p:txBody>
          <a:bodyPr/>
          <a:lstStyle/>
          <a:p>
            <a:pPr algn="ctr">
              <a:lnSpc>
                <a:spcPct val="100000"/>
              </a:lnSpc>
            </a:pPr>
            <a:r>
              <a:rPr lang="en-US" sz="2400" dirty="0">
                <a:solidFill>
                  <a:schemeClr val="tx1"/>
                </a:solidFill>
                <a:latin typeface="Century Gothic" panose="020B0502020202020204" pitchFamily="34" charset="0"/>
              </a:rPr>
              <a:t>MTSS/RtI End of Year Procedures</a:t>
            </a:r>
          </a:p>
          <a:p>
            <a:pPr algn="ctr">
              <a:lnSpc>
                <a:spcPct val="100000"/>
              </a:lnSpc>
            </a:pPr>
            <a:r>
              <a:rPr lang="en-US" sz="2400" dirty="0">
                <a:solidFill>
                  <a:schemeClr val="tx1"/>
                </a:solidFill>
                <a:latin typeface="Century Gothic" panose="020B0502020202020204" pitchFamily="34" charset="0"/>
              </a:rPr>
              <a:t> must be completed by</a:t>
            </a:r>
          </a:p>
          <a:p>
            <a:pPr algn="ctr">
              <a:lnSpc>
                <a:spcPct val="100000"/>
              </a:lnSpc>
            </a:pPr>
            <a:r>
              <a:rPr lang="en-US" sz="2400" b="1" dirty="0">
                <a:solidFill>
                  <a:srgbClr val="FF0000"/>
                </a:solidFill>
                <a:latin typeface="Century Gothic" panose="020B0502020202020204" pitchFamily="34" charset="0"/>
              </a:rPr>
              <a:t>Thursday, June 7, 2018</a:t>
            </a:r>
          </a:p>
        </p:txBody>
      </p:sp>
      <p:pic>
        <p:nvPicPr>
          <p:cNvPr id="8" name="Picture 7">
            <a:extLst>
              <a:ext uri="{FF2B5EF4-FFF2-40B4-BE49-F238E27FC236}">
                <a16:creationId xmlns:a16="http://schemas.microsoft.com/office/drawing/2014/main" id="{DE76433C-BCAD-4BE1-B5B4-16B56A99C23A}"/>
              </a:ext>
            </a:extLst>
          </p:cNvPr>
          <p:cNvPicPr>
            <a:picLocks noChangeAspect="1"/>
          </p:cNvPicPr>
          <p:nvPr/>
        </p:nvPicPr>
        <p:blipFill rotWithShape="1">
          <a:blip r:embed="rId2">
            <a:clrChange>
              <a:clrFrom>
                <a:srgbClr val="FFFFFF"/>
              </a:clrFrom>
              <a:clrTo>
                <a:srgbClr val="FFFFFF">
                  <a:alpha val="0"/>
                </a:srgbClr>
              </a:clrTo>
            </a:clrChange>
          </a:blip>
          <a:srcRect t="11147" b="8826"/>
          <a:stretch/>
        </p:blipFill>
        <p:spPr>
          <a:xfrm>
            <a:off x="6371463" y="3591740"/>
            <a:ext cx="2593311" cy="2472695"/>
          </a:xfrm>
          <a:prstGeom prst="rect">
            <a:avLst/>
          </a:prstGeom>
          <a:ln>
            <a:noFill/>
          </a:ln>
        </p:spPr>
      </p:pic>
      <p:sp>
        <p:nvSpPr>
          <p:cNvPr id="9" name="Rectangle 8">
            <a:extLst>
              <a:ext uri="{FF2B5EF4-FFF2-40B4-BE49-F238E27FC236}">
                <a16:creationId xmlns:a16="http://schemas.microsoft.com/office/drawing/2014/main" id="{55621CB0-FBE1-4D95-BA2C-5771D8BB0A73}"/>
              </a:ext>
            </a:extLst>
          </p:cNvPr>
          <p:cNvSpPr/>
          <p:nvPr/>
        </p:nvSpPr>
        <p:spPr>
          <a:xfrm>
            <a:off x="277466" y="1263121"/>
            <a:ext cx="5964307" cy="4801314"/>
          </a:xfrm>
          <a:prstGeom prst="rect">
            <a:avLst/>
          </a:prstGeom>
        </p:spPr>
        <p:txBody>
          <a:bodyPr wrap="square">
            <a:spAutoFit/>
          </a:bodyPr>
          <a:lstStyle/>
          <a:p>
            <a:pPr marL="285750" indent="-285750">
              <a:lnSpc>
                <a:spcPct val="100000"/>
              </a:lnSpc>
              <a:buFont typeface="Wingdings" panose="05000000000000000000" pitchFamily="2" charset="2"/>
              <a:buChar char="Ø"/>
            </a:pPr>
            <a:r>
              <a:rPr lang="en-US" b="1" dirty="0">
                <a:solidFill>
                  <a:srgbClr val="FF0000"/>
                </a:solidFill>
              </a:rPr>
              <a:t>REVIEW PREVIOUSLY CREATED FORM</a:t>
            </a:r>
            <a:r>
              <a:rPr lang="en-US" dirty="0"/>
              <a:t>, form will become </a:t>
            </a:r>
            <a:r>
              <a:rPr lang="en-US" b="1" dirty="0">
                <a:solidFill>
                  <a:srgbClr val="FF0000"/>
                </a:solidFill>
              </a:rPr>
              <a:t>READ ONLY</a:t>
            </a:r>
            <a:r>
              <a:rPr lang="en-US" dirty="0"/>
              <a:t>, upon creation of a new form</a:t>
            </a:r>
          </a:p>
          <a:p>
            <a:pPr marL="285750" indent="-285750">
              <a:lnSpc>
                <a:spcPct val="100000"/>
              </a:lnSpc>
              <a:buFont typeface="Wingdings" panose="05000000000000000000" pitchFamily="2" charset="2"/>
              <a:buChar char="Ø"/>
            </a:pPr>
            <a:endParaRPr lang="en-US" b="1" dirty="0"/>
          </a:p>
          <a:p>
            <a:pPr marL="285750" indent="-285750">
              <a:lnSpc>
                <a:spcPct val="100000"/>
              </a:lnSpc>
              <a:buFont typeface="Wingdings" panose="05000000000000000000" pitchFamily="2" charset="2"/>
              <a:buChar char="Ø"/>
            </a:pPr>
            <a:r>
              <a:rPr lang="en-US" b="1" dirty="0"/>
              <a:t>Holding</a:t>
            </a:r>
            <a:r>
              <a:rPr lang="en-US" dirty="0"/>
              <a:t> pending referrals, requires a Progress Monitoring Note completed </a:t>
            </a:r>
            <a:r>
              <a:rPr lang="en-US" b="1" dirty="0"/>
              <a:t>AND</a:t>
            </a:r>
            <a:r>
              <a:rPr lang="en-US" dirty="0"/>
              <a:t> an Individualized Plan if Hold is reviewed and then accepted, (suggest accept or close) </a:t>
            </a:r>
          </a:p>
          <a:p>
            <a:pPr>
              <a:lnSpc>
                <a:spcPct val="100000"/>
              </a:lnSpc>
            </a:pPr>
            <a:endParaRPr lang="en-US" dirty="0"/>
          </a:p>
          <a:p>
            <a:pPr marL="285750" indent="-285750">
              <a:lnSpc>
                <a:spcPct val="100000"/>
              </a:lnSpc>
              <a:buFont typeface="Wingdings" panose="05000000000000000000" pitchFamily="2" charset="2"/>
              <a:buChar char="Ø"/>
            </a:pPr>
            <a:r>
              <a:rPr lang="en-US" dirty="0"/>
              <a:t>All RtI </a:t>
            </a:r>
            <a:r>
              <a:rPr lang="en-US" b="1" dirty="0"/>
              <a:t>Needs Review, Hold, In-Progress</a:t>
            </a:r>
            <a:r>
              <a:rPr lang="en-US" dirty="0"/>
              <a:t> records require a Progress Monitoring Form completed (other forms required as determined)</a:t>
            </a:r>
          </a:p>
          <a:p>
            <a:pPr>
              <a:lnSpc>
                <a:spcPct val="100000"/>
              </a:lnSpc>
            </a:pPr>
            <a:endParaRPr lang="en-US" dirty="0"/>
          </a:p>
          <a:p>
            <a:pPr marL="285750" indent="-285750">
              <a:lnSpc>
                <a:spcPct val="100000"/>
              </a:lnSpc>
              <a:buFont typeface="Wingdings" panose="05000000000000000000" pitchFamily="2" charset="2"/>
              <a:buChar char="Ø"/>
            </a:pPr>
            <a:r>
              <a:rPr lang="en-US" b="1" dirty="0"/>
              <a:t>Export BASIS Excel files </a:t>
            </a:r>
            <a:r>
              <a:rPr lang="en-US" dirty="0"/>
              <a:t>for 2017 – 2018 data </a:t>
            </a:r>
          </a:p>
          <a:p>
            <a:pPr marL="800100" lvl="1" indent="-342900">
              <a:buAutoNum type="arabicPeriod"/>
            </a:pPr>
            <a:r>
              <a:rPr lang="en-US" dirty="0"/>
              <a:t>Risk Factors Tab </a:t>
            </a:r>
          </a:p>
          <a:p>
            <a:pPr marL="800100" lvl="1" indent="-342900">
              <a:buAutoNum type="arabicPeriod"/>
            </a:pPr>
            <a:r>
              <a:rPr lang="en-US" dirty="0"/>
              <a:t>Attendance Tab </a:t>
            </a:r>
          </a:p>
          <a:p>
            <a:pPr marL="800100" lvl="1" indent="-342900">
              <a:buAutoNum type="arabicPeriod"/>
            </a:pPr>
            <a:r>
              <a:rPr lang="en-US" dirty="0"/>
              <a:t>RtI Maintenance Queue</a:t>
            </a:r>
          </a:p>
        </p:txBody>
      </p:sp>
      <p:sp>
        <p:nvSpPr>
          <p:cNvPr id="10" name="TextBox 9">
            <a:extLst>
              <a:ext uri="{FF2B5EF4-FFF2-40B4-BE49-F238E27FC236}">
                <a16:creationId xmlns:a16="http://schemas.microsoft.com/office/drawing/2014/main" id="{72FDD3C7-2AB3-4CCA-9D1B-649670D8EE89}"/>
              </a:ext>
            </a:extLst>
          </p:cNvPr>
          <p:cNvSpPr txBox="1"/>
          <p:nvPr/>
        </p:nvSpPr>
        <p:spPr>
          <a:xfrm>
            <a:off x="763480" y="6267398"/>
            <a:ext cx="8069802" cy="523220"/>
          </a:xfrm>
          <a:prstGeom prst="rect">
            <a:avLst/>
          </a:prstGeom>
          <a:noFill/>
        </p:spPr>
        <p:txBody>
          <a:bodyPr wrap="square" rtlCol="0">
            <a:spAutoFit/>
          </a:bodyPr>
          <a:lstStyle/>
          <a:p>
            <a:r>
              <a:rPr lang="en-US" sz="1000" b="1" dirty="0">
                <a:solidFill>
                  <a:srgbClr val="0095D3"/>
                </a:solidFill>
                <a:latin typeface="Arial Narrow Bold" panose="020B0706020202030204" pitchFamily="34" charset="0"/>
              </a:rPr>
              <a:t>Diversity, Prevention &amp; Intervention Department     </a:t>
            </a:r>
            <a:r>
              <a:rPr lang="en-US" sz="1000" dirty="0">
                <a:solidFill>
                  <a:srgbClr val="0095D3"/>
                </a:solidFill>
                <a:latin typeface="Arial Narrow Bold" panose="020B0706020202030204" pitchFamily="34" charset="0"/>
                <a:cs typeface="Arial Black"/>
              </a:rPr>
              <a:t>Adrienne Dixson, RtI Specialist  - 754-321-1691</a:t>
            </a:r>
          </a:p>
          <a:p>
            <a:endParaRPr lang="en-US" dirty="0"/>
          </a:p>
        </p:txBody>
      </p:sp>
    </p:spTree>
    <p:extLst>
      <p:ext uri="{BB962C8B-B14F-4D97-AF65-F5344CB8AC3E}">
        <p14:creationId xmlns:p14="http://schemas.microsoft.com/office/powerpoint/2010/main" val="3189156621"/>
      </p:ext>
    </p:extLst>
  </p:cSld>
  <p:clrMapOvr>
    <a:masterClrMapping/>
  </p:clrMapOvr>
</p:sld>
</file>

<file path=ppt/theme/theme1.xml><?xml version="1.0" encoding="utf-8"?>
<a:theme xmlns:a="http://schemas.openxmlformats.org/drawingml/2006/main" name="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PI Template 2018">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I Template 2018" id="{90076CBD-25EE-4A0F-8338-22D58B4D51E4}" vid="{FCDFD3CA-5B4F-417C-B66B-7AD32F9335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21947</TotalTime>
  <Words>10607</Words>
  <Application>Microsoft Office PowerPoint</Application>
  <PresentationFormat>On-screen Show (4:3)</PresentationFormat>
  <Paragraphs>1886</Paragraphs>
  <Slides>143</Slides>
  <Notes>54</Notes>
  <HiddenSlides>0</HiddenSlides>
  <MMClips>0</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143</vt:i4>
      </vt:variant>
    </vt:vector>
  </HeadingPairs>
  <TitlesOfParts>
    <vt:vector size="172" baseType="lpstr">
      <vt:lpstr>Gulim</vt:lpstr>
      <vt:lpstr>MS Mincho</vt:lpstr>
      <vt:lpstr>ＭＳ Ｐゴシック</vt:lpstr>
      <vt:lpstr>ＭＳ Ｐゴシック</vt:lpstr>
      <vt:lpstr>Arabic Typesetting</vt:lpstr>
      <vt:lpstr>Arial</vt:lpstr>
      <vt:lpstr>Arial Black</vt:lpstr>
      <vt:lpstr>Arial Narrow</vt:lpstr>
      <vt:lpstr>Arial Narrow Bold</vt:lpstr>
      <vt:lpstr>Calibri</vt:lpstr>
      <vt:lpstr>Cambria</vt:lpstr>
      <vt:lpstr>Castellar</vt:lpstr>
      <vt:lpstr>Century Gothic</vt:lpstr>
      <vt:lpstr>Copperplate Gothic Bold</vt:lpstr>
      <vt:lpstr>Courier New</vt:lpstr>
      <vt:lpstr>Elephant</vt:lpstr>
      <vt:lpstr>Franklin Gothic Book</vt:lpstr>
      <vt:lpstr>Geneva</vt:lpstr>
      <vt:lpstr>Helvetica</vt:lpstr>
      <vt:lpstr>Symbol</vt:lpstr>
      <vt:lpstr>Times</vt:lpstr>
      <vt:lpstr>Times New Roman</vt:lpstr>
      <vt:lpstr>Times New Roman Bold</vt:lpstr>
      <vt:lpstr>Verdana</vt:lpstr>
      <vt:lpstr>Wingdings</vt:lpstr>
      <vt:lpstr>Zapf Dingbats</vt:lpstr>
      <vt:lpstr>Office Theme</vt:lpstr>
      <vt:lpstr>1_Office Theme</vt:lpstr>
      <vt:lpstr>1_DPI Template 2018</vt:lpstr>
      <vt:lpstr>PowerPoint Presentation</vt:lpstr>
      <vt:lpstr>PowerPoint Presentation</vt:lpstr>
      <vt:lpstr>         BCPS STRATEGIC PLAN GOAL:  EFFECTIVE COMMUNICATION  </vt:lpstr>
      <vt:lpstr>    SCHOOL IMPROVEMENT INFORMATION  NEEDS TO BE POSTED ON ALL SCHOOL WEBSITES </vt:lpstr>
      <vt:lpstr>     </vt:lpstr>
      <vt:lpstr>    SCHOOL IMPROVEMENT  DATES/DEADLINES 2018-2019 </vt:lpstr>
      <vt:lpstr>AGENDA</vt:lpstr>
      <vt:lpstr>OFFICE OF SERVICE QUALITY  754-321-3850  </vt:lpstr>
      <vt:lpstr>SCHOOL IMPROVEMENT PLAN</vt:lpstr>
      <vt:lpstr>      BEST Practice #1 </vt:lpstr>
      <vt:lpstr>      BEST Practice #2 </vt:lpstr>
      <vt:lpstr>      BEST Practice #3 </vt:lpstr>
      <vt:lpstr>Best Practice #4</vt:lpstr>
      <vt:lpstr>Best Practice #4</vt:lpstr>
      <vt:lpstr>Best Practice #4</vt:lpstr>
      <vt:lpstr>State, District, and School Goals Alignment</vt:lpstr>
      <vt:lpstr>Best Practice #4</vt:lpstr>
      <vt:lpstr> SOCIAL AND EMOTIONAL LEARNING </vt:lpstr>
      <vt:lpstr>     BCPS SEL VISION &amp; MISSION</vt:lpstr>
      <vt:lpstr>SKILLS THAT MATTER!</vt:lpstr>
      <vt:lpstr>                      Developmental Tasks of  Social &amp; Emotional Competence </vt:lpstr>
      <vt:lpstr>PowerPoint Presentation</vt:lpstr>
      <vt:lpstr>PowerPoint Presentation</vt:lpstr>
      <vt:lpstr>  Social &amp; Emotional Learning Goals</vt:lpstr>
      <vt:lpstr>SEL: A Four Pronged Approach </vt:lpstr>
      <vt:lpstr>Examples of Programmatic Efforts   </vt:lpstr>
      <vt:lpstr> SEL Successes</vt:lpstr>
      <vt:lpstr> SEL Implementation Steps </vt:lpstr>
      <vt:lpstr>GOALS, STRATEGIES &amp; ACTIVITIES</vt:lpstr>
      <vt:lpstr>SIP RESOURCES</vt:lpstr>
      <vt:lpstr> OFFICE OF SERVICE QUALITY  754-321-3850 </vt:lpstr>
      <vt:lpstr>OSPA/OSQ WEBSITE </vt:lpstr>
      <vt:lpstr>SBBC POLICY 1403 &amp; 1403-A</vt:lpstr>
      <vt:lpstr>SBBC POLICY 1403-A SCHOOL ACCOUNTABILITY &amp; IMPROVEMENT GUIDELINES</vt:lpstr>
      <vt:lpstr>SBBC POLICY 1403-A SCHOOL ACCOUNTABILITY &amp; IMPROVEMENT GUIDELINES</vt:lpstr>
      <vt:lpstr>SBBC POLICY 1403-A SCHOOL ACCOUNTABILITY &amp; IMPROVEMENT GUIDELINES</vt:lpstr>
      <vt:lpstr>SBBC POLICY 1403-A SCHOOL ACCOUNTABILITY &amp; IMPROVEMENT GUIDELINES</vt:lpstr>
      <vt:lpstr>SBBC POLICY 1403-A SCHOOL ACCOUNTABILITY &amp; IMPROVEMENT GUIDELINES</vt:lpstr>
      <vt:lpstr>NEW &amp; CONTINUATION WAIVERS</vt:lpstr>
      <vt:lpstr>SBBC SIP FOR ALL SCHOOLS</vt:lpstr>
      <vt:lpstr>OFFICE OF SERVICE QUALITY </vt:lpstr>
      <vt:lpstr>FLDOE SAC MEETING MINUTES TEMPLATE</vt:lpstr>
      <vt:lpstr>FLDOE SAC MEETING MINUTES TEMPLATE</vt:lpstr>
      <vt:lpstr>FLDOE SAC MEETING MINUTES TEMPLATE</vt:lpstr>
      <vt:lpstr>FLDOE SAC MEETING MINUTES TEMPLATE</vt:lpstr>
      <vt:lpstr>ROBERTS RULES OF ORDER</vt:lpstr>
      <vt:lpstr>OFFICE OF SERVICE QUALITY </vt:lpstr>
      <vt:lpstr>    SAC  BYLAWS </vt:lpstr>
      <vt:lpstr>     SAC MEMBERSHIP</vt:lpstr>
      <vt:lpstr>SAC OFFICERS </vt:lpstr>
      <vt:lpstr>SAC MEETINGS  </vt:lpstr>
      <vt:lpstr>SAC MEETINGS  </vt:lpstr>
      <vt:lpstr>OFFICE OF SERVICE QUALITY </vt:lpstr>
      <vt:lpstr>     AdvancED eProve  STAKEHOLDER SURVEYS </vt:lpstr>
      <vt:lpstr>SURVEY PROCESS</vt:lpstr>
      <vt:lpstr>SURVEY COMMUNICATION</vt:lpstr>
      <vt:lpstr>PowerPoint Presentation</vt:lpstr>
      <vt:lpstr>SHARE SURVEY RESULTS</vt:lpstr>
      <vt:lpstr>PowerPoint Presentation</vt:lpstr>
      <vt:lpstr>OFFICE OF SERVICE QUALITY </vt:lpstr>
      <vt:lpstr> Attendance plan </vt:lpstr>
      <vt:lpstr>PLAN STRUCTURE: Attendance Plan</vt:lpstr>
      <vt:lpstr>Attendance Plan: Tiers and Strategies</vt:lpstr>
      <vt:lpstr>Attendance Plan: Chronic Absenteeism</vt:lpstr>
      <vt:lpstr>ATTENDANCE PLAN DATA</vt:lpstr>
      <vt:lpstr>ATTENDANCE PLAN GOALS</vt:lpstr>
      <vt:lpstr>ATTENDANCE PLANS TIERS &amp; STRATEGIES</vt:lpstr>
      <vt:lpstr>RESOURCES TO HELP WITH THE PLAN</vt:lpstr>
      <vt:lpstr>RESOURCES TO HELP WITH THE PLAN</vt:lpstr>
      <vt:lpstr>RESOURCES TO HELP WITH THE PLAN</vt:lpstr>
      <vt:lpstr> OFFICE OF SERVICE QUALITY </vt:lpstr>
      <vt:lpstr>Office of Family and Community Engagement</vt:lpstr>
      <vt:lpstr>From “Involvement” to “Engagement”</vt:lpstr>
      <vt:lpstr> FACE Plan in SIP Engagement Goal </vt:lpstr>
      <vt:lpstr>FACE Plan in SIP Strategy #1</vt:lpstr>
      <vt:lpstr>Strategy #1</vt:lpstr>
      <vt:lpstr>Strategy #1</vt:lpstr>
      <vt:lpstr>FACE Plan in SIP  Strategy #2</vt:lpstr>
      <vt:lpstr>     Strategy #2:    </vt:lpstr>
      <vt:lpstr>Strategy #2 Programs and Services Checklist</vt:lpstr>
      <vt:lpstr>FACE Plan in SIP Strategy #3</vt:lpstr>
      <vt:lpstr>    Strategy #3   </vt:lpstr>
      <vt:lpstr>Strategy #3</vt:lpstr>
      <vt:lpstr>FACE Plan in SIP Strategy #4</vt:lpstr>
      <vt:lpstr> Strategy #4 </vt:lpstr>
      <vt:lpstr>Strategy #4</vt:lpstr>
      <vt:lpstr>FACE Plan in SIP Strategy #5</vt:lpstr>
      <vt:lpstr> Strategy #5   </vt:lpstr>
      <vt:lpstr>Strategy #5</vt:lpstr>
      <vt:lpstr>Questions and Support</vt:lpstr>
      <vt:lpstr> OFFICE OF SERVICE QUALITY </vt:lpstr>
      <vt:lpstr>SAM Self-Assessment of Multi-Tiered System of Supports Instrument</vt:lpstr>
      <vt:lpstr>Multi-Tiered System of Supports</vt:lpstr>
      <vt:lpstr>PowerPoint Presentation</vt:lpstr>
      <vt:lpstr>MTSS/RtI Policy</vt:lpstr>
      <vt:lpstr>SAM Administration Timeline</vt:lpstr>
      <vt:lpstr>SAM Next Steps </vt:lpstr>
      <vt:lpstr>MTSS/RtI 2017 – 2018 End of Year Procedures </vt:lpstr>
      <vt:lpstr>MTSS/RtI 2017 – 2018 End of Year Procedures </vt:lpstr>
      <vt:lpstr>Professional Learning </vt:lpstr>
      <vt:lpstr>Resources And Support</vt:lpstr>
      <vt:lpstr> Questions &amp; Answers </vt:lpstr>
      <vt:lpstr> OFFICE OF SERVICE QUALITY </vt:lpstr>
      <vt:lpstr> TITLE 1 SCHOOLS  2018-2019</vt:lpstr>
      <vt:lpstr> TITLE 1 SCHOOLS  2018-2019</vt:lpstr>
      <vt:lpstr>PowerPoint Presentation</vt:lpstr>
      <vt:lpstr>PowerPoint Presentation</vt:lpstr>
      <vt:lpstr>PowerPoint Presentation</vt:lpstr>
      <vt:lpstr>DIRECT LINK TO OSPA CENTRA 2.0</vt:lpstr>
      <vt:lpstr>PowerPoint Presentation</vt:lpstr>
      <vt:lpstr>PowerPoint Presentation</vt:lpstr>
      <vt:lpstr>PowerPoint Presentation</vt:lpstr>
      <vt:lpstr>PowerPoint Presentation</vt:lpstr>
      <vt:lpstr>PowerPoint Presentation</vt:lpstr>
      <vt:lpstr> *PRE-SCHOOL TRANSITION*</vt:lpstr>
      <vt:lpstr> PARENT INVOLVEMENT Action Plan</vt:lpstr>
      <vt:lpstr>PARENT &amp; FAMILY ENGAGEMENT Action Plan</vt:lpstr>
      <vt:lpstr>PARENT &amp; FAMILY ENGAGEMENT Action Plan</vt:lpstr>
      <vt:lpstr>  Suggestions for Best Practices</vt:lpstr>
      <vt:lpstr>Need help?  Contact us!</vt:lpstr>
      <vt:lpstr> OFFICE OF SERVICE QUALITY </vt:lpstr>
      <vt:lpstr>PowerPoint Presentation</vt:lpstr>
      <vt:lpstr>PowerPoint Presentation</vt:lpstr>
      <vt:lpstr>PowerPoint Presentation</vt:lpstr>
      <vt:lpstr>Where is my feedback?</vt:lpstr>
      <vt:lpstr>PowerPoint Presentation</vt:lpstr>
      <vt:lpstr>PowerPoint Presentation</vt:lpstr>
      <vt:lpstr>PowerPoint Presentation</vt:lpstr>
      <vt:lpstr>PowerPoint Presentation</vt:lpstr>
      <vt:lpstr>Finally…</vt:lpstr>
      <vt:lpstr>PowerPoint Presentation</vt:lpstr>
      <vt:lpstr>PowerPoint Presentation</vt:lpstr>
      <vt:lpstr> best practices for inclusive education </vt:lpstr>
      <vt:lpstr>best Practices for Inclusive Education</vt:lpstr>
      <vt:lpstr>The BPIE Process</vt:lpstr>
      <vt:lpstr>PowerPoint Presentation</vt:lpstr>
      <vt:lpstr>PowerPoint Presentation</vt:lpstr>
      <vt:lpstr>School BPIE Crosswalk </vt:lpstr>
      <vt:lpstr>BPIE Guidance Document</vt:lpstr>
      <vt:lpstr>Assistance to Complete the School BPIE </vt:lpstr>
      <vt:lpstr>Assistance to Complete the School BPIE </vt:lpstr>
      <vt:lpstr>Questions and Support</vt:lpstr>
      <vt:lpstr>     SIP TRAINING 2017-18 SIP TRAINING 2017-18  SIP TRAINING 2018-19</vt:lpstr>
    </vt:vector>
  </TitlesOfParts>
  <Company>Nancy Nord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 Nord</dc:creator>
  <cp:lastModifiedBy>Donna R. Boruch</cp:lastModifiedBy>
  <cp:revision>798</cp:revision>
  <cp:lastPrinted>2018-05-02T16:25:56Z</cp:lastPrinted>
  <dcterms:created xsi:type="dcterms:W3CDTF">2014-12-19T16:36:55Z</dcterms:created>
  <dcterms:modified xsi:type="dcterms:W3CDTF">2018-05-08T15:30:16Z</dcterms:modified>
</cp:coreProperties>
</file>