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06" r:id="rId3"/>
    <p:sldId id="299" r:id="rId4"/>
    <p:sldId id="301" r:id="rId5"/>
    <p:sldId id="302" r:id="rId6"/>
    <p:sldId id="303" r:id="rId7"/>
    <p:sldId id="304" r:id="rId8"/>
    <p:sldId id="309" r:id="rId9"/>
    <p:sldId id="308" r:id="rId10"/>
    <p:sldId id="264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89AD4"/>
    <a:srgbClr val="EDB749"/>
    <a:srgbClr val="EBEBEB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6" autoAdjust="0"/>
    <p:restoredTop sz="86438" autoAdjust="0"/>
  </p:normalViewPr>
  <p:slideViewPr>
    <p:cSldViewPr snapToGrid="0" snapToObjects="1">
      <p:cViewPr>
        <p:scale>
          <a:sx n="116" d="100"/>
          <a:sy n="116" d="100"/>
        </p:scale>
        <p:origin x="-464" y="1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96A69-BB4D-0C43-BE60-D81F0BD5FE35}" type="datetimeFigureOut">
              <a:rPr lang="en-US" smtClean="0"/>
              <a:t>2/5/16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047E7-3F32-2043-84CB-13CA2EC71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047E7-3F32-2043-84CB-13CA2EC7187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568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047E7-3F32-2043-84CB-13CA2EC7187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0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over_fina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40855"/>
            <a:ext cx="7622883" cy="1162050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rgbClr val="489AD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621488"/>
            <a:ext cx="1828800" cy="182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4524" y="3093682"/>
            <a:ext cx="3254943" cy="7489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2694354" y="4527550"/>
            <a:ext cx="1828800" cy="182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20846" y="4527550"/>
            <a:ext cx="1828800" cy="182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>
          <a:xfrm>
            <a:off x="6562087" y="2636482"/>
            <a:ext cx="1822795" cy="18138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fld id="{ADD405E5-CDC9-43A6-8FFE-1E8C06A7AAFD}" type="datetime1">
              <a:rPr lang="en-US" altLang="en-US"/>
              <a:pPr/>
              <a:t>2/5/16</a:t>
            </a:fld>
            <a:endParaRPr lang="en-US" alt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A433F946-CD2D-4B64-8CCF-FFD0ADFD37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567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1A497C-9D03-40EC-BC18-2AEBE0F4EEAD}" type="datetime1">
              <a:rPr lang="en-US" altLang="en-US"/>
              <a:pPr/>
              <a:t>2/5/16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B9C59-151E-4522-BDF9-B7DDF64BA38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011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3691BA-D1EC-4661-9F15-9109DC03BA0E}" type="datetime1">
              <a:rPr lang="en-US" altLang="en-US"/>
              <a:pPr/>
              <a:t>2/5/16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6FAB8-84E4-4FB6-8B05-2F53AD131E4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165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E9F778-1B2E-48F8-BBB0-0E3D7492C851}" type="datetime1">
              <a:rPr lang="en-US" altLang="en-US"/>
              <a:pPr/>
              <a:t>2/5/16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6C9D9-745B-45E6-81B6-FD87AA80D82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62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lide_2_fina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577" y="3701143"/>
            <a:ext cx="7251700" cy="975860"/>
          </a:xfrm>
        </p:spPr>
        <p:txBody>
          <a:bodyPr/>
          <a:lstStyle>
            <a:lvl1pPr algn="r">
              <a:defRPr b="1">
                <a:solidFill>
                  <a:srgbClr val="EDB74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6044" y="5234214"/>
            <a:ext cx="4773386" cy="58238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769100" y="4800600"/>
            <a:ext cx="1571625" cy="1431925"/>
          </a:xfr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59E68C-7DBC-4CD2-ADFA-3C2720381E8E}" type="datetime1">
              <a:rPr lang="en-US" altLang="en-US"/>
              <a:pPr/>
              <a:t>2/5/16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AE10A20-7134-4ADA-A198-CDB07298103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613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lide_3_fina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29" y="1230426"/>
            <a:ext cx="5437414" cy="1082788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286" y="2703286"/>
            <a:ext cx="3699102" cy="63976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489AD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356" y="4109357"/>
            <a:ext cx="3309031" cy="156028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8286" y="3343048"/>
            <a:ext cx="7629071" cy="639762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4109357"/>
            <a:ext cx="3564618" cy="156028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781429" y="983119"/>
            <a:ext cx="1561488" cy="14635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66BFFD2-E39C-49E3-97F6-B25E7E3A9910}" type="datetime1">
              <a:rPr lang="en-US" altLang="en-US"/>
              <a:pPr/>
              <a:t>2/5/16</a:t>
            </a:fld>
            <a:endParaRPr lang="en-US" alt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BFA1368-8184-48F2-A2DB-BB93239E07F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621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lide_5_fina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29" y="1230426"/>
            <a:ext cx="5437414" cy="1082788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286" y="2703286"/>
            <a:ext cx="3699102" cy="48078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489AD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8285" y="3242582"/>
            <a:ext cx="2286000" cy="16002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24200" y="3242582"/>
            <a:ext cx="5221514" cy="1600200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8286" y="4943248"/>
            <a:ext cx="7547428" cy="97971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782186" y="990753"/>
            <a:ext cx="1575180" cy="14426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0E898A10-AD83-4B0B-AE3A-6663D4CE7B58}" type="datetime1">
              <a:rPr lang="en-US" altLang="en-US"/>
              <a:pPr/>
              <a:t>2/5/16</a:t>
            </a:fld>
            <a:endParaRPr lang="en-US" alt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AB147FC-06F7-4A76-A7BA-DE5749EA514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484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lide_4_fina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29" y="1230426"/>
            <a:ext cx="5437414" cy="1082788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286" y="2703286"/>
            <a:ext cx="3699102" cy="63976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489AD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8286" y="3465286"/>
            <a:ext cx="3699101" cy="220435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703286"/>
            <a:ext cx="3782331" cy="639762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489AD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65286"/>
            <a:ext cx="3782331" cy="220435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777188" y="1008063"/>
            <a:ext cx="1586160" cy="14336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11D2678-02FB-44CE-9B90-C4E5EE83EBF2}" type="datetime1">
              <a:rPr lang="en-US" altLang="en-US"/>
              <a:pPr/>
              <a:t>2/5/16</a:t>
            </a:fld>
            <a:endParaRPr lang="en-US" alt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66D598E-204F-44FB-83A2-3D645C254B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52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ast Slide_2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88" y="961571"/>
            <a:ext cx="3977141" cy="566738"/>
          </a:xfrm>
        </p:spPr>
        <p:txBody>
          <a:bodyPr>
            <a:noAutofit/>
          </a:bodyPr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67429" y="2077357"/>
            <a:ext cx="4572000" cy="2286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4727463"/>
            <a:ext cx="5936342" cy="352539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89E7C3-52C2-45F9-8178-891976C7F152}" type="datetime1">
              <a:rPr lang="en-US" altLang="en-US"/>
              <a:pPr/>
              <a:t>2/5/16</a:t>
            </a:fld>
            <a:endParaRPr lang="en-US" alt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79447-9CCC-4695-816C-0C6D3C2634D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788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FBE8F-23DC-4E7A-BE15-0747285F5CB7}" type="datetime1">
              <a:rPr lang="en-US" altLang="en-US"/>
              <a:pPr/>
              <a:t>2/5/16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344D7-33D2-470C-A6AD-0F48E8E9F36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297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BC3E5-AECD-4178-9855-4C3A636C1D33}" type="datetime1">
              <a:rPr lang="en-US" altLang="en-US"/>
              <a:pPr/>
              <a:t>2/5/16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DF389-6F0C-4285-BCB7-B2D95A88815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84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7BB79-9335-4305-AB6B-1FE826B27889}" type="datetime1">
              <a:rPr lang="en-US" altLang="en-US"/>
              <a:pPr/>
              <a:t>2/5/16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D700C-A97B-4A7F-A635-A5B6C122041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205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17BF3F6-2A25-4723-B514-DFF20B46B9A4}" type="datetime1">
              <a:rPr lang="en-US" altLang="en-US"/>
              <a:pPr/>
              <a:t>2/5/16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99AFD10-DCEE-47DE-86C5-26429C253FB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>
          <a:xfrm>
            <a:off x="0" y="416050"/>
            <a:ext cx="9064630" cy="2069307"/>
          </a:xfrm>
        </p:spPr>
        <p:txBody>
          <a:bodyPr>
            <a:noAutofit/>
          </a:bodyPr>
          <a:lstStyle/>
          <a:p>
            <a:r>
              <a:rPr lang="en-US" altLang="en-US" sz="4000" dirty="0" smtClean="0">
                <a:solidFill>
                  <a:schemeClr val="accent3"/>
                </a:solidFill>
                <a:ea typeface="ＭＳ Ｐゴシック" pitchFamily="34" charset="-128"/>
              </a:rPr>
              <a:t>Accreditation (AdvancED)</a:t>
            </a:r>
            <a:br>
              <a:rPr lang="en-US" altLang="en-US" sz="4000" dirty="0" smtClean="0">
                <a:solidFill>
                  <a:schemeClr val="accent3"/>
                </a:solidFill>
                <a:ea typeface="ＭＳ Ｐゴシック" pitchFamily="34" charset="-128"/>
              </a:rPr>
            </a:br>
            <a:r>
              <a:rPr lang="en-US" altLang="en-US" sz="4000" dirty="0" smtClean="0">
                <a:solidFill>
                  <a:schemeClr val="accent3"/>
                </a:solidFill>
                <a:ea typeface="ＭＳ Ｐゴシック" pitchFamily="34" charset="-128"/>
              </a:rPr>
              <a:t>STANDARD </a:t>
            </a:r>
            <a:r>
              <a:rPr lang="en-US" altLang="en-US" sz="4000" dirty="0" smtClean="0">
                <a:solidFill>
                  <a:schemeClr val="accent3"/>
                </a:solidFill>
                <a:ea typeface="ＭＳ Ｐゴシック" pitchFamily="34" charset="-128"/>
              </a:rPr>
              <a:t>#5: USING RESULTS FOR CONTINUOUS IMPROVEMENT</a:t>
            </a:r>
            <a:endParaRPr lang="en-US" altLang="en-US" sz="4000" i="1" dirty="0" smtClean="0">
              <a:ea typeface="ＭＳ Ｐゴシック" pitchFamily="34" charset="-128"/>
            </a:endParaRPr>
          </a:p>
        </p:txBody>
      </p:sp>
      <p:pic>
        <p:nvPicPr>
          <p:cNvPr id="14338" name="Content Placeholder 12" descr="Teacher w Girl_Ele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620963"/>
            <a:ext cx="1828800" cy="1828800"/>
          </a:xfrm>
        </p:spPr>
      </p:pic>
      <p:sp>
        <p:nvSpPr>
          <p:cNvPr id="14339" name="Text Placeholder 9"/>
          <p:cNvSpPr>
            <a:spLocks noGrp="1"/>
          </p:cNvSpPr>
          <p:nvPr>
            <p:ph type="body" sz="half" idx="2"/>
          </p:nvPr>
        </p:nvSpPr>
        <p:spPr>
          <a:xfrm>
            <a:off x="2590800" y="2485357"/>
            <a:ext cx="3994150" cy="1964405"/>
          </a:xfrm>
        </p:spPr>
        <p:txBody>
          <a:bodyPr>
            <a:normAutofit/>
          </a:bodyPr>
          <a:lstStyle/>
          <a:p>
            <a:r>
              <a:rPr lang="en-US" altLang="en-US" sz="2800" b="1" dirty="0" smtClean="0">
                <a:latin typeface="+mj-lt"/>
                <a:ea typeface="ＭＳ Ｐゴシック" pitchFamily="34" charset="-128"/>
              </a:rPr>
              <a:t>Office of Service Quality</a:t>
            </a:r>
          </a:p>
          <a:p>
            <a:endParaRPr lang="en-US" altLang="en-US" sz="800" b="1" dirty="0" smtClean="0">
              <a:latin typeface="+mj-lt"/>
              <a:ea typeface="ＭＳ Ｐゴシック" pitchFamily="34" charset="-128"/>
            </a:endParaRPr>
          </a:p>
          <a:p>
            <a:r>
              <a:rPr lang="en-US" altLang="en-US" sz="2000" dirty="0" smtClean="0">
                <a:latin typeface="+mj-lt"/>
                <a:ea typeface="ＭＳ Ｐゴシック" pitchFamily="34" charset="-128"/>
              </a:rPr>
              <a:t>Veda Hudge, Director</a:t>
            </a:r>
          </a:p>
          <a:p>
            <a:endParaRPr lang="en-US" altLang="en-US" sz="800" dirty="0" smtClean="0">
              <a:latin typeface="+mj-lt"/>
              <a:ea typeface="ＭＳ Ｐゴシック" pitchFamily="34" charset="-128"/>
            </a:endParaRPr>
          </a:p>
          <a:p>
            <a:r>
              <a:rPr lang="en-US" altLang="en-US" sz="1400" dirty="0" smtClean="0">
                <a:latin typeface="+mj-lt"/>
                <a:ea typeface="ＭＳ Ｐゴシック" pitchFamily="34" charset="-128"/>
              </a:rPr>
              <a:t>Donna Boruch, Coordinator, School Improvement</a:t>
            </a:r>
          </a:p>
        </p:txBody>
      </p:sp>
      <p:pic>
        <p:nvPicPr>
          <p:cNvPr id="14340" name="Content Placeholder 9" descr="kids in labcoats_middle.jpg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3988" y="4527550"/>
            <a:ext cx="1828800" cy="1828800"/>
          </a:xfrm>
        </p:spPr>
      </p:pic>
      <p:pic>
        <p:nvPicPr>
          <p:cNvPr id="14341" name="Content Placeholder 11" descr="Girl w Globe.jpg"/>
          <p:cNvPicPr>
            <a:picLocks noGrp="1" noChangeAspect="1"/>
          </p:cNvPicPr>
          <p:nvPr>
            <p:ph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1213" y="4527550"/>
            <a:ext cx="1828800" cy="1828800"/>
          </a:xfrm>
        </p:spPr>
      </p:pic>
      <p:pic>
        <p:nvPicPr>
          <p:cNvPr id="14342" name="Content Placeholder 8" descr="BCPS Logo_reversed.ai"/>
          <p:cNvPicPr>
            <a:picLocks noGrp="1" noChangeAspect="1"/>
          </p:cNvPicPr>
          <p:nvPr>
            <p:ph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" r="5505"/>
          <a:stretch>
            <a:fillRect/>
          </a:stretch>
        </p:blipFill>
        <p:spPr>
          <a:xfrm>
            <a:off x="6584950" y="2658736"/>
            <a:ext cx="1822450" cy="18129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776288" y="962025"/>
            <a:ext cx="3976687" cy="566738"/>
          </a:xfrm>
        </p:spPr>
        <p:txBody>
          <a:bodyPr/>
          <a:lstStyle/>
          <a:p>
            <a:r>
              <a:rPr lang="en-US" altLang="en-US" sz="4000" dirty="0" smtClean="0">
                <a:ea typeface="ＭＳ Ｐゴシック" pitchFamily="34" charset="-128"/>
              </a:rPr>
              <a:t>THANK YOU!</a:t>
            </a:r>
          </a:p>
        </p:txBody>
      </p:sp>
      <p:pic>
        <p:nvPicPr>
          <p:cNvPr id="19458" name="Picture Placeholder 4" descr="Back Cover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6975" y="2078038"/>
            <a:ext cx="4572000" cy="2286000"/>
          </a:xfrm>
        </p:spPr>
      </p:pic>
      <p:sp>
        <p:nvSpPr>
          <p:cNvPr id="19459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4727575"/>
            <a:ext cx="5935663" cy="352425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Veda Hudge, Director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 Office of Service Quality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754-321-3850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8286" y="983119"/>
            <a:ext cx="5868815" cy="1463566"/>
          </a:xfrm>
        </p:spPr>
        <p:txBody>
          <a:bodyPr/>
          <a:lstStyle/>
          <a:p>
            <a:pPr algn="ctr"/>
            <a:r>
              <a:rPr lang="en-US" dirty="0"/>
              <a:t>IMPORTANCE </a:t>
            </a:r>
            <a:br>
              <a:rPr lang="en-US" dirty="0"/>
            </a:br>
            <a:r>
              <a:rPr lang="en-US" dirty="0"/>
              <a:t>OF ACCREDITATION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98287" y="2802870"/>
            <a:ext cx="7773700" cy="3941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•  Accreditation lays the groundwork for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success for schools </a:t>
            </a:r>
            <a:r>
              <a:rPr lang="en-US" sz="2000" dirty="0" smtClean="0">
                <a:latin typeface="Arial"/>
                <a:cs typeface="Arial"/>
              </a:rPr>
              <a:t>and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  </a:t>
            </a:r>
            <a:r>
              <a:rPr lang="en-US" sz="2000" dirty="0">
                <a:latin typeface="Arial"/>
                <a:cs typeface="Arial"/>
              </a:rPr>
              <a:t>students</a:t>
            </a:r>
            <a:r>
              <a:rPr lang="en-US" sz="2000" dirty="0" smtClean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n-US" sz="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 smtClean="0">
                <a:latin typeface="Arial"/>
                <a:cs typeface="Arial"/>
              </a:rPr>
              <a:t>•  </a:t>
            </a:r>
            <a:r>
              <a:rPr lang="en-US" sz="2000" dirty="0">
                <a:latin typeface="Arial"/>
                <a:cs typeface="Arial"/>
              </a:rPr>
              <a:t>Accreditation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insures a rigorous, sound curriculum </a:t>
            </a:r>
            <a:r>
              <a:rPr lang="en-US" sz="2000" dirty="0">
                <a:latin typeface="Arial"/>
                <a:cs typeface="Arial"/>
              </a:rPr>
              <a:t>based </a:t>
            </a:r>
            <a:r>
              <a:rPr lang="en-US" sz="2000" dirty="0" smtClean="0">
                <a:latin typeface="Arial"/>
                <a:cs typeface="Arial"/>
              </a:rPr>
              <a:t>on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  quality </a:t>
            </a:r>
            <a:r>
              <a:rPr lang="en-US" sz="2000" dirty="0">
                <a:latin typeface="Arial"/>
                <a:cs typeface="Arial"/>
              </a:rPr>
              <a:t>standards, a range of student activities and </a:t>
            </a:r>
            <a:r>
              <a:rPr lang="en-US" sz="2000" dirty="0" smtClean="0">
                <a:latin typeface="Arial"/>
                <a:cs typeface="Arial"/>
              </a:rPr>
              <a:t>support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  </a:t>
            </a:r>
            <a:r>
              <a:rPr lang="en-US" sz="2000" dirty="0">
                <a:latin typeface="Arial"/>
                <a:cs typeface="Arial"/>
              </a:rPr>
              <a:t>services.</a:t>
            </a:r>
          </a:p>
          <a:p>
            <a:pPr marL="0" indent="0">
              <a:buNone/>
            </a:pPr>
            <a:endParaRPr lang="en-US" sz="8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 smtClean="0">
                <a:latin typeface="Arial"/>
                <a:cs typeface="Arial"/>
              </a:rPr>
              <a:t>•  </a:t>
            </a:r>
            <a:r>
              <a:rPr lang="en-US" sz="2000" dirty="0">
                <a:latin typeface="Arial"/>
                <a:cs typeface="Arial"/>
              </a:rPr>
              <a:t>Accreditation focuses on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increasing student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achievement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 smtClean="0">
                <a:latin typeface="Arial"/>
                <a:cs typeface="Arial"/>
              </a:rPr>
              <a:t>   </a:t>
            </a:r>
            <a:r>
              <a:rPr lang="en-US" sz="2000" dirty="0">
                <a:latin typeface="Arial"/>
                <a:cs typeface="Arial"/>
              </a:rPr>
              <a:t>through a safe and enriching learning environment</a:t>
            </a:r>
            <a:r>
              <a:rPr lang="en-US" sz="2000" dirty="0" smtClean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n-US" sz="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 smtClean="0">
                <a:latin typeface="Arial"/>
                <a:cs typeface="Arial"/>
              </a:rPr>
              <a:t>•  </a:t>
            </a:r>
            <a:r>
              <a:rPr lang="en-US" sz="2000" dirty="0">
                <a:latin typeface="Arial"/>
                <a:cs typeface="Arial"/>
              </a:rPr>
              <a:t>Accreditation requires that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qualified teachers work to improve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   their methods</a:t>
            </a:r>
            <a:r>
              <a:rPr lang="en-US" sz="2000" dirty="0">
                <a:latin typeface="Arial"/>
                <a:cs typeface="Arial"/>
              </a:rPr>
              <a:t> and focus on student learning</a:t>
            </a:r>
            <a:r>
              <a:rPr lang="en-US" sz="2000" dirty="0" smtClean="0">
                <a:latin typeface="Arial"/>
                <a:cs typeface="Arial"/>
              </a:rPr>
              <a:t>.</a:t>
            </a:r>
            <a:endParaRPr lang="en-US" sz="1800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11" name="Content Placeholder 8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r="28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641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98283" y="990753"/>
            <a:ext cx="5890713" cy="1442657"/>
          </a:xfrm>
        </p:spPr>
        <p:txBody>
          <a:bodyPr/>
          <a:lstStyle/>
          <a:p>
            <a:pPr algn="ctr"/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dirty="0" smtClean="0"/>
              <a:t>ACCREDITATION STANDARDS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7581" y="2540100"/>
            <a:ext cx="9056419" cy="4317899"/>
          </a:xfrm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Standard </a:t>
            </a:r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: Purpose </a:t>
            </a:r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and Direction</a:t>
            </a:r>
          </a:p>
          <a:p>
            <a:pPr algn="ctr"/>
            <a:r>
              <a:rPr lang="en-US" sz="1200" b="0" dirty="0">
                <a:solidFill>
                  <a:srgbClr val="000000"/>
                </a:solidFill>
                <a:latin typeface="Arial"/>
                <a:cs typeface="Arial"/>
              </a:rPr>
              <a:t>The system maintains and communicates 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cs typeface="Arial"/>
              </a:rPr>
              <a:t>at all </a:t>
            </a:r>
            <a:r>
              <a:rPr lang="en-US" sz="1200" b="0" dirty="0">
                <a:solidFill>
                  <a:srgbClr val="000000"/>
                </a:solidFill>
                <a:latin typeface="Arial"/>
                <a:cs typeface="Arial"/>
              </a:rPr>
              <a:t>levels of the organization a </a:t>
            </a:r>
            <a:endParaRPr lang="en-US" sz="12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200" b="0" dirty="0" smtClean="0">
                <a:solidFill>
                  <a:srgbClr val="000000"/>
                </a:solidFill>
                <a:latin typeface="Arial"/>
                <a:cs typeface="Arial"/>
              </a:rPr>
              <a:t>purpose and direction </a:t>
            </a:r>
            <a:r>
              <a:rPr lang="en-US" sz="1200" b="0" dirty="0">
                <a:solidFill>
                  <a:srgbClr val="000000"/>
                </a:solidFill>
                <a:latin typeface="Arial"/>
                <a:cs typeface="Arial"/>
              </a:rPr>
              <a:t>for continuous improvement.</a:t>
            </a:r>
          </a:p>
          <a:p>
            <a:pPr algn="ctr"/>
            <a:endParaRPr lang="en-US" sz="8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600" i="1" dirty="0" smtClean="0">
                <a:solidFill>
                  <a:schemeClr val="tx1"/>
                </a:solidFill>
                <a:latin typeface="Arial"/>
                <a:cs typeface="Arial"/>
              </a:rPr>
              <a:t>Standard </a:t>
            </a:r>
            <a:r>
              <a:rPr lang="en-US" sz="1600" i="1" dirty="0">
                <a:solidFill>
                  <a:schemeClr val="tx1"/>
                </a:solidFill>
                <a:latin typeface="Arial"/>
                <a:cs typeface="Arial"/>
              </a:rPr>
              <a:t>2</a:t>
            </a:r>
            <a:r>
              <a:rPr lang="en-US" sz="1600" i="1" dirty="0" smtClean="0">
                <a:solidFill>
                  <a:schemeClr val="tx1"/>
                </a:solidFill>
                <a:latin typeface="Arial"/>
                <a:cs typeface="Arial"/>
              </a:rPr>
              <a:t>: Governance </a:t>
            </a:r>
            <a:r>
              <a:rPr lang="en-US" sz="1600" i="1" dirty="0">
                <a:solidFill>
                  <a:schemeClr val="tx1"/>
                </a:solidFill>
                <a:latin typeface="Arial"/>
                <a:cs typeface="Arial"/>
              </a:rPr>
              <a:t>and Leadership</a:t>
            </a:r>
          </a:p>
          <a:p>
            <a:pPr algn="ctr"/>
            <a:r>
              <a:rPr lang="en-US" sz="1200" b="0" dirty="0">
                <a:solidFill>
                  <a:schemeClr val="tx1"/>
                </a:solidFill>
                <a:latin typeface="Arial"/>
                <a:cs typeface="Arial"/>
              </a:rPr>
              <a:t>The system operates under governance 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  <a:cs typeface="Arial"/>
              </a:rPr>
              <a:t>and leadership </a:t>
            </a:r>
            <a:r>
              <a:rPr lang="en-US" sz="1200" b="0" dirty="0">
                <a:solidFill>
                  <a:schemeClr val="tx1"/>
                </a:solidFill>
                <a:latin typeface="Arial"/>
                <a:cs typeface="Arial"/>
              </a:rPr>
              <a:t>that promote and support 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  <a:cs typeface="Arial"/>
              </a:rPr>
              <a:t>student </a:t>
            </a:r>
          </a:p>
          <a:p>
            <a:pPr algn="ctr"/>
            <a:r>
              <a:rPr lang="en-US" sz="1200" b="0" dirty="0" smtClean="0">
                <a:solidFill>
                  <a:schemeClr val="tx1"/>
                </a:solidFill>
                <a:latin typeface="Arial"/>
                <a:cs typeface="Arial"/>
              </a:rPr>
              <a:t>performance </a:t>
            </a:r>
            <a:r>
              <a:rPr lang="en-US" sz="1200" b="0" dirty="0">
                <a:solidFill>
                  <a:schemeClr val="tx1"/>
                </a:solidFill>
                <a:latin typeface="Arial"/>
                <a:cs typeface="Arial"/>
              </a:rPr>
              <a:t>and school effectiveness.</a:t>
            </a:r>
          </a:p>
          <a:p>
            <a:pPr algn="ctr"/>
            <a:endParaRPr lang="en-US" sz="8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Standard </a:t>
            </a:r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: Teaching </a:t>
            </a:r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and Assessing for Learning</a:t>
            </a:r>
          </a:p>
          <a:p>
            <a:pPr algn="ctr"/>
            <a:r>
              <a:rPr lang="en-US" sz="1200" b="0" dirty="0">
                <a:solidFill>
                  <a:srgbClr val="000000"/>
                </a:solidFill>
                <a:latin typeface="Arial"/>
                <a:cs typeface="Arial"/>
              </a:rPr>
              <a:t>The system’s curriculum, instructional 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cs typeface="Arial"/>
              </a:rPr>
              <a:t>design and </a:t>
            </a:r>
            <a:r>
              <a:rPr lang="en-US" sz="1200" b="0" dirty="0">
                <a:solidFill>
                  <a:srgbClr val="000000"/>
                </a:solidFill>
                <a:latin typeface="Arial"/>
                <a:cs typeface="Arial"/>
              </a:rPr>
              <a:t>assessment practices guide and ensure</a:t>
            </a:r>
          </a:p>
          <a:p>
            <a:pPr algn="ctr"/>
            <a:r>
              <a:rPr lang="en-US" sz="1200" b="0" dirty="0">
                <a:solidFill>
                  <a:srgbClr val="000000"/>
                </a:solidFill>
                <a:latin typeface="Arial"/>
                <a:cs typeface="Arial"/>
              </a:rPr>
              <a:t>teacher effectiveness and student learning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algn="ctr"/>
            <a:endParaRPr lang="en-US" sz="8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600" i="1" dirty="0" smtClean="0">
                <a:solidFill>
                  <a:schemeClr val="tx1"/>
                </a:solidFill>
                <a:latin typeface="Arial"/>
                <a:cs typeface="Arial"/>
              </a:rPr>
              <a:t>Standard </a:t>
            </a:r>
            <a:r>
              <a:rPr lang="en-US" sz="1600" i="1" dirty="0">
                <a:solidFill>
                  <a:schemeClr val="tx1"/>
                </a:solidFill>
                <a:latin typeface="Arial"/>
                <a:cs typeface="Arial"/>
              </a:rPr>
              <a:t>4</a:t>
            </a:r>
            <a:r>
              <a:rPr lang="en-US" sz="1600" i="1" dirty="0" smtClean="0">
                <a:solidFill>
                  <a:schemeClr val="tx1"/>
                </a:solidFill>
                <a:latin typeface="Arial"/>
                <a:cs typeface="Arial"/>
              </a:rPr>
              <a:t>: Resources </a:t>
            </a:r>
            <a:r>
              <a:rPr lang="en-US" sz="1600" i="1" dirty="0">
                <a:solidFill>
                  <a:schemeClr val="tx1"/>
                </a:solidFill>
                <a:latin typeface="Arial"/>
                <a:cs typeface="Arial"/>
              </a:rPr>
              <a:t>and Support Systems</a:t>
            </a:r>
          </a:p>
          <a:p>
            <a:pPr algn="ctr"/>
            <a:r>
              <a:rPr lang="en-US" sz="1200" b="0" dirty="0">
                <a:solidFill>
                  <a:schemeClr val="tx1"/>
                </a:solidFill>
                <a:latin typeface="Arial"/>
                <a:cs typeface="Arial"/>
              </a:rPr>
              <a:t>The system has resources and provides 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  <a:cs typeface="Arial"/>
              </a:rPr>
              <a:t>services in </a:t>
            </a:r>
            <a:r>
              <a:rPr lang="en-US" sz="1200" b="0" dirty="0">
                <a:solidFill>
                  <a:schemeClr val="tx1"/>
                </a:solidFill>
                <a:latin typeface="Arial"/>
                <a:cs typeface="Arial"/>
              </a:rPr>
              <a:t>all schools that support its </a:t>
            </a:r>
            <a:endParaRPr lang="en-US" sz="1200" b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1200" b="0" dirty="0" smtClean="0">
                <a:solidFill>
                  <a:schemeClr val="tx1"/>
                </a:solidFill>
                <a:latin typeface="Arial"/>
                <a:cs typeface="Arial"/>
              </a:rPr>
              <a:t>purpose and direction </a:t>
            </a:r>
            <a:r>
              <a:rPr lang="en-US" sz="1200" b="0" dirty="0">
                <a:solidFill>
                  <a:schemeClr val="tx1"/>
                </a:solidFill>
                <a:latin typeface="Arial"/>
                <a:cs typeface="Arial"/>
              </a:rPr>
              <a:t>to ensure success for all students.</a:t>
            </a:r>
          </a:p>
          <a:p>
            <a:pPr algn="ctr"/>
            <a:endParaRPr lang="en-US" sz="800" i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en-US" sz="1600" i="1" dirty="0" smtClean="0">
                <a:solidFill>
                  <a:srgbClr val="FF0000"/>
                </a:solidFill>
                <a:latin typeface="Arial"/>
                <a:cs typeface="Arial"/>
              </a:rPr>
              <a:t>Standard </a:t>
            </a:r>
            <a:r>
              <a:rPr lang="en-US" sz="1600" i="1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lang="en-US" sz="1600" i="1" dirty="0" smtClean="0">
                <a:solidFill>
                  <a:srgbClr val="FF0000"/>
                </a:solidFill>
                <a:latin typeface="Arial"/>
                <a:cs typeface="Arial"/>
              </a:rPr>
              <a:t>: Using </a:t>
            </a:r>
            <a:r>
              <a:rPr lang="en-US" sz="1600" i="1" dirty="0">
                <a:solidFill>
                  <a:srgbClr val="FF0000"/>
                </a:solidFill>
                <a:latin typeface="Arial"/>
                <a:cs typeface="Arial"/>
              </a:rPr>
              <a:t>Results for Continuous Improvement</a:t>
            </a:r>
          </a:p>
          <a:p>
            <a:pPr algn="ctr"/>
            <a:r>
              <a:rPr lang="en-US" sz="1200" b="0" dirty="0">
                <a:solidFill>
                  <a:srgbClr val="FF0000"/>
                </a:solidFill>
                <a:latin typeface="Arial"/>
                <a:cs typeface="Arial"/>
              </a:rPr>
              <a:t>The system implements a </a:t>
            </a:r>
            <a:r>
              <a:rPr lang="en-US" sz="1200" b="0" dirty="0" smtClean="0">
                <a:solidFill>
                  <a:srgbClr val="FF0000"/>
                </a:solidFill>
                <a:latin typeface="Arial"/>
                <a:cs typeface="Arial"/>
              </a:rPr>
              <a:t>comprehensive assessment </a:t>
            </a:r>
            <a:r>
              <a:rPr lang="en-US" sz="1200" b="0" dirty="0">
                <a:solidFill>
                  <a:srgbClr val="FF0000"/>
                </a:solidFill>
                <a:latin typeface="Arial"/>
                <a:cs typeface="Arial"/>
              </a:rPr>
              <a:t>system that generates a </a:t>
            </a:r>
            <a:r>
              <a:rPr lang="en-US" sz="1200" b="0" dirty="0" smtClean="0">
                <a:solidFill>
                  <a:srgbClr val="FF0000"/>
                </a:solidFill>
                <a:latin typeface="Arial"/>
                <a:cs typeface="Arial"/>
              </a:rPr>
              <a:t>range of </a:t>
            </a:r>
            <a:r>
              <a:rPr lang="en-US" sz="1200" b="0" dirty="0">
                <a:solidFill>
                  <a:srgbClr val="FF0000"/>
                </a:solidFill>
                <a:latin typeface="Arial"/>
                <a:cs typeface="Arial"/>
              </a:rPr>
              <a:t>data about </a:t>
            </a:r>
            <a:endParaRPr lang="en-US" sz="1200" b="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en-US" sz="1200" b="0" dirty="0" smtClean="0">
                <a:solidFill>
                  <a:srgbClr val="FF0000"/>
                </a:solidFill>
                <a:latin typeface="Arial"/>
                <a:cs typeface="Arial"/>
              </a:rPr>
              <a:t>student </a:t>
            </a:r>
            <a:r>
              <a:rPr lang="en-US" sz="1200" b="0" dirty="0">
                <a:solidFill>
                  <a:srgbClr val="FF0000"/>
                </a:solidFill>
                <a:latin typeface="Arial"/>
                <a:cs typeface="Arial"/>
              </a:rPr>
              <a:t>learning and </a:t>
            </a:r>
            <a:r>
              <a:rPr lang="en-US" sz="1200" b="0" dirty="0" smtClean="0">
                <a:solidFill>
                  <a:srgbClr val="FF0000"/>
                </a:solidFill>
                <a:latin typeface="Arial"/>
                <a:cs typeface="Arial"/>
              </a:rPr>
              <a:t>system effectiveness </a:t>
            </a:r>
            <a:r>
              <a:rPr lang="en-US" sz="1200" b="0" dirty="0">
                <a:solidFill>
                  <a:srgbClr val="FF0000"/>
                </a:solidFill>
                <a:latin typeface="Arial"/>
                <a:cs typeface="Arial"/>
              </a:rPr>
              <a:t>and uses the results to </a:t>
            </a:r>
            <a:r>
              <a:rPr lang="en-US" sz="1200" b="0" dirty="0" smtClean="0">
                <a:solidFill>
                  <a:srgbClr val="FF0000"/>
                </a:solidFill>
                <a:latin typeface="Arial"/>
                <a:cs typeface="Arial"/>
              </a:rPr>
              <a:t>guide continuous </a:t>
            </a:r>
            <a:r>
              <a:rPr lang="en-US" sz="1200" b="0" dirty="0">
                <a:solidFill>
                  <a:srgbClr val="FF0000"/>
                </a:solidFill>
                <a:latin typeface="Arial"/>
                <a:cs typeface="Arial"/>
              </a:rPr>
              <a:t>improvement</a:t>
            </a:r>
            <a:r>
              <a:rPr lang="en-US" sz="1200" b="0" dirty="0" smtClean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lang="en-US" sz="1200" b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5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" r="1696"/>
          <a:stretch>
            <a:fillRect/>
          </a:stretch>
        </p:blipFill>
        <p:spPr>
          <a:xfrm>
            <a:off x="6781800" y="903011"/>
            <a:ext cx="1574800" cy="1443038"/>
          </a:xfrm>
        </p:spPr>
      </p:pic>
    </p:spTree>
    <p:extLst>
      <p:ext uri="{BB962C8B-B14F-4D97-AF65-F5344CB8AC3E}">
        <p14:creationId xmlns:p14="http://schemas.microsoft.com/office/powerpoint/2010/main" val="232061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0237" y="983119"/>
            <a:ext cx="6021192" cy="1463566"/>
          </a:xfrm>
        </p:spPr>
        <p:txBody>
          <a:bodyPr/>
          <a:lstStyle/>
          <a:p>
            <a:pPr algn="ctr"/>
            <a:r>
              <a:rPr lang="en-US" sz="2800" dirty="0" smtClean="0"/>
              <a:t>AdvancEd Standard </a:t>
            </a:r>
            <a:r>
              <a:rPr lang="en-US" sz="2800" dirty="0" smtClean="0"/>
              <a:t>#5: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>USING RESULTS FOR </a:t>
            </a:r>
            <a:br>
              <a:rPr lang="en-US" sz="3200" dirty="0" smtClean="0"/>
            </a:br>
            <a:r>
              <a:rPr lang="en-US" sz="3200" dirty="0" smtClean="0"/>
              <a:t>CONTINUOUS IMPROVEMENT</a:t>
            </a:r>
            <a:endParaRPr lang="en-US" sz="3200" i="1" dirty="0">
              <a:latin typeface="Arial"/>
              <a:cs typeface="Arial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0" y="2310178"/>
            <a:ext cx="9143999" cy="4547821"/>
          </a:xfrm>
        </p:spPr>
        <p:txBody>
          <a:bodyPr>
            <a:normAutofit/>
          </a:bodyPr>
          <a:lstStyle/>
          <a:p>
            <a:pPr algn="ctr"/>
            <a:endParaRPr lang="en-US" sz="2000" i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4000" dirty="0" smtClean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system implements a </a:t>
            </a:r>
            <a:r>
              <a:rPr lang="en-US" sz="4000" dirty="0">
                <a:solidFill>
                  <a:srgbClr val="FF0000"/>
                </a:solidFill>
                <a:latin typeface="Arial"/>
                <a:cs typeface="Arial"/>
              </a:rPr>
              <a:t>comprehensive assessment system 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that generates a range of data about </a:t>
            </a:r>
            <a:r>
              <a:rPr lang="en-US" sz="4000" dirty="0" smtClean="0">
                <a:solidFill>
                  <a:srgbClr val="000000"/>
                </a:solidFill>
                <a:latin typeface="Arial"/>
                <a:cs typeface="Arial"/>
              </a:rPr>
              <a:t>student 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learning and system effectiveness and uses the results </a:t>
            </a:r>
            <a:endParaRPr lang="en-US" sz="4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lang="en-US" sz="4000" dirty="0">
                <a:solidFill>
                  <a:srgbClr val="FF0000"/>
                </a:solidFill>
                <a:latin typeface="Arial"/>
                <a:cs typeface="Arial"/>
              </a:rPr>
              <a:t>guide continuous improvement.</a:t>
            </a:r>
          </a:p>
          <a:p>
            <a:pPr algn="ctr"/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5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r="28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5017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88229" y="1008064"/>
            <a:ext cx="5988959" cy="1433608"/>
          </a:xfrm>
        </p:spPr>
        <p:txBody>
          <a:bodyPr/>
          <a:lstStyle/>
          <a:p>
            <a:pPr algn="ctr"/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INDICATORS FOR STANDARD </a:t>
            </a:r>
            <a:r>
              <a:rPr lang="en-US" sz="2800" dirty="0" smtClean="0"/>
              <a:t>#5:</a:t>
            </a:r>
            <a:br>
              <a:rPr lang="en-US" sz="2800" dirty="0" smtClean="0"/>
            </a:br>
            <a:r>
              <a:rPr lang="en-US" sz="3200" dirty="0" smtClean="0"/>
              <a:t>USING </a:t>
            </a:r>
            <a:r>
              <a:rPr lang="en-US" sz="3200" dirty="0"/>
              <a:t>RESULTS FOR </a:t>
            </a:r>
            <a:br>
              <a:rPr lang="en-US" sz="3200" dirty="0"/>
            </a:br>
            <a:r>
              <a:rPr lang="en-US" sz="3200" dirty="0"/>
              <a:t>CONTINUOUS IMPROVEMENT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endParaRPr lang="en-US" sz="3200" i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89700" y="2572948"/>
            <a:ext cx="8454299" cy="4285051"/>
          </a:xfrm>
        </p:spPr>
        <p:txBody>
          <a:bodyPr>
            <a:normAutofit/>
          </a:bodyPr>
          <a:lstStyle/>
          <a:p>
            <a:r>
              <a:rPr lang="en-US" sz="1600" i="1" dirty="0"/>
              <a:t>Indicator </a:t>
            </a:r>
            <a:r>
              <a:rPr lang="en-US" sz="1600" i="1" dirty="0" smtClean="0"/>
              <a:t>5</a:t>
            </a:r>
            <a:r>
              <a:rPr lang="en-US" sz="1600" i="1" dirty="0" smtClean="0"/>
              <a:t>.1 - </a:t>
            </a:r>
            <a:r>
              <a:rPr lang="en-US" sz="1600" b="0" dirty="0"/>
              <a:t>The school establishes and maintains a clearly defined and </a:t>
            </a:r>
            <a:r>
              <a:rPr lang="en-US" sz="1600" b="0" dirty="0">
                <a:solidFill>
                  <a:srgbClr val="FF0000"/>
                </a:solidFill>
              </a:rPr>
              <a:t>comprehensive student</a:t>
            </a:r>
          </a:p>
          <a:p>
            <a:r>
              <a:rPr lang="en-US" sz="1600" b="0" dirty="0">
                <a:solidFill>
                  <a:srgbClr val="FF0000"/>
                </a:solidFill>
              </a:rPr>
              <a:t>assessment system.</a:t>
            </a:r>
            <a:r>
              <a:rPr lang="en-US" sz="1600" b="0" dirty="0" smtClean="0">
                <a:solidFill>
                  <a:srgbClr val="FF0000"/>
                </a:solidFill>
              </a:rPr>
              <a:t>.</a:t>
            </a:r>
            <a:endParaRPr lang="en-US" sz="1600" b="0" dirty="0" smtClean="0">
              <a:solidFill>
                <a:srgbClr val="FF0000"/>
              </a:solidFill>
            </a:endParaRPr>
          </a:p>
          <a:p>
            <a:endParaRPr lang="en-US" sz="800" b="0" i="1" dirty="0" smtClean="0"/>
          </a:p>
          <a:p>
            <a:r>
              <a:rPr lang="en-US" sz="1600" i="1" dirty="0" smtClean="0"/>
              <a:t>Indicator </a:t>
            </a:r>
            <a:r>
              <a:rPr lang="en-US" sz="1600" i="1" dirty="0" smtClean="0"/>
              <a:t>5.2 </a:t>
            </a:r>
            <a:r>
              <a:rPr lang="en-US" sz="1600" b="0" i="1" dirty="0" smtClean="0"/>
              <a:t>- </a:t>
            </a:r>
            <a:r>
              <a:rPr lang="en-US" sz="1600" b="0" dirty="0"/>
              <a:t>Professional and support staff </a:t>
            </a:r>
            <a:r>
              <a:rPr lang="en-US" sz="1600" b="0" dirty="0">
                <a:solidFill>
                  <a:srgbClr val="FF0000"/>
                </a:solidFill>
              </a:rPr>
              <a:t>continuously collect, analyze, and apply learning</a:t>
            </a:r>
          </a:p>
          <a:p>
            <a:r>
              <a:rPr lang="en-US" sz="1600" b="0" dirty="0">
                <a:solidFill>
                  <a:srgbClr val="FF0000"/>
                </a:solidFill>
              </a:rPr>
              <a:t>from a range of data sources</a:t>
            </a:r>
            <a:r>
              <a:rPr lang="en-US" sz="1600" b="0" dirty="0"/>
              <a:t>, including comparison and trend data about </a:t>
            </a:r>
            <a:r>
              <a:rPr lang="en-US" sz="1600" b="0" dirty="0" smtClean="0"/>
              <a:t>student learning,</a:t>
            </a:r>
          </a:p>
          <a:p>
            <a:r>
              <a:rPr lang="en-US" sz="1600" b="0" dirty="0" smtClean="0"/>
              <a:t> </a:t>
            </a:r>
            <a:r>
              <a:rPr lang="en-US" sz="1600" b="0" dirty="0"/>
              <a:t>instruction, program evaluation, and organizational conditions</a:t>
            </a:r>
            <a:r>
              <a:rPr lang="en-US" sz="1600" b="0" dirty="0" smtClean="0"/>
              <a:t>.</a:t>
            </a:r>
          </a:p>
          <a:p>
            <a:endParaRPr lang="en-US" sz="800" b="0" i="1" dirty="0" smtClean="0"/>
          </a:p>
          <a:p>
            <a:r>
              <a:rPr lang="en-US" sz="1600" i="1" dirty="0" smtClean="0"/>
              <a:t>Indicator </a:t>
            </a:r>
            <a:r>
              <a:rPr lang="en-US" sz="1600" i="1" dirty="0"/>
              <a:t>5</a:t>
            </a:r>
            <a:r>
              <a:rPr lang="en-US" sz="1600" i="1" dirty="0" smtClean="0"/>
              <a:t>.3 </a:t>
            </a:r>
            <a:r>
              <a:rPr lang="en-US" sz="1600" b="0" i="1" dirty="0" smtClean="0"/>
              <a:t>- </a:t>
            </a:r>
            <a:r>
              <a:rPr lang="en-US" sz="1600" b="0" dirty="0"/>
              <a:t>Professional and support </a:t>
            </a:r>
            <a:r>
              <a:rPr lang="en-US" sz="1600" b="0" dirty="0">
                <a:solidFill>
                  <a:srgbClr val="FF0000"/>
                </a:solidFill>
              </a:rPr>
              <a:t>staff are trained in the evaluation, interpretation, </a:t>
            </a:r>
            <a:r>
              <a:rPr lang="en-US" sz="1600" b="0" dirty="0" smtClean="0">
                <a:solidFill>
                  <a:srgbClr val="FF0000"/>
                </a:solidFill>
              </a:rPr>
              <a:t>and</a:t>
            </a:r>
          </a:p>
          <a:p>
            <a:r>
              <a:rPr lang="en-US" sz="1600" b="0" dirty="0" smtClean="0">
                <a:solidFill>
                  <a:srgbClr val="FF0000"/>
                </a:solidFill>
              </a:rPr>
              <a:t> use of </a:t>
            </a:r>
            <a:r>
              <a:rPr lang="en-US" sz="1600" b="0" dirty="0">
                <a:solidFill>
                  <a:srgbClr val="FF0000"/>
                </a:solidFill>
              </a:rPr>
              <a:t>data</a:t>
            </a:r>
            <a:r>
              <a:rPr lang="en-US" sz="1600" b="0" dirty="0" smtClean="0">
                <a:solidFill>
                  <a:srgbClr val="FF0000"/>
                </a:solidFill>
              </a:rPr>
              <a:t>.</a:t>
            </a:r>
          </a:p>
          <a:p>
            <a:endParaRPr lang="en-US" sz="800" b="0" dirty="0"/>
          </a:p>
          <a:p>
            <a:r>
              <a:rPr lang="en-US" sz="1600" i="1" dirty="0" smtClean="0"/>
              <a:t>Indicator </a:t>
            </a:r>
            <a:r>
              <a:rPr lang="en-US" sz="1600" i="1" dirty="0" smtClean="0"/>
              <a:t>5.4  </a:t>
            </a:r>
            <a:r>
              <a:rPr lang="en-US" sz="1600" b="0" dirty="0" smtClean="0"/>
              <a:t>- </a:t>
            </a:r>
            <a:r>
              <a:rPr lang="en-US" sz="1600" b="0" dirty="0"/>
              <a:t>The school engages in a </a:t>
            </a:r>
            <a:r>
              <a:rPr lang="en-US" sz="1600" b="0" dirty="0">
                <a:solidFill>
                  <a:srgbClr val="FF0000"/>
                </a:solidFill>
              </a:rPr>
              <a:t>continuous process to determine verifiable improvement </a:t>
            </a:r>
            <a:endParaRPr lang="en-US" sz="1600" b="0" dirty="0" smtClean="0">
              <a:solidFill>
                <a:srgbClr val="FF0000"/>
              </a:solidFill>
            </a:endParaRPr>
          </a:p>
          <a:p>
            <a:r>
              <a:rPr lang="en-US" sz="1600" b="0" dirty="0" smtClean="0">
                <a:solidFill>
                  <a:srgbClr val="FF0000"/>
                </a:solidFill>
              </a:rPr>
              <a:t>in student </a:t>
            </a:r>
            <a:r>
              <a:rPr lang="en-US" sz="1600" b="0" dirty="0">
                <a:solidFill>
                  <a:srgbClr val="FF0000"/>
                </a:solidFill>
              </a:rPr>
              <a:t>learning</a:t>
            </a:r>
            <a:r>
              <a:rPr lang="en-US" sz="1600" b="0" dirty="0"/>
              <a:t>, including readiness for and success at the next level</a:t>
            </a:r>
            <a:r>
              <a:rPr lang="en-US" sz="1600" b="0" dirty="0" smtClean="0"/>
              <a:t>.</a:t>
            </a:r>
          </a:p>
          <a:p>
            <a:endParaRPr lang="en-US" sz="800" dirty="0" smtClean="0"/>
          </a:p>
          <a:p>
            <a:r>
              <a:rPr lang="en-US" sz="1600" i="1" dirty="0"/>
              <a:t>Indicator </a:t>
            </a:r>
            <a:r>
              <a:rPr lang="en-US" sz="1600" i="1" dirty="0">
                <a:solidFill>
                  <a:schemeClr val="accent1"/>
                </a:solidFill>
              </a:rPr>
              <a:t>5</a:t>
            </a:r>
            <a:r>
              <a:rPr lang="en-US" sz="1600" i="1" dirty="0" smtClean="0">
                <a:solidFill>
                  <a:schemeClr val="accent1"/>
                </a:solidFill>
              </a:rPr>
              <a:t>.5 - </a:t>
            </a:r>
            <a:r>
              <a:rPr lang="en-US" sz="1600" b="0" dirty="0"/>
              <a:t>Leadership </a:t>
            </a:r>
            <a:r>
              <a:rPr lang="en-US" sz="1600" b="0" dirty="0">
                <a:solidFill>
                  <a:srgbClr val="FF0000"/>
                </a:solidFill>
              </a:rPr>
              <a:t>monitors and communicates comprehensive information about student</a:t>
            </a:r>
          </a:p>
          <a:p>
            <a:r>
              <a:rPr lang="en-US" sz="1600" b="0" dirty="0">
                <a:solidFill>
                  <a:srgbClr val="FF0000"/>
                </a:solidFill>
              </a:rPr>
              <a:t>learning</a:t>
            </a:r>
            <a:r>
              <a:rPr lang="en-US" sz="1600" b="0" dirty="0"/>
              <a:t>, conditions that support student learning, and the achievement of </a:t>
            </a:r>
            <a:r>
              <a:rPr lang="en-US" sz="1600" b="0" dirty="0" smtClean="0"/>
              <a:t>school improvement </a:t>
            </a:r>
          </a:p>
          <a:p>
            <a:r>
              <a:rPr lang="en-US" sz="1600" b="0" dirty="0" smtClean="0"/>
              <a:t>goals </a:t>
            </a:r>
            <a:r>
              <a:rPr lang="en-US" sz="1600" b="0" dirty="0"/>
              <a:t>to stakeholders.</a:t>
            </a:r>
            <a:endParaRPr lang="en-US" sz="1600" b="0" dirty="0"/>
          </a:p>
        </p:txBody>
      </p:sp>
      <p:pic>
        <p:nvPicPr>
          <p:cNvPr id="14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r="10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951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95587" y="897793"/>
            <a:ext cx="6486599" cy="1535617"/>
          </a:xfrm>
        </p:spPr>
        <p:txBody>
          <a:bodyPr/>
          <a:lstStyle/>
          <a:p>
            <a:pPr algn="ctr"/>
            <a:r>
              <a:rPr lang="en-US" sz="5400" dirty="0" smtClean="0"/>
              <a:t> </a:t>
            </a:r>
            <a:r>
              <a:rPr lang="en-US" sz="2400" dirty="0" smtClean="0"/>
              <a:t>EXAMPLES OF EVIDENCE </a:t>
            </a:r>
            <a:r>
              <a:rPr lang="en-US" sz="2400" dirty="0" smtClean="0"/>
              <a:t>FOR STANDARD #5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USING RESULTS FOR CONTINUOUS IMPROVEMENT</a:t>
            </a:r>
            <a:r>
              <a:rPr lang="en-US" sz="2400" i="1" dirty="0" smtClean="0"/>
              <a:t>:  </a:t>
            </a:r>
            <a:r>
              <a:rPr lang="en-US" sz="2800" i="1" dirty="0" smtClean="0">
                <a:solidFill>
                  <a:srgbClr val="FF0000"/>
                </a:solidFill>
              </a:rPr>
              <a:t>PRACTICES</a:t>
            </a:r>
            <a:r>
              <a:rPr lang="en-US" sz="3200" b="0" i="1" dirty="0" smtClean="0"/>
              <a:t>	</a:t>
            </a:r>
            <a:endParaRPr lang="en-US" sz="32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109477" y="2594844"/>
            <a:ext cx="9513482" cy="4653203"/>
          </a:xfrm>
        </p:spPr>
        <p:txBody>
          <a:bodyPr>
            <a:normAutofit/>
          </a:bodyPr>
          <a:lstStyle/>
          <a:p>
            <a:r>
              <a:rPr lang="en-US" sz="1400" dirty="0"/>
              <a:t>• </a:t>
            </a:r>
            <a:r>
              <a:rPr lang="en-US" sz="1400" dirty="0" smtClean="0"/>
              <a:t>The </a:t>
            </a:r>
            <a:r>
              <a:rPr lang="en-US" sz="1400" dirty="0"/>
              <a:t>degree to which staff has analyzed results in the context of services provided and improvement </a:t>
            </a:r>
            <a:r>
              <a:rPr lang="en-US" sz="1400" dirty="0" smtClean="0"/>
              <a:t>plan </a:t>
            </a:r>
          </a:p>
          <a:p>
            <a:r>
              <a:rPr lang="en-US" sz="1400" dirty="0" smtClean="0"/>
              <a:t>    interventions </a:t>
            </a:r>
            <a:r>
              <a:rPr lang="en-US" sz="1400" dirty="0"/>
              <a:t>and strategies</a:t>
            </a:r>
          </a:p>
          <a:p>
            <a:r>
              <a:rPr lang="en-US" sz="1400" dirty="0"/>
              <a:t>• </a:t>
            </a:r>
            <a:r>
              <a:rPr lang="en-US" sz="1400" dirty="0" smtClean="0"/>
              <a:t>A </a:t>
            </a:r>
            <a:r>
              <a:rPr lang="en-US" sz="1400" dirty="0"/>
              <a:t>broad range of involvement by stakeholder groups in the design, management, and implementation of the </a:t>
            </a:r>
            <a:r>
              <a:rPr lang="en-US" sz="1400" dirty="0" smtClean="0"/>
              <a:t>school’s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</a:t>
            </a:r>
            <a:r>
              <a:rPr lang="en-US" sz="1400" dirty="0"/>
              <a:t>improvement plan</a:t>
            </a:r>
          </a:p>
          <a:p>
            <a:r>
              <a:rPr lang="en-US" sz="1400" dirty="0" smtClean="0"/>
              <a:t>• Alignment </a:t>
            </a:r>
            <a:r>
              <a:rPr lang="en-US" sz="1400" dirty="0"/>
              <a:t>of the school’s improvement goals with needs identified in the profile and supported by data analysis</a:t>
            </a:r>
          </a:p>
          <a:p>
            <a:r>
              <a:rPr lang="en-US" sz="1400" dirty="0"/>
              <a:t>• Professional development activities that are aligned with the school’s improvement plan</a:t>
            </a:r>
          </a:p>
          <a:p>
            <a:r>
              <a:rPr lang="en-US" sz="1400" dirty="0"/>
              <a:t>• Indication that individual professional staff development plans </a:t>
            </a:r>
            <a:r>
              <a:rPr lang="en-US" sz="1400" dirty="0" smtClean="0"/>
              <a:t>are </a:t>
            </a:r>
            <a:r>
              <a:rPr lang="en-US" sz="1400" dirty="0"/>
              <a:t>related to the goals of the school’s improvement plan</a:t>
            </a:r>
          </a:p>
          <a:p>
            <a:r>
              <a:rPr lang="en-US" sz="1400" dirty="0"/>
              <a:t>• Reports from staff regarding the impact of professional development activities upon their ability to </a:t>
            </a:r>
            <a:r>
              <a:rPr lang="en-US" sz="1400" dirty="0" smtClean="0"/>
              <a:t>implement</a:t>
            </a:r>
          </a:p>
          <a:p>
            <a:r>
              <a:rPr lang="en-US" sz="1400" dirty="0" smtClean="0"/>
              <a:t>    the </a:t>
            </a:r>
            <a:r>
              <a:rPr lang="en-US" sz="1400" dirty="0"/>
              <a:t>school’s improvement strategies</a:t>
            </a:r>
          </a:p>
          <a:p>
            <a:r>
              <a:rPr lang="en-US" sz="1400" dirty="0"/>
              <a:t>• Reported/observed changes in staff behaviors as a result of professional development activities delivered in </a:t>
            </a:r>
            <a:r>
              <a:rPr lang="en-US" sz="1400" dirty="0" smtClean="0"/>
              <a:t>support</a:t>
            </a:r>
          </a:p>
          <a:p>
            <a:r>
              <a:rPr lang="en-US" sz="1400" dirty="0" smtClean="0"/>
              <a:t>   of </a:t>
            </a:r>
            <a:r>
              <a:rPr lang="en-US" sz="1400" dirty="0"/>
              <a:t>the school’s improvement plan</a:t>
            </a:r>
          </a:p>
          <a:p>
            <a:r>
              <a:rPr lang="en-US" sz="1400" dirty="0"/>
              <a:t>•  A variety of baseline and interval data to describe progress toward the goals</a:t>
            </a:r>
          </a:p>
          <a:p>
            <a:r>
              <a:rPr lang="en-US" sz="1400" dirty="0"/>
              <a:t>• The extent to which the improvement agenda has been widely discussed among stakeholders</a:t>
            </a:r>
          </a:p>
          <a:p>
            <a:r>
              <a:rPr lang="en-US" sz="1400" dirty="0"/>
              <a:t>• A variety of communication techniques used to inform stakeholders regarding the school’s improvement efforts </a:t>
            </a:r>
          </a:p>
          <a:p>
            <a:r>
              <a:rPr lang="en-US" sz="1400" dirty="0"/>
              <a:t>   and successes</a:t>
            </a:r>
          </a:p>
          <a:p>
            <a:endParaRPr lang="en-US" sz="1400" b="1" i="1" dirty="0" smtClean="0"/>
          </a:p>
        </p:txBody>
      </p:sp>
      <p:pic>
        <p:nvPicPr>
          <p:cNvPr id="14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" r="16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6484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98286" y="1008063"/>
            <a:ext cx="5890710" cy="1553936"/>
          </a:xfrm>
        </p:spPr>
        <p:txBody>
          <a:bodyPr/>
          <a:lstStyle/>
          <a:p>
            <a:pPr algn="ctr"/>
            <a:r>
              <a:rPr lang="en-US" sz="2400" dirty="0"/>
              <a:t>EXAMPLES OF EVIDENCE FOR STANDARD #5 </a:t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sz="2400" dirty="0">
                <a:latin typeface="Arial"/>
                <a:cs typeface="Arial"/>
              </a:rPr>
              <a:t> USING RESULTS FOR CONTINUOUS </a:t>
            </a:r>
            <a:r>
              <a:rPr lang="en-US" sz="2400" dirty="0" smtClean="0">
                <a:latin typeface="Arial"/>
                <a:cs typeface="Arial"/>
              </a:rPr>
              <a:t>IMPROVEMENT</a:t>
            </a:r>
            <a:r>
              <a:rPr lang="en-US" sz="2400" i="1" dirty="0" smtClean="0"/>
              <a:t>: </a:t>
            </a:r>
            <a:r>
              <a:rPr lang="en-US" sz="2800" i="1" dirty="0">
                <a:solidFill>
                  <a:srgbClr val="FF0000"/>
                </a:solidFill>
              </a:rPr>
              <a:t>PRACTICES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339376" y="2561999"/>
            <a:ext cx="8804624" cy="4175673"/>
          </a:xfrm>
        </p:spPr>
        <p:txBody>
          <a:bodyPr>
            <a:no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</a:rPr>
              <a:t>• </a:t>
            </a:r>
            <a:r>
              <a:rPr lang="en-US" sz="1400" b="0" dirty="0">
                <a:solidFill>
                  <a:schemeClr val="tx1"/>
                </a:solidFill>
              </a:rPr>
              <a:t>A continuous review process to ensure ongoing monitoring and adjustment of the improvement </a:t>
            </a:r>
            <a:r>
              <a:rPr lang="en-US" sz="1400" b="0" dirty="0" smtClean="0">
                <a:solidFill>
                  <a:schemeClr val="tx1"/>
                </a:solidFill>
              </a:rPr>
              <a:t>plan</a:t>
            </a:r>
          </a:p>
          <a:p>
            <a:r>
              <a:rPr lang="en-US" sz="1400" b="0" dirty="0" smtClean="0">
                <a:solidFill>
                  <a:schemeClr val="tx1"/>
                </a:solidFill>
              </a:rPr>
              <a:t>• </a:t>
            </a:r>
            <a:r>
              <a:rPr lang="en-US" sz="1400" b="0" dirty="0">
                <a:solidFill>
                  <a:schemeClr val="tx1"/>
                </a:solidFill>
              </a:rPr>
              <a:t>A rigorous data analysis process to evaluate the degree of success in goal attainment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• Success demonstrated in reaching goals of the school’s improvement plan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• Evaluation of student learning and organizational effectiveness using a variety of assessments</a:t>
            </a:r>
            <a:r>
              <a:rPr lang="en-US" sz="1400" b="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• The degree to which the school has a  school-wide focus on assessment and ongoing analysis and use of data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• Efforts by the school to determine gaps between achievement goals and improvement expectations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• A variety of ways to provide training on data analysis for individuals and groups of staff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• Reports by staff about how data analysis, including analysis of assessment results, has been used to assist </a:t>
            </a:r>
            <a:endParaRPr lang="en-US" sz="1400" b="0" dirty="0" smtClean="0">
              <a:solidFill>
                <a:schemeClr val="tx1"/>
              </a:solidFill>
            </a:endParaRPr>
          </a:p>
          <a:p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smtClean="0">
                <a:solidFill>
                  <a:schemeClr val="tx1"/>
                </a:solidFill>
              </a:rPr>
              <a:t>  them </a:t>
            </a:r>
            <a:r>
              <a:rPr lang="en-US" sz="1400" b="0" dirty="0">
                <a:solidFill>
                  <a:schemeClr val="tx1"/>
                </a:solidFill>
              </a:rPr>
              <a:t>in improving </a:t>
            </a:r>
            <a:r>
              <a:rPr lang="en-US" sz="1400" b="0" dirty="0" smtClean="0">
                <a:solidFill>
                  <a:schemeClr val="tx1"/>
                </a:solidFill>
              </a:rPr>
              <a:t>services to </a:t>
            </a:r>
            <a:r>
              <a:rPr lang="en-US" sz="1400" b="0" dirty="0">
                <a:solidFill>
                  <a:schemeClr val="tx1"/>
                </a:solidFill>
              </a:rPr>
              <a:t>stakeholders or has altered services within the school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• A school-wide process of ongoing data analysis and use of data to improve services and organizational effectiveness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• Disaggregation of assessment data to reflect relevant groups in </a:t>
            </a:r>
            <a:r>
              <a:rPr lang="en-US" sz="1400" b="0" dirty="0" smtClean="0">
                <a:solidFill>
                  <a:schemeClr val="tx1"/>
                </a:solidFill>
              </a:rPr>
              <a:t>the school</a:t>
            </a:r>
            <a:endParaRPr lang="en-US" sz="1400" b="0" dirty="0">
              <a:solidFill>
                <a:schemeClr val="tx1"/>
              </a:solidFill>
            </a:endParaRPr>
          </a:p>
          <a:p>
            <a:r>
              <a:rPr lang="en-US" sz="1400" b="0" dirty="0">
                <a:solidFill>
                  <a:schemeClr val="tx1"/>
                </a:solidFill>
              </a:rPr>
              <a:t>• A variety of ways that assessment data are communicated throughout the school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• A variety of assessments that are directed both toward </a:t>
            </a:r>
            <a:r>
              <a:rPr lang="en-US" sz="1400" b="0" dirty="0" smtClean="0">
                <a:solidFill>
                  <a:schemeClr val="tx1"/>
                </a:solidFill>
              </a:rPr>
              <a:t>student achievement </a:t>
            </a:r>
            <a:r>
              <a:rPr lang="en-US" sz="1400" b="0" dirty="0">
                <a:solidFill>
                  <a:schemeClr val="tx1"/>
                </a:solidFill>
              </a:rPr>
              <a:t>and organizational effectiveness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• The inclusion of data analysis topic in the agenda of professional development activities</a:t>
            </a:r>
          </a:p>
          <a:p>
            <a:r>
              <a:rPr lang="en-US" sz="1400" b="0" dirty="0" smtClean="0">
                <a:solidFill>
                  <a:schemeClr val="tx1"/>
                </a:solidFill>
              </a:rPr>
              <a:t>• A </a:t>
            </a:r>
            <a:r>
              <a:rPr lang="en-US" sz="1400" b="0" dirty="0">
                <a:solidFill>
                  <a:schemeClr val="tx1"/>
                </a:solidFill>
              </a:rPr>
              <a:t>comparative analysis of assessment data among similar schools</a:t>
            </a:r>
          </a:p>
          <a:p>
            <a:r>
              <a:rPr lang="en-US" sz="1400" dirty="0"/>
              <a:t> </a:t>
            </a:r>
          </a:p>
          <a:p>
            <a:endParaRPr lang="en-US" sz="1400" b="0" dirty="0">
              <a:solidFill>
                <a:schemeClr val="tx1"/>
              </a:solidFill>
            </a:endParaRPr>
          </a:p>
        </p:txBody>
      </p:sp>
      <p:pic>
        <p:nvPicPr>
          <p:cNvPr id="14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r="10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648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0237" y="983119"/>
            <a:ext cx="6021192" cy="1463566"/>
          </a:xfrm>
        </p:spPr>
        <p:txBody>
          <a:bodyPr/>
          <a:lstStyle/>
          <a:p>
            <a:pPr algn="ctr"/>
            <a:r>
              <a:rPr lang="en-US" sz="2400" dirty="0"/>
              <a:t>EXAMPLES OF EVIDENCE FOR STANDARD #5 </a:t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sz="2400" dirty="0">
                <a:latin typeface="Arial"/>
                <a:cs typeface="Arial"/>
              </a:rPr>
              <a:t> USING RESULTS FOR CONTINUOUS IMPROVEMENT</a:t>
            </a:r>
            <a:r>
              <a:rPr lang="en-US" sz="2400" i="1" dirty="0"/>
              <a:t>: </a:t>
            </a:r>
            <a:r>
              <a:rPr lang="en-US" sz="3200" i="1" dirty="0">
                <a:solidFill>
                  <a:srgbClr val="FF0000"/>
                </a:solidFill>
              </a:rPr>
              <a:t>ARTIFACTS</a:t>
            </a:r>
            <a:endParaRPr lang="en-US" sz="3200" i="1" dirty="0">
              <a:latin typeface="Arial"/>
              <a:cs typeface="Arial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0" y="2310178"/>
            <a:ext cx="9143999" cy="4547821"/>
          </a:xfrm>
        </p:spPr>
        <p:txBody>
          <a:bodyPr>
            <a:normAutofit/>
          </a:bodyPr>
          <a:lstStyle/>
          <a:p>
            <a:pPr algn="ctr"/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  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15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r="2809"/>
          <a:stretch>
            <a:fillRect/>
          </a:stretch>
        </p:blipFill>
        <p:spPr>
          <a:xfrm>
            <a:off x="6858000" y="1070708"/>
            <a:ext cx="1561488" cy="1463566"/>
          </a:xfrm>
        </p:spPr>
      </p:pic>
      <p:sp>
        <p:nvSpPr>
          <p:cNvPr id="4" name="Rectangle 3"/>
          <p:cNvSpPr/>
          <p:nvPr/>
        </p:nvSpPr>
        <p:spPr>
          <a:xfrm>
            <a:off x="908652" y="2534274"/>
            <a:ext cx="8134083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• Description of the school’s improvement process</a:t>
            </a:r>
          </a:p>
          <a:p>
            <a:r>
              <a:rPr lang="en-US" sz="1400" dirty="0"/>
              <a:t>• School profile information</a:t>
            </a:r>
          </a:p>
          <a:p>
            <a:r>
              <a:rPr lang="en-US" sz="1400" dirty="0"/>
              <a:t>• School’s improvement plan that focuses on student learning and organizational effectiveness</a:t>
            </a:r>
          </a:p>
          <a:p>
            <a:r>
              <a:rPr lang="en-US" sz="1400" dirty="0" smtClean="0"/>
              <a:t>• A </a:t>
            </a:r>
            <a:r>
              <a:rPr lang="en-US" sz="1400" dirty="0"/>
              <a:t>plan that includes components that provide specific goals, a set of appropriate assessments, </a:t>
            </a:r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 a </a:t>
            </a:r>
            <a:r>
              <a:rPr lang="en-US" sz="1400" dirty="0"/>
              <a:t>set </a:t>
            </a:r>
            <a:r>
              <a:rPr lang="en-US" sz="1400" dirty="0" smtClean="0"/>
              <a:t>of interventions expected </a:t>
            </a:r>
            <a:r>
              <a:rPr lang="en-US" sz="1400" dirty="0"/>
              <a:t>to cause growth to occur, and a plan for ensuring that the </a:t>
            </a:r>
            <a:r>
              <a:rPr lang="en-US" sz="1400" dirty="0" smtClean="0"/>
              <a:t>staff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have </a:t>
            </a:r>
            <a:r>
              <a:rPr lang="en-US" sz="1400" dirty="0"/>
              <a:t>the skills </a:t>
            </a:r>
            <a:r>
              <a:rPr lang="en-US" sz="1400" dirty="0" smtClean="0"/>
              <a:t>to implement </a:t>
            </a:r>
            <a:r>
              <a:rPr lang="en-US" sz="1400" dirty="0"/>
              <a:t>the plan</a:t>
            </a:r>
          </a:p>
          <a:p>
            <a:r>
              <a:rPr lang="en-US" sz="1400" dirty="0"/>
              <a:t>• Student performance and achievement data in the school</a:t>
            </a:r>
          </a:p>
          <a:p>
            <a:r>
              <a:rPr lang="en-US" sz="1400" dirty="0" smtClean="0"/>
              <a:t>• Agendas</a:t>
            </a:r>
            <a:r>
              <a:rPr lang="en-US" sz="1400" dirty="0"/>
              <a:t>/minutes of meetings regarding improvement activities and results</a:t>
            </a:r>
          </a:p>
          <a:p>
            <a:r>
              <a:rPr lang="en-US" sz="1400" dirty="0"/>
              <a:t>• Professional development plans</a:t>
            </a:r>
          </a:p>
          <a:p>
            <a:r>
              <a:rPr lang="en-US" sz="1400" dirty="0"/>
              <a:t>• Evaluation data on impact of interventions</a:t>
            </a:r>
          </a:p>
          <a:p>
            <a:r>
              <a:rPr lang="en-US" sz="1400" dirty="0"/>
              <a:t>• Communications to stakeholders regarding improvement activities and results</a:t>
            </a:r>
          </a:p>
          <a:p>
            <a:r>
              <a:rPr lang="en-US" sz="1400" dirty="0"/>
              <a:t>• Description of staff induction and professional development expectations</a:t>
            </a:r>
          </a:p>
          <a:p>
            <a:r>
              <a:rPr lang="en-US" sz="1400" dirty="0"/>
              <a:t>• Professional development plan and/or opportunities</a:t>
            </a:r>
          </a:p>
          <a:p>
            <a:r>
              <a:rPr lang="en-US" sz="1400" dirty="0"/>
              <a:t>• Data regarding staff retention and recruitment</a:t>
            </a:r>
          </a:p>
          <a:p>
            <a:r>
              <a:rPr lang="en-US" sz="1400" dirty="0"/>
              <a:t>• Written process describing how facilities are regularly inspected and maintained and </a:t>
            </a:r>
            <a:r>
              <a:rPr lang="en-US" sz="1400" dirty="0" smtClean="0"/>
              <a:t>data </a:t>
            </a:r>
          </a:p>
          <a:p>
            <a:r>
              <a:rPr lang="en-US" sz="1400" dirty="0" smtClean="0"/>
              <a:t>   demonstrating the quality </a:t>
            </a:r>
            <a:r>
              <a:rPr lang="en-US" sz="1400" dirty="0"/>
              <a:t>of these processes</a:t>
            </a:r>
          </a:p>
          <a:p>
            <a:r>
              <a:rPr lang="en-US" sz="1400" dirty="0"/>
              <a:t>• Agendas/minutes of staff meetings</a:t>
            </a:r>
          </a:p>
          <a:p>
            <a:r>
              <a:rPr lang="en-US" sz="1400" dirty="0" smtClean="0"/>
              <a:t>• </a:t>
            </a:r>
            <a:r>
              <a:rPr lang="en-US" sz="1400" dirty="0"/>
              <a:t>Stakeholder perceptions</a:t>
            </a:r>
          </a:p>
          <a:p>
            <a:r>
              <a:rPr lang="en-US" sz="1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50299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5810" y="1270051"/>
            <a:ext cx="5714658" cy="1171620"/>
          </a:xfrm>
        </p:spPr>
        <p:txBody>
          <a:bodyPr/>
          <a:lstStyle/>
          <a:p>
            <a:pPr algn="ctr"/>
            <a:r>
              <a:rPr lang="en-US" sz="2800" dirty="0"/>
              <a:t>The </a:t>
            </a:r>
            <a:r>
              <a:rPr lang="en-US" sz="2800" i="1" dirty="0">
                <a:solidFill>
                  <a:srgbClr val="0000FF"/>
                </a:solidFill>
              </a:rPr>
              <a:t>BEST Blueprint </a:t>
            </a:r>
            <a:r>
              <a:rPr lang="en-US" sz="2800" dirty="0"/>
              <a:t>&amp; AdvancED Accreditation Standards </a:t>
            </a:r>
            <a:r>
              <a:rPr lang="en-US" sz="2800" dirty="0" smtClean="0"/>
              <a:t>Correlation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53061" y="2715281"/>
            <a:ext cx="8790939" cy="4237152"/>
          </a:xfrm>
        </p:spPr>
        <p:txBody>
          <a:bodyPr>
            <a:normAutofit fontScale="92500" lnSpcReduction="20000"/>
          </a:bodyPr>
          <a:lstStyle/>
          <a:p>
            <a:r>
              <a:rPr lang="en-US" sz="1900" i="1" u="sng" dirty="0" smtClean="0">
                <a:solidFill>
                  <a:schemeClr val="tx1"/>
                </a:solidFill>
              </a:rPr>
              <a:t>1. Purpose </a:t>
            </a:r>
            <a:r>
              <a:rPr lang="en-US" sz="1900" i="1" u="sng" dirty="0">
                <a:solidFill>
                  <a:schemeClr val="tx1"/>
                </a:solidFill>
              </a:rPr>
              <a:t>and Direction</a:t>
            </a:r>
            <a:r>
              <a:rPr lang="en-US" sz="1900" dirty="0">
                <a:solidFill>
                  <a:schemeClr val="tx1"/>
                </a:solidFill>
              </a:rPr>
              <a:t>: </a:t>
            </a:r>
            <a:r>
              <a:rPr lang="en-US" sz="1900" b="0" dirty="0">
                <a:solidFill>
                  <a:schemeClr val="tx1"/>
                </a:solidFill>
              </a:rPr>
              <a:t>The </a:t>
            </a:r>
            <a:r>
              <a:rPr lang="en-US" sz="1900" b="0" i="1" dirty="0">
                <a:solidFill>
                  <a:srgbClr val="0000FF"/>
                </a:solidFill>
              </a:rPr>
              <a:t>BEST Blueprint </a:t>
            </a:r>
            <a:r>
              <a:rPr lang="en-US" sz="1900" b="0" dirty="0">
                <a:solidFill>
                  <a:schemeClr val="tx1"/>
                </a:solidFill>
              </a:rPr>
              <a:t>maintains and communicates at all levels of the organization a purpose and direction for continuous improvement that commits to high expectations for learning as well as shared values and beliefs about teaching and learning.</a:t>
            </a:r>
          </a:p>
          <a:p>
            <a:endParaRPr lang="en-US" sz="900" dirty="0" smtClean="0">
              <a:solidFill>
                <a:schemeClr val="tx1"/>
              </a:solidFill>
            </a:endParaRPr>
          </a:p>
          <a:p>
            <a:r>
              <a:rPr lang="en-US" sz="1900" i="1" u="sng" dirty="0" smtClean="0">
                <a:solidFill>
                  <a:schemeClr val="tx1"/>
                </a:solidFill>
              </a:rPr>
              <a:t>2. Governance </a:t>
            </a:r>
            <a:r>
              <a:rPr lang="en-US" sz="1900" i="1" u="sng" dirty="0">
                <a:solidFill>
                  <a:schemeClr val="tx1"/>
                </a:solidFill>
              </a:rPr>
              <a:t>and Leadership</a:t>
            </a:r>
            <a:r>
              <a:rPr lang="en-US" sz="1900" dirty="0">
                <a:solidFill>
                  <a:schemeClr val="tx1"/>
                </a:solidFill>
              </a:rPr>
              <a:t>: </a:t>
            </a:r>
            <a:r>
              <a:rPr lang="en-US" sz="1900" b="0" i="1" dirty="0">
                <a:solidFill>
                  <a:srgbClr val="0000FF"/>
                </a:solidFill>
              </a:rPr>
              <a:t>The BEST Blueprint </a:t>
            </a:r>
            <a:r>
              <a:rPr lang="en-US" sz="1900" b="0" dirty="0">
                <a:solidFill>
                  <a:schemeClr val="tx1"/>
                </a:solidFill>
              </a:rPr>
              <a:t>is a part of a system of governance and leadership that promotes and supports student performance and system effectiveness.</a:t>
            </a:r>
          </a:p>
          <a:p>
            <a:endParaRPr lang="en-US" sz="900" dirty="0" smtClean="0">
              <a:solidFill>
                <a:schemeClr val="tx1"/>
              </a:solidFill>
            </a:endParaRPr>
          </a:p>
          <a:p>
            <a:r>
              <a:rPr lang="en-US" sz="1900" i="1" u="sng" dirty="0" smtClean="0">
                <a:solidFill>
                  <a:schemeClr val="tx1"/>
                </a:solidFill>
              </a:rPr>
              <a:t>3. Teaching </a:t>
            </a:r>
            <a:r>
              <a:rPr lang="en-US" sz="1900" i="1" u="sng" dirty="0">
                <a:solidFill>
                  <a:schemeClr val="tx1"/>
                </a:solidFill>
              </a:rPr>
              <a:t>and Assessing for Learning</a:t>
            </a:r>
            <a:r>
              <a:rPr lang="en-US" sz="1900" b="0" i="1" dirty="0">
                <a:solidFill>
                  <a:schemeClr val="tx1"/>
                </a:solidFill>
              </a:rPr>
              <a:t>: </a:t>
            </a:r>
            <a:r>
              <a:rPr lang="en-US" sz="1900" b="0" i="1" dirty="0">
                <a:solidFill>
                  <a:srgbClr val="0000FF"/>
                </a:solidFill>
              </a:rPr>
              <a:t>The BEST Blueprint </a:t>
            </a:r>
            <a:r>
              <a:rPr lang="en-US" sz="1900" b="0" dirty="0">
                <a:solidFill>
                  <a:schemeClr val="tx1"/>
                </a:solidFill>
              </a:rPr>
              <a:t>supports the district’s practices for curriculum, instructional design, and assessment, ensuring teacher effectiveness and student learning across all grades and courses.</a:t>
            </a:r>
          </a:p>
          <a:p>
            <a:endParaRPr lang="en-US" sz="900" dirty="0" smtClean="0">
              <a:solidFill>
                <a:schemeClr val="tx1"/>
              </a:solidFill>
            </a:endParaRPr>
          </a:p>
          <a:p>
            <a:r>
              <a:rPr lang="en-US" sz="1900" i="1" u="sng" dirty="0" smtClean="0">
                <a:solidFill>
                  <a:schemeClr val="tx1"/>
                </a:solidFill>
              </a:rPr>
              <a:t>4. Resources </a:t>
            </a:r>
            <a:r>
              <a:rPr lang="en-US" sz="1900" i="1" u="sng" dirty="0">
                <a:solidFill>
                  <a:schemeClr val="tx1"/>
                </a:solidFill>
              </a:rPr>
              <a:t>and Support Systems</a:t>
            </a:r>
            <a:r>
              <a:rPr lang="en-US" sz="1900" i="1" dirty="0">
                <a:solidFill>
                  <a:schemeClr val="tx1"/>
                </a:solidFill>
              </a:rPr>
              <a:t>: </a:t>
            </a:r>
            <a:r>
              <a:rPr lang="en-US" sz="1900" b="0" i="1" dirty="0">
                <a:solidFill>
                  <a:srgbClr val="0000FF"/>
                </a:solidFill>
              </a:rPr>
              <a:t>The BEST Blueprint </a:t>
            </a:r>
            <a:r>
              <a:rPr lang="en-US" sz="1900" b="0" dirty="0">
                <a:solidFill>
                  <a:schemeClr val="tx1"/>
                </a:solidFill>
              </a:rPr>
              <a:t>leverages BCPS resources and provides services in all schools to support its purpose and direction to ensure success for all students.</a:t>
            </a:r>
          </a:p>
          <a:p>
            <a:endParaRPr lang="en-US" sz="900" dirty="0" smtClean="0">
              <a:solidFill>
                <a:schemeClr val="tx1"/>
              </a:solidFill>
            </a:endParaRPr>
          </a:p>
          <a:p>
            <a:r>
              <a:rPr lang="en-US" sz="1900" i="1" u="sng" dirty="0" smtClean="0">
                <a:solidFill>
                  <a:srgbClr val="FF0000"/>
                </a:solidFill>
              </a:rPr>
              <a:t>5. Using </a:t>
            </a:r>
            <a:r>
              <a:rPr lang="en-US" sz="1900" i="1" u="sng" dirty="0">
                <a:solidFill>
                  <a:srgbClr val="FF0000"/>
                </a:solidFill>
              </a:rPr>
              <a:t>Results for Continuous Improvement</a:t>
            </a:r>
            <a:r>
              <a:rPr lang="en-US" sz="1900" dirty="0">
                <a:solidFill>
                  <a:srgbClr val="FF0000"/>
                </a:solidFill>
              </a:rPr>
              <a:t>: </a:t>
            </a:r>
            <a:r>
              <a:rPr lang="en-US" sz="1900" b="0" i="1" dirty="0">
                <a:solidFill>
                  <a:srgbClr val="0000FF"/>
                </a:solidFill>
              </a:rPr>
              <a:t>The BEST Blueprint </a:t>
            </a:r>
            <a:r>
              <a:rPr lang="en-US" sz="1900" b="0" dirty="0">
                <a:solidFill>
                  <a:srgbClr val="FF0000"/>
                </a:solidFill>
              </a:rPr>
              <a:t>supports the district’s comprehensive assessment process that generates a wide range of data about student learning and system effectiveness and uses the results to guide continuous improvement.</a:t>
            </a:r>
          </a:p>
          <a:p>
            <a:r>
              <a:rPr lang="en-US" sz="2100" dirty="0">
                <a:solidFill>
                  <a:schemeClr val="tx1"/>
                </a:solidFill>
              </a:rPr>
              <a:t> </a:t>
            </a:r>
          </a:p>
          <a:p>
            <a:endParaRPr lang="en-US" dirty="0"/>
          </a:p>
        </p:txBody>
      </p:sp>
      <p:pic>
        <p:nvPicPr>
          <p:cNvPr id="14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r="10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7109165"/>
      </p:ext>
    </p:extLst>
  </p:cSld>
  <p:clrMapOvr>
    <a:masterClrMapping/>
  </p:clrMapOvr>
</p:sld>
</file>

<file path=ppt/theme/theme1.xml><?xml version="1.0" encoding="utf-8"?>
<a:theme xmlns:a="http://schemas.openxmlformats.org/drawingml/2006/main" name="BCPS PPT Template_final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BCPS PPT Template_final 3</Template>
  <TotalTime>3077</TotalTime>
  <Words>1203</Words>
  <Application>Microsoft Macintosh PowerPoint</Application>
  <PresentationFormat>On-screen Show (4:3)</PresentationFormat>
  <Paragraphs>132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BCPS PPT Template_final 3</vt:lpstr>
      <vt:lpstr>Accreditation (AdvancED) STANDARD #5: USING RESULTS FOR CONTINUOUS IMPROVEMENT</vt:lpstr>
      <vt:lpstr>IMPORTANCE  OF ACCREDITATION</vt:lpstr>
      <vt:lpstr>  ACCREDITATION STANDARDS </vt:lpstr>
      <vt:lpstr>AdvancEd Standard #5: USING RESULTS FOR  CONTINUOUS IMPROVEMENT</vt:lpstr>
      <vt:lpstr> INDICATORS FOR STANDARD #5: USING RESULTS FOR  CONTINUOUS IMPROVEMENT </vt:lpstr>
      <vt:lpstr> EXAMPLES OF EVIDENCE FOR STANDARD #5    USING RESULTS FOR CONTINUOUS IMPROVEMENT:  PRACTICES </vt:lpstr>
      <vt:lpstr>EXAMPLES OF EVIDENCE FOR STANDARD #5    USING RESULTS FOR CONTINUOUS IMPROVEMENT: PRACTICES</vt:lpstr>
      <vt:lpstr>EXAMPLES OF EVIDENCE FOR STANDARD #5    USING RESULTS FOR CONTINUOUS IMPROVEMENT: ARTIFACTS</vt:lpstr>
      <vt:lpstr>The BEST Blueprint &amp; AdvancED Accreditation Standards Correlation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School Name</dc:title>
  <dc:creator>Cathleen D. Gates</dc:creator>
  <cp:lastModifiedBy>admin1</cp:lastModifiedBy>
  <cp:revision>133</cp:revision>
  <cp:lastPrinted>2015-10-06T18:54:29Z</cp:lastPrinted>
  <dcterms:created xsi:type="dcterms:W3CDTF">2015-03-11T00:38:10Z</dcterms:created>
  <dcterms:modified xsi:type="dcterms:W3CDTF">2016-02-05T22:21:38Z</dcterms:modified>
</cp:coreProperties>
</file>