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06" r:id="rId3"/>
    <p:sldId id="299" r:id="rId4"/>
    <p:sldId id="301" r:id="rId5"/>
    <p:sldId id="302" r:id="rId6"/>
    <p:sldId id="303" r:id="rId7"/>
    <p:sldId id="304" r:id="rId8"/>
    <p:sldId id="308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89AD4"/>
    <a:srgbClr val="EDB749"/>
    <a:srgbClr val="EBEBE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438" autoAdjust="0"/>
  </p:normalViewPr>
  <p:slideViewPr>
    <p:cSldViewPr snapToGrid="0" snapToObjects="1">
      <p:cViewPr>
        <p:scale>
          <a:sx n="116" d="100"/>
          <a:sy n="116" d="100"/>
        </p:scale>
        <p:origin x="-464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96A69-BB4D-0C43-BE60-D81F0BD5FE35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47E7-3F32-2043-84CB-13CA2EC71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6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over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40855"/>
            <a:ext cx="7622883" cy="116205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489AD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21488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524" y="3093682"/>
            <a:ext cx="3254943" cy="7489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2694354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20846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>
          <a:xfrm>
            <a:off x="6562087" y="2636482"/>
            <a:ext cx="1822795" cy="1813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ADD405E5-CDC9-43A6-8FFE-1E8C06A7AAFD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A433F946-CD2D-4B64-8CCF-FFD0ADFD37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67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A497C-9D03-40EC-BC18-2AEBE0F4EEAD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9C59-151E-4522-BDF9-B7DDF64BA3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1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691BA-D1EC-4661-9F15-9109DC03BA0E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6FAB8-84E4-4FB6-8B05-2F53AD131E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6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9F778-1B2E-48F8-BBB0-0E3D7492C851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C9D9-745B-45E6-81B6-FD87AA80D8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_2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577" y="3701143"/>
            <a:ext cx="7251700" cy="975860"/>
          </a:xfrm>
        </p:spPr>
        <p:txBody>
          <a:bodyPr/>
          <a:lstStyle>
            <a:lvl1pPr algn="r">
              <a:defRPr b="1">
                <a:solidFill>
                  <a:srgbClr val="EDB74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044" y="5234214"/>
            <a:ext cx="4773386" cy="58238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69100" y="4800600"/>
            <a:ext cx="1571625" cy="14319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59E68C-7DBC-4CD2-ADFA-3C2720381E8E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E10A20-7134-4ADA-A198-CDB0729810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1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3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356" y="4109357"/>
            <a:ext cx="3309031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286" y="3343048"/>
            <a:ext cx="7629071" cy="6397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4109357"/>
            <a:ext cx="3564618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81429" y="983119"/>
            <a:ext cx="1561488" cy="1463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6BFFD2-E39C-49E3-97F6-B25E7E3A9910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FA1368-8184-48F2-A2DB-BB93239E07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2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5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48078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5" y="3242582"/>
            <a:ext cx="2286000" cy="1600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24200" y="3242582"/>
            <a:ext cx="5221514" cy="160020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286" y="4943248"/>
            <a:ext cx="7547428" cy="9797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782186" y="990753"/>
            <a:ext cx="1575180" cy="1442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E898A10-AD83-4B0B-AE3A-6663D4CE7B58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B147FC-06F7-4A76-A7BA-DE5749EA51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8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4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6" y="3465286"/>
            <a:ext cx="369910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703286"/>
            <a:ext cx="3782331" cy="63976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65286"/>
            <a:ext cx="378233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77188" y="1008063"/>
            <a:ext cx="1586160" cy="1433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11D2678-02FB-44CE-9B90-C4E5EE83EBF2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6D598E-204F-44FB-83A2-3D645C254B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st Slide_2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961571"/>
            <a:ext cx="3977141" cy="566738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7429" y="2077357"/>
            <a:ext cx="4572000" cy="228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4727463"/>
            <a:ext cx="5936342" cy="352539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9E7C3-52C2-45F9-8178-891976C7F152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79447-9CCC-4695-816C-0C6D3C2634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8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FBE8F-23DC-4E7A-BE15-0747285F5CB7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44D7-33D2-470C-A6AD-0F48E8E9F3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97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BC3E5-AECD-4178-9855-4C3A636C1D33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F389-6F0C-4285-BCB7-B2D95A8881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8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7BB79-9335-4305-AB6B-1FE826B27889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D700C-A97B-4A7F-A635-A5B6C12204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0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17BF3F6-2A25-4723-B514-DFF20B46B9A4}" type="datetime1">
              <a:rPr lang="en-US" altLang="en-US"/>
              <a:pPr/>
              <a:t>2/4/16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9AFD10-DCEE-47DE-86C5-26429C253F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0" y="416050"/>
            <a:ext cx="9064630" cy="2069307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Accreditation (AdvancED)</a:t>
            </a:r>
            <a:b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</a:br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STANDARD #4: </a:t>
            </a:r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/>
            </a:r>
            <a:b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</a:br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RESOURCES </a:t>
            </a:r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&amp; </a:t>
            </a:r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SUPPORT </a:t>
            </a:r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SYSTEMS</a:t>
            </a:r>
            <a:endParaRPr lang="en-US" altLang="en-US" sz="4000" i="1" dirty="0" smtClean="0">
              <a:ea typeface="ＭＳ Ｐゴシック" pitchFamily="34" charset="-128"/>
            </a:endParaRPr>
          </a:p>
        </p:txBody>
      </p:sp>
      <p:pic>
        <p:nvPicPr>
          <p:cNvPr id="14338" name="Content Placeholder 12" descr="Teacher w Girl_El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620963"/>
            <a:ext cx="1828800" cy="1828800"/>
          </a:xfrm>
        </p:spPr>
      </p:pic>
      <p:sp>
        <p:nvSpPr>
          <p:cNvPr id="14339" name="Text Placeholder 9"/>
          <p:cNvSpPr>
            <a:spLocks noGrp="1"/>
          </p:cNvSpPr>
          <p:nvPr>
            <p:ph type="body" sz="half" idx="2"/>
          </p:nvPr>
        </p:nvSpPr>
        <p:spPr>
          <a:xfrm>
            <a:off x="2590800" y="2485357"/>
            <a:ext cx="3994150" cy="1964405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latin typeface="+mj-lt"/>
                <a:ea typeface="ＭＳ Ｐゴシック" pitchFamily="34" charset="-128"/>
              </a:rPr>
              <a:t>Office of Service Quality</a:t>
            </a:r>
          </a:p>
          <a:p>
            <a:endParaRPr lang="en-US" altLang="en-US" sz="800" b="1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2000" dirty="0" smtClean="0">
                <a:latin typeface="+mj-lt"/>
                <a:ea typeface="ＭＳ Ｐゴシック" pitchFamily="34" charset="-128"/>
              </a:rPr>
              <a:t>Veda Hudge, Director</a:t>
            </a:r>
          </a:p>
          <a:p>
            <a:endParaRPr lang="en-US" altLang="en-US" sz="800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1400" dirty="0" smtClean="0">
                <a:latin typeface="+mj-lt"/>
                <a:ea typeface="ＭＳ Ｐゴシック" pitchFamily="34" charset="-128"/>
              </a:rPr>
              <a:t>Donna Boruch, Coordinator, School Improvement</a:t>
            </a:r>
          </a:p>
        </p:txBody>
      </p:sp>
      <p:pic>
        <p:nvPicPr>
          <p:cNvPr id="14340" name="Content Placeholder 9" descr="kids in labcoats_middle.jpg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3988" y="4527550"/>
            <a:ext cx="1828800" cy="1828800"/>
          </a:xfrm>
        </p:spPr>
      </p:pic>
      <p:pic>
        <p:nvPicPr>
          <p:cNvPr id="14341" name="Content Placeholder 11" descr="Girl w Globe.jpg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213" y="4527550"/>
            <a:ext cx="1828800" cy="1828800"/>
          </a:xfrm>
        </p:spPr>
      </p:pic>
      <p:pic>
        <p:nvPicPr>
          <p:cNvPr id="14342" name="Content Placeholder 8" descr="BCPS Logo_reversed.ai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5505"/>
          <a:stretch>
            <a:fillRect/>
          </a:stretch>
        </p:blipFill>
        <p:spPr>
          <a:xfrm>
            <a:off x="6584950" y="2658736"/>
            <a:ext cx="1822450" cy="18129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8286" y="983119"/>
            <a:ext cx="5868815" cy="1463566"/>
          </a:xfrm>
        </p:spPr>
        <p:txBody>
          <a:bodyPr/>
          <a:lstStyle/>
          <a:p>
            <a:pPr algn="ctr"/>
            <a:r>
              <a:rPr lang="en-US" dirty="0"/>
              <a:t>IMPORTANCE </a:t>
            </a:r>
            <a:br>
              <a:rPr lang="en-US" dirty="0"/>
            </a:br>
            <a:r>
              <a:rPr lang="en-US" dirty="0"/>
              <a:t>OF ACCREDITATION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98287" y="2802870"/>
            <a:ext cx="7773700" cy="3941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•  Accreditation lays the groundwork for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success for schools </a:t>
            </a:r>
            <a:r>
              <a:rPr lang="en-US" sz="2000" dirty="0" smtClean="0">
                <a:latin typeface="Arial"/>
                <a:cs typeface="Arial"/>
              </a:rPr>
              <a:t>and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</a:t>
            </a:r>
            <a:r>
              <a:rPr lang="en-US" sz="2000" dirty="0">
                <a:latin typeface="Arial"/>
                <a:cs typeface="Arial"/>
              </a:rPr>
              <a:t>students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•  </a:t>
            </a:r>
            <a:r>
              <a:rPr lang="en-US" sz="2000" dirty="0">
                <a:latin typeface="Arial"/>
                <a:cs typeface="Arial"/>
              </a:rPr>
              <a:t>Accreditation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insures a rigorous, sound curriculum </a:t>
            </a:r>
            <a:r>
              <a:rPr lang="en-US" sz="2000" dirty="0">
                <a:latin typeface="Arial"/>
                <a:cs typeface="Arial"/>
              </a:rPr>
              <a:t>based </a:t>
            </a:r>
            <a:r>
              <a:rPr lang="en-US" sz="2000" dirty="0" smtClean="0">
                <a:latin typeface="Arial"/>
                <a:cs typeface="Arial"/>
              </a:rPr>
              <a:t>on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quality </a:t>
            </a:r>
            <a:r>
              <a:rPr lang="en-US" sz="2000" dirty="0">
                <a:latin typeface="Arial"/>
                <a:cs typeface="Arial"/>
              </a:rPr>
              <a:t>standards, a range of student activities and </a:t>
            </a:r>
            <a:r>
              <a:rPr lang="en-US" sz="2000" dirty="0" smtClean="0">
                <a:latin typeface="Arial"/>
                <a:cs typeface="Arial"/>
              </a:rPr>
              <a:t>support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</a:t>
            </a:r>
            <a:r>
              <a:rPr lang="en-US" sz="2000" dirty="0">
                <a:latin typeface="Arial"/>
                <a:cs typeface="Arial"/>
              </a:rPr>
              <a:t>services.</a:t>
            </a:r>
          </a:p>
          <a:p>
            <a:pPr marL="0" indent="0">
              <a:buNone/>
            </a:pPr>
            <a:endParaRPr lang="en-US" sz="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•  </a:t>
            </a:r>
            <a:r>
              <a:rPr lang="en-US" sz="2000" dirty="0">
                <a:latin typeface="Arial"/>
                <a:cs typeface="Arial"/>
              </a:rPr>
              <a:t>Accreditation focuses on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increasing student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achievement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   </a:t>
            </a:r>
            <a:r>
              <a:rPr lang="en-US" sz="2000" dirty="0">
                <a:latin typeface="Arial"/>
                <a:cs typeface="Arial"/>
              </a:rPr>
              <a:t>through a safe and enriching learning environment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•  </a:t>
            </a:r>
            <a:r>
              <a:rPr lang="en-US" sz="2000" dirty="0">
                <a:latin typeface="Arial"/>
                <a:cs typeface="Arial"/>
              </a:rPr>
              <a:t>Accreditation requires that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qualified teachers work to improve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   their methods</a:t>
            </a:r>
            <a:r>
              <a:rPr lang="en-US" sz="2000" dirty="0">
                <a:latin typeface="Arial"/>
                <a:cs typeface="Arial"/>
              </a:rPr>
              <a:t> and focus on student learning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18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11" name="Content Placeholder 8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64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3" y="990753"/>
            <a:ext cx="5890713" cy="1442657"/>
          </a:xfrm>
        </p:spPr>
        <p:txBody>
          <a:bodyPr/>
          <a:lstStyle/>
          <a:p>
            <a:pPr algn="ctr"/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dirty="0" smtClean="0"/>
              <a:t>ACCREDITATION STANDARDS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7581" y="2540100"/>
            <a:ext cx="9056419" cy="4317899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: Purpose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and Direction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The system maintains and communicates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at all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levels of the organization a </a:t>
            </a:r>
            <a:endParaRPr lang="en-US" sz="1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purpose and direction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for continuous improvement.</a:t>
            </a:r>
          </a:p>
          <a:p>
            <a:pPr algn="ctr"/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: Governance </a:t>
            </a: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and Leadership</a:t>
            </a:r>
          </a:p>
          <a:p>
            <a:pPr algn="ctr"/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The system operates under governance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and leadership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that promote and support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student </a:t>
            </a:r>
          </a:p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performance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and school effectiveness.</a:t>
            </a:r>
          </a:p>
          <a:p>
            <a:pPr algn="ctr"/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: Teaching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and Assessing for Learning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The system’s curriculum, instructional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design and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assessment practices guide and ensure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teacher effectiveness and student learning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ctr"/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lang="en-US" sz="1600" i="1" dirty="0" smtClean="0">
                <a:solidFill>
                  <a:srgbClr val="FF0000"/>
                </a:solidFill>
                <a:latin typeface="Arial"/>
                <a:cs typeface="Arial"/>
              </a:rPr>
              <a:t>: Resources </a:t>
            </a:r>
            <a:r>
              <a:rPr lang="en-US" sz="1600" i="1" dirty="0">
                <a:solidFill>
                  <a:srgbClr val="FF0000"/>
                </a:solidFill>
                <a:latin typeface="Arial"/>
                <a:cs typeface="Arial"/>
              </a:rPr>
              <a:t>and Support Systems</a:t>
            </a:r>
          </a:p>
          <a:p>
            <a:pPr algn="ctr"/>
            <a:r>
              <a:rPr lang="en-US" sz="1200" b="0" dirty="0">
                <a:solidFill>
                  <a:srgbClr val="FF0000"/>
                </a:solidFill>
                <a:latin typeface="Arial"/>
                <a:cs typeface="Arial"/>
              </a:rPr>
              <a:t>The system has resources and provides </a:t>
            </a:r>
            <a:r>
              <a:rPr lang="en-US" sz="1200" b="0" dirty="0" smtClean="0">
                <a:solidFill>
                  <a:srgbClr val="FF0000"/>
                </a:solidFill>
                <a:latin typeface="Arial"/>
                <a:cs typeface="Arial"/>
              </a:rPr>
              <a:t>services in </a:t>
            </a:r>
            <a:r>
              <a:rPr lang="en-US" sz="1200" b="0" dirty="0">
                <a:solidFill>
                  <a:srgbClr val="FF0000"/>
                </a:solidFill>
                <a:latin typeface="Arial"/>
                <a:cs typeface="Arial"/>
              </a:rPr>
              <a:t>all schools that support its </a:t>
            </a:r>
            <a:endParaRPr lang="en-US" sz="1200" b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1200" b="0" dirty="0" smtClean="0">
                <a:solidFill>
                  <a:srgbClr val="FF0000"/>
                </a:solidFill>
                <a:latin typeface="Arial"/>
                <a:cs typeface="Arial"/>
              </a:rPr>
              <a:t>purpose and direction </a:t>
            </a:r>
            <a:r>
              <a:rPr lang="en-US" sz="1200" b="0" dirty="0">
                <a:solidFill>
                  <a:srgbClr val="FF0000"/>
                </a:solidFill>
                <a:latin typeface="Arial"/>
                <a:cs typeface="Arial"/>
              </a:rPr>
              <a:t>to ensure success for all students.</a:t>
            </a:r>
          </a:p>
          <a:p>
            <a:pPr algn="ctr"/>
            <a:endParaRPr lang="en-US" sz="8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: Using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Results for Continuous Improvement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The system implements a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comprehensive assessment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system that generates a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range of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data about </a:t>
            </a:r>
            <a:endParaRPr lang="en-US" sz="1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student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learning and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system effectiveness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and uses the results to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guide continuous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improvement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2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781800" y="903011"/>
            <a:ext cx="1574800" cy="1443038"/>
          </a:xfrm>
        </p:spPr>
      </p:pic>
    </p:spTree>
    <p:extLst>
      <p:ext uri="{BB962C8B-B14F-4D97-AF65-F5344CB8AC3E}">
        <p14:creationId xmlns:p14="http://schemas.microsoft.com/office/powerpoint/2010/main" val="232061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0237" y="983119"/>
            <a:ext cx="6021192" cy="1463566"/>
          </a:xfrm>
        </p:spPr>
        <p:txBody>
          <a:bodyPr/>
          <a:lstStyle/>
          <a:p>
            <a:pPr algn="ctr"/>
            <a:r>
              <a:rPr lang="en-US" sz="2800" dirty="0" smtClean="0"/>
              <a:t>AdvancEd Standard #2:</a:t>
            </a:r>
            <a:br>
              <a:rPr lang="en-US" sz="2800" dirty="0" smtClean="0"/>
            </a:br>
            <a:r>
              <a:rPr lang="en-US" sz="4000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i="1" dirty="0" smtClean="0">
                <a:latin typeface="Arial"/>
                <a:cs typeface="Arial"/>
              </a:rPr>
              <a:t>RESOURCES &amp; </a:t>
            </a:r>
            <a:br>
              <a:rPr lang="en-US" sz="2800" i="1" dirty="0" smtClean="0">
                <a:latin typeface="Arial"/>
                <a:cs typeface="Arial"/>
              </a:rPr>
            </a:br>
            <a:r>
              <a:rPr lang="en-US" sz="2800" i="1" dirty="0" smtClean="0">
                <a:latin typeface="Arial"/>
                <a:cs typeface="Arial"/>
              </a:rPr>
              <a:t>SUPPORT SYSTEMS</a:t>
            </a:r>
            <a:endParaRPr lang="en-US" sz="2800" i="1" dirty="0">
              <a:latin typeface="Arial"/>
              <a:cs typeface="Arial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1" y="2682435"/>
            <a:ext cx="9064630" cy="389774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The system </a:t>
            </a:r>
            <a:r>
              <a:rPr lang="en-US" sz="4000" dirty="0" smtClean="0">
                <a:latin typeface="Arial"/>
                <a:cs typeface="Arial"/>
              </a:rPr>
              <a:t>has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resources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>
                <a:latin typeface="Arial"/>
                <a:cs typeface="Arial"/>
              </a:rPr>
              <a:t>and provides </a:t>
            </a: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services</a:t>
            </a:r>
            <a:r>
              <a:rPr lang="en-US" sz="4000" dirty="0">
                <a:latin typeface="Arial"/>
                <a:cs typeface="Arial"/>
              </a:rPr>
              <a:t> </a:t>
            </a:r>
            <a:endParaRPr lang="en-US" sz="4000" dirty="0" smtClean="0"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latin typeface="Arial"/>
                <a:cs typeface="Arial"/>
              </a:rPr>
              <a:t>in all </a:t>
            </a:r>
            <a:r>
              <a:rPr lang="en-US" sz="4000" dirty="0">
                <a:latin typeface="Arial"/>
                <a:cs typeface="Arial"/>
              </a:rPr>
              <a:t>schools </a:t>
            </a:r>
            <a:r>
              <a:rPr lang="en-US" sz="4000" dirty="0" smtClean="0">
                <a:latin typeface="Arial"/>
                <a:cs typeface="Arial"/>
              </a:rPr>
              <a:t>that </a:t>
            </a:r>
          </a:p>
          <a:p>
            <a:pPr algn="ctr"/>
            <a:r>
              <a:rPr lang="en-US" sz="4000" dirty="0" smtClean="0">
                <a:latin typeface="Arial"/>
                <a:cs typeface="Arial"/>
              </a:rPr>
              <a:t>support </a:t>
            </a:r>
            <a:r>
              <a:rPr lang="en-US" sz="4000" dirty="0">
                <a:latin typeface="Arial"/>
                <a:cs typeface="Arial"/>
              </a:rPr>
              <a:t>its </a:t>
            </a:r>
            <a:r>
              <a:rPr lang="en-US" sz="4000" dirty="0" smtClean="0">
                <a:latin typeface="Arial"/>
                <a:cs typeface="Arial"/>
              </a:rPr>
              <a:t>purpose </a:t>
            </a:r>
            <a:r>
              <a:rPr lang="en-US" sz="4000" dirty="0">
                <a:latin typeface="Arial"/>
                <a:cs typeface="Arial"/>
              </a:rPr>
              <a:t>and direction </a:t>
            </a:r>
            <a:endParaRPr lang="en-US" sz="4000" dirty="0" smtClean="0"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ensure success for all students.</a:t>
            </a:r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501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88229" y="1412384"/>
            <a:ext cx="5988959" cy="1029287"/>
          </a:xfrm>
        </p:spPr>
        <p:txBody>
          <a:bodyPr/>
          <a:lstStyle/>
          <a:p>
            <a:pPr algn="ctr"/>
            <a:r>
              <a:rPr lang="en-US" sz="2800" dirty="0" smtClean="0"/>
              <a:t>INDICATORS FOR STANDARD #4: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3200" i="1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z="3200" i="1" dirty="0" smtClean="0">
                <a:latin typeface="Arial"/>
                <a:cs typeface="Arial"/>
              </a:rPr>
              <a:t>RESOURCES </a:t>
            </a:r>
            <a:r>
              <a:rPr lang="en-US" sz="3200" i="1" dirty="0">
                <a:latin typeface="Arial"/>
                <a:cs typeface="Arial"/>
              </a:rPr>
              <a:t>&amp; </a:t>
            </a:r>
            <a:r>
              <a:rPr lang="en-US" sz="3200" i="1" dirty="0" smtClean="0">
                <a:latin typeface="Arial"/>
                <a:cs typeface="Arial"/>
              </a:rPr>
              <a:t/>
            </a:r>
            <a:br>
              <a:rPr lang="en-US" sz="3200" i="1" dirty="0" smtClean="0">
                <a:latin typeface="Arial"/>
                <a:cs typeface="Arial"/>
              </a:rPr>
            </a:br>
            <a:r>
              <a:rPr lang="en-US" sz="3200" i="1" dirty="0" smtClean="0">
                <a:latin typeface="Arial"/>
                <a:cs typeface="Arial"/>
              </a:rPr>
              <a:t>SUPPORT </a:t>
            </a:r>
            <a:r>
              <a:rPr lang="en-US" sz="3200" i="1" dirty="0">
                <a:latin typeface="Arial"/>
                <a:cs typeface="Arial"/>
              </a:rPr>
              <a:t>SYSTEMS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en-US" sz="320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06533" y="2551050"/>
            <a:ext cx="8837467" cy="4306950"/>
          </a:xfrm>
        </p:spPr>
        <p:txBody>
          <a:bodyPr>
            <a:normAutofit/>
          </a:bodyPr>
          <a:lstStyle/>
          <a:p>
            <a:r>
              <a:rPr lang="en-US" sz="1400" i="1" dirty="0"/>
              <a:t>Indicator </a:t>
            </a:r>
            <a:r>
              <a:rPr lang="en-US" sz="1400" i="1" dirty="0" smtClean="0"/>
              <a:t>4.1 </a:t>
            </a:r>
            <a:r>
              <a:rPr lang="en-US" sz="1400" b="0" i="1" dirty="0" smtClean="0"/>
              <a:t>- </a:t>
            </a:r>
            <a:r>
              <a:rPr lang="en-US" sz="1400" b="0" dirty="0">
                <a:solidFill>
                  <a:srgbClr val="FF0000"/>
                </a:solidFill>
              </a:rPr>
              <a:t>Qualified professional and support staff are sufficient in number </a:t>
            </a:r>
            <a:r>
              <a:rPr lang="en-US" sz="1400" b="0" dirty="0"/>
              <a:t>to fulfill their </a:t>
            </a:r>
            <a:r>
              <a:rPr lang="en-US" sz="1400" b="0" dirty="0" smtClean="0"/>
              <a:t>roles and </a:t>
            </a:r>
            <a:r>
              <a:rPr lang="en-US" sz="1400" b="0" dirty="0"/>
              <a:t>responsibilities necessary to support the school’s purpose, direction, and </a:t>
            </a:r>
            <a:r>
              <a:rPr lang="en-US" sz="1400" b="0" dirty="0" smtClean="0"/>
              <a:t>the educational </a:t>
            </a:r>
            <a:r>
              <a:rPr lang="en-US" sz="1400" b="0" dirty="0"/>
              <a:t>program</a:t>
            </a:r>
            <a:r>
              <a:rPr lang="en-US" sz="1400" b="0" dirty="0" smtClean="0"/>
              <a:t>.</a:t>
            </a:r>
          </a:p>
          <a:p>
            <a:endParaRPr lang="en-US" sz="800" b="0" i="1" dirty="0" smtClean="0"/>
          </a:p>
          <a:p>
            <a:r>
              <a:rPr lang="en-US" sz="1400" i="1" dirty="0" smtClean="0"/>
              <a:t>Indicator 4.2 </a:t>
            </a:r>
            <a:r>
              <a:rPr lang="en-US" sz="1400" b="0" i="1" dirty="0" smtClean="0"/>
              <a:t>-</a:t>
            </a:r>
            <a:r>
              <a:rPr lang="en-US" sz="1400" b="0" dirty="0">
                <a:solidFill>
                  <a:srgbClr val="FF0000"/>
                </a:solidFill>
              </a:rPr>
              <a:t>Instructional time, material resources, and fiscal resources are sufficient </a:t>
            </a:r>
            <a:r>
              <a:rPr lang="en-US" sz="1400" b="0" dirty="0"/>
              <a:t>to </a:t>
            </a:r>
            <a:r>
              <a:rPr lang="en-US" sz="1400" b="0" dirty="0" smtClean="0"/>
              <a:t>support the </a:t>
            </a:r>
            <a:r>
              <a:rPr lang="en-US" sz="1400" b="0" dirty="0"/>
              <a:t>purpose and direction of the school.</a:t>
            </a:r>
            <a:endParaRPr lang="en-US" sz="1400" b="0" i="1" dirty="0" smtClean="0"/>
          </a:p>
          <a:p>
            <a:pPr algn="just"/>
            <a:endParaRPr lang="en-US" sz="800" b="0" i="1" dirty="0" smtClean="0"/>
          </a:p>
          <a:p>
            <a:r>
              <a:rPr lang="en-US" sz="1400" i="1" dirty="0" smtClean="0"/>
              <a:t>Indicator </a:t>
            </a:r>
            <a:r>
              <a:rPr lang="en-US" sz="1400" i="1" dirty="0"/>
              <a:t>4</a:t>
            </a:r>
            <a:r>
              <a:rPr lang="en-US" sz="1400" i="1" dirty="0" smtClean="0"/>
              <a:t>.3 </a:t>
            </a:r>
            <a:r>
              <a:rPr lang="en-US" sz="1400" b="0" i="1" dirty="0" smtClean="0"/>
              <a:t>- </a:t>
            </a:r>
            <a:r>
              <a:rPr lang="en-US" sz="1400" b="0" dirty="0">
                <a:solidFill>
                  <a:srgbClr val="FF0000"/>
                </a:solidFill>
              </a:rPr>
              <a:t>The school maintains facilities, services, and equipment </a:t>
            </a:r>
            <a:r>
              <a:rPr lang="en-US" sz="1400" b="0" dirty="0"/>
              <a:t>to provide a safe, clean, </a:t>
            </a:r>
            <a:r>
              <a:rPr lang="en-US" sz="1400" b="0" dirty="0" smtClean="0"/>
              <a:t>and healthy </a:t>
            </a:r>
            <a:r>
              <a:rPr lang="en-US" sz="1400" b="0" dirty="0"/>
              <a:t>environment for all students and staff</a:t>
            </a:r>
            <a:r>
              <a:rPr lang="en-US" sz="1400" b="0" dirty="0" smtClean="0"/>
              <a:t>.</a:t>
            </a:r>
          </a:p>
          <a:p>
            <a:endParaRPr lang="en-US" sz="800" b="0" dirty="0"/>
          </a:p>
          <a:p>
            <a:r>
              <a:rPr lang="en-US" sz="1400" i="1" dirty="0" smtClean="0"/>
              <a:t>Indicator 4.4  </a:t>
            </a:r>
            <a:r>
              <a:rPr lang="en-US" sz="1400" b="0" dirty="0" smtClean="0"/>
              <a:t>- </a:t>
            </a:r>
            <a:r>
              <a:rPr lang="en-US" sz="1400" b="0" dirty="0">
                <a:solidFill>
                  <a:srgbClr val="FF0000"/>
                </a:solidFill>
              </a:rPr>
              <a:t>Students and school personnel use a range of media and information resources</a:t>
            </a:r>
            <a:r>
              <a:rPr lang="en-US" sz="1400" b="0" dirty="0"/>
              <a:t> </a:t>
            </a:r>
            <a:r>
              <a:rPr lang="en-US" sz="1400" b="0" dirty="0" smtClean="0"/>
              <a:t>to support </a:t>
            </a:r>
            <a:r>
              <a:rPr lang="en-US" sz="1400" b="0" dirty="0"/>
              <a:t>the school’s educational programs.</a:t>
            </a:r>
            <a:endParaRPr lang="en-US" sz="1400" b="0" dirty="0" smtClean="0"/>
          </a:p>
          <a:p>
            <a:endParaRPr lang="en-US" sz="800" dirty="0" smtClean="0"/>
          </a:p>
          <a:p>
            <a:r>
              <a:rPr lang="en-US" sz="1400" i="1" dirty="0"/>
              <a:t>Indicator </a:t>
            </a:r>
            <a:r>
              <a:rPr lang="en-US" sz="1400" i="1" dirty="0" smtClean="0">
                <a:solidFill>
                  <a:schemeClr val="accent1"/>
                </a:solidFill>
              </a:rPr>
              <a:t>4.5 - </a:t>
            </a:r>
            <a:r>
              <a:rPr lang="en-US" sz="1400" b="0" dirty="0">
                <a:solidFill>
                  <a:srgbClr val="FF0000"/>
                </a:solidFill>
              </a:rPr>
              <a:t>The technology infrastructure supports the school’s teaching, learning,</a:t>
            </a:r>
            <a:r>
              <a:rPr lang="en-US" sz="1400" b="0" dirty="0"/>
              <a:t> </a:t>
            </a:r>
            <a:r>
              <a:rPr lang="en-US" sz="1400" b="0" dirty="0" smtClean="0"/>
              <a:t>and operational </a:t>
            </a:r>
            <a:r>
              <a:rPr lang="en-US" sz="1400" b="0" dirty="0"/>
              <a:t>needs</a:t>
            </a:r>
            <a:r>
              <a:rPr lang="en-US" sz="1400" b="0" dirty="0" smtClean="0"/>
              <a:t>.</a:t>
            </a:r>
          </a:p>
          <a:p>
            <a:endParaRPr lang="en-US" sz="800" b="0" dirty="0"/>
          </a:p>
          <a:p>
            <a:r>
              <a:rPr lang="en-US" sz="1400" i="1" dirty="0"/>
              <a:t>Indicator </a:t>
            </a:r>
            <a:r>
              <a:rPr lang="en-US" sz="1400" i="1" dirty="0" smtClean="0"/>
              <a:t>4.6</a:t>
            </a:r>
            <a:r>
              <a:rPr lang="en-US" sz="1400" b="0" i="1" dirty="0" smtClean="0"/>
              <a:t> - </a:t>
            </a:r>
            <a:r>
              <a:rPr lang="en-US" sz="1400" b="0" dirty="0">
                <a:solidFill>
                  <a:srgbClr val="FF0000"/>
                </a:solidFill>
              </a:rPr>
              <a:t>The school provides support services </a:t>
            </a:r>
            <a:r>
              <a:rPr lang="en-US" sz="1400" b="0" dirty="0"/>
              <a:t>to meet the physical, social, and </a:t>
            </a:r>
            <a:r>
              <a:rPr lang="en-US" sz="1400" b="0" dirty="0" smtClean="0"/>
              <a:t>emotional needs </a:t>
            </a:r>
            <a:r>
              <a:rPr lang="en-US" sz="1400" b="0" dirty="0"/>
              <a:t>of the student population being served</a:t>
            </a:r>
            <a:r>
              <a:rPr lang="en-US" sz="1400" b="0" dirty="0" smtClean="0"/>
              <a:t>.</a:t>
            </a:r>
          </a:p>
          <a:p>
            <a:endParaRPr lang="en-US" sz="800" b="0" dirty="0" smtClean="0"/>
          </a:p>
          <a:p>
            <a:r>
              <a:rPr lang="en-US" sz="1400" i="1" dirty="0"/>
              <a:t>Indicator 4.6</a:t>
            </a:r>
            <a:r>
              <a:rPr lang="en-US" sz="1400" b="0" i="1" dirty="0"/>
              <a:t> </a:t>
            </a:r>
            <a:r>
              <a:rPr lang="en-US" sz="1400" b="0" i="1" dirty="0" smtClean="0"/>
              <a:t> - </a:t>
            </a:r>
            <a:r>
              <a:rPr lang="en-US" sz="1400" b="0" dirty="0" smtClean="0"/>
              <a:t>The </a:t>
            </a:r>
            <a:r>
              <a:rPr lang="en-US" sz="1400" b="0" dirty="0"/>
              <a:t>school provides services that support the counseling, assessment, referral</a:t>
            </a:r>
            <a:r>
              <a:rPr lang="en-US" sz="1400" b="0" dirty="0" smtClean="0"/>
              <a:t>, educational</a:t>
            </a:r>
            <a:r>
              <a:rPr lang="en-US" sz="1400" b="0" dirty="0"/>
              <a:t>, and career planning needs of all students.</a:t>
            </a:r>
            <a:endParaRPr lang="en-US" sz="1400" dirty="0"/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951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856796"/>
            <a:ext cx="5983900" cy="1524668"/>
          </a:xfrm>
        </p:spPr>
        <p:txBody>
          <a:bodyPr/>
          <a:lstStyle/>
          <a:p>
            <a:pPr algn="ctr"/>
            <a:r>
              <a:rPr lang="en-US" sz="5400" dirty="0" smtClean="0"/>
              <a:t> </a:t>
            </a:r>
            <a:r>
              <a:rPr lang="en-US" sz="2400" dirty="0" smtClean="0"/>
              <a:t>EXAMPLES OF EVIDENCE FOR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i="1" dirty="0">
                <a:latin typeface="Arial"/>
                <a:cs typeface="Arial"/>
              </a:rPr>
              <a:t>RESOURCES &amp; </a:t>
            </a:r>
            <a:r>
              <a:rPr lang="en-US" sz="2400" i="1" dirty="0" smtClean="0">
                <a:latin typeface="Arial"/>
                <a:cs typeface="Arial"/>
              </a:rPr>
              <a:t>SUPPORT SYSTEMS</a:t>
            </a:r>
            <a:r>
              <a:rPr lang="en-US" sz="2400" i="1" dirty="0" smtClean="0"/>
              <a:t>:  </a:t>
            </a:r>
            <a:r>
              <a:rPr lang="en-US" sz="3200" i="1" dirty="0" smtClean="0">
                <a:solidFill>
                  <a:srgbClr val="FF0000"/>
                </a:solidFill>
              </a:rPr>
              <a:t>PRACTICES</a:t>
            </a:r>
            <a:r>
              <a:rPr lang="en-US" sz="3200" b="0" i="1" dirty="0" smtClean="0"/>
              <a:t>	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1226134" y="2529153"/>
            <a:ext cx="8396824" cy="4718895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• Trends in staff recruitment and resignation</a:t>
            </a:r>
          </a:p>
          <a:p>
            <a:r>
              <a:rPr lang="en-US" sz="1400" dirty="0"/>
              <a:t>• Level of staff preparation in specific area of assignment</a:t>
            </a:r>
          </a:p>
          <a:p>
            <a:r>
              <a:rPr lang="en-US" sz="1400" dirty="0"/>
              <a:t>• Level of pedagogical preparation for assigned responsibilities</a:t>
            </a:r>
          </a:p>
          <a:p>
            <a:r>
              <a:rPr lang="en-US" sz="1400" dirty="0"/>
              <a:t>• Engagement of new and veteran staff in mentoring programs</a:t>
            </a:r>
          </a:p>
          <a:p>
            <a:r>
              <a:rPr lang="en-US" sz="1400" dirty="0"/>
              <a:t>• Experiential background of staff relative to assigned responsibilities</a:t>
            </a:r>
          </a:p>
          <a:p>
            <a:r>
              <a:rPr lang="en-US" sz="1400" dirty="0"/>
              <a:t>• Evaluation of staff that includes focus on best practice</a:t>
            </a:r>
          </a:p>
          <a:p>
            <a:r>
              <a:rPr lang="en-US" sz="1400" dirty="0"/>
              <a:t>• The extent to which staff are involved in personal plans of professional development</a:t>
            </a:r>
          </a:p>
          <a:p>
            <a:r>
              <a:rPr lang="en-US" sz="1400" dirty="0"/>
              <a:t>• The engagement of all school employees in appropriate professional growth</a:t>
            </a:r>
          </a:p>
          <a:p>
            <a:r>
              <a:rPr lang="en-US" sz="1400" dirty="0"/>
              <a:t>• A variety of ways in which staff are evaluated in their areas of responsibility</a:t>
            </a:r>
          </a:p>
          <a:p>
            <a:r>
              <a:rPr lang="en-US" sz="1400" dirty="0"/>
              <a:t>• Alignment of resource allocation to services provided and school improvement plan requirements</a:t>
            </a:r>
          </a:p>
          <a:p>
            <a:r>
              <a:rPr lang="en-US" sz="1400" dirty="0"/>
              <a:t>• Degree of satisfaction among stakeholders regarding resource allocation for services and programs</a:t>
            </a:r>
          </a:p>
          <a:p>
            <a:r>
              <a:rPr lang="en-US" sz="1400" dirty="0"/>
              <a:t>• Indication that staff are knowledge able that policies and </a:t>
            </a:r>
            <a:r>
              <a:rPr lang="en-US" sz="1400" dirty="0" smtClean="0"/>
              <a:t>procedures (</a:t>
            </a:r>
            <a:r>
              <a:rPr lang="en-US" sz="1400" dirty="0"/>
              <a:t>audits) are in place </a:t>
            </a:r>
            <a:r>
              <a:rPr lang="en-US" sz="1400" dirty="0" smtClean="0"/>
              <a:t>to </a:t>
            </a:r>
          </a:p>
          <a:p>
            <a:r>
              <a:rPr lang="en-US" sz="1400" dirty="0" smtClean="0"/>
              <a:t>   safeguard </a:t>
            </a:r>
            <a:r>
              <a:rPr lang="en-US" sz="1400" dirty="0"/>
              <a:t>financial transactions from </a:t>
            </a:r>
            <a:r>
              <a:rPr lang="en-US" sz="1400" dirty="0" smtClean="0"/>
              <a:t>fraudulent practices</a:t>
            </a:r>
            <a:endParaRPr lang="en-US" sz="1400" dirty="0"/>
          </a:p>
          <a:p>
            <a:r>
              <a:rPr lang="en-US" sz="1400" dirty="0"/>
              <a:t>• Indications in perception data of concern for a safe and </a:t>
            </a:r>
            <a:r>
              <a:rPr lang="en-US" sz="1400" dirty="0" smtClean="0"/>
              <a:t>orderly environment</a:t>
            </a:r>
            <a:endParaRPr lang="en-US" sz="1400" dirty="0"/>
          </a:p>
          <a:p>
            <a:r>
              <a:rPr lang="en-US" sz="1400" dirty="0"/>
              <a:t>• Indication that facilities are regularly inspected and maintained</a:t>
            </a:r>
          </a:p>
          <a:p>
            <a:r>
              <a:rPr lang="en-US" sz="1400" dirty="0"/>
              <a:t>• Plans for continual updating of facilities</a:t>
            </a:r>
          </a:p>
          <a:p>
            <a:r>
              <a:rPr lang="en-US" sz="1400" dirty="0"/>
              <a:t>• Budget allocation for maintenance and facility development</a:t>
            </a:r>
          </a:p>
          <a:p>
            <a:r>
              <a:rPr lang="en-US" sz="1400" dirty="0"/>
              <a:t>• Regular updates to evacuation and crisis management plans</a:t>
            </a:r>
          </a:p>
          <a:p>
            <a:r>
              <a:rPr lang="en-US" sz="1400" dirty="0"/>
              <a:t>• Degree of consultative assistance available to school</a:t>
            </a:r>
          </a:p>
          <a:p>
            <a:r>
              <a:rPr lang="en-US" sz="1100" dirty="0"/>
              <a:t> </a:t>
            </a:r>
          </a:p>
          <a:p>
            <a:endParaRPr lang="en-US" sz="800" b="1" i="1" dirty="0" smtClean="0"/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648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1008063"/>
            <a:ext cx="5890710" cy="1553936"/>
          </a:xfrm>
        </p:spPr>
        <p:txBody>
          <a:bodyPr/>
          <a:lstStyle/>
          <a:p>
            <a:pPr algn="ctr"/>
            <a:r>
              <a:rPr lang="en-US" sz="2400" dirty="0"/>
              <a:t>EXAMPLES OF EVIDENCE FOR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i="1" dirty="0">
                <a:latin typeface="Arial"/>
                <a:cs typeface="Arial"/>
              </a:rPr>
              <a:t>RESOURCES &amp; SUPPORT </a:t>
            </a:r>
            <a:r>
              <a:rPr lang="en-US" sz="2400" i="1" dirty="0" smtClean="0">
                <a:latin typeface="Arial"/>
                <a:cs typeface="Arial"/>
              </a:rPr>
              <a:t>SYSTEMS</a:t>
            </a:r>
            <a:r>
              <a:rPr lang="en-US" sz="2400" i="1" dirty="0" smtClean="0"/>
              <a:t>:</a:t>
            </a:r>
            <a:br>
              <a:rPr lang="en-US" sz="2400" i="1" dirty="0" smtClean="0"/>
            </a:br>
            <a:r>
              <a:rPr lang="en-US" sz="3600" i="1" dirty="0" smtClean="0">
                <a:solidFill>
                  <a:srgbClr val="FF0000"/>
                </a:solidFill>
              </a:rPr>
              <a:t>ARTIFACTS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1357504" y="2561999"/>
            <a:ext cx="7786495" cy="4175673"/>
          </a:xfrm>
        </p:spPr>
        <p:txBody>
          <a:bodyPr>
            <a:noAutofit/>
          </a:bodyPr>
          <a:lstStyle/>
          <a:p>
            <a:r>
              <a:rPr lang="en-US" sz="1400" b="0" dirty="0">
                <a:solidFill>
                  <a:schemeClr val="tx1"/>
                </a:solidFill>
              </a:rPr>
              <a:t>• Documentation of position requirements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Description of staff induction and professional </a:t>
            </a:r>
            <a:r>
              <a:rPr lang="en-US" sz="1400" b="0" dirty="0" smtClean="0">
                <a:solidFill>
                  <a:schemeClr val="tx1"/>
                </a:solidFill>
              </a:rPr>
              <a:t>development expectations</a:t>
            </a:r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1400" b="0" dirty="0">
                <a:solidFill>
                  <a:schemeClr val="tx1"/>
                </a:solidFill>
              </a:rPr>
              <a:t>• Professional development plan and/or opportunities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Data regarding staff retention and recruitment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Written process describing how facilities are regularly inspected and maintained and data </a:t>
            </a:r>
            <a:endParaRPr lang="en-US" sz="1400" b="0" dirty="0" smtClean="0">
              <a:solidFill>
                <a:schemeClr val="tx1"/>
              </a:solidFill>
            </a:endParaRPr>
          </a:p>
          <a:p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</a:rPr>
              <a:t>  demonstrating </a:t>
            </a:r>
            <a:r>
              <a:rPr lang="en-US" sz="1400" b="0" dirty="0">
                <a:solidFill>
                  <a:schemeClr val="tx1"/>
                </a:solidFill>
              </a:rPr>
              <a:t>the quality of these processes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Agendas/minutes of staff meetings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Evaluation system for new and continuing staff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Annual budget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Long range facility plans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Facility maintenance history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Financial audits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Stakeholder perceptions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Crisis management plan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Building evacuation plan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• Violations and/or citations from state agencies</a:t>
            </a:r>
          </a:p>
          <a:p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endParaRPr lang="en-US" sz="1400" dirty="0"/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648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5810" y="1270051"/>
            <a:ext cx="5714658" cy="1171620"/>
          </a:xfrm>
        </p:spPr>
        <p:txBody>
          <a:bodyPr/>
          <a:lstStyle/>
          <a:p>
            <a:pPr algn="ctr"/>
            <a:r>
              <a:rPr lang="en-US" sz="2800" dirty="0"/>
              <a:t>The </a:t>
            </a:r>
            <a:r>
              <a:rPr lang="en-US" sz="2800" i="1" dirty="0">
                <a:solidFill>
                  <a:srgbClr val="0000FF"/>
                </a:solidFill>
              </a:rPr>
              <a:t>BEST Blueprint </a:t>
            </a:r>
            <a:r>
              <a:rPr lang="en-US" sz="2800" dirty="0"/>
              <a:t>&amp; AdvancED Accreditation Standards </a:t>
            </a:r>
            <a:r>
              <a:rPr lang="en-US" sz="2800" dirty="0" smtClean="0"/>
              <a:t>Correlation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53061" y="2715281"/>
            <a:ext cx="8790939" cy="4237152"/>
          </a:xfrm>
        </p:spPr>
        <p:txBody>
          <a:bodyPr>
            <a:normAutofit fontScale="92500" lnSpcReduction="20000"/>
          </a:bodyPr>
          <a:lstStyle/>
          <a:p>
            <a:r>
              <a:rPr lang="en-US" sz="1900" i="1" u="sng" dirty="0" smtClean="0">
                <a:solidFill>
                  <a:schemeClr val="tx1"/>
                </a:solidFill>
              </a:rPr>
              <a:t>1. Purpose </a:t>
            </a:r>
            <a:r>
              <a:rPr lang="en-US" sz="1900" i="1" u="sng" dirty="0">
                <a:solidFill>
                  <a:schemeClr val="tx1"/>
                </a:solidFill>
              </a:rPr>
              <a:t>and Direction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b="0" dirty="0">
                <a:solidFill>
                  <a:schemeClr val="tx1"/>
                </a:solidFill>
              </a:rPr>
              <a:t>The </a:t>
            </a:r>
            <a:r>
              <a:rPr lang="en-US" sz="1900" b="0" i="1" dirty="0">
                <a:solidFill>
                  <a:srgbClr val="0000FF"/>
                </a:solidFill>
              </a:rPr>
              <a:t>BEST Blueprint </a:t>
            </a:r>
            <a:r>
              <a:rPr lang="en-US" sz="1900" b="0" dirty="0">
                <a:solidFill>
                  <a:schemeClr val="tx1"/>
                </a:solidFill>
              </a:rPr>
              <a:t>maintains and communicates at all levels of the organization a purpose and direction for continuous improvement that commits to high expectations for learning as well as shared values and beliefs about teaching and learning.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chemeClr val="tx1"/>
                </a:solidFill>
              </a:rPr>
              <a:t>2. Governance </a:t>
            </a:r>
            <a:r>
              <a:rPr lang="en-US" sz="1900" i="1" u="sng" dirty="0">
                <a:solidFill>
                  <a:schemeClr val="tx1"/>
                </a:solidFill>
              </a:rPr>
              <a:t>and Leadership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chemeClr val="tx1"/>
                </a:solidFill>
              </a:rPr>
              <a:t>is a part of a system of governance and leadership that promotes and supports student performance and system effectiveness.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chemeClr val="tx1"/>
                </a:solidFill>
              </a:rPr>
              <a:t>3. Teaching </a:t>
            </a:r>
            <a:r>
              <a:rPr lang="en-US" sz="1900" i="1" u="sng" dirty="0">
                <a:solidFill>
                  <a:schemeClr val="tx1"/>
                </a:solidFill>
              </a:rPr>
              <a:t>and Assessing for Learning</a:t>
            </a:r>
            <a:r>
              <a:rPr lang="en-US" sz="1900" b="0" i="1" dirty="0">
                <a:solidFill>
                  <a:schemeClr val="tx1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chemeClr val="tx1"/>
                </a:solidFill>
              </a:rPr>
              <a:t>supports the district’s practices for curriculum, instructional design, and assessment, ensuring teacher effectiveness and student learning across all grades and courses.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rgbClr val="FF0000"/>
                </a:solidFill>
              </a:rPr>
              <a:t>4. Resources </a:t>
            </a:r>
            <a:r>
              <a:rPr lang="en-US" sz="1900" i="1" u="sng" dirty="0">
                <a:solidFill>
                  <a:srgbClr val="FF0000"/>
                </a:solidFill>
              </a:rPr>
              <a:t>and Support Systems</a:t>
            </a:r>
            <a:r>
              <a:rPr lang="en-US" sz="1900" i="1" u="sng" dirty="0">
                <a:solidFill>
                  <a:schemeClr val="tx1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</a:t>
            </a:r>
            <a:r>
              <a:rPr lang="en-US" sz="1900" b="0" i="1" dirty="0">
                <a:solidFill>
                  <a:srgbClr val="FF0000"/>
                </a:solidFill>
              </a:rPr>
              <a:t>Blueprint </a:t>
            </a:r>
            <a:r>
              <a:rPr lang="en-US" sz="1900" b="0" dirty="0">
                <a:solidFill>
                  <a:srgbClr val="FF0000"/>
                </a:solidFill>
              </a:rPr>
              <a:t>leverages BCPS resources and provides services in all schools to support its purpose and direction to ensure success for all students.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chemeClr val="tx1"/>
                </a:solidFill>
              </a:rPr>
              <a:t>5. Using </a:t>
            </a:r>
            <a:r>
              <a:rPr lang="en-US" sz="1900" i="1" u="sng" dirty="0">
                <a:solidFill>
                  <a:schemeClr val="tx1"/>
                </a:solidFill>
              </a:rPr>
              <a:t>Results for Continuous Improvement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chemeClr val="tx1"/>
                </a:solidFill>
              </a:rPr>
              <a:t>supports the district’s comprehensive assessment process that generates a wide range of data about student learning and system effectiveness and uses the results to guide continuous improvement.</a:t>
            </a:r>
          </a:p>
          <a:p>
            <a:r>
              <a:rPr lang="en-US" sz="2100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710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76288" y="962025"/>
            <a:ext cx="3976687" cy="566738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THANK YOU!</a:t>
            </a:r>
          </a:p>
        </p:txBody>
      </p:sp>
      <p:pic>
        <p:nvPicPr>
          <p:cNvPr id="19458" name="Picture Placeholder 4" descr="Back Cov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975" y="2078038"/>
            <a:ext cx="4572000" cy="2286000"/>
          </a:xfrm>
        </p:spPr>
      </p:pic>
      <p:sp>
        <p:nvSpPr>
          <p:cNvPr id="1945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4727575"/>
            <a:ext cx="5935663" cy="3524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Veda Hudge, Director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 Office of Service Quality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754-321-3850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CPS PPT Template_fina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BCPS PPT Template_final 3</Template>
  <TotalTime>3010</TotalTime>
  <Words>953</Words>
  <Application>Microsoft Macintosh PowerPoint</Application>
  <PresentationFormat>On-screen Show (4:3)</PresentationFormat>
  <Paragraphs>115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BCPS PPT Template_final 3</vt:lpstr>
      <vt:lpstr>Accreditation (AdvancED) STANDARD #4:  RESOURCES &amp; SUPPORT SYSTEMS</vt:lpstr>
      <vt:lpstr>IMPORTANCE  OF ACCREDITATION</vt:lpstr>
      <vt:lpstr>  ACCREDITATION STANDARDS </vt:lpstr>
      <vt:lpstr>AdvancEd Standard #2:  RESOURCES &amp;  SUPPORT SYSTEMS</vt:lpstr>
      <vt:lpstr>INDICATORS FOR STANDARD #4:      RESOURCES &amp;  SUPPORT SYSTEMS </vt:lpstr>
      <vt:lpstr> EXAMPLES OF EVIDENCE FOR  RESOURCES &amp; SUPPORT SYSTEMS:  PRACTICES </vt:lpstr>
      <vt:lpstr>EXAMPLES OF EVIDENCE FOR  RESOURCES &amp; SUPPORT SYSTEMS: ARTIFACTS</vt:lpstr>
      <vt:lpstr>The BEST Blueprint &amp; AdvancED Accreditation Standards Correlation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School Name</dc:title>
  <dc:creator>Cathleen D. Gates</dc:creator>
  <cp:lastModifiedBy>admin1</cp:lastModifiedBy>
  <cp:revision>129</cp:revision>
  <cp:lastPrinted>2015-10-06T18:54:29Z</cp:lastPrinted>
  <dcterms:created xsi:type="dcterms:W3CDTF">2015-03-11T00:38:10Z</dcterms:created>
  <dcterms:modified xsi:type="dcterms:W3CDTF">2016-02-04T16:16:11Z</dcterms:modified>
</cp:coreProperties>
</file>