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06" r:id="rId3"/>
    <p:sldId id="299" r:id="rId4"/>
    <p:sldId id="301" r:id="rId5"/>
    <p:sldId id="302" r:id="rId6"/>
    <p:sldId id="309" r:id="rId7"/>
    <p:sldId id="303" r:id="rId8"/>
    <p:sldId id="312" r:id="rId9"/>
    <p:sldId id="311" r:id="rId10"/>
    <p:sldId id="308" r:id="rId11"/>
    <p:sldId id="264" r:id="rId1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89AD4"/>
    <a:srgbClr val="EDB749"/>
    <a:srgbClr val="EBEBE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6" autoAdjust="0"/>
    <p:restoredTop sz="86438" autoAdjust="0"/>
  </p:normalViewPr>
  <p:slideViewPr>
    <p:cSldViewPr snapToGrid="0" snapToObjects="1">
      <p:cViewPr>
        <p:scale>
          <a:sx n="116" d="100"/>
          <a:sy n="116" d="100"/>
        </p:scale>
        <p:origin x="-160" y="-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96A69-BB4D-0C43-BE60-D81F0BD5FE35}" type="datetimeFigureOut">
              <a:rPr lang="en-US" smtClean="0"/>
              <a:t>1/7/16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047E7-3F32-2043-84CB-13CA2EC71875}" type="slidenum">
              <a:rPr lang="en-US" smtClean="0"/>
              <a:t>‹#›</a:t>
            </a:fld>
            <a:endParaRPr lang="en-US" dirty="0"/>
          </a:p>
        </p:txBody>
      </p:sp>
    </p:spTree>
    <p:extLst>
      <p:ext uri="{BB962C8B-B14F-4D97-AF65-F5344CB8AC3E}">
        <p14:creationId xmlns:p14="http://schemas.microsoft.com/office/powerpoint/2010/main" val="4183891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047E7-3F32-2043-84CB-13CA2EC71875}" type="slidenum">
              <a:rPr lang="en-US" smtClean="0"/>
              <a:t>5</a:t>
            </a:fld>
            <a:endParaRPr lang="en-US" dirty="0"/>
          </a:p>
        </p:txBody>
      </p:sp>
    </p:spTree>
    <p:extLst>
      <p:ext uri="{BB962C8B-B14F-4D97-AF65-F5344CB8AC3E}">
        <p14:creationId xmlns:p14="http://schemas.microsoft.com/office/powerpoint/2010/main" val="2529568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047E7-3F32-2043-84CB-13CA2EC71875}" type="slidenum">
              <a:rPr lang="en-US" smtClean="0"/>
              <a:t>6</a:t>
            </a:fld>
            <a:endParaRPr lang="en-US" dirty="0"/>
          </a:p>
        </p:txBody>
      </p:sp>
    </p:spTree>
    <p:extLst>
      <p:ext uri="{BB962C8B-B14F-4D97-AF65-F5344CB8AC3E}">
        <p14:creationId xmlns:p14="http://schemas.microsoft.com/office/powerpoint/2010/main" val="252956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047E7-3F32-2043-84CB-13CA2EC71875}" type="slidenum">
              <a:rPr lang="en-US" smtClean="0"/>
              <a:t>7</a:t>
            </a:fld>
            <a:endParaRPr lang="en-US" dirty="0"/>
          </a:p>
        </p:txBody>
      </p:sp>
    </p:spTree>
    <p:extLst>
      <p:ext uri="{BB962C8B-B14F-4D97-AF65-F5344CB8AC3E}">
        <p14:creationId xmlns:p14="http://schemas.microsoft.com/office/powerpoint/2010/main" val="183230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6" descr="Cover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62000" y="740855"/>
            <a:ext cx="7622883" cy="1162050"/>
          </a:xfrm>
        </p:spPr>
        <p:txBody>
          <a:bodyPr>
            <a:normAutofit/>
          </a:bodyPr>
          <a:lstStyle>
            <a:lvl1pPr algn="ctr">
              <a:defRPr sz="4400" b="1">
                <a:solidFill>
                  <a:srgbClr val="489AD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2621488"/>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64524" y="3093682"/>
            <a:ext cx="3254943" cy="748996"/>
          </a:xfrm>
        </p:spPr>
        <p:txBody>
          <a:bodyPr anchor="ct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2"/>
          <p:cNvSpPr>
            <a:spLocks noGrp="1"/>
          </p:cNvSpPr>
          <p:nvPr>
            <p:ph idx="13"/>
          </p:nvPr>
        </p:nvSpPr>
        <p:spPr>
          <a:xfrm>
            <a:off x="2694354" y="4527550"/>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4"/>
          </p:nvPr>
        </p:nvSpPr>
        <p:spPr>
          <a:xfrm>
            <a:off x="4620846" y="4527550"/>
            <a:ext cx="1828800" cy="1828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9"/>
          </p:nvPr>
        </p:nvSpPr>
        <p:spPr>
          <a:xfrm>
            <a:off x="6562087" y="2636482"/>
            <a:ext cx="1822795" cy="1813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4"/>
          <p:cNvSpPr>
            <a:spLocks noGrp="1"/>
          </p:cNvSpPr>
          <p:nvPr>
            <p:ph type="dt" sz="half" idx="20"/>
          </p:nvPr>
        </p:nvSpPr>
        <p:spPr/>
        <p:txBody>
          <a:bodyPr/>
          <a:lstStyle>
            <a:lvl1pPr>
              <a:defRPr/>
            </a:lvl1pPr>
          </a:lstStyle>
          <a:p>
            <a:fld id="{ADD405E5-CDC9-43A6-8FFE-1E8C06A7AAFD}" type="datetime1">
              <a:rPr lang="en-US" altLang="en-US"/>
              <a:pPr/>
              <a:t>1/7/16</a:t>
            </a:fld>
            <a:endParaRPr lang="en-US" altLang="en-US" dirty="0"/>
          </a:p>
        </p:txBody>
      </p:sp>
      <p:sp>
        <p:nvSpPr>
          <p:cNvPr id="12" name="Footer Placeholder 5"/>
          <p:cNvSpPr>
            <a:spLocks noGrp="1"/>
          </p:cNvSpPr>
          <p:nvPr>
            <p:ph type="ftr" sz="quarter" idx="21"/>
          </p:nvPr>
        </p:nvSpPr>
        <p:spPr/>
        <p:txBody>
          <a:bodyPr/>
          <a:lstStyle>
            <a:lvl1pPr>
              <a:defRPr/>
            </a:lvl1pPr>
          </a:lstStyle>
          <a:p>
            <a:pPr>
              <a:defRPr/>
            </a:pPr>
            <a:endParaRPr lang="en-US" dirty="0"/>
          </a:p>
        </p:txBody>
      </p:sp>
      <p:sp>
        <p:nvSpPr>
          <p:cNvPr id="13" name="Slide Number Placeholder 6"/>
          <p:cNvSpPr>
            <a:spLocks noGrp="1"/>
          </p:cNvSpPr>
          <p:nvPr>
            <p:ph type="sldNum" sz="quarter" idx="22"/>
          </p:nvPr>
        </p:nvSpPr>
        <p:spPr/>
        <p:txBody>
          <a:bodyPr/>
          <a:lstStyle>
            <a:lvl1pPr>
              <a:defRPr/>
            </a:lvl1pPr>
          </a:lstStyle>
          <a:p>
            <a:fld id="{A433F946-CD2D-4B64-8CCF-FFD0ADFD3758}" type="slidenum">
              <a:rPr lang="en-US" altLang="en-US"/>
              <a:pPr/>
              <a:t>‹#›</a:t>
            </a:fld>
            <a:endParaRPr lang="en-US" altLang="en-US" dirty="0"/>
          </a:p>
        </p:txBody>
      </p:sp>
    </p:spTree>
    <p:extLst>
      <p:ext uri="{BB962C8B-B14F-4D97-AF65-F5344CB8AC3E}">
        <p14:creationId xmlns:p14="http://schemas.microsoft.com/office/powerpoint/2010/main" val="223567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A1A497C-9D03-40EC-BC18-2AEBE0F4EEAD}" type="datetime1">
              <a:rPr lang="en-US" altLang="en-US"/>
              <a:pPr/>
              <a:t>1/7/16</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EB1B9C59-151E-4522-BDF9-B7DDF64BA387}" type="slidenum">
              <a:rPr lang="en-US" altLang="en-US"/>
              <a:pPr/>
              <a:t>‹#›</a:t>
            </a:fld>
            <a:endParaRPr lang="en-US" altLang="en-US" dirty="0"/>
          </a:p>
        </p:txBody>
      </p:sp>
    </p:spTree>
    <p:extLst>
      <p:ext uri="{BB962C8B-B14F-4D97-AF65-F5344CB8AC3E}">
        <p14:creationId xmlns:p14="http://schemas.microsoft.com/office/powerpoint/2010/main" val="268011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B3691BA-D1EC-4661-9F15-9109DC03BA0E}" type="datetime1">
              <a:rPr lang="en-US" altLang="en-US"/>
              <a:pPr/>
              <a:t>1/7/16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3F6FAB8-84E4-4FB6-8B05-2F53AD131E41}" type="slidenum">
              <a:rPr lang="en-US" altLang="en-US"/>
              <a:pPr/>
              <a:t>‹#›</a:t>
            </a:fld>
            <a:endParaRPr lang="en-US" altLang="en-US" dirty="0"/>
          </a:p>
        </p:txBody>
      </p:sp>
    </p:spTree>
    <p:extLst>
      <p:ext uri="{BB962C8B-B14F-4D97-AF65-F5344CB8AC3E}">
        <p14:creationId xmlns:p14="http://schemas.microsoft.com/office/powerpoint/2010/main" val="56165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E9F778-1B2E-48F8-BBB0-0E3D7492C851}" type="datetime1">
              <a:rPr lang="en-US" altLang="en-US"/>
              <a:pPr/>
              <a:t>1/7/16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846C9D9-745B-45E6-81B6-FD87AA80D827}" type="slidenum">
              <a:rPr lang="en-US" altLang="en-US"/>
              <a:pPr/>
              <a:t>‹#›</a:t>
            </a:fld>
            <a:endParaRPr lang="en-US" altLang="en-US" dirty="0"/>
          </a:p>
        </p:txBody>
      </p:sp>
    </p:spTree>
    <p:extLst>
      <p:ext uri="{BB962C8B-B14F-4D97-AF65-F5344CB8AC3E}">
        <p14:creationId xmlns:p14="http://schemas.microsoft.com/office/powerpoint/2010/main" val="12862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Slide_2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88577" y="3701143"/>
            <a:ext cx="7251700" cy="975860"/>
          </a:xfrm>
        </p:spPr>
        <p:txBody>
          <a:bodyPr/>
          <a:lstStyle>
            <a:lvl1pPr algn="r">
              <a:defRPr b="1">
                <a:solidFill>
                  <a:srgbClr val="EDB749"/>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6044" y="5234214"/>
            <a:ext cx="4773386" cy="582387"/>
          </a:xfrm>
        </p:spPr>
        <p:txBody>
          <a:bodyPr anchor="ctr">
            <a:norm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Picture Placeholder 8"/>
          <p:cNvSpPr>
            <a:spLocks noGrp="1"/>
          </p:cNvSpPr>
          <p:nvPr>
            <p:ph type="pic" sz="quarter" idx="13"/>
          </p:nvPr>
        </p:nvSpPr>
        <p:spPr>
          <a:xfrm>
            <a:off x="6769100" y="4800600"/>
            <a:ext cx="1571625" cy="1431925"/>
          </a:xfrm>
        </p:spPr>
        <p:txBody>
          <a:bodyPr/>
          <a:lstStyle/>
          <a:p>
            <a:pPr lvl="0"/>
            <a:r>
              <a:rPr lang="en-US" noProof="0" dirty="0" smtClean="0"/>
              <a:t>Click icon to add picture</a:t>
            </a:r>
            <a:endParaRPr lang="en-US" noProof="0" dirty="0"/>
          </a:p>
        </p:txBody>
      </p:sp>
      <p:sp>
        <p:nvSpPr>
          <p:cNvPr id="6" name="Date Placeholder 3"/>
          <p:cNvSpPr>
            <a:spLocks noGrp="1"/>
          </p:cNvSpPr>
          <p:nvPr>
            <p:ph type="dt" sz="half" idx="14"/>
          </p:nvPr>
        </p:nvSpPr>
        <p:spPr/>
        <p:txBody>
          <a:bodyPr/>
          <a:lstStyle>
            <a:lvl1pPr>
              <a:defRPr/>
            </a:lvl1pPr>
          </a:lstStyle>
          <a:p>
            <a:fld id="{6959E68C-7DBC-4CD2-ADFA-3C2720381E8E}" type="datetime1">
              <a:rPr lang="en-US" altLang="en-US"/>
              <a:pPr/>
              <a:t>1/7/16</a:t>
            </a:fld>
            <a:endParaRPr lang="en-US" altLang="en-US" dirty="0"/>
          </a:p>
        </p:txBody>
      </p:sp>
      <p:sp>
        <p:nvSpPr>
          <p:cNvPr id="7" name="Footer Placeholder 4"/>
          <p:cNvSpPr>
            <a:spLocks noGrp="1"/>
          </p:cNvSpPr>
          <p:nvPr>
            <p:ph type="ftr" sz="quarter" idx="15"/>
          </p:nvPr>
        </p:nvSpPr>
        <p:spPr/>
        <p:txBody>
          <a:bodyPr/>
          <a:lstStyle>
            <a:lvl1pPr>
              <a:defRPr/>
            </a:lvl1pPr>
          </a:lstStyle>
          <a:p>
            <a:pPr>
              <a:defRPr/>
            </a:pPr>
            <a:endParaRPr lang="en-US" dirty="0"/>
          </a:p>
        </p:txBody>
      </p:sp>
      <p:sp>
        <p:nvSpPr>
          <p:cNvPr id="8" name="Slide Number Placeholder 5"/>
          <p:cNvSpPr>
            <a:spLocks noGrp="1"/>
          </p:cNvSpPr>
          <p:nvPr>
            <p:ph type="sldNum" sz="quarter" idx="16"/>
          </p:nvPr>
        </p:nvSpPr>
        <p:spPr/>
        <p:txBody>
          <a:bodyPr/>
          <a:lstStyle>
            <a:lvl1pPr>
              <a:defRPr/>
            </a:lvl1pPr>
          </a:lstStyle>
          <a:p>
            <a:fld id="{EAE10A20-7134-4ADA-A198-CDB072981036}" type="slidenum">
              <a:rPr lang="en-US" altLang="en-US"/>
              <a:pPr/>
              <a:t>‹#›</a:t>
            </a:fld>
            <a:endParaRPr lang="en-US" altLang="en-US" dirty="0"/>
          </a:p>
        </p:txBody>
      </p:sp>
    </p:spTree>
    <p:extLst>
      <p:ext uri="{BB962C8B-B14F-4D97-AF65-F5344CB8AC3E}">
        <p14:creationId xmlns:p14="http://schemas.microsoft.com/office/powerpoint/2010/main" val="349613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6" descr="Slide_3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639762"/>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88356" y="4109357"/>
            <a:ext cx="3309031" cy="156028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98286" y="3343048"/>
            <a:ext cx="7629071" cy="639762"/>
          </a:xfrm>
        </p:spPr>
        <p:txBody>
          <a:bodyPr>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4109357"/>
            <a:ext cx="3564618" cy="1560286"/>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13"/>
          </p:nvPr>
        </p:nvSpPr>
        <p:spPr>
          <a:xfrm>
            <a:off x="6781429" y="983119"/>
            <a:ext cx="1561488" cy="14635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4"/>
          </p:nvPr>
        </p:nvSpPr>
        <p:spPr/>
        <p:txBody>
          <a:bodyPr/>
          <a:lstStyle>
            <a:lvl1pPr>
              <a:defRPr/>
            </a:lvl1pPr>
          </a:lstStyle>
          <a:p>
            <a:fld id="{E66BFFD2-E39C-49E3-97F6-B25E7E3A9910}" type="datetime1">
              <a:rPr lang="en-US" altLang="en-US"/>
              <a:pPr/>
              <a:t>1/7/16</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3BFA1368-8184-48F2-A2DB-BB93239E07FA}" type="slidenum">
              <a:rPr lang="en-US" altLang="en-US"/>
              <a:pPr/>
              <a:t>‹#›</a:t>
            </a:fld>
            <a:endParaRPr lang="en-US" altLang="en-US" dirty="0"/>
          </a:p>
        </p:txBody>
      </p:sp>
    </p:spTree>
    <p:extLst>
      <p:ext uri="{BB962C8B-B14F-4D97-AF65-F5344CB8AC3E}">
        <p14:creationId xmlns:p14="http://schemas.microsoft.com/office/powerpoint/2010/main" val="82621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8" name="Picture 6" descr="Slide_5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480785"/>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98285" y="3242582"/>
            <a:ext cx="2286000" cy="160020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124200" y="3242582"/>
            <a:ext cx="5221514" cy="1600200"/>
          </a:xfrm>
        </p:spPr>
        <p:txBody>
          <a:bodyPr>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98286" y="4943248"/>
            <a:ext cx="7547428" cy="97971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3"/>
          </p:nvPr>
        </p:nvSpPr>
        <p:spPr>
          <a:xfrm>
            <a:off x="6782186" y="990753"/>
            <a:ext cx="1575180" cy="144265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4"/>
          </p:nvPr>
        </p:nvSpPr>
        <p:spPr/>
        <p:txBody>
          <a:bodyPr/>
          <a:lstStyle>
            <a:lvl1pPr>
              <a:defRPr/>
            </a:lvl1pPr>
          </a:lstStyle>
          <a:p>
            <a:fld id="{0E898A10-AD83-4B0B-AE3A-6663D4CE7B58}" type="datetime1">
              <a:rPr lang="en-US" altLang="en-US"/>
              <a:pPr/>
              <a:t>1/7/16</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0AB147FC-06F7-4A76-A7BA-DE5749EA514A}" type="slidenum">
              <a:rPr lang="en-US" altLang="en-US"/>
              <a:pPr/>
              <a:t>‹#›</a:t>
            </a:fld>
            <a:endParaRPr lang="en-US" altLang="en-US" dirty="0"/>
          </a:p>
        </p:txBody>
      </p:sp>
    </p:spTree>
    <p:extLst>
      <p:ext uri="{BB962C8B-B14F-4D97-AF65-F5344CB8AC3E}">
        <p14:creationId xmlns:p14="http://schemas.microsoft.com/office/powerpoint/2010/main" val="103484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8" name="Picture 6" descr="Slide_4_fina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06929" y="1230426"/>
            <a:ext cx="5437414" cy="1082788"/>
          </a:xfrm>
        </p:spPr>
        <p:txBody>
          <a:bodyPr/>
          <a:lstStyle>
            <a:lvl1pPr algn="l">
              <a:defRPr b="1">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98286" y="2703286"/>
            <a:ext cx="3699102" cy="639762"/>
          </a:xfrm>
        </p:spPr>
        <p:txBody>
          <a:bodyPr>
            <a:normAutofit/>
          </a:bodyPr>
          <a:lstStyle>
            <a:lvl1pPr marL="0" indent="0">
              <a:buNone/>
              <a:defRPr sz="18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98286" y="3465286"/>
            <a:ext cx="3699101" cy="2204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2703286"/>
            <a:ext cx="3782331" cy="639762"/>
          </a:xfrm>
        </p:spPr>
        <p:txBody>
          <a:bodyPr>
            <a:normAutofit/>
          </a:bodyPr>
          <a:lstStyle>
            <a:lvl1pPr marL="0" indent="0">
              <a:buNone/>
              <a:defRPr sz="1600" b="1">
                <a:solidFill>
                  <a:srgbClr val="489AD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65286"/>
            <a:ext cx="3782331" cy="2204357"/>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11"/>
          <p:cNvSpPr>
            <a:spLocks noGrp="1"/>
          </p:cNvSpPr>
          <p:nvPr>
            <p:ph sz="quarter" idx="13"/>
          </p:nvPr>
        </p:nvSpPr>
        <p:spPr>
          <a:xfrm>
            <a:off x="6777188" y="1008063"/>
            <a:ext cx="1586160" cy="14336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4"/>
          </p:nvPr>
        </p:nvSpPr>
        <p:spPr/>
        <p:txBody>
          <a:bodyPr/>
          <a:lstStyle>
            <a:lvl1pPr>
              <a:defRPr/>
            </a:lvl1pPr>
          </a:lstStyle>
          <a:p>
            <a:fld id="{211D2678-02FB-44CE-9B90-C4E5EE83EBF2}" type="datetime1">
              <a:rPr lang="en-US" altLang="en-US"/>
              <a:pPr/>
              <a:t>1/7/16</a:t>
            </a:fld>
            <a:endParaRPr lang="en-US" altLang="en-US" dirty="0"/>
          </a:p>
        </p:txBody>
      </p:sp>
      <p:sp>
        <p:nvSpPr>
          <p:cNvPr id="10" name="Footer Placeholder 7"/>
          <p:cNvSpPr>
            <a:spLocks noGrp="1"/>
          </p:cNvSpPr>
          <p:nvPr>
            <p:ph type="ftr" sz="quarter" idx="15"/>
          </p:nvPr>
        </p:nvSpPr>
        <p:spPr/>
        <p:txBody>
          <a:bodyPr/>
          <a:lstStyle>
            <a:lvl1pPr>
              <a:defRPr/>
            </a:lvl1pPr>
          </a:lstStyle>
          <a:p>
            <a:pPr>
              <a:defRPr/>
            </a:pPr>
            <a:endParaRPr lang="en-US" dirty="0"/>
          </a:p>
        </p:txBody>
      </p:sp>
      <p:sp>
        <p:nvSpPr>
          <p:cNvPr id="11" name="Slide Number Placeholder 8"/>
          <p:cNvSpPr>
            <a:spLocks noGrp="1"/>
          </p:cNvSpPr>
          <p:nvPr>
            <p:ph type="sldNum" sz="quarter" idx="16"/>
          </p:nvPr>
        </p:nvSpPr>
        <p:spPr/>
        <p:txBody>
          <a:bodyPr/>
          <a:lstStyle>
            <a:lvl1pPr>
              <a:defRPr/>
            </a:lvl1pPr>
          </a:lstStyle>
          <a:p>
            <a:fld id="{C66D598E-204F-44FB-83A2-3D645C254B58}" type="slidenum">
              <a:rPr lang="en-US" altLang="en-US"/>
              <a:pPr/>
              <a:t>‹#›</a:t>
            </a:fld>
            <a:endParaRPr lang="en-US" altLang="en-US" dirty="0"/>
          </a:p>
        </p:txBody>
      </p:sp>
    </p:spTree>
    <p:extLst>
      <p:ext uri="{BB962C8B-B14F-4D97-AF65-F5344CB8AC3E}">
        <p14:creationId xmlns:p14="http://schemas.microsoft.com/office/powerpoint/2010/main" val="58520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Last Slide_2.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76288" y="961571"/>
            <a:ext cx="3977141" cy="566738"/>
          </a:xfrm>
        </p:spPr>
        <p:txBody>
          <a:bodyPr>
            <a:noAutofit/>
          </a:bodyPr>
          <a:lstStyle>
            <a:lvl1pPr algn="r">
              <a:defRPr sz="36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467429" y="2077357"/>
            <a:ext cx="4572000" cy="228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2590800" y="4727463"/>
            <a:ext cx="5936342" cy="352539"/>
          </a:xfrm>
        </p:spPr>
        <p:txBody>
          <a:bodyPr anchor="ctr"/>
          <a:lstStyle>
            <a:lvl1pPr marL="0" indent="0" algn="ctr">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6789E7C3-52C2-45F9-8178-891976C7F152}" type="datetime1">
              <a:rPr lang="en-US" altLang="en-US"/>
              <a:pPr/>
              <a:t>1/7/16</a:t>
            </a:fld>
            <a:endParaRPr lang="en-US" alt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fld id="{FF879447-9CCC-4695-816C-0C6D3C2634DD}" type="slidenum">
              <a:rPr lang="en-US" altLang="en-US"/>
              <a:pPr/>
              <a:t>‹#›</a:t>
            </a:fld>
            <a:endParaRPr lang="en-US" altLang="en-US" dirty="0"/>
          </a:p>
        </p:txBody>
      </p:sp>
    </p:spTree>
    <p:extLst>
      <p:ext uri="{BB962C8B-B14F-4D97-AF65-F5344CB8AC3E}">
        <p14:creationId xmlns:p14="http://schemas.microsoft.com/office/powerpoint/2010/main" val="181788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4FBE8F-23DC-4E7A-BE15-0747285F5CB7}" type="datetime1">
              <a:rPr lang="en-US" altLang="en-US"/>
              <a:pPr/>
              <a:t>1/7/16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D79344D7-33D2-470C-A6AD-0F48E8E9F36B}" type="slidenum">
              <a:rPr lang="en-US" altLang="en-US"/>
              <a:pPr/>
              <a:t>‹#›</a:t>
            </a:fld>
            <a:endParaRPr lang="en-US" altLang="en-US" dirty="0"/>
          </a:p>
        </p:txBody>
      </p:sp>
    </p:spTree>
    <p:extLst>
      <p:ext uri="{BB962C8B-B14F-4D97-AF65-F5344CB8AC3E}">
        <p14:creationId xmlns:p14="http://schemas.microsoft.com/office/powerpoint/2010/main" val="421297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82BC3E5-AECD-4178-9855-4C3A636C1D33}" type="datetime1">
              <a:rPr lang="en-US" altLang="en-US"/>
              <a:pPr/>
              <a:t>1/7/16</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600DF389-6F0C-4285-BCB7-B2D95A88815A}" type="slidenum">
              <a:rPr lang="en-US" altLang="en-US"/>
              <a:pPr/>
              <a:t>‹#›</a:t>
            </a:fld>
            <a:endParaRPr lang="en-US" altLang="en-US" dirty="0"/>
          </a:p>
        </p:txBody>
      </p:sp>
    </p:spTree>
    <p:extLst>
      <p:ext uri="{BB962C8B-B14F-4D97-AF65-F5344CB8AC3E}">
        <p14:creationId xmlns:p14="http://schemas.microsoft.com/office/powerpoint/2010/main" val="97843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937BB79-9335-4305-AB6B-1FE826B27889}" type="datetime1">
              <a:rPr lang="en-US" altLang="en-US"/>
              <a:pPr/>
              <a:t>1/7/16</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924D700C-A97B-4A7F-A635-A5B6C1220415}" type="slidenum">
              <a:rPr lang="en-US" altLang="en-US"/>
              <a:pPr/>
              <a:t>‹#›</a:t>
            </a:fld>
            <a:endParaRPr lang="en-US" altLang="en-US" dirty="0"/>
          </a:p>
        </p:txBody>
      </p:sp>
    </p:spTree>
    <p:extLst>
      <p:ext uri="{BB962C8B-B14F-4D97-AF65-F5344CB8AC3E}">
        <p14:creationId xmlns:p14="http://schemas.microsoft.com/office/powerpoint/2010/main" val="39020587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717BF3F6-2A25-4723-B514-DFF20B46B9A4}" type="datetime1">
              <a:rPr lang="en-US" altLang="en-US"/>
              <a:pPr/>
              <a:t>1/7/16</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599AFD10-DCEE-47DE-86C5-26429C253FBB}"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emf"/><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a:xfrm>
            <a:off x="0" y="416050"/>
            <a:ext cx="9064630" cy="2069307"/>
          </a:xfrm>
        </p:spPr>
        <p:txBody>
          <a:bodyPr>
            <a:noAutofit/>
          </a:bodyPr>
          <a:lstStyle/>
          <a:p>
            <a:r>
              <a:rPr lang="en-US" altLang="en-US" sz="4000" dirty="0" smtClean="0">
                <a:solidFill>
                  <a:schemeClr val="accent3"/>
                </a:solidFill>
                <a:ea typeface="ＭＳ Ｐゴシック" pitchFamily="34" charset="-128"/>
              </a:rPr>
              <a:t>Accreditation (</a:t>
            </a:r>
            <a:r>
              <a:rPr lang="en-US" altLang="en-US" sz="4000" dirty="0" smtClean="0">
                <a:solidFill>
                  <a:schemeClr val="accent3"/>
                </a:solidFill>
                <a:ea typeface="ＭＳ Ｐゴシック" pitchFamily="34" charset="-128"/>
              </a:rPr>
              <a:t>AdvancED</a:t>
            </a:r>
            <a:r>
              <a:rPr lang="en-US" altLang="en-US" sz="4000" dirty="0" smtClean="0">
                <a:solidFill>
                  <a:schemeClr val="accent3"/>
                </a:solidFill>
                <a:ea typeface="ＭＳ Ｐゴシック" pitchFamily="34" charset="-128"/>
              </a:rPr>
              <a:t>) Standard #3:</a:t>
            </a:r>
            <a:br>
              <a:rPr lang="en-US" altLang="en-US" sz="4000" dirty="0" smtClean="0">
                <a:solidFill>
                  <a:schemeClr val="accent3"/>
                </a:solidFill>
                <a:ea typeface="ＭＳ Ｐゴシック" pitchFamily="34" charset="-128"/>
              </a:rPr>
            </a:br>
            <a:r>
              <a:rPr lang="en-US" altLang="en-US" sz="4000" dirty="0" smtClean="0">
                <a:solidFill>
                  <a:schemeClr val="accent3"/>
                </a:solidFill>
                <a:ea typeface="ＭＳ Ｐゴシック" pitchFamily="34" charset="-128"/>
              </a:rPr>
              <a:t>TEACHING &amp; ASSESSING FOR LEARNING</a:t>
            </a:r>
            <a:endParaRPr lang="en-US" altLang="en-US" sz="4000" i="1" dirty="0" smtClean="0">
              <a:ea typeface="ＭＳ Ｐゴシック" pitchFamily="34" charset="-128"/>
            </a:endParaRPr>
          </a:p>
        </p:txBody>
      </p:sp>
      <p:pic>
        <p:nvPicPr>
          <p:cNvPr id="14338" name="Content Placeholder 12" descr="Teacher w Girl_Elem.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2620963"/>
            <a:ext cx="1828800" cy="1828800"/>
          </a:xfrm>
        </p:spPr>
      </p:pic>
      <p:sp>
        <p:nvSpPr>
          <p:cNvPr id="14339" name="Text Placeholder 9"/>
          <p:cNvSpPr>
            <a:spLocks noGrp="1"/>
          </p:cNvSpPr>
          <p:nvPr>
            <p:ph type="body" sz="half" idx="2"/>
          </p:nvPr>
        </p:nvSpPr>
        <p:spPr>
          <a:xfrm>
            <a:off x="2590800" y="2485357"/>
            <a:ext cx="3994150" cy="1964405"/>
          </a:xfrm>
        </p:spPr>
        <p:txBody>
          <a:bodyPr>
            <a:normAutofit/>
          </a:bodyPr>
          <a:lstStyle/>
          <a:p>
            <a:r>
              <a:rPr lang="en-US" altLang="en-US" sz="2800" b="1" dirty="0" smtClean="0">
                <a:latin typeface="+mj-lt"/>
                <a:ea typeface="ＭＳ Ｐゴシック" pitchFamily="34" charset="-128"/>
              </a:rPr>
              <a:t>Office of Service Quality</a:t>
            </a:r>
          </a:p>
          <a:p>
            <a:endParaRPr lang="en-US" altLang="en-US" sz="800" b="1" dirty="0" smtClean="0">
              <a:latin typeface="+mj-lt"/>
              <a:ea typeface="ＭＳ Ｐゴシック" pitchFamily="34" charset="-128"/>
            </a:endParaRPr>
          </a:p>
          <a:p>
            <a:r>
              <a:rPr lang="en-US" altLang="en-US" sz="2000" dirty="0" smtClean="0">
                <a:latin typeface="+mj-lt"/>
                <a:ea typeface="ＭＳ Ｐゴシック" pitchFamily="34" charset="-128"/>
              </a:rPr>
              <a:t>Veda Hudge, Director</a:t>
            </a:r>
          </a:p>
          <a:p>
            <a:endParaRPr lang="en-US" altLang="en-US" sz="800" dirty="0" smtClean="0">
              <a:latin typeface="+mj-lt"/>
              <a:ea typeface="ＭＳ Ｐゴシック" pitchFamily="34" charset="-128"/>
            </a:endParaRPr>
          </a:p>
          <a:p>
            <a:r>
              <a:rPr lang="en-US" altLang="en-US" sz="1400" dirty="0" smtClean="0">
                <a:latin typeface="+mj-lt"/>
                <a:ea typeface="ＭＳ Ｐゴシック" pitchFamily="34" charset="-128"/>
              </a:rPr>
              <a:t>Donna Boruch, Coordinator, School Improvement</a:t>
            </a:r>
          </a:p>
        </p:txBody>
      </p:sp>
      <p:pic>
        <p:nvPicPr>
          <p:cNvPr id="14340" name="Content Placeholder 9" descr="kids in labcoats_middle.jpg"/>
          <p:cNvPicPr>
            <a:picLocks noGrp="1" noChangeAspect="1"/>
          </p:cNvPicPr>
          <p:nvPr>
            <p:ph idx="13"/>
          </p:nvPr>
        </p:nvPicPr>
        <p:blipFill>
          <a:blip r:embed="rId3">
            <a:extLst>
              <a:ext uri="{28A0092B-C50C-407E-A947-70E740481C1C}">
                <a14:useLocalDpi xmlns:a14="http://schemas.microsoft.com/office/drawing/2010/main" val="0"/>
              </a:ext>
            </a:extLst>
          </a:blip>
          <a:srcRect/>
          <a:stretch>
            <a:fillRect/>
          </a:stretch>
        </p:blipFill>
        <p:spPr>
          <a:xfrm>
            <a:off x="2693988" y="4527550"/>
            <a:ext cx="1828800" cy="1828800"/>
          </a:xfrm>
        </p:spPr>
      </p:pic>
      <p:pic>
        <p:nvPicPr>
          <p:cNvPr id="14341" name="Content Placeholder 11" descr="Girl w Globe.jpg"/>
          <p:cNvPicPr>
            <a:picLocks noGrp="1" noChangeAspect="1"/>
          </p:cNvPicPr>
          <p:nvPr>
            <p:ph idx="14"/>
          </p:nvPr>
        </p:nvPicPr>
        <p:blipFill>
          <a:blip r:embed="rId4">
            <a:extLst>
              <a:ext uri="{28A0092B-C50C-407E-A947-70E740481C1C}">
                <a14:useLocalDpi xmlns:a14="http://schemas.microsoft.com/office/drawing/2010/main" val="0"/>
              </a:ext>
            </a:extLst>
          </a:blip>
          <a:srcRect/>
          <a:stretch>
            <a:fillRect/>
          </a:stretch>
        </p:blipFill>
        <p:spPr>
          <a:xfrm>
            <a:off x="4621213" y="4527550"/>
            <a:ext cx="1828800" cy="1828800"/>
          </a:xfrm>
        </p:spPr>
      </p:pic>
      <p:pic>
        <p:nvPicPr>
          <p:cNvPr id="14342" name="Content Placeholder 8" descr="BCPS Logo_reversed.ai"/>
          <p:cNvPicPr>
            <a:picLocks noGrp="1" noChangeAspect="1"/>
          </p:cNvPicPr>
          <p:nvPr>
            <p:ph sz="quarter" idx="19"/>
          </p:nvPr>
        </p:nvPicPr>
        <p:blipFill>
          <a:blip r:embed="rId5">
            <a:extLst>
              <a:ext uri="{28A0092B-C50C-407E-A947-70E740481C1C}">
                <a14:useLocalDpi xmlns:a14="http://schemas.microsoft.com/office/drawing/2010/main" val="0"/>
              </a:ext>
            </a:extLst>
          </a:blip>
          <a:srcRect l="5505" r="5505"/>
          <a:stretch>
            <a:fillRect/>
          </a:stretch>
        </p:blipFill>
        <p:spPr>
          <a:xfrm>
            <a:off x="6584950" y="2658736"/>
            <a:ext cx="1822450" cy="1812925"/>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5810" y="1270051"/>
            <a:ext cx="5714658" cy="1171620"/>
          </a:xfrm>
        </p:spPr>
        <p:txBody>
          <a:bodyPr/>
          <a:lstStyle/>
          <a:p>
            <a:pPr algn="ctr"/>
            <a:r>
              <a:rPr lang="en-US" sz="2800" dirty="0"/>
              <a:t>The </a:t>
            </a:r>
            <a:r>
              <a:rPr lang="en-US" sz="2800" i="1" dirty="0">
                <a:solidFill>
                  <a:srgbClr val="0000FF"/>
                </a:solidFill>
              </a:rPr>
              <a:t>BEST Blueprint </a:t>
            </a:r>
            <a:r>
              <a:rPr lang="en-US" sz="2800" dirty="0"/>
              <a:t>&amp; AdvancED Accreditation Standards </a:t>
            </a:r>
            <a:r>
              <a:rPr lang="en-US" sz="2800" dirty="0" smtClean="0"/>
              <a:t>Correlation</a:t>
            </a:r>
            <a:r>
              <a:rPr lang="en-US" sz="3200" dirty="0"/>
              <a:t/>
            </a:r>
            <a:br>
              <a:rPr lang="en-US" sz="3200" dirty="0"/>
            </a:br>
            <a:endParaRPr lang="en-US" sz="3200" dirty="0"/>
          </a:p>
        </p:txBody>
      </p:sp>
      <p:sp>
        <p:nvSpPr>
          <p:cNvPr id="9" name="Text Placeholder 8"/>
          <p:cNvSpPr>
            <a:spLocks noGrp="1"/>
          </p:cNvSpPr>
          <p:nvPr>
            <p:ph type="body" idx="1"/>
          </p:nvPr>
        </p:nvSpPr>
        <p:spPr>
          <a:xfrm>
            <a:off x="197057" y="2715281"/>
            <a:ext cx="8790939" cy="4237152"/>
          </a:xfrm>
        </p:spPr>
        <p:txBody>
          <a:bodyPr>
            <a:normAutofit fontScale="92500" lnSpcReduction="20000"/>
          </a:bodyPr>
          <a:lstStyle/>
          <a:p>
            <a:r>
              <a:rPr lang="en-US" sz="1900" i="1" u="sng" dirty="0" smtClean="0">
                <a:solidFill>
                  <a:schemeClr val="tx1"/>
                </a:solidFill>
              </a:rPr>
              <a:t>1. Purpose </a:t>
            </a:r>
            <a:r>
              <a:rPr lang="en-US" sz="1900" i="1" u="sng" dirty="0">
                <a:solidFill>
                  <a:schemeClr val="tx1"/>
                </a:solidFill>
              </a:rPr>
              <a:t>and Direction</a:t>
            </a:r>
            <a:r>
              <a:rPr lang="en-US" sz="1900" dirty="0">
                <a:solidFill>
                  <a:schemeClr val="tx1"/>
                </a:solidFill>
              </a:rPr>
              <a:t>: </a:t>
            </a:r>
            <a:r>
              <a:rPr lang="en-US" sz="1900" b="0" dirty="0">
                <a:solidFill>
                  <a:schemeClr val="tx1"/>
                </a:solidFill>
              </a:rPr>
              <a:t>The </a:t>
            </a:r>
            <a:r>
              <a:rPr lang="en-US" sz="1900" b="0" i="1" dirty="0">
                <a:solidFill>
                  <a:srgbClr val="0000FF"/>
                </a:solidFill>
              </a:rPr>
              <a:t>BEST Blueprint </a:t>
            </a:r>
            <a:r>
              <a:rPr lang="en-US" sz="1900" b="0" dirty="0">
                <a:solidFill>
                  <a:schemeClr val="tx1"/>
                </a:solidFill>
              </a:rPr>
              <a:t>maintains and communicates at all levels of the organization a purpose and direction for continuous improvement that commits to high expectations for learning as well as shared values and beliefs about teaching and learning.</a:t>
            </a:r>
          </a:p>
          <a:p>
            <a:endParaRPr lang="en-US" sz="900" dirty="0" smtClean="0">
              <a:solidFill>
                <a:schemeClr val="tx1"/>
              </a:solidFill>
            </a:endParaRPr>
          </a:p>
          <a:p>
            <a:r>
              <a:rPr lang="en-US" sz="1900" i="1" u="sng" dirty="0" smtClean="0">
                <a:solidFill>
                  <a:schemeClr val="tx1"/>
                </a:solidFill>
              </a:rPr>
              <a:t>2. Governance </a:t>
            </a:r>
            <a:r>
              <a:rPr lang="en-US" sz="1900" i="1" u="sng" dirty="0">
                <a:solidFill>
                  <a:schemeClr val="tx1"/>
                </a:solidFill>
              </a:rPr>
              <a:t>and Leadership</a:t>
            </a:r>
            <a:r>
              <a:rPr lang="en-US" sz="1900" dirty="0">
                <a:solidFill>
                  <a:schemeClr val="tx1"/>
                </a:solidFill>
              </a:rPr>
              <a:t>: </a:t>
            </a:r>
            <a:r>
              <a:rPr lang="en-US" sz="1900" b="0" i="1" dirty="0">
                <a:solidFill>
                  <a:srgbClr val="0000FF"/>
                </a:solidFill>
              </a:rPr>
              <a:t>The BEST Blueprint </a:t>
            </a:r>
            <a:r>
              <a:rPr lang="en-US" sz="1900" b="0" dirty="0">
                <a:solidFill>
                  <a:schemeClr val="tx1"/>
                </a:solidFill>
              </a:rPr>
              <a:t>is a part of a system of governance and leadership that promotes and supports student performance and system effectiveness.</a:t>
            </a:r>
          </a:p>
          <a:p>
            <a:endParaRPr lang="en-US" sz="900" dirty="0" smtClean="0">
              <a:solidFill>
                <a:schemeClr val="tx1"/>
              </a:solidFill>
            </a:endParaRPr>
          </a:p>
          <a:p>
            <a:r>
              <a:rPr lang="en-US" sz="1900" i="1" u="sng" dirty="0" smtClean="0">
                <a:solidFill>
                  <a:srgbClr val="FF0000"/>
                </a:solidFill>
              </a:rPr>
              <a:t>3. Teaching </a:t>
            </a:r>
            <a:r>
              <a:rPr lang="en-US" sz="1900" i="1" u="sng" dirty="0">
                <a:solidFill>
                  <a:srgbClr val="FF0000"/>
                </a:solidFill>
              </a:rPr>
              <a:t>and Assessing for Learning</a:t>
            </a:r>
            <a:r>
              <a:rPr lang="en-US" sz="1900" b="0" i="1" dirty="0">
                <a:solidFill>
                  <a:schemeClr val="tx1"/>
                </a:solidFill>
              </a:rPr>
              <a:t>: </a:t>
            </a:r>
            <a:r>
              <a:rPr lang="en-US" sz="1900" b="0" i="1" dirty="0">
                <a:solidFill>
                  <a:srgbClr val="0000FF"/>
                </a:solidFill>
              </a:rPr>
              <a:t>The BEST Blueprint </a:t>
            </a:r>
            <a:r>
              <a:rPr lang="en-US" sz="1900" b="0" dirty="0">
                <a:solidFill>
                  <a:srgbClr val="FF0000"/>
                </a:solidFill>
              </a:rPr>
              <a:t>supports the district’s practices for curriculum, instructional design, and assessment, ensuring teacher effectiveness and student learning across all grades and courses.</a:t>
            </a:r>
          </a:p>
          <a:p>
            <a:endParaRPr lang="en-US" sz="900" dirty="0" smtClean="0">
              <a:solidFill>
                <a:schemeClr val="tx1"/>
              </a:solidFill>
            </a:endParaRPr>
          </a:p>
          <a:p>
            <a:r>
              <a:rPr lang="en-US" sz="1900" i="1" u="sng" dirty="0" smtClean="0">
                <a:solidFill>
                  <a:schemeClr val="tx1"/>
                </a:solidFill>
              </a:rPr>
              <a:t>4. Resources </a:t>
            </a:r>
            <a:r>
              <a:rPr lang="en-US" sz="1900" i="1" u="sng" dirty="0">
                <a:solidFill>
                  <a:schemeClr val="tx1"/>
                </a:solidFill>
              </a:rPr>
              <a:t>and Support Systems: </a:t>
            </a:r>
            <a:r>
              <a:rPr lang="en-US" sz="1900" b="0" i="1" dirty="0">
                <a:solidFill>
                  <a:srgbClr val="0000FF"/>
                </a:solidFill>
              </a:rPr>
              <a:t>The BEST Blueprint </a:t>
            </a:r>
            <a:r>
              <a:rPr lang="en-US" sz="1900" b="0" dirty="0">
                <a:solidFill>
                  <a:schemeClr val="tx1"/>
                </a:solidFill>
              </a:rPr>
              <a:t>leverages BCPS resources and provides services in all schools to support its purpose and direction to ensure success for all students.</a:t>
            </a:r>
          </a:p>
          <a:p>
            <a:endParaRPr lang="en-US" sz="900" dirty="0" smtClean="0">
              <a:solidFill>
                <a:schemeClr val="tx1"/>
              </a:solidFill>
            </a:endParaRPr>
          </a:p>
          <a:p>
            <a:r>
              <a:rPr lang="en-US" sz="1900" i="1" u="sng" dirty="0" smtClean="0">
                <a:solidFill>
                  <a:schemeClr val="tx1"/>
                </a:solidFill>
              </a:rPr>
              <a:t>5. Using </a:t>
            </a:r>
            <a:r>
              <a:rPr lang="en-US" sz="1900" i="1" u="sng" dirty="0">
                <a:solidFill>
                  <a:schemeClr val="tx1"/>
                </a:solidFill>
              </a:rPr>
              <a:t>Results for Continuous Improvement</a:t>
            </a:r>
            <a:r>
              <a:rPr lang="en-US" sz="1900" dirty="0">
                <a:solidFill>
                  <a:schemeClr val="tx1"/>
                </a:solidFill>
              </a:rPr>
              <a:t>: </a:t>
            </a:r>
            <a:r>
              <a:rPr lang="en-US" sz="1900" b="0" i="1" dirty="0">
                <a:solidFill>
                  <a:srgbClr val="0000FF"/>
                </a:solidFill>
              </a:rPr>
              <a:t>The BEST Blueprint </a:t>
            </a:r>
            <a:r>
              <a:rPr lang="en-US" sz="1900" b="0" dirty="0">
                <a:solidFill>
                  <a:schemeClr val="tx1"/>
                </a:solidFill>
              </a:rPr>
              <a:t>supports the district’s comprehensive assessment process that generates a wide range of data about student learning and system effectiveness and uses the results to guide continuous improvement.</a:t>
            </a:r>
          </a:p>
          <a:p>
            <a:r>
              <a:rPr lang="en-US" sz="2100" dirty="0">
                <a:solidFill>
                  <a:schemeClr val="tx1"/>
                </a:solidFill>
              </a:rPr>
              <a:t> </a:t>
            </a:r>
          </a:p>
          <a:p>
            <a:endParaRPr lang="en-US" dirty="0"/>
          </a:p>
        </p:txBody>
      </p:sp>
      <p:pic>
        <p:nvPicPr>
          <p:cNvPr id="14"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032" r="1032"/>
          <a:stretch>
            <a:fillRect/>
          </a:stretch>
        </p:blipFill>
        <p:spPr/>
      </p:pic>
    </p:spTree>
    <p:extLst>
      <p:ext uri="{BB962C8B-B14F-4D97-AF65-F5344CB8AC3E}">
        <p14:creationId xmlns:p14="http://schemas.microsoft.com/office/powerpoint/2010/main" val="42271091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76288" y="962025"/>
            <a:ext cx="3976687" cy="566738"/>
          </a:xfrm>
        </p:spPr>
        <p:txBody>
          <a:bodyPr/>
          <a:lstStyle/>
          <a:p>
            <a:r>
              <a:rPr lang="en-US" altLang="en-US" sz="4000" dirty="0" smtClean="0">
                <a:ea typeface="ＭＳ Ｐゴシック" pitchFamily="34" charset="-128"/>
              </a:rPr>
              <a:t>THANK YOU!</a:t>
            </a:r>
          </a:p>
        </p:txBody>
      </p:sp>
      <p:pic>
        <p:nvPicPr>
          <p:cNvPr id="19458" name="Picture Placeholder 4" descr="Back Cover.jpg"/>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466975" y="2078038"/>
            <a:ext cx="4572000" cy="2286000"/>
          </a:xfrm>
        </p:spPr>
      </p:pic>
      <p:sp>
        <p:nvSpPr>
          <p:cNvPr id="19459" name="Text Placeholder 3"/>
          <p:cNvSpPr>
            <a:spLocks noGrp="1"/>
          </p:cNvSpPr>
          <p:nvPr>
            <p:ph type="body" sz="half" idx="2"/>
          </p:nvPr>
        </p:nvSpPr>
        <p:spPr>
          <a:xfrm>
            <a:off x="2590800" y="4727575"/>
            <a:ext cx="5935663" cy="352425"/>
          </a:xfrm>
        </p:spPr>
        <p:txBody>
          <a:bodyPr/>
          <a:lstStyle/>
          <a:p>
            <a:r>
              <a:rPr lang="en-US" altLang="en-US" dirty="0" smtClean="0">
                <a:ea typeface="ＭＳ Ｐゴシック" pitchFamily="34" charset="-128"/>
              </a:rPr>
              <a:t>Veda Hudge, Director</a:t>
            </a:r>
          </a:p>
          <a:p>
            <a:r>
              <a:rPr lang="en-US" altLang="en-US" dirty="0" smtClean="0">
                <a:ea typeface="ＭＳ Ｐゴシック" pitchFamily="34" charset="-128"/>
              </a:rPr>
              <a:t> Office of Service Quality</a:t>
            </a:r>
          </a:p>
          <a:p>
            <a:r>
              <a:rPr lang="en-US" altLang="en-US" dirty="0" smtClean="0">
                <a:ea typeface="ＭＳ Ｐゴシック" pitchFamily="34" charset="-128"/>
              </a:rPr>
              <a:t>754-321-3850</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8286" y="983119"/>
            <a:ext cx="5868815" cy="1463566"/>
          </a:xfrm>
        </p:spPr>
        <p:txBody>
          <a:bodyPr/>
          <a:lstStyle/>
          <a:p>
            <a:pPr algn="ctr"/>
            <a:r>
              <a:rPr lang="en-US" dirty="0"/>
              <a:t>IMPORTANCE </a:t>
            </a:r>
            <a:br>
              <a:rPr lang="en-US" dirty="0"/>
            </a:br>
            <a:r>
              <a:rPr lang="en-US" dirty="0"/>
              <a:t>OF ACCREDITATION</a:t>
            </a:r>
          </a:p>
        </p:txBody>
      </p:sp>
      <p:sp>
        <p:nvSpPr>
          <p:cNvPr id="7" name="Content Placeholder 6"/>
          <p:cNvSpPr>
            <a:spLocks noGrp="1"/>
          </p:cNvSpPr>
          <p:nvPr>
            <p:ph sz="half" idx="2"/>
          </p:nvPr>
        </p:nvSpPr>
        <p:spPr>
          <a:xfrm>
            <a:off x="798287" y="2802870"/>
            <a:ext cx="7773700" cy="3941538"/>
          </a:xfrm>
        </p:spPr>
        <p:txBody>
          <a:bodyPr>
            <a:normAutofit/>
          </a:bodyPr>
          <a:lstStyle/>
          <a:p>
            <a:pPr marL="0" indent="0">
              <a:buNone/>
            </a:pPr>
            <a:r>
              <a:rPr lang="en-US" sz="2000" dirty="0">
                <a:latin typeface="Arial"/>
                <a:cs typeface="Arial"/>
              </a:rPr>
              <a:t>•  Accreditation lays the groundwork for </a:t>
            </a:r>
            <a:r>
              <a:rPr lang="en-US" sz="2000" b="1" dirty="0">
                <a:solidFill>
                  <a:srgbClr val="FF0000"/>
                </a:solidFill>
                <a:latin typeface="Arial"/>
                <a:cs typeface="Arial"/>
              </a:rPr>
              <a:t>success for schools </a:t>
            </a:r>
            <a:r>
              <a:rPr lang="en-US" sz="2000" dirty="0" smtClean="0">
                <a:latin typeface="Arial"/>
                <a:cs typeface="Arial"/>
              </a:rPr>
              <a:t>and</a:t>
            </a:r>
          </a:p>
          <a:p>
            <a:pPr marL="0" indent="0">
              <a:buNone/>
            </a:pPr>
            <a:r>
              <a:rPr lang="en-US" sz="2000" dirty="0">
                <a:latin typeface="Arial"/>
                <a:cs typeface="Arial"/>
              </a:rPr>
              <a:t> </a:t>
            </a:r>
            <a:r>
              <a:rPr lang="en-US" sz="2000" dirty="0" smtClean="0">
                <a:latin typeface="Arial"/>
                <a:cs typeface="Arial"/>
              </a:rPr>
              <a:t>  </a:t>
            </a:r>
            <a:r>
              <a:rPr lang="en-US" sz="2000" dirty="0">
                <a:latin typeface="Arial"/>
                <a:cs typeface="Arial"/>
              </a:rPr>
              <a:t>students</a:t>
            </a:r>
            <a:r>
              <a:rPr lang="en-US" sz="2000" dirty="0" smtClean="0">
                <a:latin typeface="Arial"/>
                <a:cs typeface="Arial"/>
              </a:rPr>
              <a:t>.</a:t>
            </a:r>
          </a:p>
          <a:p>
            <a:pPr marL="0" indent="0">
              <a:buNone/>
            </a:pPr>
            <a:endParaRPr lang="en-US" sz="800" dirty="0">
              <a:latin typeface="Arial"/>
              <a:cs typeface="Arial"/>
            </a:endParaRPr>
          </a:p>
          <a:p>
            <a:pPr marL="0" indent="0">
              <a:buNone/>
            </a:pPr>
            <a:r>
              <a:rPr lang="en-US" sz="2000" dirty="0" smtClean="0">
                <a:latin typeface="Arial"/>
                <a:cs typeface="Arial"/>
              </a:rPr>
              <a:t>•  </a:t>
            </a:r>
            <a:r>
              <a:rPr lang="en-US" sz="2000" dirty="0">
                <a:latin typeface="Arial"/>
                <a:cs typeface="Arial"/>
              </a:rPr>
              <a:t>Accreditation </a:t>
            </a:r>
            <a:r>
              <a:rPr lang="en-US" sz="2000" b="1" dirty="0">
                <a:solidFill>
                  <a:srgbClr val="FF0000"/>
                </a:solidFill>
                <a:latin typeface="Arial"/>
                <a:cs typeface="Arial"/>
              </a:rPr>
              <a:t>insures a rigorous, sound curriculum </a:t>
            </a:r>
            <a:r>
              <a:rPr lang="en-US" sz="2000" dirty="0">
                <a:latin typeface="Arial"/>
                <a:cs typeface="Arial"/>
              </a:rPr>
              <a:t>based </a:t>
            </a:r>
            <a:r>
              <a:rPr lang="en-US" sz="2000" dirty="0" smtClean="0">
                <a:latin typeface="Arial"/>
                <a:cs typeface="Arial"/>
              </a:rPr>
              <a:t>on</a:t>
            </a:r>
          </a:p>
          <a:p>
            <a:pPr marL="0" indent="0">
              <a:buNone/>
            </a:pPr>
            <a:r>
              <a:rPr lang="en-US" sz="2000" dirty="0">
                <a:latin typeface="Arial"/>
                <a:cs typeface="Arial"/>
              </a:rPr>
              <a:t> </a:t>
            </a:r>
            <a:r>
              <a:rPr lang="en-US" sz="2000" dirty="0" smtClean="0">
                <a:latin typeface="Arial"/>
                <a:cs typeface="Arial"/>
              </a:rPr>
              <a:t>  quality </a:t>
            </a:r>
            <a:r>
              <a:rPr lang="en-US" sz="2000" dirty="0">
                <a:latin typeface="Arial"/>
                <a:cs typeface="Arial"/>
              </a:rPr>
              <a:t>standards, a range of student activities and </a:t>
            </a:r>
            <a:r>
              <a:rPr lang="en-US" sz="2000" dirty="0" smtClean="0">
                <a:latin typeface="Arial"/>
                <a:cs typeface="Arial"/>
              </a:rPr>
              <a:t>support</a:t>
            </a:r>
          </a:p>
          <a:p>
            <a:pPr marL="0" indent="0">
              <a:buNone/>
            </a:pPr>
            <a:r>
              <a:rPr lang="en-US" sz="2000" dirty="0">
                <a:latin typeface="Arial"/>
                <a:cs typeface="Arial"/>
              </a:rPr>
              <a:t> </a:t>
            </a:r>
            <a:r>
              <a:rPr lang="en-US" sz="2000" dirty="0" smtClean="0">
                <a:latin typeface="Arial"/>
                <a:cs typeface="Arial"/>
              </a:rPr>
              <a:t>  </a:t>
            </a:r>
            <a:r>
              <a:rPr lang="en-US" sz="2000" dirty="0">
                <a:latin typeface="Arial"/>
                <a:cs typeface="Arial"/>
              </a:rPr>
              <a:t>services.</a:t>
            </a:r>
          </a:p>
          <a:p>
            <a:pPr marL="0" indent="0">
              <a:buNone/>
            </a:pPr>
            <a:endParaRPr lang="en-US" sz="800" dirty="0" smtClean="0">
              <a:latin typeface="Arial"/>
              <a:cs typeface="Arial"/>
            </a:endParaRPr>
          </a:p>
          <a:p>
            <a:pPr marL="0" indent="0">
              <a:buNone/>
            </a:pPr>
            <a:r>
              <a:rPr lang="en-US" sz="2000" dirty="0" smtClean="0">
                <a:latin typeface="Arial"/>
                <a:cs typeface="Arial"/>
              </a:rPr>
              <a:t>•  </a:t>
            </a:r>
            <a:r>
              <a:rPr lang="en-US" sz="2000" dirty="0">
                <a:latin typeface="Arial"/>
                <a:cs typeface="Arial"/>
              </a:rPr>
              <a:t>Accreditation focuses on </a:t>
            </a:r>
            <a:r>
              <a:rPr lang="en-US" sz="2000" b="1" dirty="0">
                <a:solidFill>
                  <a:srgbClr val="FF0000"/>
                </a:solidFill>
                <a:latin typeface="Arial"/>
                <a:cs typeface="Arial"/>
              </a:rPr>
              <a:t>increasing student </a:t>
            </a:r>
            <a:r>
              <a:rPr lang="en-US" sz="2000" b="1" dirty="0" smtClean="0">
                <a:solidFill>
                  <a:srgbClr val="FF0000"/>
                </a:solidFill>
                <a:latin typeface="Arial"/>
                <a:cs typeface="Arial"/>
              </a:rPr>
              <a:t>achievement</a:t>
            </a:r>
            <a:endParaRPr lang="en-US" sz="2000" b="1" dirty="0">
              <a:solidFill>
                <a:srgbClr val="FF0000"/>
              </a:solidFill>
              <a:latin typeface="Arial"/>
              <a:cs typeface="Arial"/>
            </a:endParaRPr>
          </a:p>
          <a:p>
            <a:pPr marL="0" indent="0">
              <a:buNone/>
            </a:pPr>
            <a:r>
              <a:rPr lang="en-US" sz="2000" dirty="0" smtClean="0">
                <a:latin typeface="Arial"/>
                <a:cs typeface="Arial"/>
              </a:rPr>
              <a:t>   </a:t>
            </a:r>
            <a:r>
              <a:rPr lang="en-US" sz="2000" dirty="0">
                <a:latin typeface="Arial"/>
                <a:cs typeface="Arial"/>
              </a:rPr>
              <a:t>through a safe and enriching learning environment</a:t>
            </a:r>
            <a:r>
              <a:rPr lang="en-US" sz="2000" dirty="0" smtClean="0">
                <a:latin typeface="Arial"/>
                <a:cs typeface="Arial"/>
              </a:rPr>
              <a:t>.</a:t>
            </a:r>
          </a:p>
          <a:p>
            <a:pPr marL="0" indent="0">
              <a:buNone/>
            </a:pPr>
            <a:endParaRPr lang="en-US" sz="800" dirty="0">
              <a:latin typeface="Arial"/>
              <a:cs typeface="Arial"/>
            </a:endParaRPr>
          </a:p>
          <a:p>
            <a:pPr marL="0" indent="0">
              <a:buNone/>
            </a:pPr>
            <a:r>
              <a:rPr lang="en-US" sz="2000" dirty="0" smtClean="0">
                <a:latin typeface="Arial"/>
                <a:cs typeface="Arial"/>
              </a:rPr>
              <a:t>•  </a:t>
            </a:r>
            <a:r>
              <a:rPr lang="en-US" sz="2000" dirty="0">
                <a:latin typeface="Arial"/>
                <a:cs typeface="Arial"/>
              </a:rPr>
              <a:t>Accreditation requires that </a:t>
            </a:r>
            <a:r>
              <a:rPr lang="en-US" sz="2000" b="1" dirty="0">
                <a:solidFill>
                  <a:srgbClr val="FF0000"/>
                </a:solidFill>
                <a:latin typeface="Arial"/>
                <a:cs typeface="Arial"/>
              </a:rPr>
              <a:t>qualified teachers work to improve</a:t>
            </a:r>
          </a:p>
          <a:p>
            <a:pPr marL="0" indent="0">
              <a:buNone/>
            </a:pPr>
            <a:r>
              <a:rPr lang="en-US" sz="2000" b="1" dirty="0">
                <a:solidFill>
                  <a:srgbClr val="FF0000"/>
                </a:solidFill>
                <a:latin typeface="Arial"/>
                <a:cs typeface="Arial"/>
              </a:rPr>
              <a:t>   their methods</a:t>
            </a:r>
            <a:r>
              <a:rPr lang="en-US" sz="2000" dirty="0">
                <a:latin typeface="Arial"/>
                <a:cs typeface="Arial"/>
              </a:rPr>
              <a:t> and focus on student learning</a:t>
            </a:r>
            <a:r>
              <a:rPr lang="en-US" sz="2000" dirty="0" smtClean="0">
                <a:latin typeface="Arial"/>
                <a:cs typeface="Arial"/>
              </a:rPr>
              <a:t>.</a:t>
            </a:r>
            <a:endParaRPr lang="en-US" sz="1800" dirty="0">
              <a:latin typeface="Arial"/>
              <a:cs typeface="Arial"/>
            </a:endParaRPr>
          </a:p>
          <a:p>
            <a:endParaRPr lang="en-US" dirty="0"/>
          </a:p>
        </p:txBody>
      </p:sp>
      <p:pic>
        <p:nvPicPr>
          <p:cNvPr id="11" name="Content Placeholder 8"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p:pic>
    </p:spTree>
    <p:extLst>
      <p:ext uri="{BB962C8B-B14F-4D97-AF65-F5344CB8AC3E}">
        <p14:creationId xmlns:p14="http://schemas.microsoft.com/office/powerpoint/2010/main" val="606415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3" y="990753"/>
            <a:ext cx="5890713" cy="1442657"/>
          </a:xfrm>
        </p:spPr>
        <p:txBody>
          <a:bodyPr/>
          <a:lstStyle/>
          <a:p>
            <a:pPr algn="ctr"/>
            <a:r>
              <a:rPr lang="en-US" sz="800" dirty="0" smtClean="0"/>
              <a:t/>
            </a:r>
            <a:br>
              <a:rPr lang="en-US" sz="800" dirty="0" smtClean="0"/>
            </a:br>
            <a:r>
              <a:rPr lang="en-US" sz="800" dirty="0" smtClean="0"/>
              <a:t/>
            </a:r>
            <a:br>
              <a:rPr lang="en-US" sz="800" dirty="0" smtClean="0"/>
            </a:br>
            <a:r>
              <a:rPr lang="en-US" dirty="0" smtClean="0"/>
              <a:t>ACCREDITATION STANDARDS</a:t>
            </a:r>
            <a:r>
              <a:rPr lang="en-US" sz="800" dirty="0" smtClean="0"/>
              <a:t/>
            </a:r>
            <a:br>
              <a:rPr lang="en-US" sz="800" dirty="0" smtClean="0"/>
            </a:br>
            <a:endParaRPr lang="en-US" sz="800" dirty="0"/>
          </a:p>
        </p:txBody>
      </p:sp>
      <p:sp>
        <p:nvSpPr>
          <p:cNvPr id="9" name="Text Placeholder 8"/>
          <p:cNvSpPr>
            <a:spLocks noGrp="1"/>
          </p:cNvSpPr>
          <p:nvPr>
            <p:ph type="body" idx="1"/>
          </p:nvPr>
        </p:nvSpPr>
        <p:spPr>
          <a:xfrm>
            <a:off x="87581" y="2540100"/>
            <a:ext cx="9056419" cy="4317899"/>
          </a:xfrm>
          <a:ln>
            <a:solidFill>
              <a:srgbClr val="FFFF00"/>
            </a:solidFill>
          </a:ln>
        </p:spPr>
        <p:txBody>
          <a:bodyPr>
            <a:noAutofit/>
          </a:bodyPr>
          <a:lstStyle/>
          <a:p>
            <a:pPr algn="ctr"/>
            <a:r>
              <a:rPr lang="en-US" sz="1600" i="1" dirty="0" smtClean="0">
                <a:solidFill>
                  <a:srgbClr val="000000"/>
                </a:solidFill>
                <a:latin typeface="Arial"/>
                <a:cs typeface="Arial"/>
              </a:rPr>
              <a:t>Standard </a:t>
            </a:r>
            <a:r>
              <a:rPr lang="en-US" sz="1600" i="1" dirty="0">
                <a:solidFill>
                  <a:srgbClr val="000000"/>
                </a:solidFill>
                <a:latin typeface="Arial"/>
                <a:cs typeface="Arial"/>
              </a:rPr>
              <a:t>1</a:t>
            </a:r>
            <a:r>
              <a:rPr lang="en-US" sz="1600" i="1" dirty="0" smtClean="0">
                <a:solidFill>
                  <a:srgbClr val="000000"/>
                </a:solidFill>
                <a:latin typeface="Arial"/>
                <a:cs typeface="Arial"/>
              </a:rPr>
              <a:t>: Purpose </a:t>
            </a:r>
            <a:r>
              <a:rPr lang="en-US" sz="1600" i="1" dirty="0">
                <a:solidFill>
                  <a:srgbClr val="000000"/>
                </a:solidFill>
                <a:latin typeface="Arial"/>
                <a:cs typeface="Arial"/>
              </a:rPr>
              <a:t>and Direction</a:t>
            </a:r>
          </a:p>
          <a:p>
            <a:pPr algn="ctr"/>
            <a:r>
              <a:rPr lang="en-US" sz="1200" b="0" dirty="0">
                <a:solidFill>
                  <a:srgbClr val="000000"/>
                </a:solidFill>
                <a:latin typeface="Arial"/>
                <a:cs typeface="Arial"/>
              </a:rPr>
              <a:t>The system maintains and communicates </a:t>
            </a:r>
            <a:r>
              <a:rPr lang="en-US" sz="1200" b="0" dirty="0" smtClean="0">
                <a:solidFill>
                  <a:srgbClr val="000000"/>
                </a:solidFill>
                <a:latin typeface="Arial"/>
                <a:cs typeface="Arial"/>
              </a:rPr>
              <a:t>at all </a:t>
            </a:r>
            <a:r>
              <a:rPr lang="en-US" sz="1200" b="0" dirty="0">
                <a:solidFill>
                  <a:srgbClr val="000000"/>
                </a:solidFill>
                <a:latin typeface="Arial"/>
                <a:cs typeface="Arial"/>
              </a:rPr>
              <a:t>levels of the organization a </a:t>
            </a:r>
            <a:endParaRPr lang="en-US" sz="1200" b="0" dirty="0" smtClean="0">
              <a:solidFill>
                <a:srgbClr val="000000"/>
              </a:solidFill>
              <a:latin typeface="Arial"/>
              <a:cs typeface="Arial"/>
            </a:endParaRPr>
          </a:p>
          <a:p>
            <a:pPr algn="ctr"/>
            <a:r>
              <a:rPr lang="en-US" sz="1200" b="0" dirty="0" smtClean="0">
                <a:solidFill>
                  <a:srgbClr val="000000"/>
                </a:solidFill>
                <a:latin typeface="Arial"/>
                <a:cs typeface="Arial"/>
              </a:rPr>
              <a:t>purpose and direction </a:t>
            </a:r>
            <a:r>
              <a:rPr lang="en-US" sz="1200" b="0" dirty="0">
                <a:solidFill>
                  <a:srgbClr val="000000"/>
                </a:solidFill>
                <a:latin typeface="Arial"/>
                <a:cs typeface="Arial"/>
              </a:rPr>
              <a:t>for continuous improvement.</a:t>
            </a:r>
          </a:p>
          <a:p>
            <a:pPr algn="ctr"/>
            <a:endParaRPr lang="en-US" sz="800" b="0" dirty="0" smtClean="0">
              <a:solidFill>
                <a:srgbClr val="000000"/>
              </a:solidFill>
              <a:latin typeface="Arial"/>
              <a:cs typeface="Arial"/>
            </a:endParaRPr>
          </a:p>
          <a:p>
            <a:pPr algn="ctr"/>
            <a:r>
              <a:rPr lang="en-US" sz="1600" i="1" dirty="0" smtClean="0">
                <a:solidFill>
                  <a:schemeClr val="tx1"/>
                </a:solidFill>
                <a:latin typeface="Arial"/>
                <a:cs typeface="Arial"/>
              </a:rPr>
              <a:t>Standard </a:t>
            </a:r>
            <a:r>
              <a:rPr lang="en-US" sz="1600" i="1" dirty="0">
                <a:solidFill>
                  <a:schemeClr val="tx1"/>
                </a:solidFill>
                <a:latin typeface="Arial"/>
                <a:cs typeface="Arial"/>
              </a:rPr>
              <a:t>2</a:t>
            </a:r>
            <a:r>
              <a:rPr lang="en-US" sz="1600" i="1" dirty="0" smtClean="0">
                <a:solidFill>
                  <a:schemeClr val="tx1"/>
                </a:solidFill>
                <a:latin typeface="Arial"/>
                <a:cs typeface="Arial"/>
              </a:rPr>
              <a:t>: Governance </a:t>
            </a:r>
            <a:r>
              <a:rPr lang="en-US" sz="1600" i="1" dirty="0">
                <a:solidFill>
                  <a:schemeClr val="tx1"/>
                </a:solidFill>
                <a:latin typeface="Arial"/>
                <a:cs typeface="Arial"/>
              </a:rPr>
              <a:t>and Leadership</a:t>
            </a:r>
          </a:p>
          <a:p>
            <a:pPr algn="ctr"/>
            <a:r>
              <a:rPr lang="en-US" sz="1200" b="0" dirty="0">
                <a:solidFill>
                  <a:schemeClr val="tx1"/>
                </a:solidFill>
                <a:latin typeface="Arial"/>
                <a:cs typeface="Arial"/>
              </a:rPr>
              <a:t>The system operates under governance </a:t>
            </a:r>
            <a:r>
              <a:rPr lang="en-US" sz="1200" b="0" dirty="0" smtClean="0">
                <a:solidFill>
                  <a:schemeClr val="tx1"/>
                </a:solidFill>
                <a:latin typeface="Arial"/>
                <a:cs typeface="Arial"/>
              </a:rPr>
              <a:t>and leadership </a:t>
            </a:r>
            <a:r>
              <a:rPr lang="en-US" sz="1200" b="0" dirty="0">
                <a:solidFill>
                  <a:schemeClr val="tx1"/>
                </a:solidFill>
                <a:latin typeface="Arial"/>
                <a:cs typeface="Arial"/>
              </a:rPr>
              <a:t>that promote and support </a:t>
            </a:r>
            <a:r>
              <a:rPr lang="en-US" sz="1200" b="0" dirty="0" smtClean="0">
                <a:solidFill>
                  <a:schemeClr val="tx1"/>
                </a:solidFill>
                <a:latin typeface="Arial"/>
                <a:cs typeface="Arial"/>
              </a:rPr>
              <a:t>student </a:t>
            </a:r>
          </a:p>
          <a:p>
            <a:pPr algn="ctr"/>
            <a:r>
              <a:rPr lang="en-US" sz="1200" b="0" dirty="0" smtClean="0">
                <a:solidFill>
                  <a:schemeClr val="tx1"/>
                </a:solidFill>
                <a:latin typeface="Arial"/>
                <a:cs typeface="Arial"/>
              </a:rPr>
              <a:t>performance </a:t>
            </a:r>
            <a:r>
              <a:rPr lang="en-US" sz="1200" b="0" dirty="0">
                <a:solidFill>
                  <a:schemeClr val="tx1"/>
                </a:solidFill>
                <a:latin typeface="Arial"/>
                <a:cs typeface="Arial"/>
              </a:rPr>
              <a:t>and school effectiveness.</a:t>
            </a:r>
          </a:p>
          <a:p>
            <a:pPr algn="ctr"/>
            <a:endParaRPr lang="en-US" sz="800" b="0" dirty="0" smtClean="0">
              <a:solidFill>
                <a:srgbClr val="000000"/>
              </a:solidFill>
              <a:latin typeface="Arial"/>
              <a:cs typeface="Arial"/>
            </a:endParaRPr>
          </a:p>
          <a:p>
            <a:pPr algn="ctr"/>
            <a:r>
              <a:rPr lang="en-US" sz="1600" i="1" dirty="0" smtClean="0">
                <a:solidFill>
                  <a:srgbClr val="FF0000"/>
                </a:solidFill>
                <a:latin typeface="Arial"/>
                <a:cs typeface="Arial"/>
              </a:rPr>
              <a:t>Standard </a:t>
            </a:r>
            <a:r>
              <a:rPr lang="en-US" sz="1600" i="1" dirty="0">
                <a:solidFill>
                  <a:srgbClr val="FF0000"/>
                </a:solidFill>
                <a:latin typeface="Arial"/>
                <a:cs typeface="Arial"/>
              </a:rPr>
              <a:t>3</a:t>
            </a:r>
            <a:r>
              <a:rPr lang="en-US" sz="1600" i="1" dirty="0" smtClean="0">
                <a:solidFill>
                  <a:srgbClr val="FF0000"/>
                </a:solidFill>
                <a:latin typeface="Arial"/>
                <a:cs typeface="Arial"/>
              </a:rPr>
              <a:t>: Teaching </a:t>
            </a:r>
            <a:r>
              <a:rPr lang="en-US" sz="1600" i="1" dirty="0">
                <a:solidFill>
                  <a:srgbClr val="FF0000"/>
                </a:solidFill>
                <a:latin typeface="Arial"/>
                <a:cs typeface="Arial"/>
              </a:rPr>
              <a:t>and Assessing for Learning</a:t>
            </a:r>
          </a:p>
          <a:p>
            <a:pPr algn="ctr"/>
            <a:r>
              <a:rPr lang="en-US" sz="1200" b="0" dirty="0">
                <a:solidFill>
                  <a:srgbClr val="FF0000"/>
                </a:solidFill>
                <a:latin typeface="Arial"/>
                <a:cs typeface="Arial"/>
              </a:rPr>
              <a:t>The system’s curriculum, instructional </a:t>
            </a:r>
            <a:r>
              <a:rPr lang="en-US" sz="1200" b="0" dirty="0" smtClean="0">
                <a:solidFill>
                  <a:srgbClr val="FF0000"/>
                </a:solidFill>
                <a:latin typeface="Arial"/>
                <a:cs typeface="Arial"/>
              </a:rPr>
              <a:t>design and </a:t>
            </a:r>
            <a:r>
              <a:rPr lang="en-US" sz="1200" b="0" dirty="0">
                <a:solidFill>
                  <a:srgbClr val="FF0000"/>
                </a:solidFill>
                <a:latin typeface="Arial"/>
                <a:cs typeface="Arial"/>
              </a:rPr>
              <a:t>assessment practices guide and ensure</a:t>
            </a:r>
          </a:p>
          <a:p>
            <a:pPr algn="ctr"/>
            <a:r>
              <a:rPr lang="en-US" sz="1200" b="0" dirty="0">
                <a:solidFill>
                  <a:srgbClr val="FF0000"/>
                </a:solidFill>
                <a:latin typeface="Arial"/>
                <a:cs typeface="Arial"/>
              </a:rPr>
              <a:t>teacher effectiveness and student learning</a:t>
            </a:r>
            <a:r>
              <a:rPr lang="en-US" sz="1200" b="0" dirty="0" smtClean="0">
                <a:solidFill>
                  <a:srgbClr val="FF0000"/>
                </a:solidFill>
                <a:latin typeface="Arial"/>
                <a:cs typeface="Arial"/>
              </a:rPr>
              <a:t>.</a:t>
            </a:r>
          </a:p>
          <a:p>
            <a:pPr algn="ctr"/>
            <a:endParaRPr lang="en-US" sz="800" b="0" dirty="0">
              <a:solidFill>
                <a:srgbClr val="000000"/>
              </a:solidFill>
              <a:latin typeface="Arial"/>
              <a:cs typeface="Arial"/>
            </a:endParaRPr>
          </a:p>
          <a:p>
            <a:pPr algn="ctr"/>
            <a:r>
              <a:rPr lang="en-US" sz="1600" i="1" dirty="0" smtClean="0">
                <a:solidFill>
                  <a:srgbClr val="000000"/>
                </a:solidFill>
                <a:latin typeface="Arial"/>
                <a:cs typeface="Arial"/>
              </a:rPr>
              <a:t>Standard </a:t>
            </a:r>
            <a:r>
              <a:rPr lang="en-US" sz="1600" i="1" dirty="0">
                <a:solidFill>
                  <a:srgbClr val="000000"/>
                </a:solidFill>
                <a:latin typeface="Arial"/>
                <a:cs typeface="Arial"/>
              </a:rPr>
              <a:t>4</a:t>
            </a:r>
            <a:r>
              <a:rPr lang="en-US" sz="1600" i="1" dirty="0" smtClean="0">
                <a:solidFill>
                  <a:srgbClr val="000000"/>
                </a:solidFill>
                <a:latin typeface="Arial"/>
                <a:cs typeface="Arial"/>
              </a:rPr>
              <a:t>: Resources </a:t>
            </a:r>
            <a:r>
              <a:rPr lang="en-US" sz="1600" i="1" dirty="0">
                <a:solidFill>
                  <a:srgbClr val="000000"/>
                </a:solidFill>
                <a:latin typeface="Arial"/>
                <a:cs typeface="Arial"/>
              </a:rPr>
              <a:t>and Support Systems</a:t>
            </a:r>
          </a:p>
          <a:p>
            <a:pPr algn="ctr"/>
            <a:r>
              <a:rPr lang="en-US" sz="1200" b="0" dirty="0">
                <a:solidFill>
                  <a:srgbClr val="000000"/>
                </a:solidFill>
                <a:latin typeface="Arial"/>
                <a:cs typeface="Arial"/>
              </a:rPr>
              <a:t>The system has resources and provides </a:t>
            </a:r>
            <a:r>
              <a:rPr lang="en-US" sz="1200" b="0" dirty="0" smtClean="0">
                <a:solidFill>
                  <a:srgbClr val="000000"/>
                </a:solidFill>
                <a:latin typeface="Arial"/>
                <a:cs typeface="Arial"/>
              </a:rPr>
              <a:t>services in </a:t>
            </a:r>
            <a:r>
              <a:rPr lang="en-US" sz="1200" b="0" dirty="0">
                <a:solidFill>
                  <a:srgbClr val="000000"/>
                </a:solidFill>
                <a:latin typeface="Arial"/>
                <a:cs typeface="Arial"/>
              </a:rPr>
              <a:t>all schools that support its </a:t>
            </a:r>
            <a:endParaRPr lang="en-US" sz="1200" b="0" dirty="0" smtClean="0">
              <a:solidFill>
                <a:srgbClr val="000000"/>
              </a:solidFill>
              <a:latin typeface="Arial"/>
              <a:cs typeface="Arial"/>
            </a:endParaRPr>
          </a:p>
          <a:p>
            <a:pPr algn="ctr"/>
            <a:r>
              <a:rPr lang="en-US" sz="1200" b="0" dirty="0" smtClean="0">
                <a:solidFill>
                  <a:srgbClr val="000000"/>
                </a:solidFill>
                <a:latin typeface="Arial"/>
                <a:cs typeface="Arial"/>
              </a:rPr>
              <a:t>purpose and direction </a:t>
            </a:r>
            <a:r>
              <a:rPr lang="en-US" sz="1200" b="0" dirty="0">
                <a:solidFill>
                  <a:srgbClr val="000000"/>
                </a:solidFill>
                <a:latin typeface="Arial"/>
                <a:cs typeface="Arial"/>
              </a:rPr>
              <a:t>to ensure success for all students.</a:t>
            </a:r>
          </a:p>
          <a:p>
            <a:pPr algn="ctr"/>
            <a:endParaRPr lang="en-US" sz="800" i="1" dirty="0" smtClean="0">
              <a:solidFill>
                <a:srgbClr val="000000"/>
              </a:solidFill>
              <a:latin typeface="Arial"/>
              <a:cs typeface="Arial"/>
            </a:endParaRPr>
          </a:p>
          <a:p>
            <a:pPr algn="ctr"/>
            <a:r>
              <a:rPr lang="en-US" sz="1600" i="1" dirty="0" smtClean="0">
                <a:solidFill>
                  <a:srgbClr val="000000"/>
                </a:solidFill>
                <a:latin typeface="Arial"/>
                <a:cs typeface="Arial"/>
              </a:rPr>
              <a:t>Standard </a:t>
            </a:r>
            <a:r>
              <a:rPr lang="en-US" sz="1600" i="1" dirty="0">
                <a:solidFill>
                  <a:srgbClr val="000000"/>
                </a:solidFill>
                <a:latin typeface="Arial"/>
                <a:cs typeface="Arial"/>
              </a:rPr>
              <a:t>5</a:t>
            </a:r>
            <a:r>
              <a:rPr lang="en-US" sz="1600" i="1" dirty="0" smtClean="0">
                <a:solidFill>
                  <a:srgbClr val="000000"/>
                </a:solidFill>
                <a:latin typeface="Arial"/>
                <a:cs typeface="Arial"/>
              </a:rPr>
              <a:t>: Using </a:t>
            </a:r>
            <a:r>
              <a:rPr lang="en-US" sz="1600" i="1" dirty="0">
                <a:solidFill>
                  <a:srgbClr val="000000"/>
                </a:solidFill>
                <a:latin typeface="Arial"/>
                <a:cs typeface="Arial"/>
              </a:rPr>
              <a:t>Results for Continuous Improvement</a:t>
            </a:r>
          </a:p>
          <a:p>
            <a:pPr algn="ctr"/>
            <a:r>
              <a:rPr lang="en-US" sz="1200" b="0" dirty="0">
                <a:solidFill>
                  <a:srgbClr val="000000"/>
                </a:solidFill>
                <a:latin typeface="Arial"/>
                <a:cs typeface="Arial"/>
              </a:rPr>
              <a:t>The system implements a </a:t>
            </a:r>
            <a:r>
              <a:rPr lang="en-US" sz="1200" b="0" dirty="0" smtClean="0">
                <a:solidFill>
                  <a:srgbClr val="000000"/>
                </a:solidFill>
                <a:latin typeface="Arial"/>
                <a:cs typeface="Arial"/>
              </a:rPr>
              <a:t>comprehensive assessment </a:t>
            </a:r>
            <a:r>
              <a:rPr lang="en-US" sz="1200" b="0" dirty="0">
                <a:solidFill>
                  <a:srgbClr val="000000"/>
                </a:solidFill>
                <a:latin typeface="Arial"/>
                <a:cs typeface="Arial"/>
              </a:rPr>
              <a:t>system that generates a </a:t>
            </a:r>
            <a:r>
              <a:rPr lang="en-US" sz="1200" b="0" dirty="0" smtClean="0">
                <a:solidFill>
                  <a:srgbClr val="000000"/>
                </a:solidFill>
                <a:latin typeface="Arial"/>
                <a:cs typeface="Arial"/>
              </a:rPr>
              <a:t>range of </a:t>
            </a:r>
            <a:r>
              <a:rPr lang="en-US" sz="1200" b="0" dirty="0">
                <a:solidFill>
                  <a:srgbClr val="000000"/>
                </a:solidFill>
                <a:latin typeface="Arial"/>
                <a:cs typeface="Arial"/>
              </a:rPr>
              <a:t>data about </a:t>
            </a:r>
            <a:endParaRPr lang="en-US" sz="1200" b="0" dirty="0" smtClean="0">
              <a:solidFill>
                <a:srgbClr val="000000"/>
              </a:solidFill>
              <a:latin typeface="Arial"/>
              <a:cs typeface="Arial"/>
            </a:endParaRPr>
          </a:p>
          <a:p>
            <a:pPr algn="ctr"/>
            <a:r>
              <a:rPr lang="en-US" sz="1200" b="0" dirty="0" smtClean="0">
                <a:solidFill>
                  <a:srgbClr val="000000"/>
                </a:solidFill>
                <a:latin typeface="Arial"/>
                <a:cs typeface="Arial"/>
              </a:rPr>
              <a:t>student </a:t>
            </a:r>
            <a:r>
              <a:rPr lang="en-US" sz="1200" b="0" dirty="0">
                <a:solidFill>
                  <a:srgbClr val="000000"/>
                </a:solidFill>
                <a:latin typeface="Arial"/>
                <a:cs typeface="Arial"/>
              </a:rPr>
              <a:t>learning and </a:t>
            </a:r>
            <a:r>
              <a:rPr lang="en-US" sz="1200" b="0" dirty="0" smtClean="0">
                <a:solidFill>
                  <a:srgbClr val="000000"/>
                </a:solidFill>
                <a:latin typeface="Arial"/>
                <a:cs typeface="Arial"/>
              </a:rPr>
              <a:t>system effectiveness </a:t>
            </a:r>
            <a:r>
              <a:rPr lang="en-US" sz="1200" b="0" dirty="0">
                <a:solidFill>
                  <a:srgbClr val="000000"/>
                </a:solidFill>
                <a:latin typeface="Arial"/>
                <a:cs typeface="Arial"/>
              </a:rPr>
              <a:t>and uses the results to </a:t>
            </a:r>
            <a:r>
              <a:rPr lang="en-US" sz="1200" b="0" dirty="0" smtClean="0">
                <a:solidFill>
                  <a:srgbClr val="000000"/>
                </a:solidFill>
                <a:latin typeface="Arial"/>
                <a:cs typeface="Arial"/>
              </a:rPr>
              <a:t>guide continuous </a:t>
            </a:r>
            <a:r>
              <a:rPr lang="en-US" sz="1200" b="0" dirty="0">
                <a:solidFill>
                  <a:srgbClr val="000000"/>
                </a:solidFill>
                <a:latin typeface="Arial"/>
                <a:cs typeface="Arial"/>
              </a:rPr>
              <a:t>improvement</a:t>
            </a:r>
            <a:r>
              <a:rPr lang="en-US" sz="1200" b="0" dirty="0" smtClean="0">
                <a:solidFill>
                  <a:srgbClr val="000000"/>
                </a:solidFill>
                <a:latin typeface="Arial"/>
                <a:cs typeface="Arial"/>
              </a:rPr>
              <a:t>.</a:t>
            </a:r>
            <a:endParaRPr lang="en-US" sz="1200" b="0" dirty="0">
              <a:solidFill>
                <a:srgbClr val="000000"/>
              </a:solidFill>
              <a:latin typeface="Arial"/>
              <a:cs typeface="Arial"/>
            </a:endParaRPr>
          </a:p>
        </p:txBody>
      </p:sp>
      <p:pic>
        <p:nvPicPr>
          <p:cNvPr id="15"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696" r="1696"/>
          <a:stretch>
            <a:fillRect/>
          </a:stretch>
        </p:blipFill>
        <p:spPr>
          <a:xfrm>
            <a:off x="6781800" y="903011"/>
            <a:ext cx="1574800" cy="1443038"/>
          </a:xfrm>
        </p:spPr>
      </p:pic>
    </p:spTree>
    <p:extLst>
      <p:ext uri="{BB962C8B-B14F-4D97-AF65-F5344CB8AC3E}">
        <p14:creationId xmlns:p14="http://schemas.microsoft.com/office/powerpoint/2010/main" val="2320615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6857" y="983119"/>
            <a:ext cx="6124572" cy="1463565"/>
          </a:xfrm>
        </p:spPr>
        <p:txBody>
          <a:bodyPr/>
          <a:lstStyle/>
          <a:p>
            <a:pPr algn="ctr"/>
            <a:r>
              <a:rPr lang="en-US" sz="2000" dirty="0" smtClean="0"/>
              <a:t>AdvancEd Standard </a:t>
            </a:r>
            <a:r>
              <a:rPr lang="en-US" sz="2000" dirty="0" smtClean="0"/>
              <a:t>#3:</a:t>
            </a:r>
            <a:r>
              <a:rPr lang="en-US" sz="2000" dirty="0" smtClean="0"/>
              <a:t/>
            </a:r>
            <a:br>
              <a:rPr lang="en-US" sz="2000" dirty="0" smtClean="0"/>
            </a:br>
            <a:r>
              <a:rPr lang="en-US" sz="3600" i="1" dirty="0"/>
              <a:t>TEACHING AND ASSESSING </a:t>
            </a:r>
            <a:br>
              <a:rPr lang="en-US" sz="3600" i="1" dirty="0"/>
            </a:br>
            <a:r>
              <a:rPr lang="en-US" sz="3600" i="1" dirty="0"/>
              <a:t>FOR LEARNING</a:t>
            </a:r>
            <a:endParaRPr lang="en-US" sz="3600" dirty="0"/>
          </a:p>
        </p:txBody>
      </p:sp>
      <p:sp>
        <p:nvSpPr>
          <p:cNvPr id="11" name="Text Placeholder 10"/>
          <p:cNvSpPr>
            <a:spLocks noGrp="1"/>
          </p:cNvSpPr>
          <p:nvPr>
            <p:ph type="body" sz="quarter" idx="3"/>
          </p:nvPr>
        </p:nvSpPr>
        <p:spPr>
          <a:xfrm>
            <a:off x="1" y="2824768"/>
            <a:ext cx="9064630" cy="3755408"/>
          </a:xfrm>
        </p:spPr>
        <p:txBody>
          <a:bodyPr>
            <a:normAutofit/>
          </a:bodyPr>
          <a:lstStyle/>
          <a:p>
            <a:pPr algn="ctr"/>
            <a:r>
              <a:rPr lang="en-US" sz="4400" i="1" dirty="0" smtClean="0"/>
              <a:t>The </a:t>
            </a:r>
            <a:r>
              <a:rPr lang="en-US" sz="4400" i="1" dirty="0">
                <a:solidFill>
                  <a:srgbClr val="FF0000"/>
                </a:solidFill>
              </a:rPr>
              <a:t>school’s curriculum</a:t>
            </a:r>
            <a:r>
              <a:rPr lang="en-US" sz="4400" i="1" dirty="0"/>
              <a:t>, instructional design, and assessment practices </a:t>
            </a:r>
            <a:r>
              <a:rPr lang="en-US" sz="4400" i="1" dirty="0" smtClean="0"/>
              <a:t>guide </a:t>
            </a:r>
            <a:r>
              <a:rPr lang="en-US" sz="4400" i="1" dirty="0"/>
              <a:t>and ensure</a:t>
            </a:r>
            <a:r>
              <a:rPr lang="en-US" sz="4400" i="1" dirty="0">
                <a:solidFill>
                  <a:srgbClr val="FF0000"/>
                </a:solidFill>
              </a:rPr>
              <a:t> </a:t>
            </a:r>
            <a:r>
              <a:rPr lang="en-US" sz="4400" i="1" dirty="0" smtClean="0">
                <a:solidFill>
                  <a:srgbClr val="FF0000"/>
                </a:solidFill>
              </a:rPr>
              <a:t>teacher </a:t>
            </a:r>
            <a:r>
              <a:rPr lang="en-US" sz="4400" i="1" dirty="0">
                <a:solidFill>
                  <a:srgbClr val="FF0000"/>
                </a:solidFill>
              </a:rPr>
              <a:t>effectiveness and student learning</a:t>
            </a:r>
            <a:r>
              <a:rPr lang="en-US" sz="4000" i="1" dirty="0"/>
              <a:t>. </a:t>
            </a:r>
            <a:endParaRPr lang="en-US" sz="4000" dirty="0"/>
          </a:p>
          <a:p>
            <a:pPr algn="ctr"/>
            <a:endParaRPr lang="en-US" sz="4000" b="1" dirty="0">
              <a:solidFill>
                <a:srgbClr val="FF0000"/>
              </a:solidFill>
            </a:endParaRPr>
          </a:p>
        </p:txBody>
      </p:sp>
      <p:pic>
        <p:nvPicPr>
          <p:cNvPr id="15"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p:pic>
    </p:spTree>
    <p:extLst>
      <p:ext uri="{BB962C8B-B14F-4D97-AF65-F5344CB8AC3E}">
        <p14:creationId xmlns:p14="http://schemas.microsoft.com/office/powerpoint/2010/main" val="6750177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88228" y="1346691"/>
            <a:ext cx="5988959" cy="1094979"/>
          </a:xfrm>
        </p:spPr>
        <p:txBody>
          <a:bodyPr/>
          <a:lstStyle/>
          <a:p>
            <a:pPr algn="ctr"/>
            <a:r>
              <a:rPr lang="en-US" sz="3600" i="1" dirty="0"/>
              <a:t>TEACHING AND ASSESSING </a:t>
            </a:r>
            <a:br>
              <a:rPr lang="en-US" sz="3600" i="1" dirty="0"/>
            </a:br>
            <a:r>
              <a:rPr lang="en-US" sz="3600" i="1" dirty="0"/>
              <a:t>FOR </a:t>
            </a:r>
            <a:r>
              <a:rPr lang="en-US" sz="3600" i="1" dirty="0" smtClean="0"/>
              <a:t>LEARNING: </a:t>
            </a:r>
            <a:r>
              <a:rPr lang="en-US" sz="3600" i="1" dirty="0">
                <a:solidFill>
                  <a:srgbClr val="FF0000"/>
                </a:solidFill>
              </a:rPr>
              <a:t>INDICATORS</a:t>
            </a:r>
            <a:r>
              <a:rPr lang="en-US" sz="3600" i="1" dirty="0" smtClean="0"/>
              <a:t/>
            </a:r>
            <a:br>
              <a:rPr lang="en-US" sz="3600" i="1" dirty="0" smtClean="0"/>
            </a:br>
            <a:endParaRPr lang="en-US" sz="3600" i="1" dirty="0"/>
          </a:p>
        </p:txBody>
      </p:sp>
      <p:sp>
        <p:nvSpPr>
          <p:cNvPr id="9" name="Text Placeholder 8"/>
          <p:cNvSpPr>
            <a:spLocks noGrp="1"/>
          </p:cNvSpPr>
          <p:nvPr>
            <p:ph type="body" idx="1"/>
          </p:nvPr>
        </p:nvSpPr>
        <p:spPr>
          <a:xfrm>
            <a:off x="87581" y="2561999"/>
            <a:ext cx="9056419" cy="4296001"/>
          </a:xfrm>
        </p:spPr>
        <p:txBody>
          <a:bodyPr>
            <a:normAutofit/>
          </a:bodyPr>
          <a:lstStyle/>
          <a:p>
            <a:r>
              <a:rPr lang="en-US" i="1" dirty="0">
                <a:solidFill>
                  <a:srgbClr val="FF0000"/>
                </a:solidFill>
              </a:rPr>
              <a:t>Indicator </a:t>
            </a:r>
            <a:r>
              <a:rPr lang="en-US" i="1" dirty="0" smtClean="0">
                <a:solidFill>
                  <a:srgbClr val="FF0000"/>
                </a:solidFill>
              </a:rPr>
              <a:t>3.1 </a:t>
            </a:r>
            <a:r>
              <a:rPr lang="en-US" b="0" i="1" dirty="0" smtClean="0">
                <a:solidFill>
                  <a:schemeClr val="tx1"/>
                </a:solidFill>
              </a:rPr>
              <a:t>-</a:t>
            </a:r>
            <a:r>
              <a:rPr lang="en-US" b="0" dirty="0">
                <a:solidFill>
                  <a:schemeClr val="tx1"/>
                </a:solidFill>
              </a:rPr>
              <a:t>The school’s curriculum provides equitable and challenging learning experiences that ensure all students have sufficient opportunities to develop learning, thinking, and life skills that lead to success at the next level</a:t>
            </a:r>
            <a:r>
              <a:rPr lang="en-US" b="0" dirty="0" smtClean="0">
                <a:solidFill>
                  <a:schemeClr val="tx1"/>
                </a:solidFill>
              </a:rPr>
              <a:t>.</a:t>
            </a:r>
          </a:p>
          <a:p>
            <a:r>
              <a:rPr lang="en-US" sz="900" b="0" dirty="0" smtClean="0">
                <a:solidFill>
                  <a:schemeClr val="tx1"/>
                </a:solidFill>
              </a:rPr>
              <a:t> </a:t>
            </a:r>
            <a:endParaRPr lang="en-US" sz="900" b="0" dirty="0">
              <a:solidFill>
                <a:schemeClr val="tx1"/>
              </a:solidFill>
            </a:endParaRPr>
          </a:p>
          <a:p>
            <a:r>
              <a:rPr lang="en-US" i="1" dirty="0" smtClean="0">
                <a:solidFill>
                  <a:srgbClr val="FF0000"/>
                </a:solidFill>
              </a:rPr>
              <a:t>Indicator 3.2 </a:t>
            </a:r>
            <a:r>
              <a:rPr lang="en-US" b="0" i="1" dirty="0" smtClean="0">
                <a:solidFill>
                  <a:schemeClr val="tx1"/>
                </a:solidFill>
              </a:rPr>
              <a:t>- </a:t>
            </a:r>
            <a:r>
              <a:rPr lang="en-US" b="0" dirty="0">
                <a:solidFill>
                  <a:schemeClr val="tx1"/>
                </a:solidFill>
              </a:rPr>
              <a:t>Curriculum, instruction, and assessment are monitored and adjusted systematically in response to data from multiple assessments of student learning and an examination of professional practice. </a:t>
            </a:r>
            <a:endParaRPr lang="en-US" b="0" dirty="0">
              <a:solidFill>
                <a:schemeClr val="tx1"/>
              </a:solidFill>
            </a:endParaRPr>
          </a:p>
          <a:p>
            <a:pPr algn="just"/>
            <a:endParaRPr lang="en-US" sz="800" b="0" i="1" dirty="0" smtClean="0">
              <a:solidFill>
                <a:schemeClr val="tx1"/>
              </a:solidFill>
            </a:endParaRPr>
          </a:p>
          <a:p>
            <a:r>
              <a:rPr lang="en-US" i="1" dirty="0" smtClean="0">
                <a:solidFill>
                  <a:srgbClr val="FF0000"/>
                </a:solidFill>
              </a:rPr>
              <a:t>Indicator </a:t>
            </a:r>
            <a:r>
              <a:rPr lang="en-US" i="1" dirty="0">
                <a:solidFill>
                  <a:srgbClr val="FF0000"/>
                </a:solidFill>
              </a:rPr>
              <a:t>3</a:t>
            </a:r>
            <a:r>
              <a:rPr lang="en-US" i="1" dirty="0" smtClean="0">
                <a:solidFill>
                  <a:srgbClr val="FF0000"/>
                </a:solidFill>
              </a:rPr>
              <a:t>.3 </a:t>
            </a:r>
            <a:r>
              <a:rPr lang="en-US" b="0" i="1" dirty="0" smtClean="0">
                <a:solidFill>
                  <a:schemeClr val="tx1"/>
                </a:solidFill>
              </a:rPr>
              <a:t>– </a:t>
            </a:r>
            <a:r>
              <a:rPr lang="en-US" b="0" dirty="0">
                <a:solidFill>
                  <a:schemeClr val="tx1"/>
                </a:solidFill>
              </a:rPr>
              <a:t>Teachers engage students in their learning through instructional strategies that ensure achievement of learning expectations. </a:t>
            </a:r>
            <a:endParaRPr lang="en-US" b="0" dirty="0" smtClean="0">
              <a:solidFill>
                <a:schemeClr val="tx1"/>
              </a:solidFill>
            </a:endParaRPr>
          </a:p>
          <a:p>
            <a:endParaRPr lang="en-US" sz="800" b="0" i="1" dirty="0">
              <a:solidFill>
                <a:schemeClr val="tx1"/>
              </a:solidFill>
            </a:endParaRPr>
          </a:p>
          <a:p>
            <a:r>
              <a:rPr lang="en-US" i="1" dirty="0" smtClean="0">
                <a:solidFill>
                  <a:srgbClr val="FF0000"/>
                </a:solidFill>
              </a:rPr>
              <a:t>Indicator 3.4  </a:t>
            </a:r>
            <a:r>
              <a:rPr lang="en-US" b="0" dirty="0" smtClean="0">
                <a:solidFill>
                  <a:schemeClr val="tx1"/>
                </a:solidFill>
              </a:rPr>
              <a:t>- </a:t>
            </a:r>
            <a:r>
              <a:rPr lang="en-US" b="0" dirty="0">
                <a:solidFill>
                  <a:schemeClr val="tx1"/>
                </a:solidFill>
              </a:rPr>
              <a:t>School leaders monitor and support the improvement of instructional practices of teachers to ensure student success. </a:t>
            </a:r>
            <a:endParaRPr lang="en-US" b="0" dirty="0">
              <a:solidFill>
                <a:schemeClr val="tx1"/>
              </a:solidFill>
            </a:endParaRPr>
          </a:p>
          <a:p>
            <a:endParaRPr lang="en-US" sz="800" b="0" dirty="0" smtClean="0">
              <a:solidFill>
                <a:schemeClr val="tx1"/>
              </a:solidFill>
            </a:endParaRPr>
          </a:p>
          <a:p>
            <a:r>
              <a:rPr lang="en-US" i="1" dirty="0">
                <a:solidFill>
                  <a:srgbClr val="FF0000"/>
                </a:solidFill>
              </a:rPr>
              <a:t>Indicator </a:t>
            </a:r>
            <a:r>
              <a:rPr lang="en-US" i="1" dirty="0">
                <a:solidFill>
                  <a:srgbClr val="FF0000"/>
                </a:solidFill>
              </a:rPr>
              <a:t>3</a:t>
            </a:r>
            <a:r>
              <a:rPr lang="en-US" i="1" dirty="0" smtClean="0">
                <a:solidFill>
                  <a:srgbClr val="FF0000"/>
                </a:solidFill>
              </a:rPr>
              <a:t>.5 </a:t>
            </a:r>
            <a:r>
              <a:rPr lang="en-US" b="0" dirty="0" smtClean="0">
                <a:solidFill>
                  <a:schemeClr val="tx1"/>
                </a:solidFill>
              </a:rPr>
              <a:t>-</a:t>
            </a:r>
            <a:r>
              <a:rPr lang="en-US" b="0" dirty="0">
                <a:solidFill>
                  <a:schemeClr val="tx1"/>
                </a:solidFill>
              </a:rPr>
              <a:t>Teachers participate in collaborative learning communities to improve instruction and student learning. </a:t>
            </a:r>
            <a:endParaRPr lang="en-US" b="0" dirty="0">
              <a:solidFill>
                <a:schemeClr val="tx1"/>
              </a:solidFill>
            </a:endParaRPr>
          </a:p>
          <a:p>
            <a:endParaRPr lang="en-US" sz="800" b="0" dirty="0">
              <a:solidFill>
                <a:schemeClr val="tx1"/>
              </a:solidFill>
            </a:endParaRPr>
          </a:p>
          <a:p>
            <a:endParaRPr lang="en-US" dirty="0"/>
          </a:p>
        </p:txBody>
      </p:sp>
      <p:pic>
        <p:nvPicPr>
          <p:cNvPr id="14" name="Content Placeholder 5"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032" r="1032"/>
          <a:stretch>
            <a:fillRect/>
          </a:stretch>
        </p:blipFill>
        <p:spPr/>
      </p:pic>
    </p:spTree>
    <p:extLst>
      <p:ext uri="{BB962C8B-B14F-4D97-AF65-F5344CB8AC3E}">
        <p14:creationId xmlns:p14="http://schemas.microsoft.com/office/powerpoint/2010/main" val="1329518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4538" y="1412384"/>
            <a:ext cx="6262650" cy="1029286"/>
          </a:xfrm>
        </p:spPr>
        <p:txBody>
          <a:bodyPr/>
          <a:lstStyle/>
          <a:p>
            <a:pPr algn="ctr"/>
            <a:r>
              <a:rPr lang="en-US" sz="3600" i="1" dirty="0" smtClean="0"/>
              <a:t>TEACHING AND ASSESSING </a:t>
            </a:r>
            <a:br>
              <a:rPr lang="en-US" sz="3600" i="1" dirty="0" smtClean="0"/>
            </a:br>
            <a:r>
              <a:rPr lang="en-US" sz="3600" i="1" dirty="0" smtClean="0"/>
              <a:t>FOR LEARNING:  </a:t>
            </a:r>
            <a:r>
              <a:rPr lang="en-US" sz="3600" i="1" dirty="0" smtClean="0">
                <a:solidFill>
                  <a:srgbClr val="FF0000"/>
                </a:solidFill>
              </a:rPr>
              <a:t>INDICATORS</a:t>
            </a:r>
            <a:r>
              <a:rPr lang="en-US" sz="3600" i="1" dirty="0" smtClean="0"/>
              <a:t/>
            </a:r>
            <a:br>
              <a:rPr lang="en-US" sz="3600" i="1" dirty="0" smtClean="0"/>
            </a:br>
            <a:endParaRPr lang="en-US" sz="3600" i="1" dirty="0"/>
          </a:p>
        </p:txBody>
      </p:sp>
      <p:sp>
        <p:nvSpPr>
          <p:cNvPr id="9" name="Text Placeholder 8"/>
          <p:cNvSpPr>
            <a:spLocks noGrp="1"/>
          </p:cNvSpPr>
          <p:nvPr>
            <p:ph type="body" idx="1"/>
          </p:nvPr>
        </p:nvSpPr>
        <p:spPr>
          <a:xfrm>
            <a:off x="87581" y="2551051"/>
            <a:ext cx="9056419" cy="4456126"/>
          </a:xfrm>
        </p:spPr>
        <p:txBody>
          <a:bodyPr>
            <a:normAutofit/>
          </a:bodyPr>
          <a:lstStyle/>
          <a:p>
            <a:r>
              <a:rPr lang="en-US" i="1" dirty="0">
                <a:solidFill>
                  <a:srgbClr val="FF0000"/>
                </a:solidFill>
              </a:rPr>
              <a:t>Indicator 3.6 </a:t>
            </a:r>
            <a:r>
              <a:rPr lang="en-US" b="0" i="1" dirty="0">
                <a:solidFill>
                  <a:schemeClr val="tx1"/>
                </a:solidFill>
              </a:rPr>
              <a:t>- </a:t>
            </a:r>
            <a:r>
              <a:rPr lang="en-US" b="0" dirty="0">
                <a:solidFill>
                  <a:schemeClr val="tx1"/>
                </a:solidFill>
              </a:rPr>
              <a:t>Teachers implement the school’s instructional process in support of student learning. </a:t>
            </a:r>
          </a:p>
          <a:p>
            <a:endParaRPr lang="en-US" sz="900" b="0" i="1" dirty="0" smtClean="0">
              <a:solidFill>
                <a:schemeClr val="tx1"/>
              </a:solidFill>
            </a:endParaRPr>
          </a:p>
          <a:p>
            <a:r>
              <a:rPr lang="en-US" i="1" dirty="0" smtClean="0">
                <a:solidFill>
                  <a:srgbClr val="FF0000"/>
                </a:solidFill>
              </a:rPr>
              <a:t>Indicator 3.7 </a:t>
            </a:r>
            <a:r>
              <a:rPr lang="en-US" b="0" i="1" dirty="0" smtClean="0">
                <a:solidFill>
                  <a:schemeClr val="tx1"/>
                </a:solidFill>
              </a:rPr>
              <a:t>-</a:t>
            </a:r>
            <a:r>
              <a:rPr lang="en-US" b="0" dirty="0">
                <a:solidFill>
                  <a:schemeClr val="tx1"/>
                </a:solidFill>
              </a:rPr>
              <a:t> </a:t>
            </a:r>
            <a:r>
              <a:rPr lang="en-US" b="0" dirty="0">
                <a:solidFill>
                  <a:schemeClr val="tx1"/>
                </a:solidFill>
              </a:rPr>
              <a:t>Mentoring, coaching, and induction programs support instructional improvement consistent with the school’s values and beliefs about teaching and learning</a:t>
            </a:r>
            <a:r>
              <a:rPr lang="en-US" sz="800" b="0" dirty="0">
                <a:solidFill>
                  <a:schemeClr val="tx1"/>
                </a:solidFill>
              </a:rPr>
              <a:t>. </a:t>
            </a:r>
            <a:endParaRPr lang="en-US" sz="800" b="0" dirty="0">
              <a:solidFill>
                <a:schemeClr val="tx1"/>
              </a:solidFill>
            </a:endParaRPr>
          </a:p>
          <a:p>
            <a:endParaRPr lang="en-US" sz="800" b="0" i="1" dirty="0" smtClean="0">
              <a:solidFill>
                <a:schemeClr val="tx1"/>
              </a:solidFill>
            </a:endParaRPr>
          </a:p>
          <a:p>
            <a:pPr algn="just"/>
            <a:r>
              <a:rPr lang="en-US" i="1" dirty="0" smtClean="0">
                <a:solidFill>
                  <a:srgbClr val="FF0000"/>
                </a:solidFill>
              </a:rPr>
              <a:t>Indicator </a:t>
            </a:r>
            <a:r>
              <a:rPr lang="en-US" i="1" dirty="0" smtClean="0">
                <a:solidFill>
                  <a:srgbClr val="FF0000"/>
                </a:solidFill>
              </a:rPr>
              <a:t>3.8 </a:t>
            </a:r>
            <a:r>
              <a:rPr lang="en-US" b="0" i="1" dirty="0" smtClean="0">
                <a:solidFill>
                  <a:schemeClr val="tx1"/>
                </a:solidFill>
              </a:rPr>
              <a:t>-</a:t>
            </a:r>
            <a:r>
              <a:rPr lang="en-US" b="0" dirty="0">
                <a:solidFill>
                  <a:schemeClr val="tx1"/>
                </a:solidFill>
              </a:rPr>
              <a:t>The school engages families in meaningful ways in their children’s education and keeps them informed of their children’s learning progress. </a:t>
            </a:r>
            <a:endParaRPr lang="en-US" b="0" dirty="0">
              <a:solidFill>
                <a:schemeClr val="tx1"/>
              </a:solidFill>
            </a:endParaRPr>
          </a:p>
          <a:p>
            <a:pPr algn="just"/>
            <a:endParaRPr lang="en-US" sz="800" b="0" i="1" dirty="0" smtClean="0">
              <a:solidFill>
                <a:schemeClr val="tx1"/>
              </a:solidFill>
            </a:endParaRPr>
          </a:p>
          <a:p>
            <a:r>
              <a:rPr lang="en-US" i="1" dirty="0" smtClean="0">
                <a:solidFill>
                  <a:srgbClr val="FF0000"/>
                </a:solidFill>
              </a:rPr>
              <a:t>Indicator </a:t>
            </a:r>
            <a:r>
              <a:rPr lang="en-US" i="1" dirty="0" smtClean="0">
                <a:solidFill>
                  <a:srgbClr val="FF0000"/>
                </a:solidFill>
              </a:rPr>
              <a:t>3</a:t>
            </a:r>
            <a:r>
              <a:rPr lang="en-US" i="1" dirty="0" smtClean="0">
                <a:solidFill>
                  <a:srgbClr val="FF0000"/>
                </a:solidFill>
              </a:rPr>
              <a:t>.9 </a:t>
            </a:r>
            <a:r>
              <a:rPr lang="en-US" b="0" i="1" dirty="0" smtClean="0">
                <a:solidFill>
                  <a:schemeClr val="tx1"/>
                </a:solidFill>
              </a:rPr>
              <a:t>– </a:t>
            </a:r>
            <a:r>
              <a:rPr lang="en-US" b="0" dirty="0">
                <a:solidFill>
                  <a:schemeClr val="tx1"/>
                </a:solidFill>
              </a:rPr>
              <a:t>The school has a formal structure whereby each student is well known by at least one adult advocate in the school who supports that student’s educational experience. </a:t>
            </a:r>
            <a:endParaRPr lang="en-US" b="0" dirty="0" smtClean="0">
              <a:solidFill>
                <a:schemeClr val="tx1"/>
              </a:solidFill>
            </a:endParaRPr>
          </a:p>
          <a:p>
            <a:endParaRPr lang="en-US" sz="800" b="0" i="1" dirty="0">
              <a:solidFill>
                <a:schemeClr val="tx1"/>
              </a:solidFill>
            </a:endParaRPr>
          </a:p>
          <a:p>
            <a:r>
              <a:rPr lang="en-US" i="1" dirty="0" smtClean="0">
                <a:solidFill>
                  <a:srgbClr val="FF0000"/>
                </a:solidFill>
              </a:rPr>
              <a:t>Indicator 3.10  </a:t>
            </a:r>
            <a:r>
              <a:rPr lang="en-US" b="0" dirty="0" smtClean="0">
                <a:solidFill>
                  <a:schemeClr val="tx1"/>
                </a:solidFill>
              </a:rPr>
              <a:t>- </a:t>
            </a:r>
            <a:r>
              <a:rPr lang="en-US" b="0" dirty="0">
                <a:solidFill>
                  <a:schemeClr val="tx1"/>
                </a:solidFill>
              </a:rPr>
              <a:t>Grading and reporting are based on clearly defined criteria that represent the attainment of content knowledge and skills and are consistent across grade levels and courses. </a:t>
            </a:r>
            <a:endParaRPr lang="en-US" b="0" dirty="0">
              <a:solidFill>
                <a:schemeClr val="tx1"/>
              </a:solidFill>
            </a:endParaRPr>
          </a:p>
          <a:p>
            <a:endParaRPr lang="en-US" sz="800" b="0" dirty="0" smtClean="0">
              <a:solidFill>
                <a:schemeClr val="tx1"/>
              </a:solidFill>
            </a:endParaRPr>
          </a:p>
          <a:p>
            <a:r>
              <a:rPr lang="en-US" i="1" dirty="0">
                <a:solidFill>
                  <a:srgbClr val="FF0000"/>
                </a:solidFill>
              </a:rPr>
              <a:t>Indicator </a:t>
            </a:r>
            <a:r>
              <a:rPr lang="en-US" i="1" dirty="0" smtClean="0">
                <a:solidFill>
                  <a:srgbClr val="FF0000"/>
                </a:solidFill>
              </a:rPr>
              <a:t>3</a:t>
            </a:r>
            <a:r>
              <a:rPr lang="en-US" i="1" dirty="0" smtClean="0">
                <a:solidFill>
                  <a:srgbClr val="FF0000"/>
                </a:solidFill>
              </a:rPr>
              <a:t>.11</a:t>
            </a:r>
            <a:r>
              <a:rPr lang="en-US" dirty="0" smtClean="0">
                <a:solidFill>
                  <a:srgbClr val="FF0000"/>
                </a:solidFill>
              </a:rPr>
              <a:t> </a:t>
            </a:r>
            <a:r>
              <a:rPr lang="en-US" b="0" dirty="0" smtClean="0">
                <a:solidFill>
                  <a:schemeClr val="tx1"/>
                </a:solidFill>
              </a:rPr>
              <a:t>- </a:t>
            </a:r>
            <a:r>
              <a:rPr lang="en-US" b="0" dirty="0">
                <a:solidFill>
                  <a:schemeClr val="tx1"/>
                </a:solidFill>
              </a:rPr>
              <a:t>All staff members participate in a continuous program of professional learning. </a:t>
            </a:r>
            <a:endParaRPr lang="en-US" b="0" dirty="0">
              <a:solidFill>
                <a:schemeClr val="tx1"/>
              </a:solidFill>
            </a:endParaRPr>
          </a:p>
          <a:p>
            <a:endParaRPr lang="en-US" b="0" dirty="0"/>
          </a:p>
        </p:txBody>
      </p:sp>
      <p:pic>
        <p:nvPicPr>
          <p:cNvPr id="14" name="Content Placeholder 5"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032" r="1032"/>
          <a:stretch>
            <a:fillRect/>
          </a:stretch>
        </p:blipFill>
        <p:spPr/>
      </p:pic>
    </p:spTree>
    <p:extLst>
      <p:ext uri="{BB962C8B-B14F-4D97-AF65-F5344CB8AC3E}">
        <p14:creationId xmlns:p14="http://schemas.microsoft.com/office/powerpoint/2010/main" val="30612357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98286" y="856796"/>
            <a:ext cx="5983900" cy="1524668"/>
          </a:xfrm>
        </p:spPr>
        <p:txBody>
          <a:bodyPr/>
          <a:lstStyle/>
          <a:p>
            <a:pPr algn="ctr"/>
            <a:r>
              <a:rPr lang="en-US" sz="2400" dirty="0" smtClean="0"/>
              <a:t> </a:t>
            </a:r>
            <a:r>
              <a:rPr lang="en-US" sz="1600" dirty="0" smtClean="0"/>
              <a:t>EXAMPLES of </a:t>
            </a:r>
            <a:r>
              <a:rPr lang="en-US" sz="1600" dirty="0" smtClean="0"/>
              <a:t>EVIDENCE: </a:t>
            </a:r>
            <a:r>
              <a:rPr lang="en-US" sz="1600" dirty="0"/>
              <a:t/>
            </a:r>
            <a:br>
              <a:rPr lang="en-US" sz="1600" dirty="0"/>
            </a:br>
            <a:r>
              <a:rPr lang="en-US" sz="3600" i="1" dirty="0" smtClean="0"/>
              <a:t>TEACHING &amp; ASSESSING </a:t>
            </a:r>
            <a:br>
              <a:rPr lang="en-US" sz="3600" i="1" dirty="0" smtClean="0"/>
            </a:br>
            <a:r>
              <a:rPr lang="en-US" sz="3600" i="1" dirty="0" smtClean="0"/>
              <a:t>FOR LEARNING:  </a:t>
            </a:r>
            <a:r>
              <a:rPr lang="en-US" sz="3600" i="1" dirty="0" smtClean="0">
                <a:solidFill>
                  <a:srgbClr val="FF0000"/>
                </a:solidFill>
              </a:rPr>
              <a:t>PRACTICES</a:t>
            </a:r>
            <a:r>
              <a:rPr lang="en-US" sz="2800" b="0" i="1" dirty="0" smtClean="0"/>
              <a:t>	</a:t>
            </a:r>
            <a:endParaRPr lang="en-US" sz="2800" dirty="0"/>
          </a:p>
        </p:txBody>
      </p:sp>
      <p:sp>
        <p:nvSpPr>
          <p:cNvPr id="11" name="Text Placeholder 10"/>
          <p:cNvSpPr>
            <a:spLocks noGrp="1"/>
          </p:cNvSpPr>
          <p:nvPr>
            <p:ph type="body" sz="quarter" idx="3"/>
          </p:nvPr>
        </p:nvSpPr>
        <p:spPr>
          <a:xfrm>
            <a:off x="569276" y="2671486"/>
            <a:ext cx="8462510" cy="4186514"/>
          </a:xfrm>
        </p:spPr>
        <p:txBody>
          <a:bodyPr>
            <a:normAutofit/>
          </a:bodyPr>
          <a:lstStyle/>
          <a:p>
            <a:r>
              <a:rPr lang="en-US" sz="1800" dirty="0"/>
              <a:t>•  Student engagement in the classroom and classroom strategies that encourage active involvement of students in their own learning </a:t>
            </a:r>
          </a:p>
          <a:p>
            <a:endParaRPr lang="en-US" sz="800" dirty="0"/>
          </a:p>
          <a:p>
            <a:r>
              <a:rPr lang="en-US" sz="1800" dirty="0"/>
              <a:t>•  Staff research and use of data on the effectiveness of improvement strategies </a:t>
            </a:r>
          </a:p>
          <a:p>
            <a:endParaRPr lang="en-US" sz="800" dirty="0"/>
          </a:p>
          <a:p>
            <a:r>
              <a:rPr lang="en-US" sz="1800" dirty="0"/>
              <a:t>•  Ability of the staff to support selected instructional strategies and services that impact teaching and assessing for learning </a:t>
            </a:r>
          </a:p>
          <a:p>
            <a:endParaRPr lang="en-US" sz="800" dirty="0"/>
          </a:p>
          <a:p>
            <a:r>
              <a:rPr lang="en-US" sz="1800" dirty="0"/>
              <a:t>•  Willingness of the school leadership to support the investigation of strategies for improved services to impact teaching and assessing for learning </a:t>
            </a:r>
          </a:p>
          <a:p>
            <a:endParaRPr lang="en-US" sz="800" dirty="0"/>
          </a:p>
          <a:p>
            <a:r>
              <a:rPr lang="en-US" sz="1800" dirty="0"/>
              <a:t>•  The degree to which all staff are included in strategies for improvement </a:t>
            </a:r>
          </a:p>
          <a:p>
            <a:endParaRPr lang="en-US" sz="800" dirty="0"/>
          </a:p>
          <a:p>
            <a:r>
              <a:rPr lang="en-US" sz="1800" dirty="0"/>
              <a:t>•  Support of differentiated instruction provided to students with specific needs </a:t>
            </a:r>
          </a:p>
          <a:p>
            <a:endParaRPr lang="en-US" sz="800" b="1" i="1" dirty="0" smtClean="0"/>
          </a:p>
        </p:txBody>
      </p:sp>
      <p:pic>
        <p:nvPicPr>
          <p:cNvPr id="14" name="Content Placeholder 5"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696" r="1696"/>
          <a:stretch>
            <a:fillRect/>
          </a:stretch>
        </p:blipFill>
        <p:spPr/>
      </p:pic>
      <p:pic>
        <p:nvPicPr>
          <p:cNvPr id="13" name="Content Placeholder 5" descr="BCPS Logo_reversed.ai"/>
          <p:cNvPicPr>
            <a:picLocks noGrp="1" noChangeAspect="1"/>
          </p:cNvPicPr>
          <p:nvPr>
            <p:ph sz="quarter" idx="13"/>
          </p:nvPr>
        </p:nvPicPr>
        <p:blipFill>
          <a:blip r:embed="rId3">
            <a:extLst>
              <a:ext uri="{28A0092B-C50C-407E-A947-70E740481C1C}">
                <a14:useLocalDpi xmlns:a14="http://schemas.microsoft.com/office/drawing/2010/main" val="0"/>
              </a:ext>
            </a:extLst>
          </a:blip>
          <a:srcRect l="1696" r="1696"/>
          <a:stretch>
            <a:fillRect/>
          </a:stretch>
        </p:blipFill>
        <p:spPr>
          <a:xfrm>
            <a:off x="6934586" y="1143153"/>
            <a:ext cx="1575180" cy="1442658"/>
          </a:xfrm>
        </p:spPr>
      </p:pic>
    </p:spTree>
    <p:extLst>
      <p:ext uri="{BB962C8B-B14F-4D97-AF65-F5344CB8AC3E}">
        <p14:creationId xmlns:p14="http://schemas.microsoft.com/office/powerpoint/2010/main" val="4664843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6857" y="983119"/>
            <a:ext cx="6124572" cy="1463565"/>
          </a:xfrm>
        </p:spPr>
        <p:txBody>
          <a:bodyPr/>
          <a:lstStyle/>
          <a:p>
            <a:pPr algn="ctr"/>
            <a:r>
              <a:rPr lang="en-US" sz="2400" dirty="0"/>
              <a:t> </a:t>
            </a:r>
            <a:r>
              <a:rPr lang="en-US" sz="2000" dirty="0"/>
              <a:t>EXAMPLES of EVIDENCE: </a:t>
            </a:r>
            <a:r>
              <a:rPr lang="en-US" sz="1600" dirty="0"/>
              <a:t/>
            </a:r>
            <a:br>
              <a:rPr lang="en-US" sz="1600" dirty="0"/>
            </a:br>
            <a:r>
              <a:rPr lang="en-US" sz="3600" i="1" dirty="0"/>
              <a:t>TEACHING &amp; ASSESSING </a:t>
            </a:r>
            <a:r>
              <a:rPr lang="en-US" sz="3600" i="1" dirty="0" smtClean="0"/>
              <a:t/>
            </a:r>
            <a:br>
              <a:rPr lang="en-US" sz="3600" i="1" dirty="0" smtClean="0"/>
            </a:br>
            <a:r>
              <a:rPr lang="en-US" sz="3600" i="1" dirty="0" smtClean="0"/>
              <a:t>FOR LEARNING:  </a:t>
            </a:r>
            <a:r>
              <a:rPr lang="en-US" sz="3600" i="1" dirty="0">
                <a:solidFill>
                  <a:srgbClr val="FF0000"/>
                </a:solidFill>
              </a:rPr>
              <a:t>PRACTICES</a:t>
            </a:r>
            <a:endParaRPr lang="en-US" sz="3600" dirty="0">
              <a:solidFill>
                <a:srgbClr val="FF0000"/>
              </a:solidFill>
            </a:endParaRPr>
          </a:p>
        </p:txBody>
      </p:sp>
      <p:sp>
        <p:nvSpPr>
          <p:cNvPr id="11" name="Text Placeholder 10"/>
          <p:cNvSpPr>
            <a:spLocks noGrp="1"/>
          </p:cNvSpPr>
          <p:nvPr>
            <p:ph type="body" sz="quarter" idx="3"/>
          </p:nvPr>
        </p:nvSpPr>
        <p:spPr>
          <a:xfrm>
            <a:off x="273690" y="2967100"/>
            <a:ext cx="8758097" cy="3810153"/>
          </a:xfrm>
        </p:spPr>
        <p:txBody>
          <a:bodyPr>
            <a:normAutofit fontScale="47500" lnSpcReduction="20000"/>
          </a:bodyPr>
          <a:lstStyle/>
          <a:p>
            <a:r>
              <a:rPr lang="en-US" sz="4000" dirty="0"/>
              <a:t>•   Various means employed to protect student learning time </a:t>
            </a:r>
          </a:p>
          <a:p>
            <a:endParaRPr lang="en-US" sz="1400" dirty="0"/>
          </a:p>
          <a:p>
            <a:r>
              <a:rPr lang="en-US" sz="4000" dirty="0"/>
              <a:t>•  Efforts within and among the schools in the school to articulate learning both </a:t>
            </a:r>
          </a:p>
          <a:p>
            <a:r>
              <a:rPr lang="en-US" sz="4000" dirty="0"/>
              <a:t>horizontally and vertically </a:t>
            </a:r>
          </a:p>
          <a:p>
            <a:endParaRPr lang="en-US" sz="1400" dirty="0"/>
          </a:p>
          <a:p>
            <a:r>
              <a:rPr lang="en-US" sz="4000" dirty="0"/>
              <a:t>• Ways in which the school supports students who have not met expectations </a:t>
            </a:r>
          </a:p>
          <a:p>
            <a:endParaRPr lang="en-US" sz="1400" dirty="0"/>
          </a:p>
          <a:p>
            <a:r>
              <a:rPr lang="en-US" sz="4000" dirty="0"/>
              <a:t>•  A variety of services provided that impact teaching and learning</a:t>
            </a:r>
          </a:p>
          <a:p>
            <a:endParaRPr lang="en-US" sz="1400" dirty="0"/>
          </a:p>
          <a:p>
            <a:r>
              <a:rPr lang="en-US" sz="4000" dirty="0"/>
              <a:t>•  Indication that school climate is important and is used to help guide school decisions </a:t>
            </a:r>
          </a:p>
          <a:p>
            <a:endParaRPr lang="en-US" sz="1400" dirty="0"/>
          </a:p>
          <a:p>
            <a:r>
              <a:rPr lang="en-US" sz="4000" dirty="0"/>
              <a:t>•  Promotion of instructional activities that include support and interaction with information and media services </a:t>
            </a:r>
          </a:p>
          <a:p>
            <a:pPr algn="ctr"/>
            <a:endParaRPr lang="en-US" sz="4000" b="1" dirty="0">
              <a:solidFill>
                <a:srgbClr val="FF0000"/>
              </a:solidFill>
            </a:endParaRPr>
          </a:p>
        </p:txBody>
      </p:sp>
      <p:pic>
        <p:nvPicPr>
          <p:cNvPr id="15"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2809" r="2809"/>
          <a:stretch>
            <a:fillRect/>
          </a:stretch>
        </p:blipFill>
        <p:spPr/>
      </p:pic>
    </p:spTree>
    <p:extLst>
      <p:ext uri="{BB962C8B-B14F-4D97-AF65-F5344CB8AC3E}">
        <p14:creationId xmlns:p14="http://schemas.microsoft.com/office/powerpoint/2010/main" val="4662467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9700" y="1008063"/>
            <a:ext cx="6087488" cy="1433608"/>
          </a:xfrm>
        </p:spPr>
        <p:txBody>
          <a:bodyPr/>
          <a:lstStyle/>
          <a:p>
            <a:pPr algn="ctr"/>
            <a:r>
              <a:rPr lang="en-US" sz="1800" dirty="0"/>
              <a:t> </a:t>
            </a:r>
            <a:r>
              <a:rPr lang="en-US" sz="1600" dirty="0"/>
              <a:t>EXAMPLES of EVIDENCE: </a:t>
            </a:r>
            <a:r>
              <a:rPr lang="en-US" sz="1200" dirty="0"/>
              <a:t/>
            </a:r>
            <a:br>
              <a:rPr lang="en-US" sz="1200" dirty="0"/>
            </a:br>
            <a:r>
              <a:rPr lang="en-US" sz="3600" i="1" dirty="0"/>
              <a:t>TEACHING &amp; ASSESSING FOR </a:t>
            </a:r>
            <a:r>
              <a:rPr lang="en-US" sz="3600" i="1" dirty="0" smtClean="0"/>
              <a:t>LEARNING:  </a:t>
            </a:r>
            <a:r>
              <a:rPr lang="en-US" sz="3600" i="1" dirty="0" smtClean="0">
                <a:solidFill>
                  <a:srgbClr val="FF0000"/>
                </a:solidFill>
              </a:rPr>
              <a:t>ARTIFACTS</a:t>
            </a:r>
            <a:r>
              <a:rPr lang="en-US" sz="3200" b="0" i="1" dirty="0">
                <a:solidFill>
                  <a:srgbClr val="FF0000"/>
                </a:solidFill>
              </a:rPr>
              <a:t>	</a:t>
            </a:r>
            <a:endParaRPr lang="en-US" sz="3200" dirty="0">
              <a:solidFill>
                <a:srgbClr val="FF0000"/>
              </a:solidFill>
            </a:endParaRPr>
          </a:p>
        </p:txBody>
      </p:sp>
      <p:sp>
        <p:nvSpPr>
          <p:cNvPr id="11" name="Text Placeholder 10"/>
          <p:cNvSpPr>
            <a:spLocks noGrp="1"/>
          </p:cNvSpPr>
          <p:nvPr>
            <p:ph type="body" sz="quarter" idx="3"/>
          </p:nvPr>
        </p:nvSpPr>
        <p:spPr>
          <a:xfrm>
            <a:off x="1335609" y="2649589"/>
            <a:ext cx="7895971" cy="3967755"/>
          </a:xfrm>
        </p:spPr>
        <p:txBody>
          <a:bodyPr>
            <a:noAutofit/>
          </a:bodyPr>
          <a:lstStyle/>
          <a:p>
            <a:r>
              <a:rPr lang="en-US" sz="1800" dirty="0" smtClean="0">
                <a:solidFill>
                  <a:schemeClr val="tx1"/>
                </a:solidFill>
              </a:rPr>
              <a:t>• </a:t>
            </a:r>
            <a:r>
              <a:rPr lang="en-US" sz="1800" dirty="0">
                <a:solidFill>
                  <a:schemeClr val="tx1"/>
                </a:solidFill>
              </a:rPr>
              <a:t>Guides to </a:t>
            </a:r>
            <a:r>
              <a:rPr lang="en-US" sz="1800" dirty="0" smtClean="0">
                <a:solidFill>
                  <a:schemeClr val="tx1"/>
                </a:solidFill>
              </a:rPr>
              <a:t>services</a:t>
            </a:r>
          </a:p>
          <a:p>
            <a:r>
              <a:rPr lang="en-US" sz="800" dirty="0">
                <a:solidFill>
                  <a:schemeClr val="tx1"/>
                </a:solidFill>
              </a:rPr>
              <a:t/>
            </a:r>
            <a:br>
              <a:rPr lang="en-US" sz="800" dirty="0">
                <a:solidFill>
                  <a:schemeClr val="tx1"/>
                </a:solidFill>
              </a:rPr>
            </a:br>
            <a:r>
              <a:rPr lang="en-US" sz="1800" dirty="0" smtClean="0">
                <a:solidFill>
                  <a:schemeClr val="tx1"/>
                </a:solidFill>
              </a:rPr>
              <a:t>• </a:t>
            </a:r>
            <a:r>
              <a:rPr lang="en-US" sz="1800" dirty="0">
                <a:solidFill>
                  <a:schemeClr val="tx1"/>
                </a:solidFill>
              </a:rPr>
              <a:t>Agendas/</a:t>
            </a:r>
            <a:r>
              <a:rPr lang="en-US" sz="1800" dirty="0" smtClean="0">
                <a:solidFill>
                  <a:schemeClr val="tx1"/>
                </a:solidFill>
              </a:rPr>
              <a:t>minutes of department meetings</a:t>
            </a:r>
            <a:r>
              <a:rPr lang="en-US" sz="1800" dirty="0">
                <a:solidFill>
                  <a:schemeClr val="tx1"/>
                </a:solidFill>
              </a:rPr>
              <a:t/>
            </a:r>
            <a:br>
              <a:rPr lang="en-US" sz="1800" dirty="0">
                <a:solidFill>
                  <a:schemeClr val="tx1"/>
                </a:solidFill>
              </a:rPr>
            </a:br>
            <a:endParaRPr lang="en-US" sz="800" dirty="0" smtClean="0">
              <a:solidFill>
                <a:schemeClr val="tx1"/>
              </a:solidFill>
            </a:endParaRPr>
          </a:p>
          <a:p>
            <a:r>
              <a:rPr lang="en-US" sz="1800" dirty="0" smtClean="0">
                <a:solidFill>
                  <a:schemeClr val="tx1"/>
                </a:solidFill>
              </a:rPr>
              <a:t>• </a:t>
            </a:r>
            <a:r>
              <a:rPr lang="en-US" sz="1800" dirty="0">
                <a:solidFill>
                  <a:schemeClr val="tx1"/>
                </a:solidFill>
              </a:rPr>
              <a:t>Agendas/minutes of services provided to its schools </a:t>
            </a:r>
            <a:endParaRPr lang="en-US" sz="1800" dirty="0" smtClean="0">
              <a:solidFill>
                <a:schemeClr val="tx1"/>
              </a:solidFill>
            </a:endParaRPr>
          </a:p>
          <a:p>
            <a:endParaRPr lang="en-US" sz="800" dirty="0">
              <a:solidFill>
                <a:schemeClr val="tx1"/>
              </a:solidFill>
            </a:endParaRPr>
          </a:p>
          <a:p>
            <a:r>
              <a:rPr lang="en-US" sz="1800" dirty="0" smtClean="0">
                <a:solidFill>
                  <a:schemeClr val="tx1"/>
                </a:solidFill>
              </a:rPr>
              <a:t>• </a:t>
            </a:r>
            <a:r>
              <a:rPr lang="en-US" sz="1800" dirty="0">
                <a:solidFill>
                  <a:schemeClr val="tx1"/>
                </a:solidFill>
              </a:rPr>
              <a:t>Practices based on </a:t>
            </a:r>
            <a:r>
              <a:rPr lang="en-US" sz="1800" dirty="0" smtClean="0">
                <a:solidFill>
                  <a:schemeClr val="tx1"/>
                </a:solidFill>
              </a:rPr>
              <a:t>research</a:t>
            </a:r>
          </a:p>
          <a:p>
            <a:endParaRPr lang="en-US" sz="800" dirty="0" smtClean="0">
              <a:solidFill>
                <a:schemeClr val="tx1"/>
              </a:solidFill>
            </a:endParaRPr>
          </a:p>
          <a:p>
            <a:r>
              <a:rPr lang="en-US" sz="1800" dirty="0" smtClean="0">
                <a:solidFill>
                  <a:schemeClr val="tx1"/>
                </a:solidFill>
              </a:rPr>
              <a:t>• </a:t>
            </a:r>
            <a:r>
              <a:rPr lang="en-US" sz="1800" dirty="0">
                <a:solidFill>
                  <a:schemeClr val="tx1"/>
                </a:solidFill>
              </a:rPr>
              <a:t>Program and/or project </a:t>
            </a:r>
            <a:r>
              <a:rPr lang="en-US" sz="1800" dirty="0" smtClean="0">
                <a:solidFill>
                  <a:schemeClr val="tx1"/>
                </a:solidFill>
              </a:rPr>
              <a:t>descriptions</a:t>
            </a:r>
            <a:endParaRPr lang="en-US" sz="1800" dirty="0">
              <a:solidFill>
                <a:schemeClr val="tx1"/>
              </a:solidFill>
            </a:endParaRPr>
          </a:p>
          <a:p>
            <a:endParaRPr lang="en-US" sz="800" dirty="0" smtClean="0">
              <a:solidFill>
                <a:schemeClr val="tx1"/>
              </a:solidFill>
            </a:endParaRPr>
          </a:p>
          <a:p>
            <a:r>
              <a:rPr lang="en-US" sz="1800" dirty="0" smtClean="0">
                <a:solidFill>
                  <a:schemeClr val="tx1"/>
                </a:solidFill>
              </a:rPr>
              <a:t>• Evaluation criteria for innovation</a:t>
            </a:r>
          </a:p>
          <a:p>
            <a:r>
              <a:rPr lang="en-US" sz="800" dirty="0">
                <a:solidFill>
                  <a:schemeClr val="tx1"/>
                </a:solidFill>
              </a:rPr>
              <a:t/>
            </a:r>
            <a:br>
              <a:rPr lang="en-US" sz="800" dirty="0">
                <a:solidFill>
                  <a:schemeClr val="tx1"/>
                </a:solidFill>
              </a:rPr>
            </a:br>
            <a:r>
              <a:rPr lang="en-US" sz="1800" dirty="0">
                <a:solidFill>
                  <a:schemeClr val="tx1"/>
                </a:solidFill>
              </a:rPr>
              <a:t>• Stakeholder perception </a:t>
            </a:r>
            <a:r>
              <a:rPr lang="en-US" sz="1800" dirty="0" smtClean="0">
                <a:solidFill>
                  <a:schemeClr val="tx1"/>
                </a:solidFill>
              </a:rPr>
              <a:t>data</a:t>
            </a:r>
          </a:p>
          <a:p>
            <a:endParaRPr lang="en-US" sz="800" dirty="0" smtClean="0">
              <a:solidFill>
                <a:schemeClr val="tx1"/>
              </a:solidFill>
            </a:endParaRPr>
          </a:p>
          <a:p>
            <a:r>
              <a:rPr lang="en-US" sz="1800" dirty="0" smtClean="0">
                <a:solidFill>
                  <a:schemeClr val="tx1"/>
                </a:solidFill>
              </a:rPr>
              <a:t>• </a:t>
            </a:r>
            <a:r>
              <a:rPr lang="en-US" sz="1800" dirty="0">
                <a:solidFill>
                  <a:schemeClr val="tx1"/>
                </a:solidFill>
              </a:rPr>
              <a:t>Student achievement results within the school </a:t>
            </a:r>
            <a:endParaRPr lang="en-US" sz="1800" dirty="0">
              <a:solidFill>
                <a:schemeClr val="tx1"/>
              </a:solidFill>
            </a:endParaRPr>
          </a:p>
          <a:p>
            <a:endParaRPr lang="en-US" sz="1800" b="0" dirty="0">
              <a:solidFill>
                <a:schemeClr val="tx1"/>
              </a:solidFill>
            </a:endParaRPr>
          </a:p>
        </p:txBody>
      </p:sp>
      <p:pic>
        <p:nvPicPr>
          <p:cNvPr id="14" name="Content Placeholder 5" descr="BCPS Logo_reversed.ai"/>
          <p:cNvPicPr>
            <a:picLocks noGrp="1" noChangeAspect="1"/>
          </p:cNvPicPr>
          <p:nvPr>
            <p:ph sz="quarter" idx="13"/>
          </p:nvPr>
        </p:nvPicPr>
        <p:blipFill>
          <a:blip r:embed="rId2">
            <a:extLst>
              <a:ext uri="{28A0092B-C50C-407E-A947-70E740481C1C}">
                <a14:useLocalDpi xmlns:a14="http://schemas.microsoft.com/office/drawing/2010/main" val="0"/>
              </a:ext>
            </a:extLst>
          </a:blip>
          <a:srcRect l="1032" r="1032"/>
          <a:stretch>
            <a:fillRect/>
          </a:stretch>
        </p:blipFill>
        <p:spPr/>
      </p:pic>
    </p:spTree>
    <p:extLst>
      <p:ext uri="{BB962C8B-B14F-4D97-AF65-F5344CB8AC3E}">
        <p14:creationId xmlns:p14="http://schemas.microsoft.com/office/powerpoint/2010/main" val="40893893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CPS PPT Template_final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BCPS PPT Template_final 3</Template>
  <TotalTime>3062</TotalTime>
  <Words>933</Words>
  <Application>Microsoft Macintosh PowerPoint</Application>
  <PresentationFormat>On-screen Show (4:3)</PresentationFormat>
  <Paragraphs>119</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BCPS PPT Template_final 3</vt:lpstr>
      <vt:lpstr>Accreditation (AdvancED) Standard #3: TEACHING &amp; ASSESSING FOR LEARNING</vt:lpstr>
      <vt:lpstr>IMPORTANCE  OF ACCREDITATION</vt:lpstr>
      <vt:lpstr>  ACCREDITATION STANDARDS </vt:lpstr>
      <vt:lpstr>AdvancEd Standard #3: TEACHING AND ASSESSING  FOR LEARNING</vt:lpstr>
      <vt:lpstr>TEACHING AND ASSESSING  FOR LEARNING: INDICATORS </vt:lpstr>
      <vt:lpstr>TEACHING AND ASSESSING  FOR LEARNING:  INDICATORS </vt:lpstr>
      <vt:lpstr> EXAMPLES of EVIDENCE:  TEACHING &amp; ASSESSING  FOR LEARNING:  PRACTICES </vt:lpstr>
      <vt:lpstr> EXAMPLES of EVIDENCE:  TEACHING &amp; ASSESSING  FOR LEARNING:  PRACTICES</vt:lpstr>
      <vt:lpstr> EXAMPLES of EVIDENCE:  TEACHING &amp; ASSESSING FOR LEARNING:  ARTIFACTS </vt:lpstr>
      <vt:lpstr>The BEST Blueprint &amp; AdvancED Accreditation Standards Correlation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School Name</dc:title>
  <dc:creator>Cathleen D. Gates</dc:creator>
  <cp:lastModifiedBy>Donna</cp:lastModifiedBy>
  <cp:revision>129</cp:revision>
  <cp:lastPrinted>2015-10-06T18:54:29Z</cp:lastPrinted>
  <dcterms:created xsi:type="dcterms:W3CDTF">2015-03-11T00:38:10Z</dcterms:created>
  <dcterms:modified xsi:type="dcterms:W3CDTF">2016-01-07T18:33:45Z</dcterms:modified>
</cp:coreProperties>
</file>