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06" r:id="rId3"/>
    <p:sldId id="299" r:id="rId4"/>
    <p:sldId id="300" r:id="rId5"/>
    <p:sldId id="301" r:id="rId6"/>
    <p:sldId id="302" r:id="rId7"/>
    <p:sldId id="303" r:id="rId8"/>
    <p:sldId id="304" r:id="rId9"/>
    <p:sldId id="305" r:id="rId10"/>
    <p:sldId id="264" r:id="rId1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89AD4"/>
    <a:srgbClr val="EDB749"/>
    <a:srgbClr val="EBEBE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86438" autoAdjust="0"/>
  </p:normalViewPr>
  <p:slideViewPr>
    <p:cSldViewPr snapToGrid="0" snapToObjects="1">
      <p:cViewPr>
        <p:scale>
          <a:sx n="116" d="100"/>
          <a:sy n="116" d="100"/>
        </p:scale>
        <p:origin x="-192" y="-1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96A69-BB4D-0C43-BE60-D81F0BD5FE35}" type="datetimeFigureOut">
              <a:rPr lang="en-US" smtClean="0"/>
              <a:t>10/6/15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047E7-3F32-2043-84CB-13CA2EC71875}" type="slidenum">
              <a:rPr lang="en-US" smtClean="0"/>
              <a:t>‹#›</a:t>
            </a:fld>
            <a:endParaRPr lang="en-US" dirty="0"/>
          </a:p>
        </p:txBody>
      </p:sp>
    </p:spTree>
    <p:extLst>
      <p:ext uri="{BB962C8B-B14F-4D97-AF65-F5344CB8AC3E}">
        <p14:creationId xmlns:p14="http://schemas.microsoft.com/office/powerpoint/2010/main" val="4183891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047E7-3F32-2043-84CB-13CA2EC71875}" type="slidenum">
              <a:rPr lang="en-US" smtClean="0"/>
              <a:t>6</a:t>
            </a:fld>
            <a:endParaRPr lang="en-US" dirty="0"/>
          </a:p>
        </p:txBody>
      </p:sp>
    </p:spTree>
    <p:extLst>
      <p:ext uri="{BB962C8B-B14F-4D97-AF65-F5344CB8AC3E}">
        <p14:creationId xmlns:p14="http://schemas.microsoft.com/office/powerpoint/2010/main" val="252956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6" descr="Cover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740855"/>
            <a:ext cx="7622883" cy="1162050"/>
          </a:xfrm>
        </p:spPr>
        <p:txBody>
          <a:bodyPr>
            <a:normAutofit/>
          </a:bodyPr>
          <a:lstStyle>
            <a:lvl1pPr algn="ctr">
              <a:defRPr sz="4400" b="1">
                <a:solidFill>
                  <a:srgbClr val="489AD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2621488"/>
            <a:ext cx="1828800" cy="182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64524" y="3093682"/>
            <a:ext cx="3254943" cy="748996"/>
          </a:xfrm>
        </p:spPr>
        <p:txBody>
          <a:bodyPr anchor="ctr">
            <a:normAutofit/>
          </a:bodyPr>
          <a:lstStyle>
            <a:lvl1pPr marL="0" indent="0" algn="ctr">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2"/>
          <p:cNvSpPr>
            <a:spLocks noGrp="1"/>
          </p:cNvSpPr>
          <p:nvPr>
            <p:ph idx="13"/>
          </p:nvPr>
        </p:nvSpPr>
        <p:spPr>
          <a:xfrm>
            <a:off x="2694354" y="4527550"/>
            <a:ext cx="1828800" cy="182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4"/>
          </p:nvPr>
        </p:nvSpPr>
        <p:spPr>
          <a:xfrm>
            <a:off x="4620846" y="4527550"/>
            <a:ext cx="1828800" cy="182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a:xfrm>
            <a:off x="6562087" y="2636482"/>
            <a:ext cx="1822795" cy="1813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4"/>
          <p:cNvSpPr>
            <a:spLocks noGrp="1"/>
          </p:cNvSpPr>
          <p:nvPr>
            <p:ph type="dt" sz="half" idx="20"/>
          </p:nvPr>
        </p:nvSpPr>
        <p:spPr/>
        <p:txBody>
          <a:bodyPr/>
          <a:lstStyle>
            <a:lvl1pPr>
              <a:defRPr/>
            </a:lvl1pPr>
          </a:lstStyle>
          <a:p>
            <a:fld id="{ADD405E5-CDC9-43A6-8FFE-1E8C06A7AAFD}" type="datetime1">
              <a:rPr lang="en-US" altLang="en-US"/>
              <a:pPr/>
              <a:t>10/6/15</a:t>
            </a:fld>
            <a:endParaRPr lang="en-US" altLang="en-US" dirty="0"/>
          </a:p>
        </p:txBody>
      </p:sp>
      <p:sp>
        <p:nvSpPr>
          <p:cNvPr id="12" name="Footer Placeholder 5"/>
          <p:cNvSpPr>
            <a:spLocks noGrp="1"/>
          </p:cNvSpPr>
          <p:nvPr>
            <p:ph type="ftr" sz="quarter" idx="21"/>
          </p:nvPr>
        </p:nvSpPr>
        <p:spPr/>
        <p:txBody>
          <a:bodyPr/>
          <a:lstStyle>
            <a:lvl1pPr>
              <a:defRPr/>
            </a:lvl1pPr>
          </a:lstStyle>
          <a:p>
            <a:pPr>
              <a:defRPr/>
            </a:pPr>
            <a:endParaRPr lang="en-US" dirty="0"/>
          </a:p>
        </p:txBody>
      </p:sp>
      <p:sp>
        <p:nvSpPr>
          <p:cNvPr id="13" name="Slide Number Placeholder 6"/>
          <p:cNvSpPr>
            <a:spLocks noGrp="1"/>
          </p:cNvSpPr>
          <p:nvPr>
            <p:ph type="sldNum" sz="quarter" idx="22"/>
          </p:nvPr>
        </p:nvSpPr>
        <p:spPr/>
        <p:txBody>
          <a:bodyPr/>
          <a:lstStyle>
            <a:lvl1pPr>
              <a:defRPr/>
            </a:lvl1pPr>
          </a:lstStyle>
          <a:p>
            <a:fld id="{A433F946-CD2D-4B64-8CCF-FFD0ADFD3758}" type="slidenum">
              <a:rPr lang="en-US" altLang="en-US"/>
              <a:pPr/>
              <a:t>‹#›</a:t>
            </a:fld>
            <a:endParaRPr lang="en-US" altLang="en-US" dirty="0"/>
          </a:p>
        </p:txBody>
      </p:sp>
    </p:spTree>
    <p:extLst>
      <p:ext uri="{BB962C8B-B14F-4D97-AF65-F5344CB8AC3E}">
        <p14:creationId xmlns:p14="http://schemas.microsoft.com/office/powerpoint/2010/main" val="223567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A1A497C-9D03-40EC-BC18-2AEBE0F4EEAD}" type="datetime1">
              <a:rPr lang="en-US" altLang="en-US"/>
              <a:pPr/>
              <a:t>10/6/15</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EB1B9C59-151E-4522-BDF9-B7DDF64BA387}" type="slidenum">
              <a:rPr lang="en-US" altLang="en-US"/>
              <a:pPr/>
              <a:t>‹#›</a:t>
            </a:fld>
            <a:endParaRPr lang="en-US" altLang="en-US" dirty="0"/>
          </a:p>
        </p:txBody>
      </p:sp>
    </p:spTree>
    <p:extLst>
      <p:ext uri="{BB962C8B-B14F-4D97-AF65-F5344CB8AC3E}">
        <p14:creationId xmlns:p14="http://schemas.microsoft.com/office/powerpoint/2010/main" val="268011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B3691BA-D1EC-4661-9F15-9109DC03BA0E}" type="datetime1">
              <a:rPr lang="en-US" altLang="en-US"/>
              <a:pPr/>
              <a:t>10/6/15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3F6FAB8-84E4-4FB6-8B05-2F53AD131E41}" type="slidenum">
              <a:rPr lang="en-US" altLang="en-US"/>
              <a:pPr/>
              <a:t>‹#›</a:t>
            </a:fld>
            <a:endParaRPr lang="en-US" altLang="en-US" dirty="0"/>
          </a:p>
        </p:txBody>
      </p:sp>
    </p:spTree>
    <p:extLst>
      <p:ext uri="{BB962C8B-B14F-4D97-AF65-F5344CB8AC3E}">
        <p14:creationId xmlns:p14="http://schemas.microsoft.com/office/powerpoint/2010/main" val="56165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E9F778-1B2E-48F8-BBB0-0E3D7492C851}" type="datetime1">
              <a:rPr lang="en-US" altLang="en-US"/>
              <a:pPr/>
              <a:t>10/6/15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846C9D9-745B-45E6-81B6-FD87AA80D827}" type="slidenum">
              <a:rPr lang="en-US" altLang="en-US"/>
              <a:pPr/>
              <a:t>‹#›</a:t>
            </a:fld>
            <a:endParaRPr lang="en-US" altLang="en-US" dirty="0"/>
          </a:p>
        </p:txBody>
      </p:sp>
    </p:spTree>
    <p:extLst>
      <p:ext uri="{BB962C8B-B14F-4D97-AF65-F5344CB8AC3E}">
        <p14:creationId xmlns:p14="http://schemas.microsoft.com/office/powerpoint/2010/main" val="12862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Slide_2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88577" y="3701143"/>
            <a:ext cx="7251700" cy="975860"/>
          </a:xfrm>
        </p:spPr>
        <p:txBody>
          <a:bodyPr/>
          <a:lstStyle>
            <a:lvl1pPr algn="r">
              <a:defRPr b="1">
                <a:solidFill>
                  <a:srgbClr val="EDB74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6044" y="5234214"/>
            <a:ext cx="4773386" cy="582387"/>
          </a:xfrm>
        </p:spPr>
        <p:txBody>
          <a:bodyPr anchor="ct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Picture Placeholder 8"/>
          <p:cNvSpPr>
            <a:spLocks noGrp="1"/>
          </p:cNvSpPr>
          <p:nvPr>
            <p:ph type="pic" sz="quarter" idx="13"/>
          </p:nvPr>
        </p:nvSpPr>
        <p:spPr>
          <a:xfrm>
            <a:off x="6769100" y="4800600"/>
            <a:ext cx="1571625" cy="1431925"/>
          </a:xfrm>
        </p:spPr>
        <p:txBody>
          <a:bodyPr/>
          <a:lstStyle/>
          <a:p>
            <a:pPr lvl="0"/>
            <a:r>
              <a:rPr lang="en-US" noProof="0" dirty="0" smtClean="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fld id="{6959E68C-7DBC-4CD2-ADFA-3C2720381E8E}" type="datetime1">
              <a:rPr lang="en-US" altLang="en-US"/>
              <a:pPr/>
              <a:t>10/6/15</a:t>
            </a:fld>
            <a:endParaRPr lang="en-US" altLang="en-US" dirty="0"/>
          </a:p>
        </p:txBody>
      </p:sp>
      <p:sp>
        <p:nvSpPr>
          <p:cNvPr id="7" name="Footer Placeholder 4"/>
          <p:cNvSpPr>
            <a:spLocks noGrp="1"/>
          </p:cNvSpPr>
          <p:nvPr>
            <p:ph type="ftr" sz="quarter" idx="15"/>
          </p:nvPr>
        </p:nvSpPr>
        <p:spPr/>
        <p:txBody>
          <a:bodyPr/>
          <a:lstStyle>
            <a:lvl1pPr>
              <a:defRPr/>
            </a:lvl1pPr>
          </a:lstStyle>
          <a:p>
            <a:pPr>
              <a:defRPr/>
            </a:pPr>
            <a:endParaRPr lang="en-US" dirty="0"/>
          </a:p>
        </p:txBody>
      </p:sp>
      <p:sp>
        <p:nvSpPr>
          <p:cNvPr id="8" name="Slide Number Placeholder 5"/>
          <p:cNvSpPr>
            <a:spLocks noGrp="1"/>
          </p:cNvSpPr>
          <p:nvPr>
            <p:ph type="sldNum" sz="quarter" idx="16"/>
          </p:nvPr>
        </p:nvSpPr>
        <p:spPr/>
        <p:txBody>
          <a:bodyPr/>
          <a:lstStyle>
            <a:lvl1pPr>
              <a:defRPr/>
            </a:lvl1pPr>
          </a:lstStyle>
          <a:p>
            <a:fld id="{EAE10A20-7134-4ADA-A198-CDB072981036}" type="slidenum">
              <a:rPr lang="en-US" altLang="en-US"/>
              <a:pPr/>
              <a:t>‹#›</a:t>
            </a:fld>
            <a:endParaRPr lang="en-US" altLang="en-US" dirty="0"/>
          </a:p>
        </p:txBody>
      </p:sp>
    </p:spTree>
    <p:extLst>
      <p:ext uri="{BB962C8B-B14F-4D97-AF65-F5344CB8AC3E}">
        <p14:creationId xmlns:p14="http://schemas.microsoft.com/office/powerpoint/2010/main" val="349613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6" descr="Slide_3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639762"/>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88356" y="4109357"/>
            <a:ext cx="3309031" cy="156028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98286" y="3343048"/>
            <a:ext cx="7629071" cy="639762"/>
          </a:xfrm>
        </p:spPr>
        <p:txBody>
          <a:bodyPr>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4109357"/>
            <a:ext cx="3564618" cy="156028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1"/>
          <p:cNvSpPr>
            <a:spLocks noGrp="1"/>
          </p:cNvSpPr>
          <p:nvPr>
            <p:ph sz="quarter" idx="13"/>
          </p:nvPr>
        </p:nvSpPr>
        <p:spPr>
          <a:xfrm>
            <a:off x="6781429" y="983119"/>
            <a:ext cx="1561488" cy="1463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4"/>
          </p:nvPr>
        </p:nvSpPr>
        <p:spPr/>
        <p:txBody>
          <a:bodyPr/>
          <a:lstStyle>
            <a:lvl1pPr>
              <a:defRPr/>
            </a:lvl1pPr>
          </a:lstStyle>
          <a:p>
            <a:fld id="{E66BFFD2-E39C-49E3-97F6-B25E7E3A9910}" type="datetime1">
              <a:rPr lang="en-US" altLang="en-US"/>
              <a:pPr/>
              <a:t>10/6/15</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3BFA1368-8184-48F2-A2DB-BB93239E07FA}" type="slidenum">
              <a:rPr lang="en-US" altLang="en-US"/>
              <a:pPr/>
              <a:t>‹#›</a:t>
            </a:fld>
            <a:endParaRPr lang="en-US" altLang="en-US" dirty="0"/>
          </a:p>
        </p:txBody>
      </p:sp>
    </p:spTree>
    <p:extLst>
      <p:ext uri="{BB962C8B-B14F-4D97-AF65-F5344CB8AC3E}">
        <p14:creationId xmlns:p14="http://schemas.microsoft.com/office/powerpoint/2010/main" val="82621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8" name="Picture 6" descr="Slide_5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480785"/>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98285" y="3242582"/>
            <a:ext cx="2286000" cy="16002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124200" y="3242582"/>
            <a:ext cx="5221514" cy="1600200"/>
          </a:xfrm>
        </p:spPr>
        <p:txBody>
          <a:bodyPr>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98286" y="4943248"/>
            <a:ext cx="7547428" cy="97971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3"/>
          </p:nvPr>
        </p:nvSpPr>
        <p:spPr>
          <a:xfrm>
            <a:off x="6782186" y="990753"/>
            <a:ext cx="1575180" cy="14426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4"/>
          </p:nvPr>
        </p:nvSpPr>
        <p:spPr/>
        <p:txBody>
          <a:bodyPr/>
          <a:lstStyle>
            <a:lvl1pPr>
              <a:defRPr/>
            </a:lvl1pPr>
          </a:lstStyle>
          <a:p>
            <a:fld id="{0E898A10-AD83-4B0B-AE3A-6663D4CE7B58}" type="datetime1">
              <a:rPr lang="en-US" altLang="en-US"/>
              <a:pPr/>
              <a:t>10/6/15</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0AB147FC-06F7-4A76-A7BA-DE5749EA514A}" type="slidenum">
              <a:rPr lang="en-US" altLang="en-US"/>
              <a:pPr/>
              <a:t>‹#›</a:t>
            </a:fld>
            <a:endParaRPr lang="en-US" altLang="en-US" dirty="0"/>
          </a:p>
        </p:txBody>
      </p:sp>
    </p:spTree>
    <p:extLst>
      <p:ext uri="{BB962C8B-B14F-4D97-AF65-F5344CB8AC3E}">
        <p14:creationId xmlns:p14="http://schemas.microsoft.com/office/powerpoint/2010/main" val="103484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8" name="Picture 6" descr="Slide_4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639762"/>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98286" y="3465286"/>
            <a:ext cx="3699101" cy="2204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703286"/>
            <a:ext cx="3782331" cy="639762"/>
          </a:xfrm>
        </p:spPr>
        <p:txBody>
          <a:bodyPr>
            <a:normAutofit/>
          </a:bodyPr>
          <a:lstStyle>
            <a:lvl1pPr marL="0" indent="0">
              <a:buNone/>
              <a:defRPr sz="16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65286"/>
            <a:ext cx="3782331" cy="2204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1"/>
          <p:cNvSpPr>
            <a:spLocks noGrp="1"/>
          </p:cNvSpPr>
          <p:nvPr>
            <p:ph sz="quarter" idx="13"/>
          </p:nvPr>
        </p:nvSpPr>
        <p:spPr>
          <a:xfrm>
            <a:off x="6777188" y="1008063"/>
            <a:ext cx="1586160" cy="1433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4"/>
          </p:nvPr>
        </p:nvSpPr>
        <p:spPr/>
        <p:txBody>
          <a:bodyPr/>
          <a:lstStyle>
            <a:lvl1pPr>
              <a:defRPr/>
            </a:lvl1pPr>
          </a:lstStyle>
          <a:p>
            <a:fld id="{211D2678-02FB-44CE-9B90-C4E5EE83EBF2}" type="datetime1">
              <a:rPr lang="en-US" altLang="en-US"/>
              <a:pPr/>
              <a:t>10/6/15</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C66D598E-204F-44FB-83A2-3D645C254B58}" type="slidenum">
              <a:rPr lang="en-US" altLang="en-US"/>
              <a:pPr/>
              <a:t>‹#›</a:t>
            </a:fld>
            <a:endParaRPr lang="en-US" altLang="en-US" dirty="0"/>
          </a:p>
        </p:txBody>
      </p:sp>
    </p:spTree>
    <p:extLst>
      <p:ext uri="{BB962C8B-B14F-4D97-AF65-F5344CB8AC3E}">
        <p14:creationId xmlns:p14="http://schemas.microsoft.com/office/powerpoint/2010/main" val="5852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Last Slide_2.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6288" y="961571"/>
            <a:ext cx="3977141" cy="566738"/>
          </a:xfrm>
        </p:spPr>
        <p:txBody>
          <a:bodyPr>
            <a:noAutofit/>
          </a:bodyPr>
          <a:lstStyle>
            <a:lvl1pPr algn="r">
              <a:defRPr sz="36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467429" y="2077357"/>
            <a:ext cx="4572000" cy="228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590800" y="4727463"/>
            <a:ext cx="5936342" cy="352539"/>
          </a:xfrm>
        </p:spPr>
        <p:txBody>
          <a:bodyPr anchor="ctr"/>
          <a:lstStyle>
            <a:lvl1pPr marL="0" indent="0" algn="ctr">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6789E7C3-52C2-45F9-8178-891976C7F152}" type="datetime1">
              <a:rPr lang="en-US" altLang="en-US"/>
              <a:pPr/>
              <a:t>10/6/15</a:t>
            </a:fld>
            <a:endParaRPr lang="en-US" alt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FF879447-9CCC-4695-816C-0C6D3C2634DD}" type="slidenum">
              <a:rPr lang="en-US" altLang="en-US"/>
              <a:pPr/>
              <a:t>‹#›</a:t>
            </a:fld>
            <a:endParaRPr lang="en-US" altLang="en-US" dirty="0"/>
          </a:p>
        </p:txBody>
      </p:sp>
    </p:spTree>
    <p:extLst>
      <p:ext uri="{BB962C8B-B14F-4D97-AF65-F5344CB8AC3E}">
        <p14:creationId xmlns:p14="http://schemas.microsoft.com/office/powerpoint/2010/main" val="181788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4FBE8F-23DC-4E7A-BE15-0747285F5CB7}" type="datetime1">
              <a:rPr lang="en-US" altLang="en-US"/>
              <a:pPr/>
              <a:t>10/6/15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79344D7-33D2-470C-A6AD-0F48E8E9F36B}" type="slidenum">
              <a:rPr lang="en-US" altLang="en-US"/>
              <a:pPr/>
              <a:t>‹#›</a:t>
            </a:fld>
            <a:endParaRPr lang="en-US" altLang="en-US" dirty="0"/>
          </a:p>
        </p:txBody>
      </p:sp>
    </p:spTree>
    <p:extLst>
      <p:ext uri="{BB962C8B-B14F-4D97-AF65-F5344CB8AC3E}">
        <p14:creationId xmlns:p14="http://schemas.microsoft.com/office/powerpoint/2010/main" val="421297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82BC3E5-AECD-4178-9855-4C3A636C1D33}" type="datetime1">
              <a:rPr lang="en-US" altLang="en-US"/>
              <a:pPr/>
              <a:t>10/6/15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00DF389-6F0C-4285-BCB7-B2D95A88815A}" type="slidenum">
              <a:rPr lang="en-US" altLang="en-US"/>
              <a:pPr/>
              <a:t>‹#›</a:t>
            </a:fld>
            <a:endParaRPr lang="en-US" altLang="en-US" dirty="0"/>
          </a:p>
        </p:txBody>
      </p:sp>
    </p:spTree>
    <p:extLst>
      <p:ext uri="{BB962C8B-B14F-4D97-AF65-F5344CB8AC3E}">
        <p14:creationId xmlns:p14="http://schemas.microsoft.com/office/powerpoint/2010/main" val="9784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937BB79-9335-4305-AB6B-1FE826B27889}" type="datetime1">
              <a:rPr lang="en-US" altLang="en-US"/>
              <a:pPr/>
              <a:t>10/6/15</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24D700C-A97B-4A7F-A635-A5B6C1220415}" type="slidenum">
              <a:rPr lang="en-US" altLang="en-US"/>
              <a:pPr/>
              <a:t>‹#›</a:t>
            </a:fld>
            <a:endParaRPr lang="en-US" altLang="en-US" dirty="0"/>
          </a:p>
        </p:txBody>
      </p:sp>
    </p:spTree>
    <p:extLst>
      <p:ext uri="{BB962C8B-B14F-4D97-AF65-F5344CB8AC3E}">
        <p14:creationId xmlns:p14="http://schemas.microsoft.com/office/powerpoint/2010/main" val="3902058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717BF3F6-2A25-4723-B514-DFF20B46B9A4}" type="datetime1">
              <a:rPr lang="en-US" altLang="en-US"/>
              <a:pPr/>
              <a:t>10/6/15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99AFD10-DCEE-47DE-86C5-26429C253FB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a:xfrm>
            <a:off x="0" y="416050"/>
            <a:ext cx="9064630" cy="2069307"/>
          </a:xfrm>
        </p:spPr>
        <p:txBody>
          <a:bodyPr>
            <a:noAutofit/>
          </a:bodyPr>
          <a:lstStyle/>
          <a:p>
            <a:r>
              <a:rPr lang="en-US" altLang="en-US" sz="4000" dirty="0" smtClean="0">
                <a:solidFill>
                  <a:schemeClr val="accent3"/>
                </a:solidFill>
                <a:ea typeface="ＭＳ Ｐゴシック" pitchFamily="34" charset="-128"/>
              </a:rPr>
              <a:t>Accreditation (AdvancED)</a:t>
            </a:r>
            <a:br>
              <a:rPr lang="en-US" altLang="en-US" sz="4000" dirty="0" smtClean="0">
                <a:solidFill>
                  <a:schemeClr val="accent3"/>
                </a:solidFill>
                <a:ea typeface="ＭＳ Ｐゴシック" pitchFamily="34" charset="-128"/>
              </a:rPr>
            </a:br>
            <a:r>
              <a:rPr lang="en-US" altLang="en-US" sz="4000" dirty="0" smtClean="0">
                <a:solidFill>
                  <a:schemeClr val="accent3"/>
                </a:solidFill>
                <a:ea typeface="ＭＳ Ｐゴシック" pitchFamily="34" charset="-128"/>
              </a:rPr>
              <a:t>STANDARD #1: PURPOSE AND DIRECTION</a:t>
            </a:r>
            <a:endParaRPr lang="en-US" altLang="en-US" sz="4000" i="1" dirty="0" smtClean="0">
              <a:ea typeface="ＭＳ Ｐゴシック" pitchFamily="34" charset="-128"/>
            </a:endParaRPr>
          </a:p>
        </p:txBody>
      </p:sp>
      <p:pic>
        <p:nvPicPr>
          <p:cNvPr id="14338" name="Content Placeholder 12" descr="Teacher w Girl_Elem.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620963"/>
            <a:ext cx="1828800" cy="1828800"/>
          </a:xfrm>
        </p:spPr>
      </p:pic>
      <p:sp>
        <p:nvSpPr>
          <p:cNvPr id="14339" name="Text Placeholder 9"/>
          <p:cNvSpPr>
            <a:spLocks noGrp="1"/>
          </p:cNvSpPr>
          <p:nvPr>
            <p:ph type="body" sz="half" idx="2"/>
          </p:nvPr>
        </p:nvSpPr>
        <p:spPr>
          <a:xfrm>
            <a:off x="2590800" y="2485357"/>
            <a:ext cx="3994150" cy="1964405"/>
          </a:xfrm>
        </p:spPr>
        <p:txBody>
          <a:bodyPr>
            <a:normAutofit/>
          </a:bodyPr>
          <a:lstStyle/>
          <a:p>
            <a:r>
              <a:rPr lang="en-US" altLang="en-US" sz="2800" b="1" dirty="0" smtClean="0">
                <a:latin typeface="+mj-lt"/>
                <a:ea typeface="ＭＳ Ｐゴシック" pitchFamily="34" charset="-128"/>
              </a:rPr>
              <a:t>Office of Service Quality</a:t>
            </a:r>
          </a:p>
          <a:p>
            <a:endParaRPr lang="en-US" altLang="en-US" sz="800" b="1" dirty="0" smtClean="0">
              <a:latin typeface="+mj-lt"/>
              <a:ea typeface="ＭＳ Ｐゴシック" pitchFamily="34" charset="-128"/>
            </a:endParaRPr>
          </a:p>
          <a:p>
            <a:r>
              <a:rPr lang="en-US" altLang="en-US" sz="2000" dirty="0" smtClean="0">
                <a:latin typeface="+mj-lt"/>
                <a:ea typeface="ＭＳ Ｐゴシック" pitchFamily="34" charset="-128"/>
              </a:rPr>
              <a:t>Veda Hudge, Director</a:t>
            </a:r>
          </a:p>
          <a:p>
            <a:endParaRPr lang="en-US" altLang="en-US" sz="800" dirty="0" smtClean="0">
              <a:latin typeface="+mj-lt"/>
              <a:ea typeface="ＭＳ Ｐゴシック" pitchFamily="34" charset="-128"/>
            </a:endParaRPr>
          </a:p>
          <a:p>
            <a:r>
              <a:rPr lang="en-US" altLang="en-US" sz="1400" dirty="0" smtClean="0">
                <a:latin typeface="+mj-lt"/>
                <a:ea typeface="ＭＳ Ｐゴシック" pitchFamily="34" charset="-128"/>
              </a:rPr>
              <a:t>Donna Boruch, Coordinator, School Improvement</a:t>
            </a:r>
          </a:p>
        </p:txBody>
      </p:sp>
      <p:pic>
        <p:nvPicPr>
          <p:cNvPr id="14340" name="Content Placeholder 9" descr="kids in labcoats_middle.jpg"/>
          <p:cNvPicPr>
            <a:picLocks noGrp="1" noChangeAspect="1"/>
          </p:cNvPicPr>
          <p:nvPr>
            <p:ph idx="13"/>
          </p:nvPr>
        </p:nvPicPr>
        <p:blipFill>
          <a:blip r:embed="rId3">
            <a:extLst>
              <a:ext uri="{28A0092B-C50C-407E-A947-70E740481C1C}">
                <a14:useLocalDpi xmlns:a14="http://schemas.microsoft.com/office/drawing/2010/main" val="0"/>
              </a:ext>
            </a:extLst>
          </a:blip>
          <a:srcRect/>
          <a:stretch>
            <a:fillRect/>
          </a:stretch>
        </p:blipFill>
        <p:spPr>
          <a:xfrm>
            <a:off x="2693988" y="4527550"/>
            <a:ext cx="1828800" cy="1828800"/>
          </a:xfrm>
        </p:spPr>
      </p:pic>
      <p:pic>
        <p:nvPicPr>
          <p:cNvPr id="14341" name="Content Placeholder 11" descr="Girl w Globe.jpg"/>
          <p:cNvPicPr>
            <a:picLocks noGrp="1" noChangeAspect="1"/>
          </p:cNvPicPr>
          <p:nvPr>
            <p:ph idx="14"/>
          </p:nvPr>
        </p:nvPicPr>
        <p:blipFill>
          <a:blip r:embed="rId4">
            <a:extLst>
              <a:ext uri="{28A0092B-C50C-407E-A947-70E740481C1C}">
                <a14:useLocalDpi xmlns:a14="http://schemas.microsoft.com/office/drawing/2010/main" val="0"/>
              </a:ext>
            </a:extLst>
          </a:blip>
          <a:srcRect/>
          <a:stretch>
            <a:fillRect/>
          </a:stretch>
        </p:blipFill>
        <p:spPr>
          <a:xfrm>
            <a:off x="4621213" y="4527550"/>
            <a:ext cx="1828800" cy="1828800"/>
          </a:xfrm>
        </p:spPr>
      </p:pic>
      <p:pic>
        <p:nvPicPr>
          <p:cNvPr id="14342" name="Content Placeholder 8" descr="BCPS Logo_reversed.ai"/>
          <p:cNvPicPr>
            <a:picLocks noGrp="1" noChangeAspect="1"/>
          </p:cNvPicPr>
          <p:nvPr>
            <p:ph sz="quarter" idx="19"/>
          </p:nvPr>
        </p:nvPicPr>
        <p:blipFill>
          <a:blip r:embed="rId5">
            <a:extLst>
              <a:ext uri="{28A0092B-C50C-407E-A947-70E740481C1C}">
                <a14:useLocalDpi xmlns:a14="http://schemas.microsoft.com/office/drawing/2010/main" val="0"/>
              </a:ext>
            </a:extLst>
          </a:blip>
          <a:srcRect l="5505" r="5505"/>
          <a:stretch>
            <a:fillRect/>
          </a:stretch>
        </p:blipFill>
        <p:spPr>
          <a:xfrm>
            <a:off x="6584950" y="2658736"/>
            <a:ext cx="1822450" cy="1812925"/>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76288" y="962025"/>
            <a:ext cx="3976687" cy="566738"/>
          </a:xfrm>
        </p:spPr>
        <p:txBody>
          <a:bodyPr/>
          <a:lstStyle/>
          <a:p>
            <a:r>
              <a:rPr lang="en-US" altLang="en-US" sz="4000" dirty="0" smtClean="0">
                <a:ea typeface="ＭＳ Ｐゴシック" pitchFamily="34" charset="-128"/>
              </a:rPr>
              <a:t>THANK YOU!</a:t>
            </a:r>
          </a:p>
        </p:txBody>
      </p:sp>
      <p:pic>
        <p:nvPicPr>
          <p:cNvPr id="19458" name="Picture Placeholder 4" descr="Back Cover.jpg"/>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2466975" y="2078038"/>
            <a:ext cx="4572000" cy="2286000"/>
          </a:xfrm>
        </p:spPr>
      </p:pic>
      <p:sp>
        <p:nvSpPr>
          <p:cNvPr id="19459" name="Text Placeholder 3"/>
          <p:cNvSpPr>
            <a:spLocks noGrp="1"/>
          </p:cNvSpPr>
          <p:nvPr>
            <p:ph type="body" sz="half" idx="2"/>
          </p:nvPr>
        </p:nvSpPr>
        <p:spPr>
          <a:xfrm>
            <a:off x="2590800" y="4727575"/>
            <a:ext cx="5935663" cy="352425"/>
          </a:xfrm>
        </p:spPr>
        <p:txBody>
          <a:bodyPr/>
          <a:lstStyle/>
          <a:p>
            <a:r>
              <a:rPr lang="en-US" altLang="en-US" dirty="0" smtClean="0">
                <a:ea typeface="ＭＳ Ｐゴシック" pitchFamily="34" charset="-128"/>
              </a:rPr>
              <a:t>Veda Hudge, Director</a:t>
            </a:r>
          </a:p>
          <a:p>
            <a:r>
              <a:rPr lang="en-US" altLang="en-US" dirty="0" smtClean="0">
                <a:ea typeface="ＭＳ Ｐゴシック" pitchFamily="34" charset="-128"/>
              </a:rPr>
              <a:t> Office of Service Quality</a:t>
            </a:r>
          </a:p>
          <a:p>
            <a:r>
              <a:rPr lang="en-US" altLang="en-US" dirty="0" smtClean="0">
                <a:ea typeface="ＭＳ Ｐゴシック" pitchFamily="34" charset="-128"/>
              </a:rPr>
              <a:t>754-321-3850</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8286" y="983119"/>
            <a:ext cx="5868815" cy="1463566"/>
          </a:xfrm>
        </p:spPr>
        <p:txBody>
          <a:bodyPr/>
          <a:lstStyle/>
          <a:p>
            <a:pPr algn="ctr"/>
            <a:r>
              <a:rPr lang="en-US" dirty="0"/>
              <a:t>IMPORTANCE </a:t>
            </a:r>
            <a:br>
              <a:rPr lang="en-US" dirty="0"/>
            </a:br>
            <a:r>
              <a:rPr lang="en-US" dirty="0"/>
              <a:t>OF ACCREDITATION</a:t>
            </a:r>
          </a:p>
        </p:txBody>
      </p:sp>
      <p:sp>
        <p:nvSpPr>
          <p:cNvPr id="7" name="Content Placeholder 6"/>
          <p:cNvSpPr>
            <a:spLocks noGrp="1"/>
          </p:cNvSpPr>
          <p:nvPr>
            <p:ph sz="half" idx="2"/>
          </p:nvPr>
        </p:nvSpPr>
        <p:spPr>
          <a:xfrm>
            <a:off x="798287" y="2802870"/>
            <a:ext cx="7773700" cy="3941538"/>
          </a:xfrm>
        </p:spPr>
        <p:txBody>
          <a:bodyPr>
            <a:normAutofit/>
          </a:bodyPr>
          <a:lstStyle/>
          <a:p>
            <a:pPr marL="0" indent="0">
              <a:buNone/>
            </a:pPr>
            <a:r>
              <a:rPr lang="en-US" sz="2000" dirty="0">
                <a:latin typeface="Arial"/>
                <a:cs typeface="Arial"/>
              </a:rPr>
              <a:t>•  Accreditation lays the groundwork for success for schools </a:t>
            </a:r>
            <a:r>
              <a:rPr lang="en-US" sz="2000" dirty="0" smtClean="0">
                <a:latin typeface="Arial"/>
                <a:cs typeface="Arial"/>
              </a:rPr>
              <a:t>and</a:t>
            </a:r>
          </a:p>
          <a:p>
            <a:pPr marL="0" indent="0">
              <a:buNone/>
            </a:pPr>
            <a:r>
              <a:rPr lang="en-US" sz="2000" dirty="0">
                <a:latin typeface="Arial"/>
                <a:cs typeface="Arial"/>
              </a:rPr>
              <a:t> </a:t>
            </a:r>
            <a:r>
              <a:rPr lang="en-US" sz="2000" dirty="0" smtClean="0">
                <a:latin typeface="Arial"/>
                <a:cs typeface="Arial"/>
              </a:rPr>
              <a:t>  </a:t>
            </a:r>
            <a:r>
              <a:rPr lang="en-US" sz="2000" dirty="0">
                <a:latin typeface="Arial"/>
                <a:cs typeface="Arial"/>
              </a:rPr>
              <a:t>students</a:t>
            </a:r>
            <a:r>
              <a:rPr lang="en-US" sz="2000" dirty="0" smtClean="0">
                <a:latin typeface="Arial"/>
                <a:cs typeface="Arial"/>
              </a:rPr>
              <a:t>.</a:t>
            </a:r>
          </a:p>
          <a:p>
            <a:pPr marL="0" indent="0">
              <a:buNone/>
            </a:pPr>
            <a:endParaRPr lang="en-US" sz="800" dirty="0">
              <a:latin typeface="Arial"/>
              <a:cs typeface="Arial"/>
            </a:endParaRPr>
          </a:p>
          <a:p>
            <a:pPr marL="0" indent="0">
              <a:buNone/>
            </a:pPr>
            <a:r>
              <a:rPr lang="en-US" sz="2000" dirty="0" smtClean="0">
                <a:latin typeface="Arial"/>
                <a:cs typeface="Arial"/>
              </a:rPr>
              <a:t>•  </a:t>
            </a:r>
            <a:r>
              <a:rPr lang="en-US" sz="2000" dirty="0">
                <a:latin typeface="Arial"/>
                <a:cs typeface="Arial"/>
              </a:rPr>
              <a:t>Accreditation insures a rigorous, sound curriculum based </a:t>
            </a:r>
            <a:r>
              <a:rPr lang="en-US" sz="2000" dirty="0" smtClean="0">
                <a:latin typeface="Arial"/>
                <a:cs typeface="Arial"/>
              </a:rPr>
              <a:t>on</a:t>
            </a:r>
          </a:p>
          <a:p>
            <a:pPr marL="0" indent="0">
              <a:buNone/>
            </a:pPr>
            <a:r>
              <a:rPr lang="en-US" sz="2000" dirty="0">
                <a:latin typeface="Arial"/>
                <a:cs typeface="Arial"/>
              </a:rPr>
              <a:t> </a:t>
            </a:r>
            <a:r>
              <a:rPr lang="en-US" sz="2000" dirty="0" smtClean="0">
                <a:latin typeface="Arial"/>
                <a:cs typeface="Arial"/>
              </a:rPr>
              <a:t>  quality </a:t>
            </a:r>
            <a:r>
              <a:rPr lang="en-US" sz="2000" dirty="0">
                <a:latin typeface="Arial"/>
                <a:cs typeface="Arial"/>
              </a:rPr>
              <a:t>standards, a range of student activities and </a:t>
            </a:r>
            <a:r>
              <a:rPr lang="en-US" sz="2000" dirty="0" smtClean="0">
                <a:latin typeface="Arial"/>
                <a:cs typeface="Arial"/>
              </a:rPr>
              <a:t>support</a:t>
            </a:r>
          </a:p>
          <a:p>
            <a:pPr marL="0" indent="0">
              <a:buNone/>
            </a:pPr>
            <a:r>
              <a:rPr lang="en-US" sz="2000" dirty="0">
                <a:latin typeface="Arial"/>
                <a:cs typeface="Arial"/>
              </a:rPr>
              <a:t> </a:t>
            </a:r>
            <a:r>
              <a:rPr lang="en-US" sz="2000" dirty="0" smtClean="0">
                <a:latin typeface="Arial"/>
                <a:cs typeface="Arial"/>
              </a:rPr>
              <a:t>  </a:t>
            </a:r>
            <a:r>
              <a:rPr lang="en-US" sz="2000" dirty="0">
                <a:latin typeface="Arial"/>
                <a:cs typeface="Arial"/>
              </a:rPr>
              <a:t>services.</a:t>
            </a:r>
          </a:p>
          <a:p>
            <a:pPr marL="0" indent="0">
              <a:buNone/>
            </a:pPr>
            <a:endParaRPr lang="en-US" sz="800" dirty="0" smtClean="0">
              <a:latin typeface="Arial"/>
              <a:cs typeface="Arial"/>
            </a:endParaRPr>
          </a:p>
          <a:p>
            <a:pPr marL="0" indent="0">
              <a:buNone/>
            </a:pPr>
            <a:r>
              <a:rPr lang="en-US" sz="2000" dirty="0" smtClean="0">
                <a:latin typeface="Arial"/>
                <a:cs typeface="Arial"/>
              </a:rPr>
              <a:t>•  </a:t>
            </a:r>
            <a:r>
              <a:rPr lang="en-US" sz="2000" dirty="0">
                <a:latin typeface="Arial"/>
                <a:cs typeface="Arial"/>
              </a:rPr>
              <a:t>Accreditation focuses on increasing student </a:t>
            </a:r>
            <a:r>
              <a:rPr lang="en-US" sz="2000" dirty="0" smtClean="0">
                <a:latin typeface="Arial"/>
                <a:cs typeface="Arial"/>
              </a:rPr>
              <a:t>achievement</a:t>
            </a:r>
            <a:endParaRPr lang="en-US" sz="2000" dirty="0">
              <a:latin typeface="Arial"/>
              <a:cs typeface="Arial"/>
            </a:endParaRPr>
          </a:p>
          <a:p>
            <a:pPr marL="0" indent="0">
              <a:buNone/>
            </a:pPr>
            <a:r>
              <a:rPr lang="en-US" sz="2000" dirty="0" smtClean="0">
                <a:latin typeface="Arial"/>
                <a:cs typeface="Arial"/>
              </a:rPr>
              <a:t>   </a:t>
            </a:r>
            <a:r>
              <a:rPr lang="en-US" sz="2000" dirty="0">
                <a:latin typeface="Arial"/>
                <a:cs typeface="Arial"/>
              </a:rPr>
              <a:t>through a safe and enriching learning environment</a:t>
            </a:r>
            <a:r>
              <a:rPr lang="en-US" sz="2000" dirty="0" smtClean="0">
                <a:latin typeface="Arial"/>
                <a:cs typeface="Arial"/>
              </a:rPr>
              <a:t>.</a:t>
            </a:r>
          </a:p>
          <a:p>
            <a:pPr marL="0" indent="0">
              <a:buNone/>
            </a:pPr>
            <a:endParaRPr lang="en-US" sz="800" dirty="0">
              <a:latin typeface="Arial"/>
              <a:cs typeface="Arial"/>
            </a:endParaRPr>
          </a:p>
          <a:p>
            <a:pPr marL="0" indent="0">
              <a:buNone/>
            </a:pPr>
            <a:r>
              <a:rPr lang="en-US" sz="2000" dirty="0" smtClean="0">
                <a:latin typeface="Arial"/>
                <a:cs typeface="Arial"/>
              </a:rPr>
              <a:t>•  </a:t>
            </a:r>
            <a:r>
              <a:rPr lang="en-US" sz="2000" dirty="0">
                <a:latin typeface="Arial"/>
                <a:cs typeface="Arial"/>
              </a:rPr>
              <a:t>Accreditation requires that qualified teachers work to improve</a:t>
            </a:r>
          </a:p>
          <a:p>
            <a:pPr marL="0" indent="0">
              <a:buNone/>
            </a:pPr>
            <a:r>
              <a:rPr lang="en-US" sz="2000" dirty="0">
                <a:latin typeface="Arial"/>
                <a:cs typeface="Arial"/>
              </a:rPr>
              <a:t>   their methods and focus on student learning</a:t>
            </a:r>
            <a:r>
              <a:rPr lang="en-US" sz="2000" dirty="0" smtClean="0">
                <a:latin typeface="Arial"/>
                <a:cs typeface="Arial"/>
              </a:rPr>
              <a:t>.</a:t>
            </a:r>
            <a:endParaRPr lang="en-US" sz="1800" dirty="0">
              <a:latin typeface="Arial"/>
              <a:cs typeface="Arial"/>
            </a:endParaRPr>
          </a:p>
          <a:p>
            <a:endParaRPr lang="en-US" dirty="0"/>
          </a:p>
        </p:txBody>
      </p:sp>
      <p:pic>
        <p:nvPicPr>
          <p:cNvPr id="11" name="Content Placeholder 8"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p:pic>
    </p:spTree>
    <p:extLst>
      <p:ext uri="{BB962C8B-B14F-4D97-AF65-F5344CB8AC3E}">
        <p14:creationId xmlns:p14="http://schemas.microsoft.com/office/powerpoint/2010/main" val="6064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3" y="990753"/>
            <a:ext cx="5890713" cy="1442657"/>
          </a:xfrm>
        </p:spPr>
        <p:txBody>
          <a:bodyPr/>
          <a:lstStyle/>
          <a:p>
            <a:pPr algn="ctr"/>
            <a:r>
              <a:rPr lang="en-US" sz="800" dirty="0" smtClean="0"/>
              <a:t/>
            </a:r>
            <a:br>
              <a:rPr lang="en-US" sz="800" dirty="0" smtClean="0"/>
            </a:br>
            <a:r>
              <a:rPr lang="en-US" sz="800" dirty="0" smtClean="0"/>
              <a:t/>
            </a:r>
            <a:br>
              <a:rPr lang="en-US" sz="800" dirty="0" smtClean="0"/>
            </a:br>
            <a:r>
              <a:rPr lang="en-US" dirty="0" smtClean="0"/>
              <a:t>ACCREDITATION STANDARDS</a:t>
            </a:r>
            <a:r>
              <a:rPr lang="en-US" sz="800" dirty="0" smtClean="0"/>
              <a:t/>
            </a:r>
            <a:br>
              <a:rPr lang="en-US" sz="800" dirty="0" smtClean="0"/>
            </a:br>
            <a:endParaRPr lang="en-US" sz="800" dirty="0"/>
          </a:p>
        </p:txBody>
      </p:sp>
      <p:sp>
        <p:nvSpPr>
          <p:cNvPr id="9" name="Text Placeholder 8"/>
          <p:cNvSpPr>
            <a:spLocks noGrp="1"/>
          </p:cNvSpPr>
          <p:nvPr>
            <p:ph type="body" idx="1"/>
          </p:nvPr>
        </p:nvSpPr>
        <p:spPr>
          <a:xfrm>
            <a:off x="87581" y="2540100"/>
            <a:ext cx="9056419" cy="4317899"/>
          </a:xfrm>
        </p:spPr>
        <p:txBody>
          <a:bodyPr>
            <a:noAutofit/>
          </a:bodyPr>
          <a:lstStyle/>
          <a:p>
            <a:pPr algn="ctr"/>
            <a:r>
              <a:rPr lang="en-US" sz="1600" i="1" dirty="0" smtClean="0">
                <a:solidFill>
                  <a:srgbClr val="000000"/>
                </a:solidFill>
                <a:latin typeface="Arial"/>
                <a:cs typeface="Arial"/>
              </a:rPr>
              <a:t>Standard </a:t>
            </a:r>
            <a:r>
              <a:rPr lang="en-US" sz="1600" i="1" dirty="0">
                <a:solidFill>
                  <a:srgbClr val="000000"/>
                </a:solidFill>
                <a:latin typeface="Arial"/>
                <a:cs typeface="Arial"/>
              </a:rPr>
              <a:t>1</a:t>
            </a:r>
            <a:r>
              <a:rPr lang="en-US" sz="1600" i="1" dirty="0" smtClean="0">
                <a:solidFill>
                  <a:srgbClr val="000000"/>
                </a:solidFill>
                <a:latin typeface="Arial"/>
                <a:cs typeface="Arial"/>
              </a:rPr>
              <a:t>: Purpose </a:t>
            </a:r>
            <a:r>
              <a:rPr lang="en-US" sz="1600" i="1" dirty="0">
                <a:solidFill>
                  <a:srgbClr val="000000"/>
                </a:solidFill>
                <a:latin typeface="Arial"/>
                <a:cs typeface="Arial"/>
              </a:rPr>
              <a:t>and Direction</a:t>
            </a:r>
          </a:p>
          <a:p>
            <a:pPr algn="ctr"/>
            <a:r>
              <a:rPr lang="en-US" sz="1200" b="0" dirty="0">
                <a:solidFill>
                  <a:srgbClr val="000000"/>
                </a:solidFill>
                <a:latin typeface="Arial"/>
                <a:cs typeface="Arial"/>
              </a:rPr>
              <a:t>The system maintains and communicates </a:t>
            </a:r>
            <a:r>
              <a:rPr lang="en-US" sz="1200" b="0" dirty="0" smtClean="0">
                <a:solidFill>
                  <a:srgbClr val="000000"/>
                </a:solidFill>
                <a:latin typeface="Arial"/>
                <a:cs typeface="Arial"/>
              </a:rPr>
              <a:t>at all </a:t>
            </a:r>
            <a:r>
              <a:rPr lang="en-US" sz="1200" b="0" dirty="0">
                <a:solidFill>
                  <a:srgbClr val="000000"/>
                </a:solidFill>
                <a:latin typeface="Arial"/>
                <a:cs typeface="Arial"/>
              </a:rPr>
              <a:t>levels of the organization a </a:t>
            </a:r>
            <a:endParaRPr lang="en-US" sz="1200" b="0" dirty="0" smtClean="0">
              <a:solidFill>
                <a:srgbClr val="000000"/>
              </a:solidFill>
              <a:latin typeface="Arial"/>
              <a:cs typeface="Arial"/>
            </a:endParaRPr>
          </a:p>
          <a:p>
            <a:pPr algn="ctr"/>
            <a:r>
              <a:rPr lang="en-US" sz="1200" b="0" dirty="0" smtClean="0">
                <a:solidFill>
                  <a:srgbClr val="000000"/>
                </a:solidFill>
                <a:latin typeface="Arial"/>
                <a:cs typeface="Arial"/>
              </a:rPr>
              <a:t>purpose and direction </a:t>
            </a:r>
            <a:r>
              <a:rPr lang="en-US" sz="1200" b="0" dirty="0">
                <a:solidFill>
                  <a:srgbClr val="000000"/>
                </a:solidFill>
                <a:latin typeface="Arial"/>
                <a:cs typeface="Arial"/>
              </a:rPr>
              <a:t>for continuous improvement.</a:t>
            </a:r>
          </a:p>
          <a:p>
            <a:pPr algn="ctr"/>
            <a:endParaRPr lang="en-US" sz="800" b="0" dirty="0" smtClean="0">
              <a:solidFill>
                <a:srgbClr val="000000"/>
              </a:solidFill>
              <a:latin typeface="Arial"/>
              <a:cs typeface="Arial"/>
            </a:endParaRPr>
          </a:p>
          <a:p>
            <a:pPr algn="ctr"/>
            <a:r>
              <a:rPr lang="en-US" sz="1600" i="1" dirty="0" smtClean="0">
                <a:solidFill>
                  <a:srgbClr val="000000"/>
                </a:solidFill>
                <a:latin typeface="Arial"/>
                <a:cs typeface="Arial"/>
              </a:rPr>
              <a:t>Standard </a:t>
            </a:r>
            <a:r>
              <a:rPr lang="en-US" sz="1600" i="1" dirty="0">
                <a:solidFill>
                  <a:srgbClr val="000000"/>
                </a:solidFill>
                <a:latin typeface="Arial"/>
                <a:cs typeface="Arial"/>
              </a:rPr>
              <a:t>2</a:t>
            </a:r>
            <a:r>
              <a:rPr lang="en-US" sz="1600" i="1" dirty="0" smtClean="0">
                <a:solidFill>
                  <a:srgbClr val="000000"/>
                </a:solidFill>
                <a:latin typeface="Arial"/>
                <a:cs typeface="Arial"/>
              </a:rPr>
              <a:t>: Governance </a:t>
            </a:r>
            <a:r>
              <a:rPr lang="en-US" sz="1600" i="1" dirty="0">
                <a:solidFill>
                  <a:srgbClr val="000000"/>
                </a:solidFill>
                <a:latin typeface="Arial"/>
                <a:cs typeface="Arial"/>
              </a:rPr>
              <a:t>and Leadership</a:t>
            </a:r>
          </a:p>
          <a:p>
            <a:pPr algn="ctr"/>
            <a:r>
              <a:rPr lang="en-US" sz="1200" b="0" dirty="0">
                <a:solidFill>
                  <a:srgbClr val="000000"/>
                </a:solidFill>
                <a:latin typeface="Arial"/>
                <a:cs typeface="Arial"/>
              </a:rPr>
              <a:t>The system operates under governance </a:t>
            </a:r>
            <a:r>
              <a:rPr lang="en-US" sz="1200" b="0" dirty="0" smtClean="0">
                <a:solidFill>
                  <a:srgbClr val="000000"/>
                </a:solidFill>
                <a:latin typeface="Arial"/>
                <a:cs typeface="Arial"/>
              </a:rPr>
              <a:t>and leadership </a:t>
            </a:r>
            <a:r>
              <a:rPr lang="en-US" sz="1200" b="0" dirty="0">
                <a:solidFill>
                  <a:srgbClr val="000000"/>
                </a:solidFill>
                <a:latin typeface="Arial"/>
                <a:cs typeface="Arial"/>
              </a:rPr>
              <a:t>that promote and support </a:t>
            </a:r>
            <a:r>
              <a:rPr lang="en-US" sz="1200" b="0" dirty="0" smtClean="0">
                <a:solidFill>
                  <a:srgbClr val="000000"/>
                </a:solidFill>
                <a:latin typeface="Arial"/>
                <a:cs typeface="Arial"/>
              </a:rPr>
              <a:t>student </a:t>
            </a:r>
          </a:p>
          <a:p>
            <a:pPr algn="ctr"/>
            <a:r>
              <a:rPr lang="en-US" sz="1200" b="0" dirty="0" smtClean="0">
                <a:solidFill>
                  <a:srgbClr val="000000"/>
                </a:solidFill>
                <a:latin typeface="Arial"/>
                <a:cs typeface="Arial"/>
              </a:rPr>
              <a:t>performance </a:t>
            </a:r>
            <a:r>
              <a:rPr lang="en-US" sz="1200" b="0" dirty="0">
                <a:solidFill>
                  <a:srgbClr val="000000"/>
                </a:solidFill>
                <a:latin typeface="Arial"/>
                <a:cs typeface="Arial"/>
              </a:rPr>
              <a:t>and school effectiveness.</a:t>
            </a:r>
          </a:p>
          <a:p>
            <a:pPr algn="ctr"/>
            <a:endParaRPr lang="en-US" sz="800" b="0" dirty="0" smtClean="0">
              <a:solidFill>
                <a:srgbClr val="000000"/>
              </a:solidFill>
              <a:latin typeface="Arial"/>
              <a:cs typeface="Arial"/>
            </a:endParaRPr>
          </a:p>
          <a:p>
            <a:pPr algn="ctr"/>
            <a:r>
              <a:rPr lang="en-US" sz="1600" i="1" dirty="0" smtClean="0">
                <a:solidFill>
                  <a:srgbClr val="000000"/>
                </a:solidFill>
                <a:latin typeface="Arial"/>
                <a:cs typeface="Arial"/>
              </a:rPr>
              <a:t>Standard </a:t>
            </a:r>
            <a:r>
              <a:rPr lang="en-US" sz="1600" i="1" dirty="0">
                <a:solidFill>
                  <a:srgbClr val="000000"/>
                </a:solidFill>
                <a:latin typeface="Arial"/>
                <a:cs typeface="Arial"/>
              </a:rPr>
              <a:t>3</a:t>
            </a:r>
            <a:r>
              <a:rPr lang="en-US" sz="1600" i="1" dirty="0" smtClean="0">
                <a:solidFill>
                  <a:srgbClr val="000000"/>
                </a:solidFill>
                <a:latin typeface="Arial"/>
                <a:cs typeface="Arial"/>
              </a:rPr>
              <a:t>: Teaching </a:t>
            </a:r>
            <a:r>
              <a:rPr lang="en-US" sz="1600" i="1" dirty="0">
                <a:solidFill>
                  <a:srgbClr val="000000"/>
                </a:solidFill>
                <a:latin typeface="Arial"/>
                <a:cs typeface="Arial"/>
              </a:rPr>
              <a:t>and Assessing for Learning</a:t>
            </a:r>
          </a:p>
          <a:p>
            <a:pPr algn="ctr"/>
            <a:r>
              <a:rPr lang="en-US" sz="1200" b="0" dirty="0">
                <a:solidFill>
                  <a:srgbClr val="000000"/>
                </a:solidFill>
                <a:latin typeface="Arial"/>
                <a:cs typeface="Arial"/>
              </a:rPr>
              <a:t>The system’s curriculum, instructional </a:t>
            </a:r>
            <a:r>
              <a:rPr lang="en-US" sz="1200" b="0" dirty="0" smtClean="0">
                <a:solidFill>
                  <a:srgbClr val="000000"/>
                </a:solidFill>
                <a:latin typeface="Arial"/>
                <a:cs typeface="Arial"/>
              </a:rPr>
              <a:t>design and </a:t>
            </a:r>
            <a:r>
              <a:rPr lang="en-US" sz="1200" b="0" dirty="0">
                <a:solidFill>
                  <a:srgbClr val="000000"/>
                </a:solidFill>
                <a:latin typeface="Arial"/>
                <a:cs typeface="Arial"/>
              </a:rPr>
              <a:t>assessment practices guide and ensure</a:t>
            </a:r>
          </a:p>
          <a:p>
            <a:pPr algn="ctr"/>
            <a:r>
              <a:rPr lang="en-US" sz="1200" b="0" dirty="0">
                <a:solidFill>
                  <a:srgbClr val="000000"/>
                </a:solidFill>
                <a:latin typeface="Arial"/>
                <a:cs typeface="Arial"/>
              </a:rPr>
              <a:t>teacher effectiveness and student learning</a:t>
            </a:r>
            <a:r>
              <a:rPr lang="en-US" sz="1200" b="0" dirty="0" smtClean="0">
                <a:solidFill>
                  <a:srgbClr val="000000"/>
                </a:solidFill>
                <a:latin typeface="Arial"/>
                <a:cs typeface="Arial"/>
              </a:rPr>
              <a:t>.</a:t>
            </a:r>
          </a:p>
          <a:p>
            <a:pPr algn="ctr"/>
            <a:endParaRPr lang="en-US" sz="800" b="0" dirty="0">
              <a:solidFill>
                <a:srgbClr val="000000"/>
              </a:solidFill>
              <a:latin typeface="Arial"/>
              <a:cs typeface="Arial"/>
            </a:endParaRPr>
          </a:p>
          <a:p>
            <a:pPr algn="ctr"/>
            <a:r>
              <a:rPr lang="en-US" sz="1600" i="1" dirty="0" smtClean="0">
                <a:solidFill>
                  <a:srgbClr val="000000"/>
                </a:solidFill>
                <a:latin typeface="Arial"/>
                <a:cs typeface="Arial"/>
              </a:rPr>
              <a:t>Standard </a:t>
            </a:r>
            <a:r>
              <a:rPr lang="en-US" sz="1600" i="1" dirty="0">
                <a:solidFill>
                  <a:srgbClr val="000000"/>
                </a:solidFill>
                <a:latin typeface="Arial"/>
                <a:cs typeface="Arial"/>
              </a:rPr>
              <a:t>4</a:t>
            </a:r>
            <a:r>
              <a:rPr lang="en-US" sz="1600" i="1" dirty="0" smtClean="0">
                <a:solidFill>
                  <a:srgbClr val="000000"/>
                </a:solidFill>
                <a:latin typeface="Arial"/>
                <a:cs typeface="Arial"/>
              </a:rPr>
              <a:t>: Resources </a:t>
            </a:r>
            <a:r>
              <a:rPr lang="en-US" sz="1600" i="1" dirty="0">
                <a:solidFill>
                  <a:srgbClr val="000000"/>
                </a:solidFill>
                <a:latin typeface="Arial"/>
                <a:cs typeface="Arial"/>
              </a:rPr>
              <a:t>and Support Systems</a:t>
            </a:r>
          </a:p>
          <a:p>
            <a:pPr algn="ctr"/>
            <a:r>
              <a:rPr lang="en-US" sz="1200" b="0" dirty="0">
                <a:solidFill>
                  <a:srgbClr val="000000"/>
                </a:solidFill>
                <a:latin typeface="Arial"/>
                <a:cs typeface="Arial"/>
              </a:rPr>
              <a:t>The system has resources and provides </a:t>
            </a:r>
            <a:r>
              <a:rPr lang="en-US" sz="1200" b="0" dirty="0" smtClean="0">
                <a:solidFill>
                  <a:srgbClr val="000000"/>
                </a:solidFill>
                <a:latin typeface="Arial"/>
                <a:cs typeface="Arial"/>
              </a:rPr>
              <a:t>services in </a:t>
            </a:r>
            <a:r>
              <a:rPr lang="en-US" sz="1200" b="0" dirty="0">
                <a:solidFill>
                  <a:srgbClr val="000000"/>
                </a:solidFill>
                <a:latin typeface="Arial"/>
                <a:cs typeface="Arial"/>
              </a:rPr>
              <a:t>all schools that support its </a:t>
            </a:r>
            <a:endParaRPr lang="en-US" sz="1200" b="0" dirty="0" smtClean="0">
              <a:solidFill>
                <a:srgbClr val="000000"/>
              </a:solidFill>
              <a:latin typeface="Arial"/>
              <a:cs typeface="Arial"/>
            </a:endParaRPr>
          </a:p>
          <a:p>
            <a:pPr algn="ctr"/>
            <a:r>
              <a:rPr lang="en-US" sz="1200" b="0" dirty="0" smtClean="0">
                <a:solidFill>
                  <a:srgbClr val="000000"/>
                </a:solidFill>
                <a:latin typeface="Arial"/>
                <a:cs typeface="Arial"/>
              </a:rPr>
              <a:t>purpose and direction </a:t>
            </a:r>
            <a:r>
              <a:rPr lang="en-US" sz="1200" b="0" dirty="0">
                <a:solidFill>
                  <a:srgbClr val="000000"/>
                </a:solidFill>
                <a:latin typeface="Arial"/>
                <a:cs typeface="Arial"/>
              </a:rPr>
              <a:t>to ensure success for all students.</a:t>
            </a:r>
          </a:p>
          <a:p>
            <a:pPr algn="ctr"/>
            <a:endParaRPr lang="en-US" sz="800" i="1" dirty="0" smtClean="0">
              <a:solidFill>
                <a:srgbClr val="000000"/>
              </a:solidFill>
              <a:latin typeface="Arial"/>
              <a:cs typeface="Arial"/>
            </a:endParaRPr>
          </a:p>
          <a:p>
            <a:pPr algn="ctr"/>
            <a:r>
              <a:rPr lang="en-US" sz="1600" i="1" dirty="0" smtClean="0">
                <a:solidFill>
                  <a:srgbClr val="000000"/>
                </a:solidFill>
                <a:latin typeface="Arial"/>
                <a:cs typeface="Arial"/>
              </a:rPr>
              <a:t>Standard </a:t>
            </a:r>
            <a:r>
              <a:rPr lang="en-US" sz="1600" i="1" dirty="0">
                <a:solidFill>
                  <a:srgbClr val="000000"/>
                </a:solidFill>
                <a:latin typeface="Arial"/>
                <a:cs typeface="Arial"/>
              </a:rPr>
              <a:t>5</a:t>
            </a:r>
            <a:r>
              <a:rPr lang="en-US" sz="1600" i="1" dirty="0" smtClean="0">
                <a:solidFill>
                  <a:srgbClr val="000000"/>
                </a:solidFill>
                <a:latin typeface="Arial"/>
                <a:cs typeface="Arial"/>
              </a:rPr>
              <a:t>: Using </a:t>
            </a:r>
            <a:r>
              <a:rPr lang="en-US" sz="1600" i="1" dirty="0">
                <a:solidFill>
                  <a:srgbClr val="000000"/>
                </a:solidFill>
                <a:latin typeface="Arial"/>
                <a:cs typeface="Arial"/>
              </a:rPr>
              <a:t>Results for Continuous Improvement</a:t>
            </a:r>
          </a:p>
          <a:p>
            <a:pPr algn="ctr"/>
            <a:r>
              <a:rPr lang="en-US" sz="1200" b="0" dirty="0">
                <a:solidFill>
                  <a:srgbClr val="000000"/>
                </a:solidFill>
                <a:latin typeface="Arial"/>
                <a:cs typeface="Arial"/>
              </a:rPr>
              <a:t>The system implements a </a:t>
            </a:r>
            <a:r>
              <a:rPr lang="en-US" sz="1200" b="0" dirty="0" smtClean="0">
                <a:solidFill>
                  <a:srgbClr val="000000"/>
                </a:solidFill>
                <a:latin typeface="Arial"/>
                <a:cs typeface="Arial"/>
              </a:rPr>
              <a:t>comprehensive assessment </a:t>
            </a:r>
            <a:r>
              <a:rPr lang="en-US" sz="1200" b="0" dirty="0">
                <a:solidFill>
                  <a:srgbClr val="000000"/>
                </a:solidFill>
                <a:latin typeface="Arial"/>
                <a:cs typeface="Arial"/>
              </a:rPr>
              <a:t>system that generates a </a:t>
            </a:r>
            <a:r>
              <a:rPr lang="en-US" sz="1200" b="0" dirty="0" smtClean="0">
                <a:solidFill>
                  <a:srgbClr val="000000"/>
                </a:solidFill>
                <a:latin typeface="Arial"/>
                <a:cs typeface="Arial"/>
              </a:rPr>
              <a:t>range of </a:t>
            </a:r>
            <a:r>
              <a:rPr lang="en-US" sz="1200" b="0" dirty="0">
                <a:solidFill>
                  <a:srgbClr val="000000"/>
                </a:solidFill>
                <a:latin typeface="Arial"/>
                <a:cs typeface="Arial"/>
              </a:rPr>
              <a:t>data about </a:t>
            </a:r>
            <a:endParaRPr lang="en-US" sz="1200" b="0" dirty="0" smtClean="0">
              <a:solidFill>
                <a:srgbClr val="000000"/>
              </a:solidFill>
              <a:latin typeface="Arial"/>
              <a:cs typeface="Arial"/>
            </a:endParaRPr>
          </a:p>
          <a:p>
            <a:pPr algn="ctr"/>
            <a:r>
              <a:rPr lang="en-US" sz="1200" b="0" dirty="0" smtClean="0">
                <a:solidFill>
                  <a:srgbClr val="000000"/>
                </a:solidFill>
                <a:latin typeface="Arial"/>
                <a:cs typeface="Arial"/>
              </a:rPr>
              <a:t>student </a:t>
            </a:r>
            <a:r>
              <a:rPr lang="en-US" sz="1200" b="0" dirty="0">
                <a:solidFill>
                  <a:srgbClr val="000000"/>
                </a:solidFill>
                <a:latin typeface="Arial"/>
                <a:cs typeface="Arial"/>
              </a:rPr>
              <a:t>learning and </a:t>
            </a:r>
            <a:r>
              <a:rPr lang="en-US" sz="1200" b="0" dirty="0" smtClean="0">
                <a:solidFill>
                  <a:srgbClr val="000000"/>
                </a:solidFill>
                <a:latin typeface="Arial"/>
                <a:cs typeface="Arial"/>
              </a:rPr>
              <a:t>system effectiveness </a:t>
            </a:r>
            <a:r>
              <a:rPr lang="en-US" sz="1200" b="0" dirty="0">
                <a:solidFill>
                  <a:srgbClr val="000000"/>
                </a:solidFill>
                <a:latin typeface="Arial"/>
                <a:cs typeface="Arial"/>
              </a:rPr>
              <a:t>and uses the results to </a:t>
            </a:r>
            <a:r>
              <a:rPr lang="en-US" sz="1200" b="0" dirty="0" smtClean="0">
                <a:solidFill>
                  <a:srgbClr val="000000"/>
                </a:solidFill>
                <a:latin typeface="Arial"/>
                <a:cs typeface="Arial"/>
              </a:rPr>
              <a:t>guide continuous </a:t>
            </a:r>
            <a:r>
              <a:rPr lang="en-US" sz="1200" b="0" dirty="0">
                <a:solidFill>
                  <a:srgbClr val="000000"/>
                </a:solidFill>
                <a:latin typeface="Arial"/>
                <a:cs typeface="Arial"/>
              </a:rPr>
              <a:t>improvement</a:t>
            </a:r>
            <a:r>
              <a:rPr lang="en-US" sz="1200" b="0" dirty="0" smtClean="0">
                <a:solidFill>
                  <a:srgbClr val="000000"/>
                </a:solidFill>
                <a:latin typeface="Arial"/>
                <a:cs typeface="Arial"/>
              </a:rPr>
              <a:t>.</a:t>
            </a:r>
            <a:endParaRPr lang="en-US" sz="1200" b="0" dirty="0">
              <a:solidFill>
                <a:srgbClr val="000000"/>
              </a:solidFill>
              <a:latin typeface="Arial"/>
              <a:cs typeface="Arial"/>
            </a:endParaRPr>
          </a:p>
        </p:txBody>
      </p:sp>
      <p:pic>
        <p:nvPicPr>
          <p:cNvPr id="15"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696" r="1696"/>
          <a:stretch>
            <a:fillRect/>
          </a:stretch>
        </p:blipFill>
        <p:spPr>
          <a:xfrm>
            <a:off x="6781800" y="903011"/>
            <a:ext cx="1574800" cy="1443038"/>
          </a:xfrm>
        </p:spPr>
      </p:pic>
    </p:spTree>
    <p:extLst>
      <p:ext uri="{BB962C8B-B14F-4D97-AF65-F5344CB8AC3E}">
        <p14:creationId xmlns:p14="http://schemas.microsoft.com/office/powerpoint/2010/main" val="23206157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5810" y="1270051"/>
            <a:ext cx="5714658" cy="1171620"/>
          </a:xfrm>
        </p:spPr>
        <p:txBody>
          <a:bodyPr/>
          <a:lstStyle/>
          <a:p>
            <a:pPr algn="ctr"/>
            <a:r>
              <a:rPr lang="en-US" sz="2800" dirty="0"/>
              <a:t>The </a:t>
            </a:r>
            <a:r>
              <a:rPr lang="en-US" sz="2800" i="1" dirty="0">
                <a:solidFill>
                  <a:srgbClr val="0000FF"/>
                </a:solidFill>
              </a:rPr>
              <a:t>BEST Blueprint </a:t>
            </a:r>
            <a:r>
              <a:rPr lang="en-US" sz="2800" dirty="0"/>
              <a:t>&amp; AdvancED Accreditation Standards </a:t>
            </a:r>
            <a:r>
              <a:rPr lang="en-US" sz="2800" dirty="0" smtClean="0"/>
              <a:t>Correlation</a:t>
            </a:r>
            <a:r>
              <a:rPr lang="en-US" sz="3200" dirty="0"/>
              <a:t/>
            </a:r>
            <a:br>
              <a:rPr lang="en-US" sz="3200" dirty="0"/>
            </a:br>
            <a:endParaRPr lang="en-US" sz="3200" dirty="0"/>
          </a:p>
        </p:txBody>
      </p:sp>
      <p:sp>
        <p:nvSpPr>
          <p:cNvPr id="9" name="Text Placeholder 8"/>
          <p:cNvSpPr>
            <a:spLocks noGrp="1"/>
          </p:cNvSpPr>
          <p:nvPr>
            <p:ph type="body" idx="1"/>
          </p:nvPr>
        </p:nvSpPr>
        <p:spPr>
          <a:xfrm>
            <a:off x="197057" y="2715281"/>
            <a:ext cx="8790939" cy="4237152"/>
          </a:xfrm>
        </p:spPr>
        <p:txBody>
          <a:bodyPr>
            <a:normAutofit fontScale="92500" lnSpcReduction="20000"/>
          </a:bodyPr>
          <a:lstStyle/>
          <a:p>
            <a:r>
              <a:rPr lang="en-US" sz="1900" i="1" u="sng" dirty="0" smtClean="0">
                <a:solidFill>
                  <a:schemeClr val="tx1"/>
                </a:solidFill>
              </a:rPr>
              <a:t>1. Purpose </a:t>
            </a:r>
            <a:r>
              <a:rPr lang="en-US" sz="1900" i="1" u="sng" dirty="0">
                <a:solidFill>
                  <a:schemeClr val="tx1"/>
                </a:solidFill>
              </a:rPr>
              <a:t>and Direction</a:t>
            </a:r>
            <a:r>
              <a:rPr lang="en-US" sz="1900" dirty="0">
                <a:solidFill>
                  <a:schemeClr val="tx1"/>
                </a:solidFill>
              </a:rPr>
              <a:t>: </a:t>
            </a:r>
            <a:r>
              <a:rPr lang="en-US" sz="1900" b="0" dirty="0">
                <a:solidFill>
                  <a:schemeClr val="tx1"/>
                </a:solidFill>
              </a:rPr>
              <a:t>The </a:t>
            </a:r>
            <a:r>
              <a:rPr lang="en-US" sz="1900" b="0" i="1" dirty="0">
                <a:solidFill>
                  <a:srgbClr val="0000FF"/>
                </a:solidFill>
              </a:rPr>
              <a:t>BEST Blueprint </a:t>
            </a:r>
            <a:r>
              <a:rPr lang="en-US" sz="1900" b="0" dirty="0">
                <a:solidFill>
                  <a:schemeClr val="tx1"/>
                </a:solidFill>
              </a:rPr>
              <a:t>maintains and communicates at all levels of the organization a purpose and direction for continuous improvement that commits to high expectations for learning as well as shared values and beliefs about teaching and learning.</a:t>
            </a:r>
          </a:p>
          <a:p>
            <a:endParaRPr lang="en-US" sz="900" dirty="0" smtClean="0">
              <a:solidFill>
                <a:schemeClr val="tx1"/>
              </a:solidFill>
            </a:endParaRPr>
          </a:p>
          <a:p>
            <a:r>
              <a:rPr lang="en-US" sz="1900" i="1" u="sng" dirty="0" smtClean="0">
                <a:solidFill>
                  <a:schemeClr val="tx1"/>
                </a:solidFill>
              </a:rPr>
              <a:t>2. Governance </a:t>
            </a:r>
            <a:r>
              <a:rPr lang="en-US" sz="1900" i="1" u="sng" dirty="0">
                <a:solidFill>
                  <a:schemeClr val="tx1"/>
                </a:solidFill>
              </a:rPr>
              <a:t>and Leadership</a:t>
            </a:r>
            <a:r>
              <a:rPr lang="en-US" sz="1900" dirty="0">
                <a:solidFill>
                  <a:schemeClr val="tx1"/>
                </a:solidFill>
              </a:rPr>
              <a:t>: </a:t>
            </a:r>
            <a:r>
              <a:rPr lang="en-US" sz="1900" b="0" i="1" dirty="0">
                <a:solidFill>
                  <a:srgbClr val="0000FF"/>
                </a:solidFill>
              </a:rPr>
              <a:t>The BEST Blueprint </a:t>
            </a:r>
            <a:r>
              <a:rPr lang="en-US" sz="1900" b="0" dirty="0">
                <a:solidFill>
                  <a:schemeClr val="tx1"/>
                </a:solidFill>
              </a:rPr>
              <a:t>is a part of a system of governance and leadership that promotes and supports student performance and system effectiveness.</a:t>
            </a:r>
          </a:p>
          <a:p>
            <a:endParaRPr lang="en-US" sz="900" dirty="0" smtClean="0">
              <a:solidFill>
                <a:schemeClr val="tx1"/>
              </a:solidFill>
            </a:endParaRPr>
          </a:p>
          <a:p>
            <a:r>
              <a:rPr lang="en-US" sz="1900" i="1" u="sng" dirty="0" smtClean="0">
                <a:solidFill>
                  <a:schemeClr val="tx1"/>
                </a:solidFill>
              </a:rPr>
              <a:t>3. Teaching </a:t>
            </a:r>
            <a:r>
              <a:rPr lang="en-US" sz="1900" i="1" u="sng" dirty="0">
                <a:solidFill>
                  <a:schemeClr val="tx1"/>
                </a:solidFill>
              </a:rPr>
              <a:t>and Assessing for Learning</a:t>
            </a:r>
            <a:r>
              <a:rPr lang="en-US" sz="1900" b="0" i="1" dirty="0">
                <a:solidFill>
                  <a:schemeClr val="tx1"/>
                </a:solidFill>
              </a:rPr>
              <a:t>: </a:t>
            </a:r>
            <a:r>
              <a:rPr lang="en-US" sz="1900" b="0" i="1" dirty="0">
                <a:solidFill>
                  <a:srgbClr val="0000FF"/>
                </a:solidFill>
              </a:rPr>
              <a:t>The BEST Blueprint </a:t>
            </a:r>
            <a:r>
              <a:rPr lang="en-US" sz="1900" b="0" dirty="0">
                <a:solidFill>
                  <a:schemeClr val="tx1"/>
                </a:solidFill>
              </a:rPr>
              <a:t>supports the district’s practices for curriculum, instructional design, and assessment, ensuring teacher effectiveness and student learning across all grades and courses.</a:t>
            </a:r>
          </a:p>
          <a:p>
            <a:endParaRPr lang="en-US" sz="900" dirty="0" smtClean="0">
              <a:solidFill>
                <a:schemeClr val="tx1"/>
              </a:solidFill>
            </a:endParaRPr>
          </a:p>
          <a:p>
            <a:r>
              <a:rPr lang="en-US" sz="1900" i="1" u="sng" dirty="0" smtClean="0">
                <a:solidFill>
                  <a:schemeClr val="tx1"/>
                </a:solidFill>
              </a:rPr>
              <a:t>4. Resources </a:t>
            </a:r>
            <a:r>
              <a:rPr lang="en-US" sz="1900" i="1" u="sng" dirty="0">
                <a:solidFill>
                  <a:schemeClr val="tx1"/>
                </a:solidFill>
              </a:rPr>
              <a:t>and Support Systems: </a:t>
            </a:r>
            <a:r>
              <a:rPr lang="en-US" sz="1900" b="0" i="1" dirty="0">
                <a:solidFill>
                  <a:srgbClr val="0000FF"/>
                </a:solidFill>
              </a:rPr>
              <a:t>The BEST Blueprint </a:t>
            </a:r>
            <a:r>
              <a:rPr lang="en-US" sz="1900" b="0" dirty="0">
                <a:solidFill>
                  <a:schemeClr val="tx1"/>
                </a:solidFill>
              </a:rPr>
              <a:t>leverages BCPS resources and provides services in all schools to support its purpose and direction to ensure success for all students.</a:t>
            </a:r>
          </a:p>
          <a:p>
            <a:endParaRPr lang="en-US" sz="900" dirty="0" smtClean="0">
              <a:solidFill>
                <a:schemeClr val="tx1"/>
              </a:solidFill>
            </a:endParaRPr>
          </a:p>
          <a:p>
            <a:r>
              <a:rPr lang="en-US" sz="1900" i="1" u="sng" dirty="0" smtClean="0">
                <a:solidFill>
                  <a:schemeClr val="tx1"/>
                </a:solidFill>
              </a:rPr>
              <a:t>5. Using </a:t>
            </a:r>
            <a:r>
              <a:rPr lang="en-US" sz="1900" i="1" u="sng" dirty="0">
                <a:solidFill>
                  <a:schemeClr val="tx1"/>
                </a:solidFill>
              </a:rPr>
              <a:t>Results for Continuous Improvement</a:t>
            </a:r>
            <a:r>
              <a:rPr lang="en-US" sz="1900" dirty="0">
                <a:solidFill>
                  <a:schemeClr val="tx1"/>
                </a:solidFill>
              </a:rPr>
              <a:t>: </a:t>
            </a:r>
            <a:r>
              <a:rPr lang="en-US" sz="1900" b="0" i="1" dirty="0">
                <a:solidFill>
                  <a:srgbClr val="0000FF"/>
                </a:solidFill>
              </a:rPr>
              <a:t>The BEST Blueprint </a:t>
            </a:r>
            <a:r>
              <a:rPr lang="en-US" sz="1900" b="0" dirty="0">
                <a:solidFill>
                  <a:schemeClr val="tx1"/>
                </a:solidFill>
              </a:rPr>
              <a:t>supports the district’s comprehensive assessment process that generates a wide range of data about student learning and system effectiveness and uses the results to guide continuous improvement.</a:t>
            </a:r>
          </a:p>
          <a:p>
            <a:r>
              <a:rPr lang="en-US" sz="2100" dirty="0">
                <a:solidFill>
                  <a:schemeClr val="tx1"/>
                </a:solidFill>
              </a:rPr>
              <a:t> </a:t>
            </a:r>
          </a:p>
          <a:p>
            <a:endParaRPr lang="en-US" dirty="0"/>
          </a:p>
        </p:txBody>
      </p:sp>
      <p:pic>
        <p:nvPicPr>
          <p:cNvPr id="14"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032" r="1032"/>
          <a:stretch>
            <a:fillRect/>
          </a:stretch>
        </p:blipFill>
        <p:spPr/>
      </p:pic>
    </p:spTree>
    <p:extLst>
      <p:ext uri="{BB962C8B-B14F-4D97-AF65-F5344CB8AC3E}">
        <p14:creationId xmlns:p14="http://schemas.microsoft.com/office/powerpoint/2010/main" val="196983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6" y="1230426"/>
            <a:ext cx="5890710" cy="1025010"/>
          </a:xfrm>
        </p:spPr>
        <p:txBody>
          <a:bodyPr/>
          <a:lstStyle/>
          <a:p>
            <a:pPr algn="ctr"/>
            <a:r>
              <a:rPr lang="en-US" dirty="0" smtClean="0"/>
              <a:t>AdvancEd Standard #1: PURPOSE &amp; DIRECTION</a:t>
            </a:r>
            <a:endParaRPr lang="en-US" dirty="0"/>
          </a:p>
        </p:txBody>
      </p:sp>
      <p:sp>
        <p:nvSpPr>
          <p:cNvPr id="11" name="Text Placeholder 10"/>
          <p:cNvSpPr>
            <a:spLocks noGrp="1"/>
          </p:cNvSpPr>
          <p:nvPr>
            <p:ph type="body" sz="quarter" idx="3"/>
          </p:nvPr>
        </p:nvSpPr>
        <p:spPr>
          <a:xfrm>
            <a:off x="1" y="2682435"/>
            <a:ext cx="9064630" cy="3897741"/>
          </a:xfrm>
        </p:spPr>
        <p:txBody>
          <a:bodyPr>
            <a:normAutofit/>
          </a:bodyPr>
          <a:lstStyle/>
          <a:p>
            <a:pPr algn="ctr"/>
            <a:r>
              <a:rPr lang="en-US" sz="4000" b="1" dirty="0"/>
              <a:t>The school maintains and communicates a purpose and direction that </a:t>
            </a:r>
            <a:endParaRPr lang="en-US" sz="4000" b="1" dirty="0" smtClean="0"/>
          </a:p>
          <a:p>
            <a:pPr algn="ctr"/>
            <a:r>
              <a:rPr lang="en-US" sz="4000" b="1" dirty="0" smtClean="0"/>
              <a:t>commit </a:t>
            </a:r>
            <a:r>
              <a:rPr lang="en-US" sz="4000" b="1" dirty="0"/>
              <a:t>to </a:t>
            </a:r>
            <a:r>
              <a:rPr lang="en-US" sz="4000" b="1" dirty="0" smtClean="0"/>
              <a:t>high expectations </a:t>
            </a:r>
            <a:r>
              <a:rPr lang="en-US" sz="4000" b="1" dirty="0"/>
              <a:t>for learning as well as shared values and </a:t>
            </a:r>
            <a:endParaRPr lang="en-US" sz="4000" b="1" dirty="0" smtClean="0"/>
          </a:p>
          <a:p>
            <a:pPr algn="ctr"/>
            <a:r>
              <a:rPr lang="en-US" sz="4000" b="1" dirty="0" smtClean="0"/>
              <a:t>beliefs </a:t>
            </a:r>
            <a:r>
              <a:rPr lang="en-US" sz="4000" b="1" dirty="0"/>
              <a:t>about teaching and learning. </a:t>
            </a:r>
          </a:p>
          <a:p>
            <a:endParaRPr lang="en-US" sz="4000" dirty="0"/>
          </a:p>
        </p:txBody>
      </p:sp>
      <p:pic>
        <p:nvPicPr>
          <p:cNvPr id="15"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p:pic>
    </p:spTree>
    <p:extLst>
      <p:ext uri="{BB962C8B-B14F-4D97-AF65-F5344CB8AC3E}">
        <p14:creationId xmlns:p14="http://schemas.microsoft.com/office/powerpoint/2010/main" val="67501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88228" y="1008063"/>
            <a:ext cx="5988959" cy="1433608"/>
          </a:xfrm>
        </p:spPr>
        <p:txBody>
          <a:bodyPr/>
          <a:lstStyle/>
          <a:p>
            <a:pPr algn="ctr"/>
            <a:r>
              <a:rPr lang="en-US" sz="6600" dirty="0" smtClean="0"/>
              <a:t>INDICATORS</a:t>
            </a:r>
            <a:br>
              <a:rPr lang="en-US" sz="6600" dirty="0" smtClean="0"/>
            </a:br>
            <a:r>
              <a:rPr lang="en-US" sz="3200" i="1" dirty="0" smtClean="0"/>
              <a:t>for Purpose and Direction</a:t>
            </a:r>
            <a:br>
              <a:rPr lang="en-US" sz="3200" i="1" dirty="0" smtClean="0"/>
            </a:br>
            <a:endParaRPr lang="en-US" sz="3200" i="1" dirty="0"/>
          </a:p>
        </p:txBody>
      </p:sp>
      <p:sp>
        <p:nvSpPr>
          <p:cNvPr id="9" name="Text Placeholder 8"/>
          <p:cNvSpPr>
            <a:spLocks noGrp="1"/>
          </p:cNvSpPr>
          <p:nvPr>
            <p:ph type="body" idx="1"/>
          </p:nvPr>
        </p:nvSpPr>
        <p:spPr>
          <a:xfrm>
            <a:off x="87581" y="2703286"/>
            <a:ext cx="8914099" cy="4019224"/>
          </a:xfrm>
        </p:spPr>
        <p:txBody>
          <a:bodyPr>
            <a:normAutofit fontScale="92500"/>
          </a:bodyPr>
          <a:lstStyle/>
          <a:p>
            <a:pPr algn="just"/>
            <a:r>
              <a:rPr lang="en-US" sz="2400" b="0" i="1" dirty="0"/>
              <a:t>Indicator </a:t>
            </a:r>
            <a:r>
              <a:rPr lang="en-US" sz="2400" b="0" i="1" dirty="0" smtClean="0"/>
              <a:t>1.1 - The </a:t>
            </a:r>
            <a:r>
              <a:rPr lang="en-US" sz="2400" b="0" i="1" dirty="0"/>
              <a:t>school engages in a systematic, inclusive, and comprehensive process </a:t>
            </a:r>
            <a:r>
              <a:rPr lang="en-US" sz="2400" b="0" i="1" dirty="0" smtClean="0"/>
              <a:t>to review</a:t>
            </a:r>
            <a:r>
              <a:rPr lang="en-US" sz="2400" b="0" i="1" dirty="0"/>
              <a:t>, revise, and communicate a school purpose for student success</a:t>
            </a:r>
            <a:r>
              <a:rPr lang="en-US" sz="2400" b="0" dirty="0" smtClean="0"/>
              <a:t>.</a:t>
            </a:r>
          </a:p>
          <a:p>
            <a:pPr algn="just"/>
            <a:endParaRPr lang="en-US" sz="900" b="0" i="1" dirty="0" smtClean="0"/>
          </a:p>
          <a:p>
            <a:pPr algn="just"/>
            <a:r>
              <a:rPr lang="en-US" sz="2400" b="0" i="1" dirty="0" smtClean="0"/>
              <a:t>Indicator 1.2 - The </a:t>
            </a:r>
            <a:r>
              <a:rPr lang="en-US" sz="2400" b="0" i="1" dirty="0"/>
              <a:t>school leadership and staff commit to a culture that is based on shared </a:t>
            </a:r>
            <a:r>
              <a:rPr lang="en-US" sz="2400" b="0" i="1" dirty="0" smtClean="0"/>
              <a:t>values and </a:t>
            </a:r>
            <a:r>
              <a:rPr lang="en-US" sz="2400" b="0" i="1" dirty="0"/>
              <a:t>beliefs about teaching and learning and supports challenging, </a:t>
            </a:r>
            <a:r>
              <a:rPr lang="en-US" sz="2400" b="0" i="1" dirty="0" smtClean="0"/>
              <a:t>equitable educational </a:t>
            </a:r>
            <a:r>
              <a:rPr lang="en-US" sz="2400" b="0" i="1" dirty="0"/>
              <a:t>programs and learning experiences for all students that </a:t>
            </a:r>
            <a:r>
              <a:rPr lang="en-US" sz="2400" b="0" i="1" dirty="0" smtClean="0"/>
              <a:t>include achievement </a:t>
            </a:r>
            <a:r>
              <a:rPr lang="en-US" sz="2400" b="0" i="1" dirty="0"/>
              <a:t>of learning, thinking, and life skills</a:t>
            </a:r>
            <a:r>
              <a:rPr lang="en-US" sz="2400" b="0" i="1" dirty="0" smtClean="0"/>
              <a:t>.</a:t>
            </a:r>
          </a:p>
          <a:p>
            <a:pPr algn="just"/>
            <a:endParaRPr lang="en-US" sz="900" b="0" i="1" dirty="0" smtClean="0"/>
          </a:p>
          <a:p>
            <a:pPr algn="just"/>
            <a:r>
              <a:rPr lang="en-US" sz="2400" b="0" i="1" dirty="0" smtClean="0"/>
              <a:t>Indicator 1.3 - The </a:t>
            </a:r>
            <a:r>
              <a:rPr lang="en-US" sz="2400" b="0" i="1" dirty="0"/>
              <a:t>school’s leadership implements a continuous improvement process that </a:t>
            </a:r>
            <a:r>
              <a:rPr lang="en-US" sz="2400" b="0" i="1" dirty="0" smtClean="0"/>
              <a:t>provides clear </a:t>
            </a:r>
            <a:r>
              <a:rPr lang="en-US" sz="2400" b="0" i="1" dirty="0"/>
              <a:t>direction for improving conditions that support student learning.</a:t>
            </a:r>
          </a:p>
          <a:p>
            <a:endParaRPr lang="en-US" sz="2000" i="1" dirty="0"/>
          </a:p>
          <a:p>
            <a:endParaRPr lang="en-US" dirty="0"/>
          </a:p>
        </p:txBody>
      </p:sp>
      <p:pic>
        <p:nvPicPr>
          <p:cNvPr id="14" name="Content Placeholder 5" descr="BCPS Logo_reversed.ai"/>
          <p:cNvPicPr>
            <a:picLocks noGrp="1" noChangeAspect="1"/>
          </p:cNvPicPr>
          <p:nvPr>
            <p:ph sz="quarter" idx="13"/>
          </p:nvPr>
        </p:nvPicPr>
        <p:blipFill>
          <a:blip r:embed="rId3">
            <a:extLst>
              <a:ext uri="{28A0092B-C50C-407E-A947-70E740481C1C}">
                <a14:useLocalDpi xmlns:a14="http://schemas.microsoft.com/office/drawing/2010/main" val="0"/>
              </a:ext>
            </a:extLst>
          </a:blip>
          <a:srcRect l="1032" r="1032"/>
          <a:stretch>
            <a:fillRect/>
          </a:stretch>
        </p:blipFill>
        <p:spPr/>
      </p:pic>
    </p:spTree>
    <p:extLst>
      <p:ext uri="{BB962C8B-B14F-4D97-AF65-F5344CB8AC3E}">
        <p14:creationId xmlns:p14="http://schemas.microsoft.com/office/powerpoint/2010/main" val="132951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6" y="908743"/>
            <a:ext cx="5983900" cy="1524668"/>
          </a:xfrm>
        </p:spPr>
        <p:txBody>
          <a:bodyPr/>
          <a:lstStyle/>
          <a:p>
            <a:r>
              <a:rPr lang="en-US" sz="2400" b="0" i="1" dirty="0" smtClean="0"/>
              <a:t/>
            </a:r>
            <a:br>
              <a:rPr lang="en-US" sz="2400" b="0" i="1" dirty="0" smtClean="0"/>
            </a:br>
            <a:r>
              <a:rPr lang="en-US" sz="2400" b="0" i="1" dirty="0" smtClean="0"/>
              <a:t>Indicator </a:t>
            </a:r>
            <a:r>
              <a:rPr lang="en-US" sz="2400" b="0" i="1" dirty="0"/>
              <a:t>1.1 - The school engages in a systematic, inclusive, and comprehensive process to review, revise, and communicate a school purpose for student success</a:t>
            </a:r>
            <a:r>
              <a:rPr lang="en-US" sz="2400" b="0" dirty="0"/>
              <a:t>.</a:t>
            </a:r>
            <a:br>
              <a:rPr lang="en-US" sz="2400" b="0" dirty="0"/>
            </a:br>
            <a:endParaRPr lang="en-US" sz="2400" dirty="0"/>
          </a:p>
        </p:txBody>
      </p:sp>
      <p:sp>
        <p:nvSpPr>
          <p:cNvPr id="11" name="Text Placeholder 10"/>
          <p:cNvSpPr>
            <a:spLocks noGrp="1"/>
          </p:cNvSpPr>
          <p:nvPr>
            <p:ph type="body" sz="quarter" idx="3"/>
          </p:nvPr>
        </p:nvSpPr>
        <p:spPr>
          <a:xfrm>
            <a:off x="996232" y="2585811"/>
            <a:ext cx="7696177" cy="4169545"/>
          </a:xfrm>
        </p:spPr>
        <p:txBody>
          <a:bodyPr>
            <a:normAutofit/>
          </a:bodyPr>
          <a:lstStyle/>
          <a:p>
            <a:r>
              <a:rPr lang="en-US" sz="2400" b="1" i="1" dirty="0">
                <a:solidFill>
                  <a:srgbClr val="489AD4"/>
                </a:solidFill>
              </a:rPr>
              <a:t>Artifacts may include: </a:t>
            </a:r>
          </a:p>
          <a:p>
            <a:endParaRPr lang="en-US" sz="800" b="1" i="1" dirty="0" smtClean="0"/>
          </a:p>
          <a:p>
            <a:r>
              <a:rPr lang="en-US" sz="2000" b="1" i="1" dirty="0" smtClean="0"/>
              <a:t>•  </a:t>
            </a:r>
            <a:r>
              <a:rPr lang="en-US" sz="2000" dirty="0" smtClean="0"/>
              <a:t>Vision </a:t>
            </a:r>
            <a:r>
              <a:rPr lang="en-US" sz="2000" dirty="0"/>
              <a:t>and/or purpose </a:t>
            </a:r>
            <a:r>
              <a:rPr lang="en-US" sz="2000" dirty="0" smtClean="0"/>
              <a:t>statement</a:t>
            </a:r>
            <a:endParaRPr lang="en-US" sz="2000" dirty="0"/>
          </a:p>
          <a:p>
            <a:r>
              <a:rPr lang="en-US" sz="2000" dirty="0" smtClean="0"/>
              <a:t>•  List of beliefs and</a:t>
            </a:r>
            <a:r>
              <a:rPr lang="en-US" sz="2000" dirty="0"/>
              <a:t>/or </a:t>
            </a:r>
            <a:r>
              <a:rPr lang="en-US" sz="2000" dirty="0" smtClean="0"/>
              <a:t>core values</a:t>
            </a:r>
            <a:endParaRPr lang="en-US" sz="2000" dirty="0"/>
          </a:p>
          <a:p>
            <a:r>
              <a:rPr lang="en-US" sz="2000" dirty="0" smtClean="0"/>
              <a:t>•  Information system</a:t>
            </a:r>
          </a:p>
          <a:p>
            <a:r>
              <a:rPr lang="en-US" sz="2000" dirty="0" smtClean="0"/>
              <a:t>•  Surveys</a:t>
            </a:r>
            <a:r>
              <a:rPr lang="en-US" sz="2000" dirty="0"/>
              <a:t>/</a:t>
            </a:r>
            <a:r>
              <a:rPr lang="en-US" sz="2000" dirty="0" smtClean="0"/>
              <a:t>evaluation instrument sand </a:t>
            </a:r>
            <a:r>
              <a:rPr lang="en-US" sz="2000" dirty="0"/>
              <a:t>results</a:t>
            </a:r>
          </a:p>
          <a:p>
            <a:r>
              <a:rPr lang="en-US" sz="2000" dirty="0" smtClean="0"/>
              <a:t>•  Annual </a:t>
            </a:r>
            <a:r>
              <a:rPr lang="en-US" sz="2000" dirty="0"/>
              <a:t>and </a:t>
            </a:r>
            <a:r>
              <a:rPr lang="en-US" sz="2000" dirty="0" smtClean="0"/>
              <a:t>long-range </a:t>
            </a:r>
            <a:r>
              <a:rPr lang="en-US" sz="2000" dirty="0"/>
              <a:t>goals</a:t>
            </a:r>
          </a:p>
          <a:p>
            <a:r>
              <a:rPr lang="en-US" sz="2000" dirty="0" smtClean="0"/>
              <a:t>•  Stakeholder perception data</a:t>
            </a:r>
            <a:endParaRPr lang="en-US" sz="2000" dirty="0"/>
          </a:p>
          <a:p>
            <a:r>
              <a:rPr lang="en-US" sz="2000" dirty="0" smtClean="0"/>
              <a:t>•  Minutes of meetings of </a:t>
            </a:r>
            <a:r>
              <a:rPr lang="en-US" sz="2000" dirty="0"/>
              <a:t>leadership and/or </a:t>
            </a:r>
            <a:r>
              <a:rPr lang="en-US" sz="2000" dirty="0" smtClean="0"/>
              <a:t>stakeholder groups</a:t>
            </a:r>
            <a:endParaRPr lang="en-US" sz="2000" dirty="0"/>
          </a:p>
          <a:p>
            <a:r>
              <a:rPr lang="en-US" sz="2000" dirty="0"/>
              <a:t>• </a:t>
            </a:r>
            <a:r>
              <a:rPr lang="en-US" sz="2000" dirty="0" smtClean="0"/>
              <a:t> Written </a:t>
            </a:r>
            <a:r>
              <a:rPr lang="en-US" sz="2000" dirty="0"/>
              <a:t>policies/procedures of stakeholder involvement </a:t>
            </a:r>
            <a:r>
              <a:rPr lang="en-US" sz="2000" dirty="0" smtClean="0"/>
              <a:t>in</a:t>
            </a:r>
          </a:p>
          <a:p>
            <a:r>
              <a:rPr lang="en-US" sz="2000" dirty="0"/>
              <a:t> </a:t>
            </a:r>
            <a:r>
              <a:rPr lang="en-US" sz="2000" dirty="0" smtClean="0"/>
              <a:t>    development of </a:t>
            </a:r>
            <a:r>
              <a:rPr lang="en-US" sz="2000" dirty="0"/>
              <a:t>purpose, </a:t>
            </a:r>
            <a:r>
              <a:rPr lang="en-US" sz="2000" dirty="0" smtClean="0"/>
              <a:t>direction </a:t>
            </a:r>
            <a:r>
              <a:rPr lang="en-US" sz="2000" dirty="0"/>
              <a:t>and goals</a:t>
            </a:r>
          </a:p>
          <a:p>
            <a:endParaRPr lang="en-US" dirty="0"/>
          </a:p>
          <a:p>
            <a:endParaRPr lang="en-US" dirty="0"/>
          </a:p>
        </p:txBody>
      </p:sp>
      <p:pic>
        <p:nvPicPr>
          <p:cNvPr id="14"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696" r="1696"/>
          <a:stretch>
            <a:fillRect/>
          </a:stretch>
        </p:blipFill>
        <p:spPr/>
      </p:pic>
      <p:pic>
        <p:nvPicPr>
          <p:cNvPr id="13"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696" r="1696"/>
          <a:stretch>
            <a:fillRect/>
          </a:stretch>
        </p:blipFill>
        <p:spPr>
          <a:xfrm>
            <a:off x="6934586" y="1143153"/>
            <a:ext cx="1575180" cy="1442658"/>
          </a:xfrm>
        </p:spPr>
      </p:pic>
    </p:spTree>
    <p:extLst>
      <p:ext uri="{BB962C8B-B14F-4D97-AF65-F5344CB8AC3E}">
        <p14:creationId xmlns:p14="http://schemas.microsoft.com/office/powerpoint/2010/main" val="46648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6" y="1008063"/>
            <a:ext cx="5890710" cy="1553936"/>
          </a:xfrm>
        </p:spPr>
        <p:txBody>
          <a:bodyPr/>
          <a:lstStyle/>
          <a:p>
            <a:pPr algn="just"/>
            <a:r>
              <a:rPr lang="en-US" sz="1600" b="0" i="1" dirty="0"/>
              <a:t>Indicator 1.2 - The school leadership and staff commit to a culture that is based on shared values and beliefs about teaching and learning and supports challenging, equitable educational programs and learning experiences for all students that include achievement of learning, thinking, and life skills.</a:t>
            </a:r>
            <a:br>
              <a:rPr lang="en-US" sz="1600" b="0" i="1" dirty="0"/>
            </a:br>
            <a:endParaRPr lang="en-US" sz="1600" dirty="0"/>
          </a:p>
        </p:txBody>
      </p:sp>
      <p:sp>
        <p:nvSpPr>
          <p:cNvPr id="11" name="Text Placeholder 10"/>
          <p:cNvSpPr>
            <a:spLocks noGrp="1"/>
          </p:cNvSpPr>
          <p:nvPr>
            <p:ph type="body" sz="quarter" idx="3"/>
          </p:nvPr>
        </p:nvSpPr>
        <p:spPr>
          <a:xfrm>
            <a:off x="798286" y="2649589"/>
            <a:ext cx="7970758" cy="4088083"/>
          </a:xfrm>
        </p:spPr>
        <p:txBody>
          <a:bodyPr>
            <a:normAutofit/>
          </a:bodyPr>
          <a:lstStyle/>
          <a:p>
            <a:r>
              <a:rPr lang="en-US" sz="2400" i="1" dirty="0"/>
              <a:t>Artifacts may include: </a:t>
            </a:r>
          </a:p>
          <a:p>
            <a:endParaRPr lang="en-US" sz="800" b="0" dirty="0" smtClean="0">
              <a:solidFill>
                <a:schemeClr val="tx1"/>
              </a:solidFill>
            </a:endParaRPr>
          </a:p>
          <a:p>
            <a:r>
              <a:rPr lang="en-US" sz="2000" b="0" dirty="0" smtClean="0">
                <a:solidFill>
                  <a:schemeClr val="tx1"/>
                </a:solidFill>
              </a:rPr>
              <a:t>•  School profile</a:t>
            </a:r>
            <a:endParaRPr lang="en-US" sz="2000" b="0" dirty="0">
              <a:solidFill>
                <a:schemeClr val="tx1"/>
              </a:solidFill>
            </a:endParaRPr>
          </a:p>
          <a:p>
            <a:r>
              <a:rPr lang="en-US" sz="2000" b="0" dirty="0" smtClean="0">
                <a:solidFill>
                  <a:schemeClr val="tx1"/>
                </a:solidFill>
              </a:rPr>
              <a:t>•  Newsletters containing </a:t>
            </a:r>
            <a:r>
              <a:rPr lang="en-US" sz="2000" b="0" dirty="0">
                <a:solidFill>
                  <a:schemeClr val="tx1"/>
                </a:solidFill>
              </a:rPr>
              <a:t>information about purpose, direction and goals</a:t>
            </a:r>
          </a:p>
          <a:p>
            <a:r>
              <a:rPr lang="en-US" sz="2000" b="0" dirty="0" smtClean="0">
                <a:solidFill>
                  <a:schemeClr val="tx1"/>
                </a:solidFill>
              </a:rPr>
              <a:t>•  Minutes of stakeholder groups </a:t>
            </a:r>
            <a:r>
              <a:rPr lang="en-US" sz="2000" b="0" dirty="0">
                <a:solidFill>
                  <a:schemeClr val="tx1"/>
                </a:solidFill>
              </a:rPr>
              <a:t>regarding </a:t>
            </a:r>
            <a:r>
              <a:rPr lang="en-US" sz="2000" b="0" dirty="0" smtClean="0">
                <a:solidFill>
                  <a:schemeClr val="tx1"/>
                </a:solidFill>
              </a:rPr>
              <a:t>analysis and use of </a:t>
            </a:r>
            <a:r>
              <a:rPr lang="en-US" sz="2000" b="0" dirty="0">
                <a:solidFill>
                  <a:schemeClr val="tx1"/>
                </a:solidFill>
              </a:rPr>
              <a:t>data</a:t>
            </a:r>
          </a:p>
          <a:p>
            <a:r>
              <a:rPr lang="en-US" sz="2000" b="0" dirty="0" smtClean="0">
                <a:solidFill>
                  <a:schemeClr val="tx1"/>
                </a:solidFill>
              </a:rPr>
              <a:t>•  Stakeholder group </a:t>
            </a:r>
            <a:r>
              <a:rPr lang="en-US" sz="2000" b="0" dirty="0">
                <a:solidFill>
                  <a:schemeClr val="tx1"/>
                </a:solidFill>
              </a:rPr>
              <a:t>surveys / analysis of </a:t>
            </a:r>
            <a:r>
              <a:rPr lang="en-US" sz="2000" b="0" dirty="0" smtClean="0">
                <a:solidFill>
                  <a:schemeClr val="tx1"/>
                </a:solidFill>
              </a:rPr>
              <a:t>perceptions</a:t>
            </a:r>
            <a:endParaRPr lang="en-US" sz="2000" b="0" dirty="0">
              <a:solidFill>
                <a:schemeClr val="tx1"/>
              </a:solidFill>
            </a:endParaRPr>
          </a:p>
          <a:p>
            <a:r>
              <a:rPr lang="en-US" sz="2000" b="0" dirty="0" smtClean="0">
                <a:solidFill>
                  <a:schemeClr val="tx1"/>
                </a:solidFill>
              </a:rPr>
              <a:t>•  Agendas</a:t>
            </a:r>
            <a:r>
              <a:rPr lang="en-US" sz="2000" b="0" dirty="0">
                <a:solidFill>
                  <a:schemeClr val="tx1"/>
                </a:solidFill>
              </a:rPr>
              <a:t>/</a:t>
            </a:r>
            <a:r>
              <a:rPr lang="en-US" sz="2000" b="0" dirty="0" smtClean="0">
                <a:solidFill>
                  <a:schemeClr val="tx1"/>
                </a:solidFill>
              </a:rPr>
              <a:t>minutes of stakeholder meetings</a:t>
            </a:r>
            <a:endParaRPr lang="en-US" sz="2000" b="0" dirty="0">
              <a:solidFill>
                <a:schemeClr val="tx1"/>
              </a:solidFill>
            </a:endParaRPr>
          </a:p>
          <a:p>
            <a:r>
              <a:rPr lang="en-US" sz="2000" b="0" dirty="0" smtClean="0">
                <a:solidFill>
                  <a:schemeClr val="tx1"/>
                </a:solidFill>
              </a:rPr>
              <a:t>•  Stakeholder membership </a:t>
            </a:r>
            <a:r>
              <a:rPr lang="en-US" sz="2000" b="0" dirty="0">
                <a:solidFill>
                  <a:schemeClr val="tx1"/>
                </a:solidFill>
              </a:rPr>
              <a:t>on </a:t>
            </a:r>
            <a:r>
              <a:rPr lang="en-US" sz="2000" b="0" dirty="0" smtClean="0">
                <a:solidFill>
                  <a:schemeClr val="tx1"/>
                </a:solidFill>
              </a:rPr>
              <a:t>decision-making committees</a:t>
            </a:r>
            <a:endParaRPr lang="en-US" sz="2000" b="0" dirty="0">
              <a:solidFill>
                <a:schemeClr val="tx1"/>
              </a:solidFill>
            </a:endParaRPr>
          </a:p>
          <a:p>
            <a:r>
              <a:rPr lang="en-US" sz="2000" b="0" dirty="0" smtClean="0">
                <a:solidFill>
                  <a:schemeClr val="tx1"/>
                </a:solidFill>
              </a:rPr>
              <a:t>•  Stakeholder participation </a:t>
            </a:r>
            <a:r>
              <a:rPr lang="en-US" sz="2000" b="0" dirty="0">
                <a:solidFill>
                  <a:schemeClr val="tx1"/>
                </a:solidFill>
              </a:rPr>
              <a:t>in </a:t>
            </a:r>
            <a:r>
              <a:rPr lang="en-US" sz="2000" b="0" dirty="0" smtClean="0">
                <a:solidFill>
                  <a:schemeClr val="tx1"/>
                </a:solidFill>
              </a:rPr>
              <a:t>services provided by the school</a:t>
            </a:r>
            <a:endParaRPr lang="en-US" sz="2000" b="0" dirty="0">
              <a:solidFill>
                <a:schemeClr val="tx1"/>
              </a:solidFill>
            </a:endParaRPr>
          </a:p>
          <a:p>
            <a:r>
              <a:rPr lang="en-US" sz="2000" b="0" dirty="0">
                <a:solidFill>
                  <a:schemeClr val="tx1"/>
                </a:solidFill>
              </a:rPr>
              <a:t>•  Schedules of stakeholder meetings</a:t>
            </a:r>
          </a:p>
          <a:p>
            <a:endParaRPr lang="en-US" sz="2000" b="0" dirty="0">
              <a:solidFill>
                <a:schemeClr val="tx1"/>
              </a:solidFill>
            </a:endParaRPr>
          </a:p>
        </p:txBody>
      </p:sp>
      <p:pic>
        <p:nvPicPr>
          <p:cNvPr id="14"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032" r="1032"/>
          <a:stretch>
            <a:fillRect/>
          </a:stretch>
        </p:blipFill>
        <p:spPr/>
      </p:pic>
    </p:spTree>
    <p:extLst>
      <p:ext uri="{BB962C8B-B14F-4D97-AF65-F5344CB8AC3E}">
        <p14:creationId xmlns:p14="http://schemas.microsoft.com/office/powerpoint/2010/main" val="173648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86756" y="972169"/>
            <a:ext cx="5670869" cy="1622675"/>
          </a:xfrm>
        </p:spPr>
        <p:txBody>
          <a:bodyPr/>
          <a:lstStyle/>
          <a:p>
            <a:pPr algn="just"/>
            <a:r>
              <a:rPr lang="en-US" sz="2000" b="0" i="1" dirty="0"/>
              <a:t>Indicator 1.3 - The school’s leadership implements a continuous improvement process that provides clear direction for improving conditions that support student learning.</a:t>
            </a:r>
            <a:br>
              <a:rPr lang="en-US" sz="2000" b="0" i="1" dirty="0"/>
            </a:br>
            <a:endParaRPr lang="en-US" sz="2000" dirty="0"/>
          </a:p>
        </p:txBody>
      </p:sp>
      <p:sp>
        <p:nvSpPr>
          <p:cNvPr id="11" name="Text Placeholder 10"/>
          <p:cNvSpPr>
            <a:spLocks noGrp="1"/>
          </p:cNvSpPr>
          <p:nvPr>
            <p:ph type="body" sz="quarter" idx="3"/>
          </p:nvPr>
        </p:nvSpPr>
        <p:spPr>
          <a:xfrm>
            <a:off x="689700" y="2737178"/>
            <a:ext cx="7860392" cy="4445178"/>
          </a:xfrm>
        </p:spPr>
        <p:txBody>
          <a:bodyPr>
            <a:normAutofit/>
          </a:bodyPr>
          <a:lstStyle/>
          <a:p>
            <a:r>
              <a:rPr lang="en-US" sz="2400" b="1" i="1" dirty="0">
                <a:solidFill>
                  <a:srgbClr val="489AD4"/>
                </a:solidFill>
              </a:rPr>
              <a:t>Artifacts may include: </a:t>
            </a:r>
          </a:p>
          <a:p>
            <a:r>
              <a:rPr lang="en-US" sz="2000" dirty="0" smtClean="0"/>
              <a:t>•  Reports to the stakeholders about the school</a:t>
            </a:r>
            <a:endParaRPr lang="en-US" sz="2000" dirty="0"/>
          </a:p>
          <a:p>
            <a:r>
              <a:rPr lang="en-US" sz="2000" dirty="0" smtClean="0"/>
              <a:t>•  Presentations to stakeholder groups</a:t>
            </a:r>
            <a:endParaRPr lang="en-US" sz="2000" dirty="0"/>
          </a:p>
          <a:p>
            <a:r>
              <a:rPr lang="en-US" sz="2000" dirty="0" smtClean="0"/>
              <a:t>•  Media </a:t>
            </a:r>
            <a:r>
              <a:rPr lang="en-US" sz="2000" dirty="0"/>
              <a:t>reports on </a:t>
            </a:r>
            <a:r>
              <a:rPr lang="en-US" sz="2000" dirty="0" smtClean="0"/>
              <a:t>the school</a:t>
            </a:r>
            <a:endParaRPr lang="en-US" sz="2000" dirty="0"/>
          </a:p>
          <a:p>
            <a:r>
              <a:rPr lang="en-US" sz="2000" dirty="0" smtClean="0"/>
              <a:t>•  Communication </a:t>
            </a:r>
            <a:r>
              <a:rPr lang="en-US" sz="2000" dirty="0"/>
              <a:t>plan</a:t>
            </a:r>
          </a:p>
          <a:p>
            <a:r>
              <a:rPr lang="en-US" sz="2000" dirty="0" smtClean="0"/>
              <a:t>•  School website</a:t>
            </a:r>
            <a:endParaRPr lang="en-US" sz="2000" dirty="0"/>
          </a:p>
          <a:p>
            <a:r>
              <a:rPr lang="en-US" sz="2000" dirty="0" smtClean="0"/>
              <a:t>•  Newsletters</a:t>
            </a:r>
            <a:endParaRPr lang="en-US" sz="2000" dirty="0"/>
          </a:p>
          <a:p>
            <a:r>
              <a:rPr lang="en-US" sz="2000" dirty="0" smtClean="0"/>
              <a:t>•  Letters</a:t>
            </a:r>
            <a:endParaRPr lang="en-US" sz="2000" dirty="0"/>
          </a:p>
          <a:p>
            <a:r>
              <a:rPr lang="en-US" sz="2000" dirty="0" smtClean="0"/>
              <a:t>•  Emails </a:t>
            </a:r>
          </a:p>
          <a:p>
            <a:r>
              <a:rPr lang="en-US" sz="2000" dirty="0" smtClean="0"/>
              <a:t>•  Automated phone message</a:t>
            </a:r>
            <a:endParaRPr lang="en-US" sz="2000" dirty="0"/>
          </a:p>
          <a:p>
            <a:endParaRPr lang="en-US" b="1" i="1" dirty="0" smtClean="0"/>
          </a:p>
        </p:txBody>
      </p:sp>
      <p:pic>
        <p:nvPicPr>
          <p:cNvPr id="14"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a:xfrm>
            <a:off x="6781429" y="972170"/>
            <a:ext cx="1561488" cy="1463566"/>
          </a:xfrm>
        </p:spPr>
      </p:pic>
    </p:spTree>
    <p:extLst>
      <p:ext uri="{BB962C8B-B14F-4D97-AF65-F5344CB8AC3E}">
        <p14:creationId xmlns:p14="http://schemas.microsoft.com/office/powerpoint/2010/main" val="1056185588"/>
      </p:ext>
    </p:extLst>
  </p:cSld>
  <p:clrMapOvr>
    <a:masterClrMapping/>
  </p:clrMapOvr>
</p:sld>
</file>

<file path=ppt/theme/theme1.xml><?xml version="1.0" encoding="utf-8"?>
<a:theme xmlns:a="http://schemas.openxmlformats.org/drawingml/2006/main" name="BCPS PPT Template_final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BCPS PPT Template_final 3</Template>
  <TotalTime>2566</TotalTime>
  <Words>820</Words>
  <Application>Microsoft Macintosh PowerPoint</Application>
  <PresentationFormat>On-screen Show (4:3)</PresentationFormat>
  <Paragraphs>99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BCPS PPT Template_final 3</vt:lpstr>
      <vt:lpstr>Accreditation (AdvancED) STANDARD #1: PURPOSE AND DIRECTION</vt:lpstr>
      <vt:lpstr>IMPORTANCE  OF ACCREDITATION</vt:lpstr>
      <vt:lpstr>  ACCREDITATION STANDARDS </vt:lpstr>
      <vt:lpstr>The BEST Blueprint &amp; AdvancED Accreditation Standards Correlation </vt:lpstr>
      <vt:lpstr>AdvancEd Standard #1: PURPOSE &amp; DIRECTION</vt:lpstr>
      <vt:lpstr>INDICATORS for Purpose and Direction </vt:lpstr>
      <vt:lpstr> Indicator 1.1 - The school engages in a systematic, inclusive, and comprehensive process to review, revise, and communicate a school purpose for student success. </vt:lpstr>
      <vt:lpstr>Indicator 1.2 - The school leadership and staff commit to a culture that is based on shared values and beliefs about teaching and learning and supports challenging, equitable educational programs and learning experiences for all students that include achievement of learning, thinking, and life skills. </vt:lpstr>
      <vt:lpstr>Indicator 1.3 - The school’s leadership implements a continuous improvement process that provides clear direction for improving conditions that support student learning.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School Name</dc:title>
  <dc:creator>Cathleen D. Gates</dc:creator>
  <cp:lastModifiedBy>admin1</cp:lastModifiedBy>
  <cp:revision>110</cp:revision>
  <cp:lastPrinted>2015-10-06T18:54:29Z</cp:lastPrinted>
  <dcterms:created xsi:type="dcterms:W3CDTF">2015-03-11T00:38:10Z</dcterms:created>
  <dcterms:modified xsi:type="dcterms:W3CDTF">2015-10-06T20:03:15Z</dcterms:modified>
</cp:coreProperties>
</file>