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0" r:id="rId2"/>
    <p:sldId id="341" r:id="rId3"/>
    <p:sldId id="328" r:id="rId4"/>
    <p:sldId id="342" r:id="rId5"/>
    <p:sldId id="343" r:id="rId6"/>
    <p:sldId id="344" r:id="rId7"/>
    <p:sldId id="329" r:id="rId8"/>
    <p:sldId id="326" r:id="rId9"/>
    <p:sldId id="327" r:id="rId10"/>
    <p:sldId id="336" r:id="rId11"/>
    <p:sldId id="345" r:id="rId12"/>
    <p:sldId id="334" r:id="rId13"/>
    <p:sldId id="346" r:id="rId14"/>
    <p:sldId id="347" r:id="rId15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41"/>
            <p14:sldId id="328"/>
            <p14:sldId id="342"/>
            <p14:sldId id="343"/>
            <p14:sldId id="344"/>
            <p14:sldId id="329"/>
            <p14:sldId id="326"/>
            <p14:sldId id="327"/>
            <p14:sldId id="336"/>
            <p14:sldId id="345"/>
            <p14:sldId id="334"/>
            <p14:sldId id="346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F1F8"/>
    <a:srgbClr val="70B75E"/>
    <a:srgbClr val="FFCF01"/>
    <a:srgbClr val="6A2C91"/>
    <a:srgbClr val="2EAFA4"/>
    <a:srgbClr val="F15D22"/>
    <a:srgbClr val="FFE794"/>
    <a:srgbClr val="0095D3"/>
    <a:srgbClr val="00A5E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6980" autoAdjust="0"/>
  </p:normalViewPr>
  <p:slideViewPr>
    <p:cSldViewPr snapToGrid="0" showGuides="1">
      <p:cViewPr>
        <p:scale>
          <a:sx n="100" d="100"/>
          <a:sy n="100" d="100"/>
        </p:scale>
        <p:origin x="-832" y="104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16"/>
    </p:cViewPr>
  </p:sorterViewPr>
  <p:notesViewPr>
    <p:cSldViewPr snapToGrid="0">
      <p:cViewPr varScale="1">
        <p:scale>
          <a:sx n="103" d="100"/>
          <a:sy n="103" d="100"/>
        </p:scale>
        <p:origin x="-3952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9/21/16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65100" y="5519738"/>
            <a:ext cx="1168400" cy="116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5100" y="165100"/>
            <a:ext cx="8805863" cy="1895475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949" y="547160"/>
            <a:ext cx="7466014" cy="3249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100" cap="all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357" y="901702"/>
            <a:ext cx="5761567" cy="10921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2080"/>
              </a:lnSpc>
              <a:spcBef>
                <a:spcPts val="0"/>
              </a:spcBef>
              <a:buNone/>
              <a:defRPr sz="1400" spc="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11300" y="5519738"/>
            <a:ext cx="7459663" cy="116840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BCPS_Logo_Round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5708372"/>
            <a:ext cx="778395" cy="802720"/>
          </a:xfrm>
          <a:prstGeom prst="rect">
            <a:avLst/>
          </a:prstGeom>
        </p:spPr>
      </p:pic>
      <p:pic>
        <p:nvPicPr>
          <p:cNvPr id="17" name="Picture 16" descr="Broward Count PS Tex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848" y="6007100"/>
            <a:ext cx="5451476" cy="200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CPS_Symbol_White.png"/>
          <p:cNvPicPr>
            <a:picLocks noChangeAspect="1"/>
          </p:cNvPicPr>
          <p:nvPr userDrawn="1"/>
        </p:nvPicPr>
        <p:blipFill>
          <a:blip r:embed="rId2">
            <a:alphaModFix amt="19000"/>
          </a:blip>
          <a:srcRect r="12150" b="14710"/>
          <a:stretch>
            <a:fillRect/>
          </a:stretch>
        </p:blipFill>
        <p:spPr>
          <a:xfrm>
            <a:off x="5292731" y="1737260"/>
            <a:ext cx="3678232" cy="43031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CPS_Symbol_White.png"/>
          <p:cNvPicPr>
            <a:picLocks noChangeAspect="1"/>
          </p:cNvPicPr>
          <p:nvPr userDrawn="1"/>
        </p:nvPicPr>
        <p:blipFill>
          <a:blip r:embed="rId2">
            <a:alphaModFix amt="59000"/>
          </a:blip>
          <a:srcRect r="12150" b="14710"/>
          <a:stretch>
            <a:fillRect/>
          </a:stretch>
        </p:blipFill>
        <p:spPr>
          <a:xfrm>
            <a:off x="5292731" y="1737260"/>
            <a:ext cx="3678232" cy="43031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1646758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5100" y="1265238"/>
            <a:ext cx="8805863" cy="4775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BCPS_Symbol_White.png"/>
          <p:cNvPicPr>
            <a:picLocks noChangeAspect="1"/>
          </p:cNvPicPr>
          <p:nvPr userDrawn="1"/>
        </p:nvPicPr>
        <p:blipFill>
          <a:blip r:embed="rId2">
            <a:alphaModFix amt="59000"/>
          </a:blip>
          <a:srcRect r="12150" b="14710"/>
          <a:stretch>
            <a:fillRect/>
          </a:stretch>
        </p:blipFill>
        <p:spPr>
          <a:xfrm>
            <a:off x="5292731" y="1737260"/>
            <a:ext cx="3678232" cy="43031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09771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0067" y="5497513"/>
            <a:ext cx="1248833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5100" y="5667374"/>
            <a:ext cx="1020763" cy="1020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BCPS_Logo_Round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83" y="5787775"/>
            <a:ext cx="778395" cy="80272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646759" y="6242583"/>
            <a:ext cx="4072459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5099" y="6210300"/>
            <a:ext cx="8805863" cy="477838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01600" y="2311400"/>
            <a:ext cx="9042400" cy="2870200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6600"/>
                </a:solidFill>
              </a:rPr>
              <a:t>AdvancED Accreditation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6600"/>
                </a:solidFill>
              </a:rPr>
              <a:t>External Review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FF6600"/>
                </a:solidFill>
              </a:rPr>
              <a:t>October 23-26,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" y="381000"/>
            <a:ext cx="8572500" cy="1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/>
        </p:nvSpPr>
        <p:spPr bwMode="auto">
          <a:xfrm>
            <a:off x="177800" y="165100"/>
            <a:ext cx="8737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kern="1200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kern="12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400" b="1" kern="12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kern="12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600" b="1" kern="12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699560"/>
            <a:ext cx="8691563" cy="12689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Advanc-ed </a:t>
            </a:r>
            <a:r>
              <a:rPr lang="en-US" sz="4900" b="1" dirty="0"/>
              <a:t>ASSIST Portfolio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2514600"/>
            <a:ext cx="738455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• Executive Summary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• Self </a:t>
            </a:r>
            <a:r>
              <a:rPr lang="en-US" sz="3200" b="1" dirty="0">
                <a:solidFill>
                  <a:srgbClr val="FF6600"/>
                </a:solidFill>
              </a:rPr>
              <a:t>Assessment 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• Stakeholder </a:t>
            </a:r>
            <a:r>
              <a:rPr lang="en-US" sz="3200" b="1" dirty="0">
                <a:solidFill>
                  <a:srgbClr val="FF6600"/>
                </a:solidFill>
              </a:rPr>
              <a:t>Feedback Diagnostic 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• Student </a:t>
            </a:r>
            <a:r>
              <a:rPr lang="en-US" sz="3200" b="1" dirty="0">
                <a:solidFill>
                  <a:srgbClr val="FF6600"/>
                </a:solidFill>
              </a:rPr>
              <a:t>Performance Diagnostic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• AdvancED </a:t>
            </a:r>
            <a:r>
              <a:rPr lang="en-US" sz="3200" b="1" dirty="0">
                <a:solidFill>
                  <a:srgbClr val="FF6600"/>
                </a:solidFill>
              </a:rPr>
              <a:t>Assurances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3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" y="0"/>
            <a:ext cx="8788400" cy="990600"/>
          </a:xfrm>
        </p:spPr>
        <p:txBody>
          <a:bodyPr/>
          <a:lstStyle/>
          <a:p>
            <a:pPr algn="ctr"/>
            <a:r>
              <a:rPr lang="en-US" sz="3600" dirty="0" smtClean="0"/>
              <a:t>PREPARATIONS FOR ACCREDITATION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11500" y="3708400"/>
            <a:ext cx="2908300" cy="2374900"/>
          </a:xfrm>
        </p:spPr>
        <p:txBody>
          <a:bodyPr/>
          <a:lstStyle/>
          <a:p>
            <a:pPr algn="ctr"/>
            <a:r>
              <a:rPr lang="en-US" sz="2000" b="1" dirty="0" smtClean="0"/>
              <a:t>Accreditation Standards: </a:t>
            </a:r>
          </a:p>
          <a:p>
            <a:pPr algn="ctr"/>
            <a:r>
              <a:rPr lang="en-US" dirty="0" smtClean="0"/>
              <a:t>• Imbedded in SIPs</a:t>
            </a:r>
          </a:p>
          <a:p>
            <a:pPr algn="ctr"/>
            <a:r>
              <a:rPr lang="en-US" dirty="0" smtClean="0"/>
              <a:t>• Schools collect and post in SIP artifacts that demonstrate alignment to Accreditation </a:t>
            </a:r>
            <a:r>
              <a:rPr lang="en-US" dirty="0"/>
              <a:t>S</a:t>
            </a:r>
            <a:r>
              <a:rPr lang="en-US" dirty="0" smtClean="0"/>
              <a:t>tandards</a:t>
            </a:r>
          </a:p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65100" y="1257300"/>
            <a:ext cx="2882900" cy="2260600"/>
          </a:xfrm>
        </p:spPr>
        <p:txBody>
          <a:bodyPr anchor="t"/>
          <a:lstStyle/>
          <a:p>
            <a:pPr algn="ctr"/>
            <a:r>
              <a:rPr lang="en-US" sz="2000" b="1" dirty="0" smtClean="0"/>
              <a:t>Informational Meetings:</a:t>
            </a:r>
          </a:p>
          <a:p>
            <a:pPr algn="ctr"/>
            <a:r>
              <a:rPr lang="en-US" sz="1400" dirty="0" smtClean="0"/>
              <a:t>Office of Service presented Accreditation  information at North, Central, South, and District Advisory meetings </a:t>
            </a:r>
            <a:r>
              <a:rPr lang="en-US" sz="1400" dirty="0"/>
              <a:t>e</a:t>
            </a:r>
            <a:r>
              <a:rPr lang="en-US" sz="1400" dirty="0" smtClean="0"/>
              <a:t>ach month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08700" y="1244600"/>
            <a:ext cx="2857500" cy="2311400"/>
          </a:xfrm>
        </p:spPr>
        <p:txBody>
          <a:bodyPr anchor="ctr"/>
          <a:lstStyle/>
          <a:p>
            <a:pPr algn="ctr"/>
            <a:r>
              <a:rPr lang="en-US" sz="2000" b="1" dirty="0" smtClean="0"/>
              <a:t>Quarterly School Improvement Training: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pecific components of Accreditation discussed at half-day sessions for administrators and            SAC Chairs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1536700"/>
            <a:ext cx="26670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OSQ staff trained by AdvancED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Support Team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" y="3784600"/>
            <a:ext cx="260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OSQ staff </a:t>
            </a:r>
            <a:r>
              <a:rPr lang="en-US" sz="2400" b="1" dirty="0" smtClean="0">
                <a:solidFill>
                  <a:srgbClr val="FF0000"/>
                </a:solidFill>
              </a:rPr>
              <a:t>participates on other district/school AdvancED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 Teams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3746500"/>
            <a:ext cx="25781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AdvancED Stakeholder Survey for Parents, Students and Staff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</a:rPr>
              <a:t>tilized by all Broward County Public Schools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5900" y="6261099"/>
            <a:ext cx="8534399" cy="406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STAKEHOLDER SURVEY RESULTS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0500" y="1282700"/>
            <a:ext cx="3073400" cy="4737100"/>
          </a:xfrm>
        </p:spPr>
        <p:txBody>
          <a:bodyPr/>
          <a:lstStyle/>
          <a:p>
            <a:endParaRPr lang="en-US" sz="2000" b="1" dirty="0" smtClean="0">
              <a:solidFill>
                <a:srgbClr val="00A5E3"/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A5E3"/>
              </a:solidFill>
              <a:latin typeface="Arial"/>
              <a:cs typeface="Arial"/>
            </a:endParaRP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EVERY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BROWARD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COUNTY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PUBLIC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SCHOOL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CONDUCTED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STAKEHOLDER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SURVEYS IN </a:t>
            </a:r>
          </a:p>
          <a:p>
            <a:r>
              <a:rPr lang="en-US" sz="2800" b="1" i="1" dirty="0" smtClean="0">
                <a:solidFill>
                  <a:srgbClr val="00A5E3"/>
                </a:solidFill>
                <a:latin typeface="Arial"/>
                <a:cs typeface="Arial"/>
              </a:rPr>
              <a:t>MARCH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9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0100" y="1308100"/>
            <a:ext cx="257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AdvancED Recommended 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Survey Quotas:</a:t>
            </a:r>
          </a:p>
          <a:p>
            <a:pPr algn="ctr"/>
            <a:endParaRPr lang="en-US" sz="800" b="1" dirty="0"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Parents – 20%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Students – 40%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Staff – 60%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500" y="12573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"/>
                <a:cs typeface="Arial"/>
              </a:rPr>
              <a:t>Student Surveys</a:t>
            </a:r>
            <a:r>
              <a:rPr lang="en-US" sz="2400" b="1" dirty="0">
                <a:solidFill>
                  <a:srgbClr val="0095D3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100%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of SBBC schools </a:t>
            </a:r>
            <a:r>
              <a:rPr lang="en-US" sz="2400" b="1" dirty="0">
                <a:latin typeface="Arial"/>
                <a:cs typeface="Arial"/>
              </a:rPr>
              <a:t>met quota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5800" y="3619500"/>
            <a:ext cx="267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rgbClr val="0095D3"/>
                </a:solidFill>
                <a:latin typeface="Arial"/>
                <a:cs typeface="Arial"/>
              </a:rPr>
              <a:t>Parent Surveys: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87%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of SBBC schools met quota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7600" y="3797300"/>
            <a:ext cx="281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rial"/>
                <a:cs typeface="Arial"/>
              </a:rPr>
              <a:t>Staff Surveys</a:t>
            </a:r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100%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of SBBC schools </a:t>
            </a:r>
            <a:r>
              <a:rPr lang="en-US" sz="2400" b="1" dirty="0">
                <a:latin typeface="Arial"/>
                <a:cs typeface="Arial"/>
              </a:rPr>
              <a:t>met quota</a:t>
            </a:r>
          </a:p>
          <a:p>
            <a:pPr algn="ctr"/>
            <a:endParaRPr lang="en-US" sz="24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5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35100" y="6261099"/>
            <a:ext cx="7454899" cy="381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9701" y="165100"/>
            <a:ext cx="6642100" cy="1168400"/>
          </a:xfrm>
        </p:spPr>
        <p:txBody>
          <a:bodyPr/>
          <a:lstStyle/>
          <a:p>
            <a:r>
              <a:rPr lang="en-US" sz="4400" dirty="0"/>
              <a:t>ACCREDITATION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00" y="1701801"/>
            <a:ext cx="85725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The Accreditation Team report will include:</a:t>
            </a:r>
          </a:p>
          <a:p>
            <a:endParaRPr lang="en-US" sz="800" dirty="0">
              <a:solidFill>
                <a:srgbClr val="0095D3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		•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Recognition of Strong Practices </a:t>
            </a:r>
          </a:p>
          <a:p>
            <a:endParaRPr lang="en-U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		•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Areas for Improvement to the System</a:t>
            </a:r>
          </a:p>
          <a:p>
            <a:endParaRPr lang="en-US" sz="2800" dirty="0">
              <a:solidFill>
                <a:srgbClr val="0095D3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   In two years, the district will be required to report to</a:t>
            </a:r>
          </a:p>
          <a:p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   AdvancED its progress in addressing the team’s</a:t>
            </a:r>
          </a:p>
          <a:p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   Improvement Priorities. </a:t>
            </a:r>
          </a:p>
        </p:txBody>
      </p:sp>
    </p:spTree>
    <p:extLst>
      <p:ext uri="{BB962C8B-B14F-4D97-AF65-F5344CB8AC3E}">
        <p14:creationId xmlns:p14="http://schemas.microsoft.com/office/powerpoint/2010/main" val="42684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464" y="459180"/>
            <a:ext cx="7919720" cy="5939790"/>
          </a:xfrm>
          <a:custGeom>
            <a:avLst/>
            <a:gdLst/>
            <a:ahLst/>
            <a:cxnLst/>
            <a:rect l="l" t="t" r="r" b="b"/>
            <a:pathLst>
              <a:path w="7919720" h="5939790">
                <a:moveTo>
                  <a:pt x="0" y="5939624"/>
                </a:moveTo>
                <a:lnTo>
                  <a:pt x="7919464" y="5939624"/>
                </a:lnTo>
                <a:lnTo>
                  <a:pt x="7919464" y="0"/>
                </a:lnTo>
                <a:lnTo>
                  <a:pt x="0" y="0"/>
                </a:lnTo>
                <a:lnTo>
                  <a:pt x="0" y="5939624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838200"/>
            <a:ext cx="4267200" cy="891540"/>
          </a:xfrm>
          <a:custGeom>
            <a:avLst/>
            <a:gdLst/>
            <a:ahLst/>
            <a:cxnLst/>
            <a:rect l="l" t="t" r="r" b="b"/>
            <a:pathLst>
              <a:path w="4284980" h="815339">
                <a:moveTo>
                  <a:pt x="0" y="814984"/>
                </a:moveTo>
                <a:lnTo>
                  <a:pt x="4284649" y="814984"/>
                </a:lnTo>
                <a:lnTo>
                  <a:pt x="4284649" y="0"/>
                </a:lnTo>
                <a:lnTo>
                  <a:pt x="0" y="0"/>
                </a:lnTo>
                <a:lnTo>
                  <a:pt x="0" y="814984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693" y="4608944"/>
            <a:ext cx="6110605" cy="608330"/>
          </a:xfrm>
          <a:custGeom>
            <a:avLst/>
            <a:gdLst/>
            <a:ahLst/>
            <a:cxnLst/>
            <a:rect l="l" t="t" r="r" b="b"/>
            <a:pathLst>
              <a:path w="6110605" h="608329">
                <a:moveTo>
                  <a:pt x="0" y="608075"/>
                </a:moveTo>
                <a:lnTo>
                  <a:pt x="6110262" y="608075"/>
                </a:lnTo>
                <a:lnTo>
                  <a:pt x="6110262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pPr algn="ctr"/>
            <a:endParaRPr lang="en-US" sz="1000" b="1" spc="-5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spc="-5" dirty="0" smtClean="0">
                <a:solidFill>
                  <a:schemeClr val="bg1"/>
                </a:solidFill>
              </a:rPr>
              <a:t>O</a:t>
            </a:r>
            <a:r>
              <a:rPr lang="en-US" sz="2400" b="1" spc="-10" dirty="0" smtClean="0">
                <a:solidFill>
                  <a:schemeClr val="bg1"/>
                </a:solidFill>
              </a:rPr>
              <a:t>ffice </a:t>
            </a:r>
            <a:r>
              <a:rPr lang="en-US" sz="2400" b="1" spc="-10" dirty="0">
                <a:solidFill>
                  <a:schemeClr val="bg1"/>
                </a:solidFill>
              </a:rPr>
              <a:t>of Service Quality</a:t>
            </a:r>
            <a:r>
              <a:rPr lang="en-US" sz="2400" b="1" spc="-5" dirty="0">
                <a:solidFill>
                  <a:schemeClr val="bg1"/>
                </a:solidFill>
              </a:rPr>
              <a:t> </a:t>
            </a:r>
            <a:r>
              <a:rPr lang="en-US" sz="2400" b="1" spc="-110" dirty="0">
                <a:solidFill>
                  <a:schemeClr val="bg1"/>
                </a:solidFill>
              </a:rPr>
              <a:t>754‐321-3850</a:t>
            </a:r>
            <a:r>
              <a:rPr lang="en-US" sz="1400" dirty="0"/>
              <a:t/>
            </a:r>
            <a:br>
              <a:rPr lang="en-US" sz="1400" dirty="0"/>
            </a:b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53172" y="5657058"/>
            <a:ext cx="92710" cy="45085"/>
          </a:xfrm>
          <a:custGeom>
            <a:avLst/>
            <a:gdLst/>
            <a:ahLst/>
            <a:cxnLst/>
            <a:rect l="l" t="t" r="r" b="b"/>
            <a:pathLst>
              <a:path w="92710" h="45085">
                <a:moveTo>
                  <a:pt x="16630" y="0"/>
                </a:moveTo>
                <a:lnTo>
                  <a:pt x="7539" y="173"/>
                </a:lnTo>
                <a:lnTo>
                  <a:pt x="1727" y="704"/>
                </a:lnTo>
                <a:lnTo>
                  <a:pt x="0" y="952"/>
                </a:lnTo>
                <a:lnTo>
                  <a:pt x="9255" y="17029"/>
                </a:lnTo>
                <a:lnTo>
                  <a:pt x="47061" y="41491"/>
                </a:lnTo>
                <a:lnTo>
                  <a:pt x="72132" y="44617"/>
                </a:lnTo>
                <a:lnTo>
                  <a:pt x="82077" y="44213"/>
                </a:lnTo>
                <a:lnTo>
                  <a:pt x="89161" y="43381"/>
                </a:lnTo>
                <a:lnTo>
                  <a:pt x="92534" y="42783"/>
                </a:lnTo>
                <a:lnTo>
                  <a:pt x="81584" y="27194"/>
                </a:lnTo>
                <a:lnTo>
                  <a:pt x="41259" y="3320"/>
                </a:lnTo>
                <a:lnTo>
                  <a:pt x="16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288" y="5877705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58038" y="0"/>
                </a:moveTo>
                <a:lnTo>
                  <a:pt x="2019" y="0"/>
                </a:lnTo>
                <a:lnTo>
                  <a:pt x="0" y="2019"/>
                </a:lnTo>
                <a:lnTo>
                  <a:pt x="0" y="7023"/>
                </a:lnTo>
                <a:lnTo>
                  <a:pt x="2019" y="9055"/>
                </a:lnTo>
                <a:lnTo>
                  <a:pt x="52374" y="9055"/>
                </a:lnTo>
                <a:lnTo>
                  <a:pt x="55130" y="3873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5036" y="5882231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7990" y="5877705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17640" y="0"/>
                </a:moveTo>
                <a:lnTo>
                  <a:pt x="342" y="0"/>
                </a:lnTo>
                <a:lnTo>
                  <a:pt x="596" y="3721"/>
                </a:lnTo>
                <a:lnTo>
                  <a:pt x="0" y="9055"/>
                </a:lnTo>
                <a:lnTo>
                  <a:pt x="28307" y="9055"/>
                </a:lnTo>
                <a:lnTo>
                  <a:pt x="22809" y="3403"/>
                </a:lnTo>
                <a:lnTo>
                  <a:pt x="1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5058" y="5877705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12953" y="0"/>
                </a:moveTo>
                <a:lnTo>
                  <a:pt x="7531" y="0"/>
                </a:lnTo>
                <a:lnTo>
                  <a:pt x="3251" y="4444"/>
                </a:lnTo>
                <a:lnTo>
                  <a:pt x="0" y="9055"/>
                </a:lnTo>
                <a:lnTo>
                  <a:pt x="16738" y="9055"/>
                </a:lnTo>
                <a:lnTo>
                  <a:pt x="14883" y="2501"/>
                </a:lnTo>
                <a:lnTo>
                  <a:pt x="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1558" y="5858941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60" h="9525">
                <a:moveTo>
                  <a:pt x="73190" y="0"/>
                </a:moveTo>
                <a:lnTo>
                  <a:pt x="2031" y="0"/>
                </a:lnTo>
                <a:lnTo>
                  <a:pt x="0" y="2019"/>
                </a:lnTo>
                <a:lnTo>
                  <a:pt x="0" y="7035"/>
                </a:lnTo>
                <a:lnTo>
                  <a:pt x="2031" y="9067"/>
                </a:lnTo>
                <a:lnTo>
                  <a:pt x="64312" y="9067"/>
                </a:lnTo>
                <a:lnTo>
                  <a:pt x="68414" y="3886"/>
                </a:lnTo>
                <a:lnTo>
                  <a:pt x="73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3794" y="58634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47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5130" y="5840175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43027" y="0"/>
                </a:moveTo>
                <a:lnTo>
                  <a:pt x="2018" y="0"/>
                </a:lnTo>
                <a:lnTo>
                  <a:pt x="0" y="2032"/>
                </a:lnTo>
                <a:lnTo>
                  <a:pt x="0" y="7035"/>
                </a:lnTo>
                <a:lnTo>
                  <a:pt x="2018" y="9067"/>
                </a:lnTo>
                <a:lnTo>
                  <a:pt x="40829" y="9067"/>
                </a:lnTo>
                <a:lnTo>
                  <a:pt x="41401" y="4368"/>
                </a:lnTo>
                <a:lnTo>
                  <a:pt x="43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0972" y="5840174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48920" y="0"/>
                </a:moveTo>
                <a:lnTo>
                  <a:pt x="12141" y="0"/>
                </a:lnTo>
                <a:lnTo>
                  <a:pt x="6134" y="2438"/>
                </a:lnTo>
                <a:lnTo>
                  <a:pt x="0" y="9067"/>
                </a:lnTo>
                <a:lnTo>
                  <a:pt x="37274" y="9067"/>
                </a:lnTo>
                <a:lnTo>
                  <a:pt x="45212" y="3898"/>
                </a:lnTo>
                <a:lnTo>
                  <a:pt x="57872" y="2069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666" y="5840174"/>
            <a:ext cx="60325" cy="9525"/>
          </a:xfrm>
          <a:custGeom>
            <a:avLst/>
            <a:gdLst/>
            <a:ahLst/>
            <a:cxnLst/>
            <a:rect l="l" t="t" r="r" b="b"/>
            <a:pathLst>
              <a:path w="60325" h="9525">
                <a:moveTo>
                  <a:pt x="58204" y="0"/>
                </a:moveTo>
                <a:lnTo>
                  <a:pt x="3314" y="0"/>
                </a:lnTo>
                <a:lnTo>
                  <a:pt x="2412" y="4952"/>
                </a:lnTo>
                <a:lnTo>
                  <a:pt x="0" y="9067"/>
                </a:lnTo>
                <a:lnTo>
                  <a:pt x="58204" y="9067"/>
                </a:lnTo>
                <a:lnTo>
                  <a:pt x="60236" y="7035"/>
                </a:lnTo>
                <a:lnTo>
                  <a:pt x="60236" y="2031"/>
                </a:lnTo>
                <a:lnTo>
                  <a:pt x="58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7017" y="58401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29527" y="0"/>
                </a:moveTo>
                <a:lnTo>
                  <a:pt x="0" y="0"/>
                </a:lnTo>
                <a:lnTo>
                  <a:pt x="7543" y="2019"/>
                </a:lnTo>
                <a:lnTo>
                  <a:pt x="16662" y="9067"/>
                </a:lnTo>
                <a:lnTo>
                  <a:pt x="32853" y="9067"/>
                </a:lnTo>
                <a:lnTo>
                  <a:pt x="30656" y="5257"/>
                </a:lnTo>
                <a:lnTo>
                  <a:pt x="29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1790" y="582142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876" y="0"/>
                </a:moveTo>
                <a:lnTo>
                  <a:pt x="0" y="0"/>
                </a:lnTo>
                <a:lnTo>
                  <a:pt x="3365" y="4165"/>
                </a:lnTo>
                <a:lnTo>
                  <a:pt x="4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1108" y="5821424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8285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23"/>
                </a:lnTo>
                <a:lnTo>
                  <a:pt x="2019" y="9054"/>
                </a:lnTo>
                <a:lnTo>
                  <a:pt x="41655" y="9054"/>
                </a:lnTo>
                <a:lnTo>
                  <a:pt x="44157" y="4762"/>
                </a:lnTo>
                <a:lnTo>
                  <a:pt x="4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9855" y="5821423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70" h="9525">
                <a:moveTo>
                  <a:pt x="50037" y="0"/>
                </a:moveTo>
                <a:lnTo>
                  <a:pt x="0" y="0"/>
                </a:lnTo>
                <a:lnTo>
                  <a:pt x="1536" y="3403"/>
                </a:lnTo>
                <a:lnTo>
                  <a:pt x="1854" y="9054"/>
                </a:lnTo>
                <a:lnTo>
                  <a:pt x="50037" y="9054"/>
                </a:lnTo>
                <a:lnTo>
                  <a:pt x="52070" y="7022"/>
                </a:lnTo>
                <a:lnTo>
                  <a:pt x="52070" y="2031"/>
                </a:lnTo>
                <a:lnTo>
                  <a:pt x="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39804" y="5821424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7878" y="0"/>
                </a:moveTo>
                <a:lnTo>
                  <a:pt x="0" y="0"/>
                </a:lnTo>
                <a:lnTo>
                  <a:pt x="1943" y="9054"/>
                </a:lnTo>
                <a:lnTo>
                  <a:pt x="45998" y="9054"/>
                </a:lnTo>
                <a:lnTo>
                  <a:pt x="46163" y="4127"/>
                </a:lnTo>
                <a:lnTo>
                  <a:pt x="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9842" y="580720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38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592" y="5802670"/>
            <a:ext cx="59690" cy="9525"/>
          </a:xfrm>
          <a:custGeom>
            <a:avLst/>
            <a:gdLst/>
            <a:ahLst/>
            <a:cxnLst/>
            <a:rect l="l" t="t" r="r" b="b"/>
            <a:pathLst>
              <a:path w="59689" h="9525">
                <a:moveTo>
                  <a:pt x="57378" y="0"/>
                </a:moveTo>
                <a:lnTo>
                  <a:pt x="0" y="0"/>
                </a:lnTo>
                <a:lnTo>
                  <a:pt x="5905" y="2425"/>
                </a:lnTo>
                <a:lnTo>
                  <a:pt x="11010" y="9054"/>
                </a:lnTo>
                <a:lnTo>
                  <a:pt x="57378" y="9054"/>
                </a:lnTo>
                <a:lnTo>
                  <a:pt x="59423" y="7035"/>
                </a:lnTo>
                <a:lnTo>
                  <a:pt x="59423" y="2019"/>
                </a:lnTo>
                <a:lnTo>
                  <a:pt x="57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1394" y="5802671"/>
            <a:ext cx="73025" cy="9525"/>
          </a:xfrm>
          <a:custGeom>
            <a:avLst/>
            <a:gdLst/>
            <a:ahLst/>
            <a:cxnLst/>
            <a:rect l="l" t="t" r="r" b="b"/>
            <a:pathLst>
              <a:path w="73025" h="9525">
                <a:moveTo>
                  <a:pt x="72529" y="0"/>
                </a:moveTo>
                <a:lnTo>
                  <a:pt x="0" y="0"/>
                </a:lnTo>
                <a:lnTo>
                  <a:pt x="2679" y="4279"/>
                </a:lnTo>
                <a:lnTo>
                  <a:pt x="4686" y="9054"/>
                </a:lnTo>
                <a:lnTo>
                  <a:pt x="61544" y="9054"/>
                </a:lnTo>
                <a:lnTo>
                  <a:pt x="66306" y="2578"/>
                </a:lnTo>
                <a:lnTo>
                  <a:pt x="72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1635" y="578844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36" y="0"/>
                </a:lnTo>
              </a:path>
            </a:pathLst>
          </a:custGeom>
          <a:ln w="10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7999" y="5769666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044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0302" y="575092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98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7511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70" y="0"/>
                </a:moveTo>
                <a:lnTo>
                  <a:pt x="2031" y="0"/>
                </a:lnTo>
                <a:lnTo>
                  <a:pt x="0" y="2031"/>
                </a:lnTo>
                <a:lnTo>
                  <a:pt x="0" y="7035"/>
                </a:lnTo>
                <a:lnTo>
                  <a:pt x="2031" y="9054"/>
                </a:lnTo>
                <a:lnTo>
                  <a:pt x="46470" y="9054"/>
                </a:lnTo>
                <a:lnTo>
                  <a:pt x="48501" y="7035"/>
                </a:lnTo>
                <a:lnTo>
                  <a:pt x="48501" y="2031"/>
                </a:lnTo>
                <a:lnTo>
                  <a:pt x="4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1732" y="5655816"/>
            <a:ext cx="59690" cy="76835"/>
          </a:xfrm>
          <a:custGeom>
            <a:avLst/>
            <a:gdLst/>
            <a:ahLst/>
            <a:cxnLst/>
            <a:rect l="l" t="t" r="r" b="b"/>
            <a:pathLst>
              <a:path w="59689" h="76835">
                <a:moveTo>
                  <a:pt x="57402" y="0"/>
                </a:moveTo>
                <a:lnTo>
                  <a:pt x="14603" y="25349"/>
                </a:lnTo>
                <a:lnTo>
                  <a:pt x="0" y="68176"/>
                </a:lnTo>
                <a:lnTo>
                  <a:pt x="277" y="72123"/>
                </a:lnTo>
                <a:lnTo>
                  <a:pt x="289" y="74650"/>
                </a:lnTo>
                <a:lnTo>
                  <a:pt x="2284" y="76657"/>
                </a:lnTo>
                <a:lnTo>
                  <a:pt x="7300" y="76657"/>
                </a:lnTo>
                <a:lnTo>
                  <a:pt x="9332" y="74650"/>
                </a:lnTo>
                <a:lnTo>
                  <a:pt x="9267" y="70165"/>
                </a:lnTo>
                <a:lnTo>
                  <a:pt x="10037" y="61067"/>
                </a:lnTo>
                <a:lnTo>
                  <a:pt x="37051" y="16595"/>
                </a:lnTo>
                <a:lnTo>
                  <a:pt x="54900" y="9067"/>
                </a:lnTo>
                <a:lnTo>
                  <a:pt x="57402" y="9067"/>
                </a:lnTo>
                <a:lnTo>
                  <a:pt x="59434" y="7035"/>
                </a:lnTo>
                <a:lnTo>
                  <a:pt x="59434" y="2044"/>
                </a:lnTo>
                <a:lnTo>
                  <a:pt x="57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0760" y="5896233"/>
            <a:ext cx="99695" cy="114300"/>
          </a:xfrm>
          <a:custGeom>
            <a:avLst/>
            <a:gdLst/>
            <a:ahLst/>
            <a:cxnLst/>
            <a:rect l="l" t="t" r="r" b="b"/>
            <a:pathLst>
              <a:path w="99695" h="114300">
                <a:moveTo>
                  <a:pt x="0" y="76"/>
                </a:moveTo>
                <a:lnTo>
                  <a:pt x="7697" y="39442"/>
                </a:lnTo>
                <a:lnTo>
                  <a:pt x="24098" y="74881"/>
                </a:lnTo>
                <a:lnTo>
                  <a:pt x="48010" y="105208"/>
                </a:lnTo>
                <a:lnTo>
                  <a:pt x="57444" y="113976"/>
                </a:lnTo>
                <a:lnTo>
                  <a:pt x="59035" y="113755"/>
                </a:lnTo>
                <a:lnTo>
                  <a:pt x="60282" y="110302"/>
                </a:lnTo>
                <a:lnTo>
                  <a:pt x="61471" y="103986"/>
                </a:lnTo>
                <a:lnTo>
                  <a:pt x="62890" y="95174"/>
                </a:lnTo>
                <a:lnTo>
                  <a:pt x="64827" y="84235"/>
                </a:lnTo>
                <a:lnTo>
                  <a:pt x="67567" y="71538"/>
                </a:lnTo>
                <a:lnTo>
                  <a:pt x="71400" y="57450"/>
                </a:lnTo>
                <a:lnTo>
                  <a:pt x="76611" y="42342"/>
                </a:lnTo>
                <a:lnTo>
                  <a:pt x="77657" y="39944"/>
                </a:lnTo>
                <a:lnTo>
                  <a:pt x="39438" y="39944"/>
                </a:lnTo>
                <a:lnTo>
                  <a:pt x="39109" y="24280"/>
                </a:lnTo>
                <a:lnTo>
                  <a:pt x="42954" y="9682"/>
                </a:lnTo>
                <a:lnTo>
                  <a:pt x="46559" y="953"/>
                </a:lnTo>
                <a:lnTo>
                  <a:pt x="0" y="76"/>
                </a:lnTo>
                <a:close/>
              </a:path>
              <a:path w="99695" h="114300">
                <a:moveTo>
                  <a:pt x="82930" y="0"/>
                </a:moveTo>
                <a:lnTo>
                  <a:pt x="68503" y="9682"/>
                </a:lnTo>
                <a:lnTo>
                  <a:pt x="55893" y="21104"/>
                </a:lnTo>
                <a:lnTo>
                  <a:pt x="45899" y="31979"/>
                </a:lnTo>
                <a:lnTo>
                  <a:pt x="39438" y="39944"/>
                </a:lnTo>
                <a:lnTo>
                  <a:pt x="77657" y="39944"/>
                </a:lnTo>
                <a:lnTo>
                  <a:pt x="83487" y="26580"/>
                </a:lnTo>
                <a:lnTo>
                  <a:pt x="92318" y="10533"/>
                </a:lnTo>
                <a:lnTo>
                  <a:pt x="99191" y="203"/>
                </a:lnTo>
                <a:lnTo>
                  <a:pt x="8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9554" y="5896303"/>
            <a:ext cx="231775" cy="151765"/>
          </a:xfrm>
          <a:custGeom>
            <a:avLst/>
            <a:gdLst/>
            <a:ahLst/>
            <a:cxnLst/>
            <a:rect l="l" t="t" r="r" b="b"/>
            <a:pathLst>
              <a:path w="231775" h="151764">
                <a:moveTo>
                  <a:pt x="29452" y="0"/>
                </a:moveTo>
                <a:lnTo>
                  <a:pt x="13748" y="37076"/>
                </a:lnTo>
                <a:lnTo>
                  <a:pt x="2242" y="86192"/>
                </a:lnTo>
                <a:lnTo>
                  <a:pt x="0" y="125426"/>
                </a:lnTo>
                <a:lnTo>
                  <a:pt x="161" y="130628"/>
                </a:lnTo>
                <a:lnTo>
                  <a:pt x="34911" y="150965"/>
                </a:lnTo>
                <a:lnTo>
                  <a:pt x="38340" y="151283"/>
                </a:lnTo>
                <a:lnTo>
                  <a:pt x="41274" y="151283"/>
                </a:lnTo>
                <a:lnTo>
                  <a:pt x="54806" y="147464"/>
                </a:lnTo>
                <a:lnTo>
                  <a:pt x="64146" y="137498"/>
                </a:lnTo>
                <a:lnTo>
                  <a:pt x="67182" y="125426"/>
                </a:lnTo>
                <a:lnTo>
                  <a:pt x="160134" y="125426"/>
                </a:lnTo>
                <a:lnTo>
                  <a:pt x="191630" y="97757"/>
                </a:lnTo>
                <a:lnTo>
                  <a:pt x="211893" y="68983"/>
                </a:lnTo>
                <a:lnTo>
                  <a:pt x="46514" y="68983"/>
                </a:lnTo>
                <a:lnTo>
                  <a:pt x="45600" y="68008"/>
                </a:lnTo>
                <a:lnTo>
                  <a:pt x="46639" y="61506"/>
                </a:lnTo>
                <a:lnTo>
                  <a:pt x="48825" y="50766"/>
                </a:lnTo>
                <a:lnTo>
                  <a:pt x="51359" y="37004"/>
                </a:lnTo>
                <a:lnTo>
                  <a:pt x="53405" y="21726"/>
                </a:lnTo>
                <a:lnTo>
                  <a:pt x="54182" y="6004"/>
                </a:lnTo>
                <a:lnTo>
                  <a:pt x="41820" y="726"/>
                </a:lnTo>
                <a:lnTo>
                  <a:pt x="29452" y="0"/>
                </a:lnTo>
                <a:close/>
              </a:path>
              <a:path w="231775" h="151764">
                <a:moveTo>
                  <a:pt x="160134" y="125426"/>
                </a:moveTo>
                <a:lnTo>
                  <a:pt x="67182" y="125426"/>
                </a:lnTo>
                <a:lnTo>
                  <a:pt x="70999" y="138955"/>
                </a:lnTo>
                <a:lnTo>
                  <a:pt x="80963" y="148299"/>
                </a:lnTo>
                <a:lnTo>
                  <a:pt x="95997" y="151283"/>
                </a:lnTo>
                <a:lnTo>
                  <a:pt x="99097" y="150965"/>
                </a:lnTo>
                <a:lnTo>
                  <a:pt x="138188" y="138064"/>
                </a:lnTo>
                <a:lnTo>
                  <a:pt x="160134" y="125426"/>
                </a:lnTo>
                <a:close/>
              </a:path>
              <a:path w="231775" h="151764">
                <a:moveTo>
                  <a:pt x="115315" y="0"/>
                </a:moveTo>
                <a:lnTo>
                  <a:pt x="76987" y="0"/>
                </a:lnTo>
                <a:lnTo>
                  <a:pt x="76106" y="3696"/>
                </a:lnTo>
                <a:lnTo>
                  <a:pt x="73696" y="12606"/>
                </a:lnTo>
                <a:lnTo>
                  <a:pt x="69530" y="25584"/>
                </a:lnTo>
                <a:lnTo>
                  <a:pt x="63634" y="40541"/>
                </a:lnTo>
                <a:lnTo>
                  <a:pt x="55974" y="55625"/>
                </a:lnTo>
                <a:lnTo>
                  <a:pt x="46514" y="68983"/>
                </a:lnTo>
                <a:lnTo>
                  <a:pt x="211893" y="68983"/>
                </a:lnTo>
                <a:lnTo>
                  <a:pt x="228751" y="26048"/>
                </a:lnTo>
                <a:lnTo>
                  <a:pt x="231374" y="12320"/>
                </a:lnTo>
                <a:lnTo>
                  <a:pt x="152281" y="3696"/>
                </a:lnTo>
                <a:lnTo>
                  <a:pt x="118006" y="3696"/>
                </a:lnTo>
                <a:lnTo>
                  <a:pt x="115315" y="0"/>
                </a:lnTo>
                <a:close/>
              </a:path>
              <a:path w="231775" h="151764">
                <a:moveTo>
                  <a:pt x="118387" y="0"/>
                </a:moveTo>
                <a:lnTo>
                  <a:pt x="118006" y="3696"/>
                </a:lnTo>
                <a:lnTo>
                  <a:pt x="152281" y="3696"/>
                </a:lnTo>
                <a:lnTo>
                  <a:pt x="118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87017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69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35"/>
                </a:lnTo>
                <a:lnTo>
                  <a:pt x="2019" y="9054"/>
                </a:lnTo>
                <a:lnTo>
                  <a:pt x="46469" y="9054"/>
                </a:lnTo>
                <a:lnTo>
                  <a:pt x="48488" y="7035"/>
                </a:lnTo>
                <a:lnTo>
                  <a:pt x="48488" y="2031"/>
                </a:lnTo>
                <a:lnTo>
                  <a:pt x="4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89795" y="5773681"/>
            <a:ext cx="135699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20890" y="5773681"/>
            <a:ext cx="123380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2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-304800" y="961311"/>
            <a:ext cx="5486400" cy="2019791"/>
          </a:xfrm>
          <a:prstGeom prst="rect">
            <a:avLst/>
          </a:prstGeom>
        </p:spPr>
        <p:txBody>
          <a:bodyPr vert="horz" wrap="square" lIns="0" tIns="49537" rIns="0" bIns="0" rtlCol="0">
            <a:spAutoFit/>
          </a:bodyPr>
          <a:lstStyle/>
          <a:p>
            <a:pPr marL="1172845" algn="ctr"/>
            <a:r>
              <a:rPr sz="3200" dirty="0" smtClean="0"/>
              <a:t>T</a:t>
            </a:r>
            <a:r>
              <a:rPr sz="3200" spc="-25" dirty="0" smtClean="0"/>
              <a:t>HANK </a:t>
            </a:r>
            <a:r>
              <a:rPr sz="3200" spc="-30" dirty="0" smtClean="0"/>
              <a:t>Y</a:t>
            </a:r>
            <a:r>
              <a:rPr sz="3200" dirty="0" smtClean="0"/>
              <a:t>O</a:t>
            </a:r>
            <a:r>
              <a:rPr sz="3200" spc="-35" dirty="0" smtClean="0"/>
              <a:t>U</a:t>
            </a:r>
            <a:r>
              <a:rPr sz="3200" spc="-15" dirty="0" smtClean="0"/>
              <a:t>!</a:t>
            </a:r>
            <a:r>
              <a:rPr lang="en-US" sz="3200" spc="-15" dirty="0" smtClean="0"/>
              <a:t/>
            </a:r>
            <a:br>
              <a:rPr lang="en-US" sz="3200" spc="-15" dirty="0" smtClean="0"/>
            </a:br>
            <a:r>
              <a:rPr lang="en-US" sz="3200" spc="-15" dirty="0" smtClean="0"/>
              <a:t/>
            </a:r>
            <a:br>
              <a:rPr lang="en-US" sz="3200" spc="-15" dirty="0" smtClean="0"/>
            </a:br>
            <a:r>
              <a:rPr lang="en-US" sz="3200" spc="-15" dirty="0" smtClean="0"/>
              <a:t/>
            </a:r>
            <a:br>
              <a:rPr lang="en-US" sz="3200" spc="-15" dirty="0" smtClean="0"/>
            </a:br>
            <a:endParaRPr sz="3200" spc="-15" dirty="0"/>
          </a:p>
        </p:txBody>
      </p:sp>
      <p:sp>
        <p:nvSpPr>
          <p:cNvPr id="34" name="object 34"/>
          <p:cNvSpPr/>
          <p:nvPr/>
        </p:nvSpPr>
        <p:spPr>
          <a:xfrm>
            <a:off x="2466975" y="2078038"/>
            <a:ext cx="4571998" cy="228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14600" y="4648201"/>
            <a:ext cx="5943600" cy="421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0640" algn="ctr">
              <a:lnSpc>
                <a:spcPct val="117100"/>
              </a:lnSpc>
            </a:pP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flipV="1">
            <a:off x="1600200" y="5181600"/>
            <a:ext cx="6248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294967295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7900" y="203200"/>
            <a:ext cx="7319963" cy="954088"/>
          </a:xfrm>
        </p:spPr>
        <p:txBody>
          <a:bodyPr/>
          <a:lstStyle/>
          <a:p>
            <a:pPr algn="ctr"/>
            <a:r>
              <a:rPr lang="en-US" sz="4000" dirty="0" smtClean="0"/>
              <a:t>AdvancED: FORMED IN 2006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20700" y="1485900"/>
            <a:ext cx="8191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800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</a:rPr>
              <a:t>North </a:t>
            </a:r>
            <a:r>
              <a:rPr lang="en-US" sz="2400" b="1" dirty="0">
                <a:solidFill>
                  <a:schemeClr val="accent1"/>
                </a:solidFill>
              </a:rPr>
              <a:t>Central Association Commission on Accreditation and School Improvement (NCA CASI</a:t>
            </a:r>
            <a:r>
              <a:rPr lang="en-US" sz="2400" b="1" dirty="0" smtClean="0">
                <a:solidFill>
                  <a:schemeClr val="accent1"/>
                </a:solidFill>
              </a:rPr>
              <a:t>) </a:t>
            </a:r>
          </a:p>
          <a:p>
            <a:pPr algn="just"/>
            <a:endParaRPr lang="en-US" sz="2400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</a:rPr>
              <a:t>+ Southern </a:t>
            </a:r>
            <a:r>
              <a:rPr lang="en-US" sz="2400" b="1" dirty="0">
                <a:solidFill>
                  <a:schemeClr val="accent1"/>
                </a:solidFill>
              </a:rPr>
              <a:t>Association of Colleges and Schools Council on Accreditation and School Improvement (SACS CASI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</a:p>
          <a:p>
            <a:pPr algn="just"/>
            <a:endParaRPr lang="en-US" sz="2400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</a:rPr>
              <a:t>+   National </a:t>
            </a:r>
            <a:r>
              <a:rPr lang="en-US" sz="2400" b="1" dirty="0">
                <a:solidFill>
                  <a:schemeClr val="accent1"/>
                </a:solidFill>
              </a:rPr>
              <a:t>Study of School Evaluation (NSSE) 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just"/>
            <a:endParaRPr lang="en-US" sz="2400" b="1" dirty="0">
              <a:solidFill>
                <a:schemeClr val="accent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/>
                </a:solidFill>
              </a:rPr>
              <a:t>=  Were joined together to form </a:t>
            </a:r>
            <a:r>
              <a:rPr lang="en-US" sz="3200" b="1" i="1" dirty="0" smtClean="0">
                <a:solidFill>
                  <a:srgbClr val="FF6600"/>
                </a:solidFill>
              </a:rPr>
              <a:t>AdvancED</a:t>
            </a:r>
            <a:endParaRPr lang="en-US" sz="3200" i="1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600" y="1244600"/>
            <a:ext cx="7912100" cy="4584700"/>
          </a:xfrm>
        </p:spPr>
        <p:txBody>
          <a:bodyPr/>
          <a:lstStyle/>
          <a:p>
            <a:r>
              <a:rPr lang="en-US" sz="2800" b="1" dirty="0" smtClean="0"/>
              <a:t>• </a:t>
            </a:r>
            <a:r>
              <a:rPr lang="en-US" sz="2800" b="1" dirty="0"/>
              <a:t>Broward County Schools, first accredited in </a:t>
            </a:r>
            <a:r>
              <a:rPr lang="en-US" sz="2800" b="1" dirty="0" smtClean="0"/>
              <a:t>1962</a:t>
            </a:r>
            <a:r>
              <a:rPr lang="en-US" sz="2800" b="1" dirty="0"/>
              <a:t>, must participate in an external review </a:t>
            </a:r>
            <a:r>
              <a:rPr lang="en-US" sz="2800" b="1" dirty="0" smtClean="0"/>
              <a:t>every </a:t>
            </a:r>
            <a:r>
              <a:rPr lang="en-US" sz="2800" b="1" dirty="0"/>
              <a:t>five years in order to retain </a:t>
            </a:r>
            <a:r>
              <a:rPr lang="en-US" sz="2800" b="1" dirty="0" smtClean="0"/>
              <a:t>AdvancED </a:t>
            </a:r>
            <a:r>
              <a:rPr lang="en-US" sz="2800" b="1" dirty="0"/>
              <a:t>School System Accreditation.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• </a:t>
            </a:r>
            <a:r>
              <a:rPr lang="en-US" sz="2800" b="1" dirty="0"/>
              <a:t>The team will review the system and its </a:t>
            </a:r>
            <a:r>
              <a:rPr lang="en-US" sz="2800" b="1" dirty="0" smtClean="0"/>
              <a:t>schools </a:t>
            </a:r>
            <a:r>
              <a:rPr lang="en-US" sz="2800" b="1" dirty="0"/>
              <a:t>to evaluate the system’s adherence </a:t>
            </a:r>
            <a:r>
              <a:rPr lang="en-US" sz="2800" b="1" dirty="0" smtClean="0"/>
              <a:t>to </a:t>
            </a:r>
            <a:r>
              <a:rPr lang="en-US" sz="2800" b="1" dirty="0"/>
              <a:t>the AdvancED Accreditation Standards.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1" y="279400"/>
            <a:ext cx="7670800" cy="800100"/>
          </a:xfrm>
        </p:spPr>
        <p:txBody>
          <a:bodyPr/>
          <a:lstStyle/>
          <a:p>
            <a:pPr algn="ctr"/>
            <a:r>
              <a:rPr lang="en-US" sz="4400" dirty="0"/>
              <a:t>PURPOSE FOR REVIEW</a:t>
            </a:r>
          </a:p>
        </p:txBody>
      </p:sp>
    </p:spTree>
    <p:extLst>
      <p:ext uri="{BB962C8B-B14F-4D97-AF65-F5344CB8AC3E}">
        <p14:creationId xmlns:p14="http://schemas.microsoft.com/office/powerpoint/2010/main" val="130748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47638"/>
            <a:ext cx="8729663" cy="944562"/>
          </a:xfrm>
        </p:spPr>
        <p:txBody>
          <a:bodyPr/>
          <a:lstStyle/>
          <a:p>
            <a:pPr algn="ctr"/>
            <a:r>
              <a:rPr lang="en-US" sz="4400" dirty="0">
                <a:latin typeface="+mn-lt"/>
                <a:ea typeface="ＭＳ Ｐゴシック"/>
              </a:rPr>
              <a:t>2011 ACCREDITATION </a:t>
            </a:r>
            <a:r>
              <a:rPr lang="en-US" sz="4400" dirty="0" smtClean="0">
                <a:latin typeface="+mn-lt"/>
                <a:ea typeface="ＭＳ Ｐゴシック"/>
              </a:rPr>
              <a:t>REPORT</a:t>
            </a:r>
            <a:endParaRPr lang="en-US" sz="4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8755432" cy="4788642"/>
          </a:xfrm>
        </p:spPr>
        <p:txBody>
          <a:bodyPr/>
          <a:lstStyle/>
          <a:p>
            <a:r>
              <a:rPr lang="en-US" sz="1800" b="1" dirty="0"/>
              <a:t>Required </a:t>
            </a:r>
            <a:r>
              <a:rPr lang="en-US" sz="1800" b="1" dirty="0" smtClean="0"/>
              <a:t>Action 1:</a:t>
            </a:r>
            <a:endParaRPr lang="en-US" sz="1800" b="1" dirty="0"/>
          </a:p>
          <a:p>
            <a:r>
              <a:rPr lang="en-US" sz="1800" dirty="0"/>
              <a:t>Design and implement a system wide policy and corresponding process to ensure the AdvancED Standards </a:t>
            </a:r>
            <a:r>
              <a:rPr lang="en-US" sz="1800" dirty="0" smtClean="0"/>
              <a:t>for Quality </a:t>
            </a:r>
            <a:r>
              <a:rPr lang="en-US" sz="1800" dirty="0"/>
              <a:t>Schools are assessed at every school and utilized to verify all schools meet the AdvancED </a:t>
            </a:r>
            <a:r>
              <a:rPr lang="en-US" sz="1800" dirty="0" smtClean="0"/>
              <a:t>accreditation standards.</a:t>
            </a:r>
          </a:p>
          <a:p>
            <a:r>
              <a:rPr lang="en-US" sz="1800" b="1" dirty="0" smtClean="0"/>
              <a:t>District Response:</a:t>
            </a:r>
          </a:p>
          <a:p>
            <a:r>
              <a:rPr lang="en-US" sz="1800" dirty="0" smtClean="0"/>
              <a:t>•  District-wide training on Accreditation Standards conducted regularly.</a:t>
            </a:r>
          </a:p>
          <a:p>
            <a:r>
              <a:rPr lang="en-US" sz="1800" dirty="0" smtClean="0"/>
              <a:t>•  School </a:t>
            </a:r>
            <a:r>
              <a:rPr lang="en-US" sz="1800" dirty="0"/>
              <a:t>trainings on ASSIST </a:t>
            </a:r>
            <a:r>
              <a:rPr lang="en-US" sz="1800" dirty="0" smtClean="0"/>
              <a:t> </a:t>
            </a:r>
            <a:r>
              <a:rPr lang="en-US" sz="1800" dirty="0"/>
              <a:t>include the self-assessment as a required component </a:t>
            </a:r>
            <a:r>
              <a:rPr lang="en-US" sz="1800" dirty="0" smtClean="0"/>
              <a:t>of the </a:t>
            </a:r>
            <a:r>
              <a:rPr lang="en-US" sz="1800" dirty="0"/>
              <a:t>School Improvement Plan.</a:t>
            </a:r>
          </a:p>
          <a:p>
            <a:r>
              <a:rPr lang="en-US" sz="1800" dirty="0" smtClean="0"/>
              <a:t>•  District and schools </a:t>
            </a:r>
            <a:r>
              <a:rPr lang="en-US" sz="1800" dirty="0"/>
              <a:t>to regularly include AdvancED Accreditation Standards in their agenda </a:t>
            </a:r>
            <a:r>
              <a:rPr lang="en-US" sz="1800" dirty="0" smtClean="0"/>
              <a:t>at staff meetings</a:t>
            </a:r>
            <a:r>
              <a:rPr lang="en-US" sz="1800" dirty="0"/>
              <a:t>, P.T.A. meetings and School Advisory Council meetings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•  District </a:t>
            </a:r>
            <a:r>
              <a:rPr lang="en-US" sz="1800" dirty="0"/>
              <a:t>created accreditation </a:t>
            </a:r>
            <a:r>
              <a:rPr lang="en-US" sz="1800" dirty="0" smtClean="0"/>
              <a:t>website has been created </a:t>
            </a:r>
            <a:r>
              <a:rPr lang="en-US" sz="1800" dirty="0"/>
              <a:t>with additional resources to educate schools </a:t>
            </a:r>
            <a:r>
              <a:rPr lang="en-US" sz="1800" dirty="0" smtClean="0"/>
              <a:t>and stakeholders </a:t>
            </a:r>
            <a:r>
              <a:rPr lang="en-US" sz="1800" dirty="0"/>
              <a:t>in standards.</a:t>
            </a:r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47638"/>
            <a:ext cx="8729663" cy="944562"/>
          </a:xfrm>
        </p:spPr>
        <p:txBody>
          <a:bodyPr/>
          <a:lstStyle/>
          <a:p>
            <a:pPr algn="ctr"/>
            <a:r>
              <a:rPr lang="en-US" sz="4400" dirty="0">
                <a:ea typeface="ＭＳ Ｐゴシック"/>
              </a:rPr>
              <a:t>2011 ACCREDITATION </a:t>
            </a:r>
            <a:r>
              <a:rPr lang="en-US" sz="4400" dirty="0" smtClean="0">
                <a:ea typeface="ＭＳ Ｐゴシック"/>
              </a:rPr>
              <a:t>REPORT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85368" y="1256558"/>
            <a:ext cx="8793532" cy="4979142"/>
          </a:xfrm>
        </p:spPr>
        <p:txBody>
          <a:bodyPr/>
          <a:lstStyle/>
          <a:p>
            <a:r>
              <a:rPr lang="en-US" sz="1800" b="1" dirty="0"/>
              <a:t>Required </a:t>
            </a:r>
            <a:r>
              <a:rPr lang="en-US" sz="1800" b="1" dirty="0" smtClean="0"/>
              <a:t>Action 2:</a:t>
            </a:r>
          </a:p>
          <a:p>
            <a:r>
              <a:rPr lang="en-US" sz="1800" dirty="0"/>
              <a:t>Proactively take aggressive action to showcase and promote Broward’s positive impact on its </a:t>
            </a:r>
            <a:r>
              <a:rPr lang="en-US" sz="1800" dirty="0" smtClean="0"/>
              <a:t>students. Strategically </a:t>
            </a:r>
            <a:r>
              <a:rPr lang="en-US" sz="1800" dirty="0"/>
              <a:t>plan to purposefully bridge the discernible gap between public perception and reality relative </a:t>
            </a:r>
            <a:r>
              <a:rPr lang="en-US" sz="1800" dirty="0" smtClean="0"/>
              <a:t>to Broward’s </a:t>
            </a:r>
            <a:r>
              <a:rPr lang="en-US" sz="1800" dirty="0"/>
              <a:t>performance and impact on the students it serves.</a:t>
            </a:r>
            <a:endParaRPr lang="en-US" sz="1800" b="1" dirty="0"/>
          </a:p>
          <a:p>
            <a:r>
              <a:rPr lang="en-US" sz="1800" b="1" dirty="0" smtClean="0"/>
              <a:t>District Response:</a:t>
            </a:r>
          </a:p>
          <a:p>
            <a:r>
              <a:rPr lang="en-US" sz="1800" dirty="0" smtClean="0"/>
              <a:t>•  </a:t>
            </a:r>
            <a:r>
              <a:rPr lang="en-US" sz="1800" dirty="0"/>
              <a:t>Superintendent Listening Tours and Conversations with the District are </a:t>
            </a:r>
            <a:r>
              <a:rPr lang="en-US" sz="1800" dirty="0" smtClean="0"/>
              <a:t>opportunities for stakeholders to </a:t>
            </a:r>
            <a:r>
              <a:rPr lang="en-US" sz="1800" dirty="0"/>
              <a:t>provide insight to District </a:t>
            </a:r>
            <a:r>
              <a:rPr lang="en-US" sz="1800" dirty="0" smtClean="0"/>
              <a:t>leadership about </a:t>
            </a:r>
            <a:r>
              <a:rPr lang="en-US" sz="1800" dirty="0"/>
              <a:t>issues facing the District and the educational priorities of the community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• Ed </a:t>
            </a:r>
            <a:r>
              <a:rPr lang="en-US" sz="1800" dirty="0"/>
              <a:t>Talk public forum </a:t>
            </a:r>
            <a:r>
              <a:rPr lang="en-US" sz="1800" dirty="0" smtClean="0"/>
              <a:t>implemented for District leaders to </a:t>
            </a:r>
            <a:r>
              <a:rPr lang="en-US" sz="1800" dirty="0"/>
              <a:t>obtain </a:t>
            </a:r>
            <a:r>
              <a:rPr lang="en-US" sz="1800" dirty="0" smtClean="0"/>
              <a:t>input </a:t>
            </a:r>
            <a:r>
              <a:rPr lang="en-US" sz="1800" dirty="0"/>
              <a:t>on the development and implementation of </a:t>
            </a:r>
            <a:r>
              <a:rPr lang="en-US" sz="1800" dirty="0" smtClean="0"/>
              <a:t>the District's </a:t>
            </a:r>
            <a:r>
              <a:rPr lang="en-US" sz="1800" dirty="0"/>
              <a:t>Strategic </a:t>
            </a:r>
            <a:r>
              <a:rPr lang="en-US" sz="1800" dirty="0" smtClean="0"/>
              <a:t>Plan</a:t>
            </a:r>
          </a:p>
          <a:p>
            <a:r>
              <a:rPr lang="en-US" sz="1800" dirty="0" smtClean="0"/>
              <a:t>• </a:t>
            </a:r>
            <a:r>
              <a:rPr lang="en-US" sz="1800" dirty="0"/>
              <a:t>The Office of Service Quality has been created and is devoted to assisting parents </a:t>
            </a:r>
            <a:r>
              <a:rPr lang="en-US" sz="1800" dirty="0" smtClean="0"/>
              <a:t>and community </a:t>
            </a:r>
            <a:r>
              <a:rPr lang="en-US" sz="1800" dirty="0"/>
              <a:t>members by linking them to available resources, providing </a:t>
            </a:r>
            <a:r>
              <a:rPr lang="en-US" sz="1800" dirty="0" smtClean="0"/>
              <a:t>accurate information </a:t>
            </a:r>
            <a:r>
              <a:rPr lang="en-US" sz="1800" dirty="0"/>
              <a:t>and resolving </a:t>
            </a:r>
            <a:r>
              <a:rPr lang="en-US" sz="1800" dirty="0" smtClean="0"/>
              <a:t>concerns. </a:t>
            </a:r>
            <a:endParaRPr lang="en-US" sz="1800" dirty="0"/>
          </a:p>
          <a:p>
            <a:r>
              <a:rPr lang="en-US" sz="1800" dirty="0" smtClean="0"/>
              <a:t>• </a:t>
            </a:r>
            <a:r>
              <a:rPr lang="en-US" sz="1800" dirty="0"/>
              <a:t>Marketing and </a:t>
            </a:r>
            <a:r>
              <a:rPr lang="en-US" sz="1800" dirty="0" smtClean="0"/>
              <a:t>Communication Plan has resulted in increased media relations, social media communications, and communications training for staff.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40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47638"/>
            <a:ext cx="8729663" cy="944562"/>
          </a:xfrm>
        </p:spPr>
        <p:txBody>
          <a:bodyPr/>
          <a:lstStyle/>
          <a:p>
            <a:pPr algn="ctr"/>
            <a:r>
              <a:rPr lang="en-US" sz="4400" dirty="0">
                <a:ea typeface="ＭＳ Ｐゴシック"/>
              </a:rPr>
              <a:t>2011 ACCREDITATION </a:t>
            </a:r>
            <a:r>
              <a:rPr lang="en-US" sz="4400" dirty="0" smtClean="0">
                <a:ea typeface="ＭＳ Ｐゴシック"/>
              </a:rPr>
              <a:t>REPORT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8755432" cy="4788642"/>
          </a:xfrm>
        </p:spPr>
        <p:txBody>
          <a:bodyPr/>
          <a:lstStyle/>
          <a:p>
            <a:r>
              <a:rPr lang="en-US" sz="1800" b="1" dirty="0"/>
              <a:t>Required </a:t>
            </a:r>
            <a:r>
              <a:rPr lang="en-US" sz="1800" b="1" dirty="0" smtClean="0"/>
              <a:t>Action 3: </a:t>
            </a:r>
            <a:r>
              <a:rPr lang="en-US" sz="1800" dirty="0"/>
              <a:t>Institute procedures to fully maximize the positive impact of the site-based approach to school leadership </a:t>
            </a:r>
            <a:r>
              <a:rPr lang="en-US" sz="1800" dirty="0" smtClean="0"/>
              <a:t>and decision</a:t>
            </a:r>
            <a:r>
              <a:rPr lang="en-US" sz="1800" dirty="0"/>
              <a:t>-making.</a:t>
            </a:r>
            <a:endParaRPr lang="en-US" sz="1800" b="1" dirty="0"/>
          </a:p>
          <a:p>
            <a:r>
              <a:rPr lang="en-US" sz="1800" b="1" dirty="0" smtClean="0"/>
              <a:t>District Response:</a:t>
            </a:r>
          </a:p>
          <a:p>
            <a:r>
              <a:rPr lang="en-US" sz="1800" dirty="0" smtClean="0"/>
              <a:t>• Schools </a:t>
            </a:r>
            <a:r>
              <a:rPr lang="en-US" sz="1800" dirty="0"/>
              <a:t>organized into cadres and sub-cadres where principals collaborate with </a:t>
            </a:r>
            <a:r>
              <a:rPr lang="en-US" sz="1800" dirty="0" smtClean="0"/>
              <a:t>each other </a:t>
            </a:r>
            <a:r>
              <a:rPr lang="en-US" sz="1800" dirty="0"/>
              <a:t>for professional learning communities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•  </a:t>
            </a:r>
            <a:r>
              <a:rPr lang="en-US" sz="1800" dirty="0"/>
              <a:t>The school supervision structure has been redesigned whereby directors who </a:t>
            </a:r>
            <a:r>
              <a:rPr lang="en-US" sz="1800" dirty="0" smtClean="0"/>
              <a:t>oversee schools </a:t>
            </a:r>
            <a:r>
              <a:rPr lang="en-US" sz="1800" dirty="0"/>
              <a:t>are deployed as coaches and mentors to principals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•  </a:t>
            </a:r>
            <a:r>
              <a:rPr lang="en-US" sz="1800" dirty="0"/>
              <a:t>School principals collaborate with their communities to develop </a:t>
            </a:r>
            <a:r>
              <a:rPr lang="en-US" sz="1800" dirty="0" smtClean="0"/>
              <a:t>individualized missions </a:t>
            </a:r>
            <a:r>
              <a:rPr lang="en-US" sz="1800" dirty="0"/>
              <a:t>and visions aligned with the District's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• </a:t>
            </a:r>
            <a:r>
              <a:rPr lang="en-US" sz="1800" dirty="0"/>
              <a:t>School performs annual self-assessment in ASSIST and take action based on </a:t>
            </a:r>
            <a:r>
              <a:rPr lang="en-US" sz="1800" dirty="0" smtClean="0"/>
              <a:t>results</a:t>
            </a:r>
          </a:p>
          <a:p>
            <a:r>
              <a:rPr lang="en-US" sz="1800" dirty="0" smtClean="0"/>
              <a:t>•  School </a:t>
            </a:r>
            <a:r>
              <a:rPr lang="en-US" sz="1800" dirty="0"/>
              <a:t>principals have the sole discretion to select and hire personnel (after </a:t>
            </a:r>
            <a:r>
              <a:rPr lang="en-US" sz="1800" dirty="0" smtClean="0"/>
              <a:t>all contractual </a:t>
            </a:r>
            <a:r>
              <a:rPr lang="en-US" sz="1800" dirty="0"/>
              <a:t>obligations are met, for example surplus and guaranteed transfers).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41300"/>
            <a:ext cx="8704263" cy="635000"/>
          </a:xfrm>
        </p:spPr>
        <p:txBody>
          <a:bodyPr/>
          <a:lstStyle/>
          <a:p>
            <a:pPr algn="ctr"/>
            <a:r>
              <a:rPr lang="en-US" sz="3200" dirty="0"/>
              <a:t>BENEFITS OF THE ACCREDITATION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AdvancED</a:t>
            </a:r>
            <a:endParaRPr lang="en-US" sz="2800" dirty="0">
              <a:solidFill>
                <a:srgbClr val="0095D3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School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System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Accreditation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process will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Demonstrate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to </a:t>
            </a:r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students</a:t>
            </a:r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,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parents and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Community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that the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District is</a:t>
            </a:r>
          </a:p>
          <a:p>
            <a:r>
              <a:rPr lang="en-US" sz="2800" dirty="0" smtClean="0">
                <a:solidFill>
                  <a:srgbClr val="0095D3"/>
                </a:solidFill>
                <a:latin typeface="Arial"/>
                <a:cs typeface="Arial"/>
              </a:rPr>
              <a:t>focused </a:t>
            </a:r>
            <a:r>
              <a:rPr lang="en-US" sz="2800" dirty="0">
                <a:solidFill>
                  <a:srgbClr val="0095D3"/>
                </a:solidFill>
                <a:latin typeface="Arial"/>
                <a:cs typeface="Arial"/>
              </a:rPr>
              <a:t>on: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77401"/>
            <a:ext cx="2336800" cy="2200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5800" y="1638300"/>
            <a:ext cx="273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/>
                <a:cs typeface="Arial"/>
              </a:rPr>
              <a:t>• Raising </a:t>
            </a:r>
            <a:endParaRPr lang="en-US" sz="24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Arial"/>
                <a:cs typeface="Arial"/>
              </a:rPr>
              <a:t>student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US" sz="2400" b="1" dirty="0" smtClean="0">
                <a:solidFill>
                  <a:schemeClr val="accent2"/>
                </a:solidFill>
                <a:latin typeface="Arial"/>
                <a:cs typeface="Arial"/>
              </a:rPr>
              <a:t>chievement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US" sz="2400" b="1" dirty="0" smtClean="0">
                <a:solidFill>
                  <a:schemeClr val="accent2"/>
                </a:solidFill>
                <a:latin typeface="Arial"/>
                <a:cs typeface="Arial"/>
              </a:rPr>
              <a:t>t all levels</a:t>
            </a:r>
            <a:endParaRPr lang="en-US" sz="2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7400" y="3924301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6323"/>
                </a:solidFill>
                <a:latin typeface="Arial"/>
                <a:cs typeface="Arial"/>
              </a:rPr>
              <a:t>• Providing </a:t>
            </a:r>
            <a:endParaRPr lang="en-US" sz="2400" b="1" dirty="0" smtClean="0">
              <a:solidFill>
                <a:srgbClr val="F26323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rgbClr val="F26323"/>
                </a:solidFill>
                <a:latin typeface="Arial"/>
                <a:cs typeface="Arial"/>
              </a:rPr>
              <a:t>safe </a:t>
            </a:r>
            <a:r>
              <a:rPr lang="en-US" sz="2400" b="1" dirty="0">
                <a:solidFill>
                  <a:srgbClr val="F26323"/>
                </a:solidFill>
                <a:latin typeface="Arial"/>
                <a:cs typeface="Arial"/>
              </a:rPr>
              <a:t>and enriching learning environments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8200" y="3911600"/>
            <a:ext cx="32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15D22"/>
                </a:solidFill>
                <a:latin typeface="Arial"/>
                <a:cs typeface="Arial"/>
              </a:rPr>
              <a:t>• </a:t>
            </a:r>
            <a:r>
              <a:rPr lang="en-US" sz="2000" b="1" dirty="0" smtClean="0">
                <a:solidFill>
                  <a:srgbClr val="F15D22"/>
                </a:solidFill>
                <a:latin typeface="Arial"/>
                <a:cs typeface="Arial"/>
              </a:rPr>
              <a:t>Maintaining </a:t>
            </a:r>
          </a:p>
          <a:p>
            <a:pPr algn="ctr"/>
            <a:r>
              <a:rPr lang="en-US" sz="2000" b="1" dirty="0" smtClean="0">
                <a:solidFill>
                  <a:srgbClr val="F15D22"/>
                </a:solidFill>
                <a:latin typeface="Arial"/>
                <a:cs typeface="Arial"/>
              </a:rPr>
              <a:t>efficient </a:t>
            </a:r>
            <a:r>
              <a:rPr lang="en-US" sz="2000" b="1" dirty="0">
                <a:solidFill>
                  <a:srgbClr val="F15D22"/>
                </a:solidFill>
                <a:latin typeface="Arial"/>
                <a:cs typeface="Arial"/>
              </a:rPr>
              <a:t>and </a:t>
            </a:r>
            <a:endParaRPr lang="en-US" sz="2000" b="1" dirty="0" smtClean="0">
              <a:solidFill>
                <a:srgbClr val="F15D22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15D22"/>
                </a:solidFill>
                <a:latin typeface="Arial"/>
                <a:cs typeface="Arial"/>
              </a:rPr>
              <a:t>e</a:t>
            </a:r>
            <a:r>
              <a:rPr lang="en-US" sz="2000" b="1" dirty="0" smtClean="0">
                <a:solidFill>
                  <a:srgbClr val="F15D22"/>
                </a:solidFill>
                <a:latin typeface="Arial"/>
                <a:cs typeface="Arial"/>
              </a:rPr>
              <a:t>ffective operations </a:t>
            </a:r>
            <a:r>
              <a:rPr lang="en-US" sz="2000" b="1" dirty="0">
                <a:solidFill>
                  <a:srgbClr val="F15D22"/>
                </a:solidFill>
                <a:latin typeface="Arial"/>
                <a:cs typeface="Arial"/>
              </a:rPr>
              <a:t>staffed by</a:t>
            </a:r>
          </a:p>
          <a:p>
            <a:pPr algn="ctr"/>
            <a:r>
              <a:rPr lang="en-US" sz="2000" b="1" dirty="0">
                <a:solidFill>
                  <a:srgbClr val="F15D22"/>
                </a:solidFill>
                <a:latin typeface="Arial"/>
                <a:cs typeface="Arial"/>
              </a:rPr>
              <a:t>  highly qualified </a:t>
            </a:r>
            <a:r>
              <a:rPr lang="en-US" sz="2000" b="1" dirty="0" smtClean="0">
                <a:solidFill>
                  <a:srgbClr val="F15D22"/>
                </a:solidFill>
                <a:latin typeface="Arial"/>
                <a:cs typeface="Arial"/>
              </a:rPr>
              <a:t>educators</a:t>
            </a:r>
            <a:endParaRPr lang="en-US" sz="2000" b="1" dirty="0">
              <a:solidFill>
                <a:srgbClr val="F15D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54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419100"/>
            <a:ext cx="8470901" cy="584200"/>
          </a:xfrm>
        </p:spPr>
        <p:txBody>
          <a:bodyPr/>
          <a:lstStyle/>
          <a:p>
            <a:pPr algn="ctr"/>
            <a:r>
              <a:rPr lang="en-US" sz="4400" dirty="0" smtClean="0"/>
              <a:t>ACCREDITATION STANDARDS</a:t>
            </a:r>
            <a:endParaRPr lang="en-US" sz="4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892800" y="3434080"/>
            <a:ext cx="50800" cy="45719"/>
          </a:xfrm>
        </p:spPr>
        <p:txBody>
          <a:bodyPr/>
          <a:lstStyle/>
          <a:p>
            <a:r>
              <a:rPr lang="en-US" i="1" dirty="0">
                <a:latin typeface="Arial"/>
                <a:cs typeface="Arial"/>
              </a:rPr>
              <a:t>Standard 2: Governance and Leadership 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The system operates under governance and leadership that promote and support student performance and school effectiveness.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47000" y="171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Content Placeholder 5" descr="BCPS Logo_reversed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3187700" y="3864032"/>
            <a:ext cx="2717800" cy="21496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19800" y="3746501"/>
            <a:ext cx="3035300" cy="221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5D3"/>
                </a:solidFill>
                <a:latin typeface="Arial"/>
                <a:cs typeface="Arial"/>
              </a:rPr>
              <a:t>Standard </a:t>
            </a:r>
            <a:r>
              <a:rPr lang="en-US" b="1" i="1" dirty="0" smtClean="0">
                <a:solidFill>
                  <a:srgbClr val="0095D3"/>
                </a:solidFill>
                <a:latin typeface="Arial"/>
                <a:cs typeface="Arial"/>
              </a:rPr>
              <a:t>5: </a:t>
            </a:r>
            <a:endParaRPr lang="en-US" b="1" i="1" dirty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r>
              <a:rPr lang="en-US" sz="1600" b="1" i="1" dirty="0" smtClean="0">
                <a:solidFill>
                  <a:srgbClr val="FF6600"/>
                </a:solidFill>
                <a:latin typeface="Arial"/>
                <a:cs typeface="Arial"/>
              </a:rPr>
              <a:t>Using Results for Continuous Improvement</a:t>
            </a:r>
            <a:endParaRPr lang="en-US" sz="1600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i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system implements a comprehensive assessment system that generates a range of data about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student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learning and system effectiveness and uses the results to guide continuous improvement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3225800" y="3759200"/>
            <a:ext cx="2730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95D3"/>
                </a:solidFill>
                <a:latin typeface="Arial"/>
                <a:cs typeface="Arial"/>
              </a:rPr>
              <a:t>Standard </a:t>
            </a:r>
            <a:r>
              <a:rPr lang="en-US" b="1" i="1" dirty="0" smtClean="0">
                <a:solidFill>
                  <a:srgbClr val="0095D3"/>
                </a:solidFill>
                <a:latin typeface="Arial"/>
                <a:cs typeface="Arial"/>
              </a:rPr>
              <a:t>4: </a:t>
            </a:r>
            <a:endParaRPr lang="en-US" b="1" i="1" dirty="0">
              <a:solidFill>
                <a:srgbClr val="0095D3"/>
              </a:solidFill>
              <a:latin typeface="Arial"/>
              <a:cs typeface="Arial"/>
            </a:endParaRPr>
          </a:p>
          <a:p>
            <a:pPr algn="ctr"/>
            <a:r>
              <a:rPr lang="en-US" b="1" i="1" dirty="0" smtClean="0">
                <a:solidFill>
                  <a:srgbClr val="FF6600"/>
                </a:solidFill>
                <a:latin typeface="Arial"/>
                <a:cs typeface="Arial"/>
              </a:rPr>
              <a:t>Resources and </a:t>
            </a:r>
          </a:p>
          <a:p>
            <a:pPr algn="ctr"/>
            <a:r>
              <a:rPr lang="en-US" b="1" i="1" dirty="0" smtClean="0">
                <a:solidFill>
                  <a:srgbClr val="FF6600"/>
                </a:solidFill>
                <a:latin typeface="Arial"/>
                <a:cs typeface="Arial"/>
              </a:rPr>
              <a:t>Support Systems</a:t>
            </a:r>
            <a:endParaRPr lang="en-US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sz="1600" i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i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system has resources and provides services in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all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schools that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support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its purpose and direction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ensure success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all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students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" y="3721101"/>
            <a:ext cx="285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3D0"/>
                </a:solidFill>
                <a:latin typeface="Arial"/>
                <a:cs typeface="Arial"/>
              </a:rPr>
              <a:t>Standard 3: </a:t>
            </a:r>
          </a:p>
          <a:p>
            <a:pPr algn="ctr"/>
            <a:r>
              <a:rPr lang="en-US" b="1" i="1" dirty="0">
                <a:solidFill>
                  <a:srgbClr val="FF6600"/>
                </a:solidFill>
                <a:latin typeface="Arial"/>
                <a:cs typeface="Arial"/>
              </a:rPr>
              <a:t>Teaching </a:t>
            </a:r>
            <a:r>
              <a:rPr lang="en-US" b="1" i="1" dirty="0" smtClean="0">
                <a:solidFill>
                  <a:srgbClr val="FF6600"/>
                </a:solidFill>
                <a:latin typeface="Arial"/>
                <a:cs typeface="Arial"/>
              </a:rPr>
              <a:t>and </a:t>
            </a:r>
          </a:p>
          <a:p>
            <a:pPr algn="ctr"/>
            <a:r>
              <a:rPr lang="en-US" b="1" i="1" dirty="0" smtClean="0">
                <a:solidFill>
                  <a:srgbClr val="FF6600"/>
                </a:solidFill>
                <a:latin typeface="Arial"/>
                <a:cs typeface="Arial"/>
              </a:rPr>
              <a:t>Assessing </a:t>
            </a:r>
            <a:r>
              <a:rPr lang="en-US" b="1" i="1" dirty="0">
                <a:solidFill>
                  <a:srgbClr val="FF6600"/>
                </a:solidFill>
                <a:latin typeface="Arial"/>
                <a:cs typeface="Arial"/>
              </a:rPr>
              <a:t>for Learning 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curriculum, instructional design and assessment practices guide and ensure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teacher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effectiveness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nd student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learning.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4900" y="1295401"/>
            <a:ext cx="2717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Arial"/>
                <a:cs typeface="Arial"/>
              </a:rPr>
              <a:t>Standard 2:</a:t>
            </a:r>
            <a:r>
              <a:rPr lang="en-US" sz="2000" b="1" i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b="1" i="1" dirty="0">
                <a:solidFill>
                  <a:srgbClr val="FF6600"/>
                </a:solidFill>
                <a:latin typeface="Arial"/>
                <a:cs typeface="Arial"/>
              </a:rPr>
              <a:t>Governance and Leadership</a:t>
            </a:r>
            <a:r>
              <a:rPr lang="en-US" b="1" i="1" dirty="0">
                <a:latin typeface="Arial"/>
                <a:cs typeface="Arial"/>
              </a:rPr>
              <a:t> </a:t>
            </a:r>
            <a:endParaRPr lang="en-US" b="1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system operates under governance and leadership that promote and support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student performance and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school effectiveness.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5800" y="1333500"/>
            <a:ext cx="274320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95D3"/>
                </a:solidFill>
                <a:latin typeface="Arial"/>
                <a:cs typeface="Arial"/>
              </a:rPr>
              <a:t>Standard 1: </a:t>
            </a:r>
          </a:p>
          <a:p>
            <a:pPr algn="ctr"/>
            <a:r>
              <a:rPr lang="en-US" b="1" i="1" dirty="0">
                <a:solidFill>
                  <a:srgbClr val="FF6600"/>
                </a:solidFill>
                <a:latin typeface="Arial"/>
                <a:cs typeface="Arial"/>
              </a:rPr>
              <a:t>Purpose and Direction</a:t>
            </a:r>
          </a:p>
          <a:p>
            <a:pPr algn="ctr"/>
            <a:endParaRPr lang="en-US" sz="800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US" sz="1400" i="1" dirty="0">
                <a:solidFill>
                  <a:srgbClr val="FF6600"/>
                </a:solidFill>
                <a:latin typeface="Arial"/>
                <a:cs typeface="Arial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The system maintains and communicates at 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all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levels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of the organization 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34846"/>
            <a:ext cx="2222500" cy="2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6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5900" y="6261099"/>
            <a:ext cx="8534399" cy="406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685800"/>
          </a:xfrm>
        </p:spPr>
        <p:txBody>
          <a:bodyPr/>
          <a:lstStyle/>
          <a:p>
            <a:pPr algn="ctr"/>
            <a:r>
              <a:rPr lang="en-US" altLang="en-US" sz="3200" dirty="0">
                <a:ea typeface="ＭＳ Ｐゴシック" pitchFamily="34" charset="-128"/>
              </a:rPr>
              <a:t>ACCREDITATION </a:t>
            </a:r>
            <a:r>
              <a:rPr lang="en-US" altLang="en-US" sz="3200" dirty="0" smtClean="0">
                <a:ea typeface="ＭＳ Ｐゴシック" pitchFamily="34" charset="-128"/>
              </a:rPr>
              <a:t>TEAM RESPONSIBILITIES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0500" y="1320800"/>
            <a:ext cx="2806699" cy="4699000"/>
          </a:xfrm>
        </p:spPr>
        <p:txBody>
          <a:bodyPr/>
          <a:lstStyle/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000" b="1" dirty="0" smtClean="0">
              <a:solidFill>
                <a:srgbClr val="00A5E3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0A5E3"/>
                </a:solidFill>
                <a:latin typeface="Arial Narrow Bold"/>
                <a:cs typeface="Arial Narrow Bold"/>
              </a:rPr>
              <a:t>A team of trained</a:t>
            </a:r>
          </a:p>
          <a:p>
            <a:endParaRPr lang="en-US" sz="2800" dirty="0" smtClean="0">
              <a:solidFill>
                <a:srgbClr val="00A5E3"/>
              </a:solidFill>
              <a:latin typeface="Arial Narrow Bold"/>
              <a:cs typeface="Arial Narrow Bold"/>
            </a:endParaRPr>
          </a:p>
          <a:p>
            <a:r>
              <a:rPr lang="en-US" sz="2800" dirty="0" smtClean="0">
                <a:solidFill>
                  <a:srgbClr val="00A5E3"/>
                </a:solidFill>
                <a:latin typeface="Arial Narrow Bold"/>
                <a:cs typeface="Arial Narrow Bold"/>
              </a:rPr>
              <a:t>professionals from</a:t>
            </a:r>
          </a:p>
          <a:p>
            <a:endParaRPr lang="en-US" sz="2800" dirty="0" smtClean="0">
              <a:solidFill>
                <a:srgbClr val="00A5E3"/>
              </a:solidFill>
              <a:latin typeface="Arial Narrow Bold"/>
              <a:cs typeface="Arial Narrow Bold"/>
            </a:endParaRPr>
          </a:p>
          <a:p>
            <a:r>
              <a:rPr lang="en-US" sz="2800" dirty="0" smtClean="0">
                <a:solidFill>
                  <a:srgbClr val="00A5E3"/>
                </a:solidFill>
                <a:latin typeface="Arial Narrow Bold"/>
                <a:cs typeface="Arial Narrow Bold"/>
              </a:rPr>
              <a:t>across the state </a:t>
            </a:r>
          </a:p>
          <a:p>
            <a:endParaRPr lang="en-US" sz="2800" dirty="0">
              <a:solidFill>
                <a:srgbClr val="00A5E3"/>
              </a:solidFill>
              <a:latin typeface="Arial Narrow Bold"/>
              <a:cs typeface="Arial Narrow Bold"/>
            </a:endParaRPr>
          </a:p>
          <a:p>
            <a:r>
              <a:rPr lang="en-US" sz="2800" dirty="0">
                <a:solidFill>
                  <a:srgbClr val="00A5E3"/>
                </a:solidFill>
                <a:latin typeface="Arial Narrow Bold"/>
                <a:cs typeface="Arial Narrow Bold"/>
              </a:rPr>
              <a:t>a</a:t>
            </a:r>
            <a:r>
              <a:rPr lang="en-US" sz="2800" dirty="0" smtClean="0">
                <a:solidFill>
                  <a:srgbClr val="00A5E3"/>
                </a:solidFill>
                <a:latin typeface="Arial Narrow Bold"/>
                <a:cs typeface="Arial Narrow Bold"/>
              </a:rPr>
              <a:t>nd </a:t>
            </a:r>
            <a:r>
              <a:rPr lang="en-US" sz="2800" dirty="0">
                <a:solidFill>
                  <a:srgbClr val="00A5E3"/>
                </a:solidFill>
                <a:latin typeface="Arial Narrow Bold"/>
                <a:cs typeface="Arial Narrow Bold"/>
              </a:rPr>
              <a:t>nation will: </a:t>
            </a:r>
          </a:p>
          <a:p>
            <a:endParaRPr lang="en-US" sz="2000" i="1" dirty="0">
              <a:solidFill>
                <a:srgbClr val="00A5E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9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7700" y="1308100"/>
            <a:ext cx="270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•  Review Broward County </a:t>
            </a:r>
            <a:r>
              <a:rPr lang="en-US" sz="2400" b="1" dirty="0" smtClean="0">
                <a:latin typeface="Arial"/>
                <a:cs typeface="Arial"/>
              </a:rPr>
              <a:t>Schools’ </a:t>
            </a:r>
            <a:r>
              <a:rPr lang="en-US" sz="2400" b="1" dirty="0">
                <a:latin typeface="Arial"/>
                <a:cs typeface="Arial"/>
              </a:rPr>
              <a:t>documents </a:t>
            </a:r>
            <a:r>
              <a:rPr lang="en-US" sz="2400" b="1" dirty="0" smtClean="0">
                <a:latin typeface="Arial"/>
                <a:cs typeface="Arial"/>
              </a:rPr>
              <a:t>and </a:t>
            </a:r>
            <a:r>
              <a:rPr lang="en-US" sz="2400" b="1" dirty="0">
                <a:latin typeface="Arial"/>
                <a:cs typeface="Arial"/>
              </a:rPr>
              <a:t>performance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1397000"/>
            <a:ext cx="231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•  Interview </a:t>
            </a:r>
            <a:r>
              <a:rPr lang="en-US" sz="2400" b="1" dirty="0">
                <a:latin typeface="Arial"/>
                <a:cs typeface="Arial"/>
              </a:rPr>
              <a:t>system, school and community</a:t>
            </a:r>
          </a:p>
          <a:p>
            <a:pPr algn="ctr"/>
            <a:r>
              <a:rPr lang="en-US" sz="2400" b="1" dirty="0">
                <a:latin typeface="Arial"/>
                <a:cs typeface="Arial"/>
              </a:rPr>
              <a:t>  </a:t>
            </a:r>
            <a:r>
              <a:rPr lang="en-US" sz="2400" b="1" dirty="0" smtClean="0">
                <a:latin typeface="Arial"/>
                <a:cs typeface="Arial"/>
              </a:rPr>
              <a:t>stakeholders</a:t>
            </a:r>
            <a:endParaRPr lang="en-US" sz="24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5800" y="3619500"/>
            <a:ext cx="267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•  </a:t>
            </a:r>
            <a:r>
              <a:rPr lang="en-US" sz="2400" b="1" dirty="0">
                <a:latin typeface="Arial"/>
                <a:cs typeface="Arial"/>
              </a:rPr>
              <a:t>Conduct 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site </a:t>
            </a:r>
            <a:r>
              <a:rPr lang="en-US" sz="2400" b="1" dirty="0">
                <a:latin typeface="Arial"/>
                <a:cs typeface="Arial"/>
              </a:rPr>
              <a:t>reviews 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of </a:t>
            </a:r>
            <a:r>
              <a:rPr lang="en-US" sz="2400" b="1" dirty="0">
                <a:latin typeface="Arial"/>
                <a:cs typeface="Arial"/>
              </a:rPr>
              <a:t>several schools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4900" y="3987800"/>
            <a:ext cx="278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•  Observe system and school practices in action </a:t>
            </a:r>
            <a:endParaRPr lang="en-US" sz="24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4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13684</TotalTime>
  <Words>1026</Words>
  <Application>Microsoft Macintosh PowerPoint</Application>
  <PresentationFormat>On-screen Show (4:3)</PresentationFormat>
  <Paragraphs>198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AdvancED: FORMED IN 2006</vt:lpstr>
      <vt:lpstr>PURPOSE FOR REVIEW</vt:lpstr>
      <vt:lpstr>2011 ACCREDITATION REPORT</vt:lpstr>
      <vt:lpstr>2011 ACCREDITATION REPORT</vt:lpstr>
      <vt:lpstr>2011 ACCREDITATION REPORT</vt:lpstr>
      <vt:lpstr>BENEFITS OF THE ACCREDITATION REVIEW</vt:lpstr>
      <vt:lpstr>ACCREDITATION STANDARDS</vt:lpstr>
      <vt:lpstr>ACCREDITATION TEAM RESPONSIBILITIES</vt:lpstr>
      <vt:lpstr>Advanc-ed ASSIST Portfolio </vt:lpstr>
      <vt:lpstr>PREPARATIONS FOR ACCREDITATION</vt:lpstr>
      <vt:lpstr>STAKEHOLDER SURVEY RESULTS</vt:lpstr>
      <vt:lpstr>ACCREDITATION REPORT</vt:lpstr>
      <vt:lpstr>THANK YOU!   </vt:lpstr>
    </vt:vector>
  </TitlesOfParts>
  <Company>Nancy Nord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Donna Boruch</cp:lastModifiedBy>
  <cp:revision>436</cp:revision>
  <cp:lastPrinted>2015-01-08T16:51:04Z</cp:lastPrinted>
  <dcterms:created xsi:type="dcterms:W3CDTF">2014-12-19T16:36:55Z</dcterms:created>
  <dcterms:modified xsi:type="dcterms:W3CDTF">2016-09-21T19:32:39Z</dcterms:modified>
</cp:coreProperties>
</file>