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7" r:id="rId3"/>
    <p:sldId id="290" r:id="rId4"/>
    <p:sldId id="297" r:id="rId5"/>
    <p:sldId id="292" r:id="rId6"/>
    <p:sldId id="291" r:id="rId7"/>
    <p:sldId id="294" r:id="rId8"/>
    <p:sldId id="264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AD4"/>
    <a:srgbClr val="EDB749"/>
    <a:srgbClr val="EBEBE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86438" autoAdjust="0"/>
  </p:normalViewPr>
  <p:slideViewPr>
    <p:cSldViewPr snapToGrid="0" snapToObjects="1">
      <p:cViewPr>
        <p:scale>
          <a:sx n="116" d="100"/>
          <a:sy n="116" d="100"/>
        </p:scale>
        <p:origin x="-19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96A69-BB4D-0C43-BE60-D81F0BD5FE35}" type="datetimeFigureOut">
              <a:rPr lang="en-US" smtClean="0"/>
              <a:t>10/5/15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047E7-3F32-2043-84CB-13CA2EC71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over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40855"/>
            <a:ext cx="7622883" cy="1162050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489AD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21488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524" y="3093682"/>
            <a:ext cx="3254943" cy="7489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2694354" y="4527550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20846" y="4527550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>
          <a:xfrm>
            <a:off x="6562087" y="2636482"/>
            <a:ext cx="1822795" cy="1813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fld id="{ADD405E5-CDC9-43A6-8FFE-1E8C06A7AAFD}" type="datetime1">
              <a:rPr lang="en-US" altLang="en-US"/>
              <a:pPr/>
              <a:t>10/5/15</a:t>
            </a:fld>
            <a:endParaRPr lang="en-US" alt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A433F946-CD2D-4B64-8CCF-FFD0ADFD37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567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1A497C-9D03-40EC-BC18-2AEBE0F4EEAD}" type="datetime1">
              <a:rPr lang="en-US" altLang="en-US"/>
              <a:pPr/>
              <a:t>10/5/15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B9C59-151E-4522-BDF9-B7DDF64BA3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011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3691BA-D1EC-4661-9F15-9109DC03BA0E}" type="datetime1">
              <a:rPr lang="en-US" altLang="en-US"/>
              <a:pPr/>
              <a:t>10/5/15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6FAB8-84E4-4FB6-8B05-2F53AD131E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65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E9F778-1B2E-48F8-BBB0-0E3D7492C851}" type="datetime1">
              <a:rPr lang="en-US" altLang="en-US"/>
              <a:pPr/>
              <a:t>10/5/15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6C9D9-745B-45E6-81B6-FD87AA80D82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62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ide_2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577" y="3701143"/>
            <a:ext cx="7251700" cy="975860"/>
          </a:xfrm>
        </p:spPr>
        <p:txBody>
          <a:bodyPr/>
          <a:lstStyle>
            <a:lvl1pPr algn="r">
              <a:defRPr b="1">
                <a:solidFill>
                  <a:srgbClr val="EDB74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044" y="5234214"/>
            <a:ext cx="4773386" cy="58238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69100" y="4800600"/>
            <a:ext cx="1571625" cy="1431925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59E68C-7DBC-4CD2-ADFA-3C2720381E8E}" type="datetime1">
              <a:rPr lang="en-US" altLang="en-US"/>
              <a:pPr/>
              <a:t>10/5/15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E10A20-7134-4ADA-A198-CDB07298103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613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3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6397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356" y="4109357"/>
            <a:ext cx="3309031" cy="1560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8286" y="3343048"/>
            <a:ext cx="7629071" cy="639762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4109357"/>
            <a:ext cx="3564618" cy="1560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781429" y="983119"/>
            <a:ext cx="1561488" cy="14635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6BFFD2-E39C-49E3-97F6-B25E7E3A9910}" type="datetime1">
              <a:rPr lang="en-US" altLang="en-US"/>
              <a:pPr/>
              <a:t>10/5/15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FA1368-8184-48F2-A2DB-BB93239E07F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621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5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48078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285" y="3242582"/>
            <a:ext cx="2286000" cy="1600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24200" y="3242582"/>
            <a:ext cx="5221514" cy="1600200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8286" y="4943248"/>
            <a:ext cx="7547428" cy="97971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782186" y="990753"/>
            <a:ext cx="1575180" cy="1442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E898A10-AD83-4B0B-AE3A-6663D4CE7B58}" type="datetime1">
              <a:rPr lang="en-US" altLang="en-US"/>
              <a:pPr/>
              <a:t>10/5/15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B147FC-06F7-4A76-A7BA-DE5749EA514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84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4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6397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286" y="3465286"/>
            <a:ext cx="3699101" cy="22043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703286"/>
            <a:ext cx="3782331" cy="63976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65286"/>
            <a:ext cx="3782331" cy="22043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777188" y="1008063"/>
            <a:ext cx="1586160" cy="1433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11D2678-02FB-44CE-9B90-C4E5EE83EBF2}" type="datetime1">
              <a:rPr lang="en-US" altLang="en-US"/>
              <a:pPr/>
              <a:t>10/5/15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66D598E-204F-44FB-83A2-3D645C254B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5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ast Slide_2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961571"/>
            <a:ext cx="3977141" cy="566738"/>
          </a:xfrm>
        </p:spPr>
        <p:txBody>
          <a:bodyPr>
            <a:no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7429" y="2077357"/>
            <a:ext cx="4572000" cy="2286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4727463"/>
            <a:ext cx="5936342" cy="352539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9E7C3-52C2-45F9-8178-891976C7F152}" type="datetime1">
              <a:rPr lang="en-US" altLang="en-US"/>
              <a:pPr/>
              <a:t>10/5/15</a:t>
            </a:fld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79447-9CCC-4695-816C-0C6D3C2634D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78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FBE8F-23DC-4E7A-BE15-0747285F5CB7}" type="datetime1">
              <a:rPr lang="en-US" altLang="en-US"/>
              <a:pPr/>
              <a:t>10/5/15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344D7-33D2-470C-A6AD-0F48E8E9F36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97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BC3E5-AECD-4178-9855-4C3A636C1D33}" type="datetime1">
              <a:rPr lang="en-US" altLang="en-US"/>
              <a:pPr/>
              <a:t>10/5/15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DF389-6F0C-4285-BCB7-B2D95A8881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84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7BB79-9335-4305-AB6B-1FE826B27889}" type="datetime1">
              <a:rPr lang="en-US" altLang="en-US"/>
              <a:pPr/>
              <a:t>10/5/15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D700C-A97B-4A7F-A635-A5B6C12204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205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17BF3F6-2A25-4723-B514-DFF20B46B9A4}" type="datetime1">
              <a:rPr lang="en-US" altLang="en-US"/>
              <a:pPr/>
              <a:t>10/5/15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99AFD10-DCEE-47DE-86C5-26429C253F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Relationship Id="rId3" Type="http://schemas.openxmlformats.org/officeDocument/2006/relationships/hyperlink" Target="http://www.advanc-ed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0" y="416050"/>
            <a:ext cx="9064630" cy="2069307"/>
          </a:xfrm>
        </p:spPr>
        <p:txBody>
          <a:bodyPr>
            <a:noAutofit/>
          </a:bodyPr>
          <a:lstStyle/>
          <a:p>
            <a:r>
              <a:rPr lang="en-US" altLang="en-US" sz="6000" dirty="0" smtClean="0">
                <a:solidFill>
                  <a:schemeClr val="accent3"/>
                </a:solidFill>
                <a:ea typeface="ＭＳ Ｐゴシック" pitchFamily="34" charset="-128"/>
              </a:rPr>
              <a:t>Accreditation Overview</a:t>
            </a:r>
            <a:endParaRPr lang="en-US" altLang="en-US" sz="6000" i="1" dirty="0" smtClean="0">
              <a:ea typeface="ＭＳ Ｐゴシック" pitchFamily="34" charset="-128"/>
            </a:endParaRPr>
          </a:p>
        </p:txBody>
      </p:sp>
      <p:pic>
        <p:nvPicPr>
          <p:cNvPr id="14338" name="Content Placeholder 12" descr="Teacher w Girl_Ele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620963"/>
            <a:ext cx="1828800" cy="1828800"/>
          </a:xfrm>
        </p:spPr>
      </p:pic>
      <p:sp>
        <p:nvSpPr>
          <p:cNvPr id="14339" name="Text Placeholder 9"/>
          <p:cNvSpPr>
            <a:spLocks noGrp="1"/>
          </p:cNvSpPr>
          <p:nvPr>
            <p:ph type="body" sz="half" idx="2"/>
          </p:nvPr>
        </p:nvSpPr>
        <p:spPr>
          <a:xfrm>
            <a:off x="2590800" y="2485357"/>
            <a:ext cx="3994150" cy="1964405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latin typeface="+mj-lt"/>
                <a:ea typeface="ＭＳ Ｐゴシック" pitchFamily="34" charset="-128"/>
              </a:rPr>
              <a:t>Office of Service Quality</a:t>
            </a:r>
          </a:p>
          <a:p>
            <a:endParaRPr lang="en-US" altLang="en-US" sz="800" b="1" dirty="0" smtClean="0">
              <a:latin typeface="+mj-lt"/>
              <a:ea typeface="ＭＳ Ｐゴシック" pitchFamily="34" charset="-128"/>
            </a:endParaRPr>
          </a:p>
          <a:p>
            <a:r>
              <a:rPr lang="en-US" altLang="en-US" sz="2000" dirty="0" smtClean="0">
                <a:latin typeface="+mj-lt"/>
                <a:ea typeface="ＭＳ Ｐゴシック" pitchFamily="34" charset="-128"/>
              </a:rPr>
              <a:t>Veda Hudge, Director</a:t>
            </a:r>
          </a:p>
          <a:p>
            <a:endParaRPr lang="en-US" altLang="en-US" sz="800" dirty="0" smtClean="0">
              <a:latin typeface="+mj-lt"/>
              <a:ea typeface="ＭＳ Ｐゴシック" pitchFamily="34" charset="-128"/>
            </a:endParaRPr>
          </a:p>
          <a:p>
            <a:r>
              <a:rPr lang="en-US" altLang="en-US" sz="1400" dirty="0" smtClean="0">
                <a:latin typeface="+mj-lt"/>
                <a:ea typeface="ＭＳ Ｐゴシック" pitchFamily="34" charset="-128"/>
              </a:rPr>
              <a:t>Donna Boruch, Coordinator, School Improvement</a:t>
            </a:r>
          </a:p>
        </p:txBody>
      </p:sp>
      <p:pic>
        <p:nvPicPr>
          <p:cNvPr id="14340" name="Content Placeholder 9" descr="kids in labcoats_middle.jpg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3988" y="4527550"/>
            <a:ext cx="1828800" cy="1828800"/>
          </a:xfrm>
        </p:spPr>
      </p:pic>
      <p:pic>
        <p:nvPicPr>
          <p:cNvPr id="14341" name="Content Placeholder 11" descr="Girl w Globe.jpg"/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1213" y="4527550"/>
            <a:ext cx="1828800" cy="1828800"/>
          </a:xfrm>
        </p:spPr>
      </p:pic>
      <p:pic>
        <p:nvPicPr>
          <p:cNvPr id="14342" name="Content Placeholder 8" descr="BCPS Logo_reversed.ai"/>
          <p:cNvPicPr>
            <a:picLocks noGrp="1" noChangeAspect="1"/>
          </p:cNvPicPr>
          <p:nvPr>
            <p:ph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r="5505"/>
          <a:stretch>
            <a:fillRect/>
          </a:stretch>
        </p:blipFill>
        <p:spPr>
          <a:xfrm>
            <a:off x="6584950" y="2636838"/>
            <a:ext cx="1822450" cy="18129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77281" y="1138667"/>
            <a:ext cx="6004518" cy="1174322"/>
          </a:xfrm>
        </p:spPr>
        <p:txBody>
          <a:bodyPr/>
          <a:lstStyle/>
          <a:p>
            <a:r>
              <a:rPr lang="en-US" altLang="en-US" sz="6600" dirty="0" smtClean="0">
                <a:ea typeface="ＭＳ Ｐゴシック" pitchFamily="34" charset="-128"/>
              </a:rPr>
              <a:t>ACCREDITATION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16390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>
          <a:xfrm>
            <a:off x="6781800" y="982663"/>
            <a:ext cx="1560513" cy="1463675"/>
          </a:xfr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777282" y="2446338"/>
            <a:ext cx="8793676" cy="5130171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•  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AdvancED Accreditation Review Fall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2016  (</a:t>
            </a:r>
            <a:r>
              <a:rPr lang="en-US" sz="2000" b="0" u="sng" dirty="0" smtClean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www.advanc</a:t>
            </a:r>
            <a:r>
              <a:rPr lang="en-US" sz="2000" b="0" u="sng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-ed.org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endParaRPr lang="en-US" sz="800" b="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•  2011 Required Actions: Promote Standards, Improve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Public</a:t>
            </a:r>
          </a:p>
          <a:p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         	Perception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Increase 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Site-Based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Leadership </a:t>
            </a:r>
          </a:p>
          <a:p>
            <a:endParaRPr lang="en-US" sz="800" b="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•  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Fall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2014 and Fall 2015 Accreditation 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Artifacts uploaded </a:t>
            </a:r>
            <a:endParaRPr lang="en-US" sz="20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800" b="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•  Self Assessment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Completed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: 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Fall 2014 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and Fall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2015</a:t>
            </a:r>
          </a:p>
          <a:p>
            <a:endParaRPr lang="en-US" sz="800" b="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• 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ASSIST Stakeholder 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Survey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will be 2015-2016 Customer Survey</a:t>
            </a:r>
          </a:p>
          <a:p>
            <a:endParaRPr lang="en-US" sz="8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•  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Marketing Plan Developed through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PIO</a:t>
            </a:r>
          </a:p>
          <a:p>
            <a:endParaRPr lang="en-US" sz="8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•  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Fall 2015 Stakeholder Group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Presentations</a:t>
            </a:r>
          </a:p>
          <a:p>
            <a:endParaRPr lang="en-US" sz="800" b="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•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Self Assessment &amp; 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Executive Summary for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Schools</a:t>
            </a:r>
            <a:endParaRPr lang="en-US" sz="20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9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6" y="990753"/>
            <a:ext cx="5825024" cy="1442657"/>
          </a:xfrm>
        </p:spPr>
        <p:txBody>
          <a:bodyPr/>
          <a:lstStyle/>
          <a:p>
            <a:pPr algn="ctr"/>
            <a:r>
              <a:rPr lang="en-US" sz="6600" dirty="0" smtClean="0"/>
              <a:t>IMPORTANCE </a:t>
            </a:r>
            <a:br>
              <a:rPr lang="en-US" sz="6600" dirty="0" smtClean="0"/>
            </a:br>
            <a:r>
              <a:rPr lang="en-US" sz="3200" dirty="0" smtClean="0"/>
              <a:t>OF ACCREDITATION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50324" y="2835716"/>
            <a:ext cx="8582933" cy="3842997"/>
          </a:xfrm>
        </p:spPr>
        <p:txBody>
          <a:bodyPr>
            <a:no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•  Accreditation 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lays the groundwork for success for schools and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students.</a:t>
            </a:r>
          </a:p>
          <a:p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•  Parents 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have long held education as a key to their child’s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preparation</a:t>
            </a:r>
          </a:p>
          <a:p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and success in life. </a:t>
            </a:r>
            <a:endParaRPr lang="en-US" sz="20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•  A 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quality education is of the utmost importance for a child’s future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•  Quality 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and success are not mutually exclusive in the education process. </a:t>
            </a:r>
            <a:endParaRPr lang="en-US" sz="20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0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•  Quality 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and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student success 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go hand‐in‐hand and are why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our schools</a:t>
            </a:r>
          </a:p>
          <a:p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  seek accreditation.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418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3" y="990753"/>
            <a:ext cx="5890713" cy="1442657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ACCREDITATION STANDARDS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98283" y="2433638"/>
            <a:ext cx="8914099" cy="4555747"/>
          </a:xfrm>
        </p:spPr>
        <p:txBody>
          <a:bodyPr>
            <a:no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Standard 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: Purpose 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and Direction</a:t>
            </a:r>
          </a:p>
          <a:p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The system maintains and communicates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at all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levels of the organization a purpose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and direction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for continuous improvement.</a:t>
            </a: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Standard 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: Governance 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and Leadership</a:t>
            </a:r>
          </a:p>
          <a:p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The system operates under governance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and leadership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that promote and support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student </a:t>
            </a: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performance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and school effectiveness.</a:t>
            </a: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Standard 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: Teaching 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and Assessing for Learning</a:t>
            </a:r>
          </a:p>
          <a:p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The system’s curriculum, instructional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design and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assessment practices guide and ensure</a:t>
            </a:r>
          </a:p>
          <a:p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teacher effectiveness and student learning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Standard 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: Resources 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and Support Systems</a:t>
            </a:r>
          </a:p>
          <a:p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The system has resources and provides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services in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all schools that support its purpose and</a:t>
            </a:r>
          </a:p>
          <a:p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direction to ensure success for all students.</a:t>
            </a:r>
          </a:p>
          <a:p>
            <a:endParaRPr lang="en-US" sz="80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Standard 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: Using 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Results for Continuous Improvement</a:t>
            </a:r>
          </a:p>
          <a:p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The system implements a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comprehensive assessment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system that generates a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range of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data about </a:t>
            </a:r>
            <a:endParaRPr lang="en-US" sz="14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student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learning and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system effectiveness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and uses the results to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guide continuous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improvement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5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781800" y="990600"/>
            <a:ext cx="1574800" cy="1443038"/>
          </a:xfrm>
        </p:spPr>
      </p:pic>
    </p:spTree>
    <p:extLst>
      <p:ext uri="{BB962C8B-B14F-4D97-AF65-F5344CB8AC3E}">
        <p14:creationId xmlns:p14="http://schemas.microsoft.com/office/powerpoint/2010/main" val="383372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6" y="821153"/>
            <a:ext cx="5868815" cy="1620518"/>
          </a:xfrm>
        </p:spPr>
        <p:txBody>
          <a:bodyPr/>
          <a:lstStyle/>
          <a:p>
            <a:pPr algn="ctr"/>
            <a:r>
              <a:rPr lang="en-US" sz="6600" dirty="0" smtClean="0"/>
              <a:t>BENEFITS </a:t>
            </a:r>
            <a:br>
              <a:rPr lang="en-US" sz="6600" dirty="0" smtClean="0"/>
            </a:br>
            <a:r>
              <a:rPr lang="en-US" sz="3200" dirty="0" smtClean="0"/>
              <a:t>OF ACCREDITATION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11596" y="2682435"/>
            <a:ext cx="8188820" cy="3481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b="1" i="1" dirty="0" smtClean="0">
                <a:latin typeface="Arial"/>
                <a:cs typeface="Arial"/>
              </a:rPr>
              <a:t>Accreditation </a:t>
            </a:r>
            <a:r>
              <a:rPr lang="en-US" sz="2000" b="1" i="1" dirty="0">
                <a:latin typeface="Arial"/>
                <a:cs typeface="Arial"/>
              </a:rPr>
              <a:t>benefits </a:t>
            </a:r>
            <a:r>
              <a:rPr lang="en-US" sz="2000" b="1" i="1" dirty="0" smtClean="0">
                <a:latin typeface="Arial"/>
                <a:cs typeface="Arial"/>
              </a:rPr>
              <a:t>all stakeholders:</a:t>
            </a:r>
            <a:endParaRPr lang="en-US" sz="2000" b="1" i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When </a:t>
            </a:r>
            <a:r>
              <a:rPr lang="en-US" sz="2000" dirty="0">
                <a:latin typeface="Arial"/>
                <a:cs typeface="Arial"/>
              </a:rPr>
              <a:t>a school or school system achieves accreditation, parents and the community can </a:t>
            </a:r>
            <a:r>
              <a:rPr lang="en-US" sz="2000" dirty="0" smtClean="0">
                <a:latin typeface="Arial"/>
                <a:cs typeface="Arial"/>
              </a:rPr>
              <a:t>be assured </a:t>
            </a:r>
            <a:r>
              <a:rPr lang="en-US" sz="2000" dirty="0">
                <a:latin typeface="Arial"/>
                <a:cs typeface="Arial"/>
              </a:rPr>
              <a:t>that the top priorities are</a:t>
            </a:r>
            <a:r>
              <a:rPr lang="en-US" sz="2000" dirty="0" smtClean="0">
                <a:latin typeface="Arial"/>
                <a:cs typeface="Arial"/>
              </a:rPr>
              <a:t>:</a:t>
            </a:r>
          </a:p>
          <a:p>
            <a:pPr marL="0" indent="0">
              <a:buNone/>
            </a:pPr>
            <a:endParaRPr lang="en-US" sz="800" dirty="0">
              <a:latin typeface="Arial"/>
              <a:cs typeface="Arial"/>
            </a:endParaRPr>
          </a:p>
          <a:p>
            <a:pPr lvl="2"/>
            <a:r>
              <a:rPr lang="en-US" sz="2000" dirty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ncreasing </a:t>
            </a:r>
            <a:r>
              <a:rPr lang="en-US" sz="2000" dirty="0">
                <a:latin typeface="Arial"/>
                <a:cs typeface="Arial"/>
              </a:rPr>
              <a:t>student </a:t>
            </a:r>
            <a:r>
              <a:rPr lang="en-US" sz="2000" dirty="0" smtClean="0">
                <a:latin typeface="Arial"/>
                <a:cs typeface="Arial"/>
              </a:rPr>
              <a:t>achievement</a:t>
            </a:r>
          </a:p>
          <a:p>
            <a:pPr lvl="2"/>
            <a:endParaRPr lang="en-US" sz="800" dirty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sz="2000" dirty="0" smtClean="0">
                <a:latin typeface="Arial"/>
                <a:cs typeface="Arial"/>
              </a:rPr>
              <a:t>•  Providing </a:t>
            </a:r>
            <a:r>
              <a:rPr lang="en-US" sz="2000" dirty="0">
                <a:latin typeface="Arial"/>
                <a:cs typeface="Arial"/>
              </a:rPr>
              <a:t>a safe and enriching learning </a:t>
            </a:r>
            <a:r>
              <a:rPr lang="en-US" sz="2000" dirty="0" smtClean="0">
                <a:latin typeface="Arial"/>
                <a:cs typeface="Arial"/>
              </a:rPr>
              <a:t>environment</a:t>
            </a:r>
          </a:p>
          <a:p>
            <a:pPr marL="457200" lvl="1" indent="0">
              <a:buNone/>
            </a:pPr>
            <a:endParaRPr lang="en-US" sz="800" dirty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Arial"/>
                <a:cs typeface="Arial"/>
              </a:rPr>
              <a:t>	•  Running </a:t>
            </a:r>
            <a:r>
              <a:rPr lang="en-US" sz="2000" dirty="0">
                <a:latin typeface="Arial"/>
                <a:cs typeface="Arial"/>
              </a:rPr>
              <a:t>an efficient operation</a:t>
            </a:r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882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6" y="821153"/>
            <a:ext cx="5868815" cy="1620518"/>
          </a:xfrm>
        </p:spPr>
        <p:txBody>
          <a:bodyPr/>
          <a:lstStyle/>
          <a:p>
            <a:pPr algn="ctr"/>
            <a:r>
              <a:rPr lang="en-US" sz="6600" dirty="0" smtClean="0"/>
              <a:t>BENEFITS </a:t>
            </a:r>
            <a:br>
              <a:rPr lang="en-US" sz="6600" dirty="0" smtClean="0"/>
            </a:br>
            <a:r>
              <a:rPr lang="en-US" sz="3200" dirty="0" smtClean="0"/>
              <a:t>OF ACCREDITATION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98286" y="2715281"/>
            <a:ext cx="8025496" cy="4040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smtClean="0">
                <a:latin typeface="Arial"/>
                <a:cs typeface="Arial"/>
              </a:rPr>
              <a:t>Students benefit when they are </a:t>
            </a:r>
            <a:r>
              <a:rPr lang="en-US" sz="2000" b="1" i="1" dirty="0">
                <a:latin typeface="Arial"/>
                <a:cs typeface="Arial"/>
              </a:rPr>
              <a:t>assured</a:t>
            </a:r>
            <a:r>
              <a:rPr lang="en-US" sz="2000" b="1" i="1" dirty="0" smtClean="0">
                <a:latin typeface="Arial"/>
                <a:cs typeface="Arial"/>
              </a:rPr>
              <a:t>:</a:t>
            </a:r>
          </a:p>
          <a:p>
            <a:pPr marL="0" indent="0">
              <a:buNone/>
            </a:pPr>
            <a:endParaRPr lang="en-US" sz="800" b="1" dirty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Arial"/>
                <a:cs typeface="Arial"/>
              </a:rPr>
              <a:t>•  Qualified </a:t>
            </a:r>
            <a:r>
              <a:rPr lang="en-US" sz="2000" dirty="0">
                <a:latin typeface="Arial"/>
                <a:cs typeface="Arial"/>
              </a:rPr>
              <a:t>teachers </a:t>
            </a:r>
            <a:r>
              <a:rPr lang="en-US" sz="2000" dirty="0" smtClean="0">
                <a:latin typeface="Arial"/>
                <a:cs typeface="Arial"/>
              </a:rPr>
              <a:t>are </a:t>
            </a:r>
            <a:r>
              <a:rPr lang="en-US" sz="2000" dirty="0">
                <a:latin typeface="Arial"/>
                <a:cs typeface="Arial"/>
              </a:rPr>
              <a:t>working to improve their </a:t>
            </a:r>
            <a:r>
              <a:rPr lang="en-US" sz="2000" dirty="0" smtClean="0">
                <a:latin typeface="Arial"/>
                <a:cs typeface="Arial"/>
              </a:rPr>
              <a:t>methods with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Arial"/>
                <a:cs typeface="Arial"/>
              </a:rPr>
              <a:t>   more </a:t>
            </a:r>
            <a:r>
              <a:rPr lang="en-US" sz="2000" dirty="0">
                <a:latin typeface="Arial"/>
                <a:cs typeface="Arial"/>
              </a:rPr>
              <a:t>focus </a:t>
            </a:r>
            <a:r>
              <a:rPr lang="en-US" sz="2000" dirty="0" smtClean="0">
                <a:latin typeface="Arial"/>
                <a:cs typeface="Arial"/>
              </a:rPr>
              <a:t>on student learning.</a:t>
            </a:r>
          </a:p>
          <a:p>
            <a:pPr marL="457200" lvl="1" indent="0">
              <a:buNone/>
            </a:pPr>
            <a:endParaRPr lang="en-US" sz="9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	•  Better </a:t>
            </a:r>
            <a:r>
              <a:rPr lang="en-US" sz="2000" dirty="0">
                <a:latin typeface="Arial"/>
                <a:cs typeface="Arial"/>
              </a:rPr>
              <a:t>transition from grade to </a:t>
            </a:r>
            <a:r>
              <a:rPr lang="en-US" sz="2000" dirty="0" smtClean="0">
                <a:latin typeface="Arial"/>
                <a:cs typeface="Arial"/>
              </a:rPr>
              <a:t>grade.</a:t>
            </a:r>
          </a:p>
          <a:p>
            <a:pPr marL="0" indent="0">
              <a:buNone/>
            </a:pPr>
            <a:endParaRPr lang="en-US" sz="900" dirty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Arial"/>
                <a:cs typeface="Arial"/>
              </a:rPr>
              <a:t>•  A </a:t>
            </a:r>
            <a:r>
              <a:rPr lang="en-US" sz="2000" dirty="0">
                <a:latin typeface="Arial"/>
                <a:cs typeface="Arial"/>
              </a:rPr>
              <a:t>rigorous, diverse, and sound curriculum based on </a:t>
            </a:r>
            <a:r>
              <a:rPr lang="en-US" sz="2000" dirty="0" smtClean="0">
                <a:latin typeface="Arial"/>
                <a:cs typeface="Arial"/>
              </a:rPr>
              <a:t>quality</a:t>
            </a:r>
          </a:p>
          <a:p>
            <a:pPr marL="457200" lvl="1" indent="0">
              <a:buNone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 standards a range of student activities and support services.</a:t>
            </a:r>
          </a:p>
          <a:p>
            <a:pPr marL="457200" lvl="1" indent="0">
              <a:buNone/>
            </a:pPr>
            <a:endParaRPr lang="en-US" sz="9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	•  Smoother </a:t>
            </a:r>
            <a:r>
              <a:rPr lang="en-US" sz="2000" dirty="0">
                <a:latin typeface="Arial"/>
                <a:cs typeface="Arial"/>
              </a:rPr>
              <a:t>transfer of credits from school to </a:t>
            </a:r>
            <a:r>
              <a:rPr lang="en-US" sz="2000" dirty="0" smtClean="0">
                <a:latin typeface="Arial"/>
                <a:cs typeface="Arial"/>
              </a:rPr>
              <a:t>school.</a:t>
            </a:r>
          </a:p>
          <a:p>
            <a:pPr marL="0" indent="0">
              <a:buNone/>
            </a:pPr>
            <a:endParaRPr lang="en-US" sz="9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 	</a:t>
            </a:r>
            <a:r>
              <a:rPr lang="en-US" sz="2000" dirty="0" smtClean="0">
                <a:latin typeface="Arial"/>
                <a:cs typeface="Arial"/>
              </a:rPr>
              <a:t>•  Eligibility </a:t>
            </a:r>
            <a:r>
              <a:rPr lang="en-US" sz="2000" dirty="0">
                <a:latin typeface="Arial"/>
                <a:cs typeface="Arial"/>
              </a:rPr>
              <a:t>for special programs, grants, and </a:t>
            </a:r>
            <a:r>
              <a:rPr lang="en-US" sz="2000" dirty="0" smtClean="0">
                <a:latin typeface="Arial"/>
                <a:cs typeface="Arial"/>
              </a:rPr>
              <a:t>scholarships.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726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77282" y="766410"/>
            <a:ext cx="5824133" cy="1679928"/>
          </a:xfrm>
        </p:spPr>
        <p:txBody>
          <a:bodyPr/>
          <a:lstStyle/>
          <a:p>
            <a:pPr algn="ctr"/>
            <a:r>
              <a:rPr lang="en-US" altLang="en-US" sz="6600" dirty="0" smtClean="0">
                <a:ea typeface="ＭＳ Ｐゴシック" pitchFamily="34" charset="-128"/>
              </a:rPr>
              <a:t>PARENTS ROLE</a:t>
            </a:r>
            <a:br>
              <a:rPr lang="en-US" altLang="en-US" sz="6600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/>
              <a:t>IN</a:t>
            </a:r>
            <a:r>
              <a:rPr lang="en-US" dirty="0" smtClean="0"/>
              <a:t> </a:t>
            </a:r>
            <a:r>
              <a:rPr lang="en-US" dirty="0"/>
              <a:t>ACCREDITATION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16390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>
          <a:xfrm>
            <a:off x="6781800" y="982663"/>
            <a:ext cx="1560513" cy="1463675"/>
          </a:xfr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08005" y="2364922"/>
            <a:ext cx="8845677" cy="5211587"/>
          </a:xfrm>
        </p:spPr>
        <p:txBody>
          <a:bodyPr>
            <a:normAutofit/>
          </a:bodyPr>
          <a:lstStyle/>
          <a:p>
            <a:pPr algn="ctr"/>
            <a:endParaRPr lang="en-US" sz="240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Arial"/>
                <a:cs typeface="Arial"/>
              </a:rPr>
              <a:t>Parents 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Arial"/>
              </a:rPr>
              <a:t>play </a:t>
            </a:r>
            <a:r>
              <a:rPr lang="en-US" sz="2400" i="1" dirty="0" smtClean="0">
                <a:solidFill>
                  <a:srgbClr val="000000"/>
                </a:solidFill>
                <a:latin typeface="Arial"/>
                <a:cs typeface="Arial"/>
              </a:rPr>
              <a:t>a very 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Arial"/>
              </a:rPr>
              <a:t>important role in </a:t>
            </a:r>
            <a:r>
              <a:rPr lang="en-US" sz="2400" i="1" dirty="0" smtClean="0">
                <a:solidFill>
                  <a:srgbClr val="000000"/>
                </a:solidFill>
                <a:latin typeface="Arial"/>
                <a:cs typeface="Arial"/>
              </a:rPr>
              <a:t>accreditation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  	       </a:t>
            </a:r>
            <a:r>
              <a:rPr lang="en-US" sz="2000" i="1" u="sng" dirty="0" smtClean="0">
                <a:solidFill>
                  <a:srgbClr val="000000"/>
                </a:solidFill>
                <a:latin typeface="Arial"/>
                <a:cs typeface="Arial"/>
              </a:rPr>
              <a:t>Schools Need Parents to</a:t>
            </a:r>
            <a:r>
              <a:rPr lang="en-US" sz="2000" u="sng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 		•  Stay </a:t>
            </a:r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informed about what’s going on at their child’s 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school</a:t>
            </a:r>
          </a:p>
          <a:p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 		•  Talk </a:t>
            </a:r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to other parents about the importance of 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education</a:t>
            </a:r>
          </a:p>
          <a:p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		•  Join </a:t>
            </a:r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the S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chool Advisory Council (SAC)</a:t>
            </a:r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/or Parent Teacher </a:t>
            </a:r>
            <a:endParaRPr lang="en-US" sz="20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    	    Association </a:t>
            </a:r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(PTA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     		•  Give </a:t>
            </a:r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feedback to the school through surveys, focus groups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</a:p>
          <a:p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   	    and </a:t>
            </a:r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parent 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394939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776288" y="962025"/>
            <a:ext cx="3976687" cy="566738"/>
          </a:xfrm>
        </p:spPr>
        <p:txBody>
          <a:bodyPr/>
          <a:lstStyle/>
          <a:p>
            <a:r>
              <a:rPr lang="en-US" altLang="en-US" sz="4000" dirty="0" smtClean="0">
                <a:ea typeface="ＭＳ Ｐゴシック" pitchFamily="34" charset="-128"/>
              </a:rPr>
              <a:t>THANK YOU!</a:t>
            </a:r>
          </a:p>
        </p:txBody>
      </p:sp>
      <p:pic>
        <p:nvPicPr>
          <p:cNvPr id="19458" name="Picture Placeholder 4" descr="Back Cove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6975" y="2078038"/>
            <a:ext cx="4572000" cy="2286000"/>
          </a:xfrm>
        </p:spPr>
      </p:pic>
      <p:sp>
        <p:nvSpPr>
          <p:cNvPr id="1945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4727575"/>
            <a:ext cx="5935663" cy="35242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Veda Hudge, Director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 Office of Service Quality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754-321-3850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CPS PPT Template_final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BCPS PPT Template_final 3</Template>
  <TotalTime>2070</TotalTime>
  <Words>345</Words>
  <Application>Microsoft Macintosh PowerPoint</Application>
  <PresentationFormat>On-screen Show (4:3)</PresentationFormat>
  <Paragraphs>97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BCPS PPT Template_final 3</vt:lpstr>
      <vt:lpstr>Accreditation Overview</vt:lpstr>
      <vt:lpstr>ACCREDITATION </vt:lpstr>
      <vt:lpstr>IMPORTANCE  OF ACCREDITATION</vt:lpstr>
      <vt:lpstr> ACCREDITATION STANDARDS </vt:lpstr>
      <vt:lpstr>BENEFITS  OF ACCREDITATION</vt:lpstr>
      <vt:lpstr>BENEFITS  OF ACCREDITATION</vt:lpstr>
      <vt:lpstr>PARENTS ROLE  IN ACCREDITATION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School Name</dc:title>
  <dc:creator>Cathleen D. Gates</dc:creator>
  <cp:lastModifiedBy>admin1</cp:lastModifiedBy>
  <cp:revision>78</cp:revision>
  <dcterms:created xsi:type="dcterms:W3CDTF">2015-03-11T00:38:10Z</dcterms:created>
  <dcterms:modified xsi:type="dcterms:W3CDTF">2015-10-05T16:33:40Z</dcterms:modified>
</cp:coreProperties>
</file>