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45" r:id="rId3"/>
    <p:sldId id="315" r:id="rId4"/>
    <p:sldId id="318" r:id="rId5"/>
    <p:sldId id="331" r:id="rId6"/>
    <p:sldId id="341" r:id="rId7"/>
    <p:sldId id="346" r:id="rId8"/>
    <p:sldId id="334" r:id="rId9"/>
    <p:sldId id="313" r:id="rId10"/>
    <p:sldId id="321" r:id="rId11"/>
    <p:sldId id="292" r:id="rId12"/>
    <p:sldId id="340" r:id="rId13"/>
    <p:sldId id="299" r:id="rId14"/>
    <p:sldId id="328" r:id="rId15"/>
    <p:sldId id="309" r:id="rId16"/>
    <p:sldId id="339" r:id="rId17"/>
    <p:sldId id="343" r:id="rId18"/>
    <p:sldId id="347" r:id="rId19"/>
    <p:sldId id="348" r:id="rId20"/>
    <p:sldId id="349" r:id="rId21"/>
    <p:sldId id="350" r:id="rId22"/>
    <p:sldId id="351" r:id="rId23"/>
    <p:sldId id="352" r:id="rId24"/>
    <p:sldId id="264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89AD4"/>
    <a:srgbClr val="EDB749"/>
    <a:srgbClr val="EBEBEB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6" autoAdjust="0"/>
    <p:restoredTop sz="86438" autoAdjust="0"/>
  </p:normalViewPr>
  <p:slideViewPr>
    <p:cSldViewPr snapToGrid="0" snapToObjects="1">
      <p:cViewPr>
        <p:scale>
          <a:sx n="54" d="100"/>
          <a:sy n="54" d="100"/>
        </p:scale>
        <p:origin x="-456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DBC59-2BFF-3B45-9BD3-FB9AA14BF115}" type="datetimeFigureOut">
              <a:rPr lang="en-US" smtClean="0"/>
              <a:t>2/23/16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6B53D-678D-F248-A141-FFBD5A90C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4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96A69-BB4D-0C43-BE60-D81F0BD5FE35}" type="datetimeFigureOut">
              <a:rPr lang="en-US" smtClean="0"/>
              <a:t>2/23/16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047E7-3F32-2043-84CB-13CA2EC71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9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47E7-3F32-2043-84CB-13CA2EC718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8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47E7-3F32-2043-84CB-13CA2EC7187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69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47E7-3F32-2043-84CB-13CA2EC7187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0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47E7-3F32-2043-84CB-13CA2EC7187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69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47E7-3F32-2043-84CB-13CA2EC7187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69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over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40855"/>
            <a:ext cx="7622883" cy="1162050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rgbClr val="489AD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21488"/>
            <a:ext cx="1828800" cy="182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4524" y="3093682"/>
            <a:ext cx="3254943" cy="7489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2694354" y="4527550"/>
            <a:ext cx="1828800" cy="182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20846" y="4527550"/>
            <a:ext cx="1828800" cy="182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>
          <a:xfrm>
            <a:off x="6562087" y="2636482"/>
            <a:ext cx="1822795" cy="18138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fld id="{E030BE68-F48B-5048-A61C-1CEF5B51948B}" type="datetime1">
              <a:rPr lang="en-US" altLang="en-US" smtClean="0"/>
              <a:t>2/23/16</a:t>
            </a:fld>
            <a:endParaRPr lang="en-US" alt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A433F946-CD2D-4B64-8CCF-FFD0ADFD37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567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2C500F-91F9-6847-8ECF-18A7EB00BB40}" type="datetime1">
              <a:rPr lang="en-US" altLang="en-US" smtClean="0"/>
              <a:t>2/23/16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B9C59-151E-4522-BDF9-B7DDF64BA38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011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9D05F3-3A2E-9849-A583-CA9040C20D18}" type="datetime1">
              <a:rPr lang="en-US" altLang="en-US" smtClean="0"/>
              <a:t>2/23/16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6FAB8-84E4-4FB6-8B05-2F53AD131E4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165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E10D04-1329-EF46-8B2E-52C97FEB4421}" type="datetime1">
              <a:rPr lang="en-US" altLang="en-US" smtClean="0"/>
              <a:t>2/23/16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6C9D9-745B-45E6-81B6-FD87AA80D82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62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lide_2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577" y="3701143"/>
            <a:ext cx="7251700" cy="975860"/>
          </a:xfrm>
        </p:spPr>
        <p:txBody>
          <a:bodyPr/>
          <a:lstStyle>
            <a:lvl1pPr algn="r">
              <a:defRPr b="1">
                <a:solidFill>
                  <a:srgbClr val="EDB74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6044" y="5234214"/>
            <a:ext cx="4773386" cy="58238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769100" y="4800600"/>
            <a:ext cx="1571625" cy="1431925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95B010D-015E-9E4E-9FEE-709C33E6A13A}" type="datetime1">
              <a:rPr lang="en-US" altLang="en-US" smtClean="0"/>
              <a:t>2/23/16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AE10A20-7134-4ADA-A198-CDB07298103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613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lide_3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29" y="1230426"/>
            <a:ext cx="5437414" cy="1082788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286" y="2703286"/>
            <a:ext cx="3699102" cy="63976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489AD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356" y="4109357"/>
            <a:ext cx="3309031" cy="156028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8286" y="3343048"/>
            <a:ext cx="7629071" cy="639762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4109357"/>
            <a:ext cx="3564618" cy="156028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781429" y="983119"/>
            <a:ext cx="1561488" cy="14635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F530F01-B11B-CF46-8922-D8B28AD2E107}" type="datetime1">
              <a:rPr lang="en-US" altLang="en-US" smtClean="0"/>
              <a:t>2/23/16</a:t>
            </a:fld>
            <a:endParaRPr lang="en-US" alt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BFA1368-8184-48F2-A2DB-BB93239E07F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621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lide_5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29" y="1230426"/>
            <a:ext cx="5437414" cy="1082788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286" y="2703286"/>
            <a:ext cx="3699102" cy="48078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489AD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8285" y="3242582"/>
            <a:ext cx="2286000" cy="16002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24200" y="3242582"/>
            <a:ext cx="5221514" cy="1600200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8286" y="4943248"/>
            <a:ext cx="7547428" cy="97971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782186" y="990753"/>
            <a:ext cx="1575180" cy="14426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8B8151C-6B80-454D-BB1D-6793346AC5BF}" type="datetime1">
              <a:rPr lang="en-US" altLang="en-US" smtClean="0"/>
              <a:t>2/23/16</a:t>
            </a:fld>
            <a:endParaRPr lang="en-US" alt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AB147FC-06F7-4A76-A7BA-DE5749EA514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484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lide_4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29" y="1230426"/>
            <a:ext cx="5437414" cy="1082788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286" y="2703286"/>
            <a:ext cx="3699102" cy="63976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489AD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8286" y="3465286"/>
            <a:ext cx="3699101" cy="220435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703286"/>
            <a:ext cx="3782331" cy="639762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489AD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65286"/>
            <a:ext cx="3782331" cy="220435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777188" y="1008063"/>
            <a:ext cx="1586160" cy="14336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51B58594-292F-D44F-B9B1-4BEAC5DC98BE}" type="datetime1">
              <a:rPr lang="en-US" altLang="en-US" smtClean="0"/>
              <a:t>2/23/16</a:t>
            </a:fld>
            <a:endParaRPr lang="en-US" alt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66D598E-204F-44FB-83A2-3D645C254B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52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ast Slide_2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88" y="961571"/>
            <a:ext cx="3977141" cy="566738"/>
          </a:xfrm>
        </p:spPr>
        <p:txBody>
          <a:bodyPr>
            <a:noAutofit/>
          </a:bodyPr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7429" y="2077357"/>
            <a:ext cx="4572000" cy="2286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4727463"/>
            <a:ext cx="5936342" cy="352539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31924D-2D5F-3648-9F0A-88EDD745BE5A}" type="datetime1">
              <a:rPr lang="en-US" altLang="en-US" smtClean="0"/>
              <a:t>2/23/16</a:t>
            </a:fld>
            <a:endParaRPr lang="en-US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79447-9CCC-4695-816C-0C6D3C2634D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788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A953D-FD3E-4745-B11A-E127A6B4D720}" type="datetime1">
              <a:rPr lang="en-US" altLang="en-US" smtClean="0"/>
              <a:t>2/23/16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344D7-33D2-470C-A6AD-0F48E8E9F36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297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135804-B547-3D40-803C-0E0757CA008E}" type="datetime1">
              <a:rPr lang="en-US" altLang="en-US" smtClean="0"/>
              <a:t>2/23/16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DF389-6F0C-4285-BCB7-B2D95A88815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84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8E0B39-5B09-ED45-A989-20C290339016}" type="datetime1">
              <a:rPr lang="en-US" altLang="en-US" smtClean="0"/>
              <a:t>2/23/16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D700C-A97B-4A7F-A635-A5B6C122041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205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CA1088B-3007-9742-A875-D41F4225029F}" type="datetime1">
              <a:rPr lang="en-US" altLang="en-US" smtClean="0"/>
              <a:t>2/23/16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99AFD10-DCEE-47DE-86C5-26429C253FB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anc-ed.org/survey/public/1995813" TargetMode="External"/><Relationship Id="rId4" Type="http://schemas.openxmlformats.org/officeDocument/2006/relationships/hyperlink" Target="http://www.advanc-ed.org/survey/public/5341904" TargetMode="External"/><Relationship Id="rId5" Type="http://schemas.openxmlformats.org/officeDocument/2006/relationships/hyperlink" Target="http://www.advanc-ed.org/survey/public/9286919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emf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xtranet.advanc-ed.org/assist_resources_and_tools/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Relationship Id="rId3" Type="http://schemas.openxmlformats.org/officeDocument/2006/relationships/hyperlink" Target="https://cas.advanc-ed.org/cas/login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advanc-ed.org/survey/public/9805149" TargetMode="External"/><Relationship Id="rId3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advanc-ed.org/survey/public/4375282" TargetMode="External"/><Relationship Id="rId3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>
          <a:xfrm>
            <a:off x="0" y="880118"/>
            <a:ext cx="9064630" cy="1740845"/>
          </a:xfrm>
        </p:spPr>
        <p:txBody>
          <a:bodyPr>
            <a:noAutofit/>
          </a:bodyPr>
          <a:lstStyle/>
          <a:p>
            <a:r>
              <a:rPr lang="en-US" altLang="en-US" sz="4000" dirty="0" smtClean="0">
                <a:solidFill>
                  <a:schemeClr val="accent3"/>
                </a:solidFill>
                <a:ea typeface="ＭＳ Ｐゴシック" pitchFamily="34" charset="-128"/>
              </a:rPr>
              <a:t>• </a:t>
            </a:r>
            <a:r>
              <a:rPr lang="en-US" altLang="en-US" sz="4000" dirty="0">
                <a:solidFill>
                  <a:schemeClr val="accent3"/>
                </a:solidFill>
                <a:ea typeface="ＭＳ Ｐゴシック" pitchFamily="34" charset="-128"/>
              </a:rPr>
              <a:t>Accreditation (AdvancED) Process</a:t>
            </a:r>
            <a:r>
              <a:rPr lang="en-US" altLang="en-US" sz="4000" dirty="0" smtClean="0">
                <a:solidFill>
                  <a:schemeClr val="accent3"/>
                </a:solidFill>
                <a:ea typeface="ＭＳ Ｐゴシック" pitchFamily="34" charset="-128"/>
              </a:rPr>
              <a:t/>
            </a:r>
            <a:br>
              <a:rPr lang="en-US" altLang="en-US" sz="4000" dirty="0" smtClean="0">
                <a:solidFill>
                  <a:schemeClr val="accent3"/>
                </a:solidFill>
                <a:ea typeface="ＭＳ Ｐゴシック" pitchFamily="34" charset="-128"/>
              </a:rPr>
            </a:br>
            <a:r>
              <a:rPr lang="en-US" altLang="en-US" sz="4000" dirty="0" smtClean="0">
                <a:solidFill>
                  <a:schemeClr val="accent3"/>
                </a:solidFill>
                <a:ea typeface="ＭＳ Ｐゴシック" pitchFamily="34" charset="-128"/>
              </a:rPr>
              <a:t>•  School Improvement Activities</a:t>
            </a:r>
            <a:br>
              <a:rPr lang="en-US" altLang="en-US" sz="4000" dirty="0" smtClean="0">
                <a:solidFill>
                  <a:schemeClr val="accent3"/>
                </a:solidFill>
                <a:ea typeface="ＭＳ Ｐゴシック" pitchFamily="34" charset="-128"/>
              </a:rPr>
            </a:br>
            <a:r>
              <a:rPr lang="en-US" altLang="en-US" sz="2400" i="1" dirty="0" smtClean="0">
                <a:solidFill>
                  <a:schemeClr val="accent3"/>
                </a:solidFill>
                <a:ea typeface="ＭＳ Ｐゴシック" pitchFamily="34" charset="-128"/>
              </a:rPr>
              <a:t>February 2016</a:t>
            </a:r>
            <a:r>
              <a:rPr lang="en-US" altLang="en-US" sz="2400" dirty="0" smtClean="0">
                <a:solidFill>
                  <a:schemeClr val="accent3"/>
                </a:solidFill>
                <a:ea typeface="ＭＳ Ｐゴシック" pitchFamily="34" charset="-128"/>
              </a:rPr>
              <a:t/>
            </a:r>
            <a:br>
              <a:rPr lang="en-US" altLang="en-US" sz="2400" dirty="0" smtClean="0">
                <a:solidFill>
                  <a:schemeClr val="accent3"/>
                </a:solidFill>
                <a:ea typeface="ＭＳ Ｐゴシック" pitchFamily="34" charset="-128"/>
              </a:rPr>
            </a:br>
            <a:endParaRPr lang="en-US" altLang="en-US" sz="2400" i="1" dirty="0" smtClean="0">
              <a:ea typeface="ＭＳ Ｐゴシック" pitchFamily="34" charset="-128"/>
            </a:endParaRPr>
          </a:p>
        </p:txBody>
      </p:sp>
      <p:pic>
        <p:nvPicPr>
          <p:cNvPr id="14338" name="Content Placeholder 12" descr="Teacher w Girl_Ele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620963"/>
            <a:ext cx="1828800" cy="1828800"/>
          </a:xfrm>
        </p:spPr>
      </p:pic>
      <p:sp>
        <p:nvSpPr>
          <p:cNvPr id="14339" name="Text Placeholder 9"/>
          <p:cNvSpPr>
            <a:spLocks noGrp="1"/>
          </p:cNvSpPr>
          <p:nvPr>
            <p:ph type="body" sz="half" idx="2"/>
          </p:nvPr>
        </p:nvSpPr>
        <p:spPr>
          <a:xfrm>
            <a:off x="2590800" y="2485357"/>
            <a:ext cx="3994150" cy="1964405"/>
          </a:xfrm>
        </p:spPr>
        <p:txBody>
          <a:bodyPr>
            <a:normAutofit/>
          </a:bodyPr>
          <a:lstStyle/>
          <a:p>
            <a:r>
              <a:rPr lang="en-US" altLang="en-US" sz="2800" b="1" dirty="0" smtClean="0">
                <a:latin typeface="+mj-lt"/>
                <a:ea typeface="ＭＳ Ｐゴシック" pitchFamily="34" charset="-128"/>
              </a:rPr>
              <a:t>Office of Service Quality</a:t>
            </a:r>
          </a:p>
          <a:p>
            <a:endParaRPr lang="en-US" altLang="en-US" sz="800" b="1" dirty="0" smtClean="0">
              <a:latin typeface="+mj-lt"/>
              <a:ea typeface="ＭＳ Ｐゴシック" pitchFamily="34" charset="-128"/>
            </a:endParaRPr>
          </a:p>
          <a:p>
            <a:r>
              <a:rPr lang="en-US" altLang="en-US" sz="2000" dirty="0" smtClean="0">
                <a:latin typeface="+mj-lt"/>
                <a:ea typeface="ＭＳ Ｐゴシック" pitchFamily="34" charset="-128"/>
              </a:rPr>
              <a:t>Veda Hudge, Director</a:t>
            </a:r>
          </a:p>
          <a:p>
            <a:endParaRPr lang="en-US" altLang="en-US" sz="800" dirty="0" smtClean="0">
              <a:latin typeface="+mj-lt"/>
              <a:ea typeface="ＭＳ Ｐゴシック" pitchFamily="34" charset="-128"/>
            </a:endParaRPr>
          </a:p>
          <a:p>
            <a:r>
              <a:rPr lang="en-US" altLang="en-US" sz="1400" dirty="0" smtClean="0">
                <a:latin typeface="+mj-lt"/>
                <a:ea typeface="ＭＳ Ｐゴシック" pitchFamily="34" charset="-128"/>
              </a:rPr>
              <a:t>Donna Boruch, Coordinator of School Improvement</a:t>
            </a:r>
          </a:p>
        </p:txBody>
      </p:sp>
      <p:pic>
        <p:nvPicPr>
          <p:cNvPr id="14340" name="Content Placeholder 9" descr="kids in labcoats_middle.jpg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3988" y="4527550"/>
            <a:ext cx="1828800" cy="1828800"/>
          </a:xfrm>
        </p:spPr>
      </p:pic>
      <p:pic>
        <p:nvPicPr>
          <p:cNvPr id="14341" name="Content Placeholder 11" descr="Girl w Globe.jpg"/>
          <p:cNvPicPr>
            <a:picLocks noGrp="1" noChangeAspect="1"/>
          </p:cNvPicPr>
          <p:nvPr>
            <p:ph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1213" y="4527550"/>
            <a:ext cx="1828800" cy="1828800"/>
          </a:xfrm>
        </p:spPr>
      </p:pic>
      <p:pic>
        <p:nvPicPr>
          <p:cNvPr id="14342" name="Content Placeholder 8" descr="BCPS Logo_reversed.ai"/>
          <p:cNvPicPr>
            <a:picLocks noGrp="1" noChangeAspect="1"/>
          </p:cNvPicPr>
          <p:nvPr>
            <p:ph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" r="5505"/>
          <a:stretch>
            <a:fillRect/>
          </a:stretch>
        </p:blipFill>
        <p:spPr>
          <a:xfrm>
            <a:off x="6584950" y="2658736"/>
            <a:ext cx="1822450" cy="1812925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433F946-CD2D-4B64-8CCF-FFD0ADFD3758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777280" y="1138666"/>
            <a:ext cx="6004519" cy="1307671"/>
          </a:xfrm>
        </p:spPr>
        <p:txBody>
          <a:bodyPr/>
          <a:lstStyle/>
          <a:p>
            <a:pPr algn="ctr"/>
            <a:r>
              <a:rPr lang="en-US" sz="3200" dirty="0"/>
              <a:t>AdvancED </a:t>
            </a:r>
            <a:br>
              <a:rPr lang="en-US" sz="3200" dirty="0"/>
            </a:br>
            <a:r>
              <a:rPr lang="en-US" sz="3200" dirty="0"/>
              <a:t>ASSIST CUSTOMER SURVEY </a:t>
            </a:r>
            <a:br>
              <a:rPr lang="en-US" sz="3200" dirty="0"/>
            </a:br>
            <a:r>
              <a:rPr lang="en-US" sz="3200" dirty="0" smtClean="0"/>
              <a:t>STUDENT </a:t>
            </a:r>
            <a:r>
              <a:rPr lang="en-US" sz="3200" dirty="0"/>
              <a:t>SURVEY DIRECTIONS</a:t>
            </a:r>
            <a:endParaRPr lang="en-US" altLang="en-US" sz="3200" dirty="0" smtClean="0">
              <a:ea typeface="ＭＳ Ｐゴシック" pitchFamily="34" charset="-128"/>
              <a:cs typeface="Arial Narrow Bold"/>
            </a:endParaRPr>
          </a:p>
        </p:txBody>
      </p:sp>
      <p:pic>
        <p:nvPicPr>
          <p:cNvPr id="16390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r="2809"/>
          <a:stretch>
            <a:fillRect/>
          </a:stretch>
        </p:blipFill>
        <p:spPr>
          <a:xfrm>
            <a:off x="6781800" y="982663"/>
            <a:ext cx="1560513" cy="14636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BFA1368-8184-48F2-A2DB-BB93239E07FA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7705" y="2649589"/>
            <a:ext cx="744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3167" y="2816920"/>
            <a:ext cx="85391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n-lt"/>
              </a:rPr>
              <a:t> </a:t>
            </a:r>
            <a:r>
              <a:rPr lang="en-US" sz="1600" b="1" dirty="0" smtClean="0">
                <a:latin typeface="+mn-lt"/>
              </a:rPr>
              <a:t>•  </a:t>
            </a:r>
            <a:r>
              <a:rPr lang="en-US" sz="1600" b="1" dirty="0">
                <a:latin typeface="+mn-lt"/>
              </a:rPr>
              <a:t>Web STUDENT Survey Links </a:t>
            </a:r>
            <a:r>
              <a:rPr lang="en-US" sz="1600" dirty="0">
                <a:latin typeface="+mn-lt"/>
              </a:rPr>
              <a:t>– Please use with the appropriate grade level:	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	</a:t>
            </a:r>
            <a:r>
              <a:rPr lang="en-US" sz="1600" b="1" dirty="0" smtClean="0">
                <a:latin typeface="+mn-lt"/>
              </a:rPr>
              <a:t>Early </a:t>
            </a:r>
            <a:r>
              <a:rPr lang="en-US" sz="1600" b="1" dirty="0">
                <a:latin typeface="+mn-lt"/>
              </a:rPr>
              <a:t>Elementary (Grades K-2) </a:t>
            </a:r>
            <a:r>
              <a:rPr lang="en-US" sz="1600" u="sng" dirty="0">
                <a:latin typeface="+mn-lt"/>
                <a:hlinkClick r:id="rId3"/>
              </a:rPr>
              <a:t>http://www.advanc-ed.org/survey/public/1995813</a:t>
            </a:r>
            <a:r>
              <a:rPr lang="en-US" sz="1600" dirty="0">
                <a:latin typeface="+mn-lt"/>
              </a:rPr>
              <a:t> 	    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	</a:t>
            </a:r>
            <a:r>
              <a:rPr lang="en-US" sz="1600" b="1" dirty="0" smtClean="0">
                <a:latin typeface="+mn-lt"/>
              </a:rPr>
              <a:t>Elementary </a:t>
            </a:r>
            <a:r>
              <a:rPr lang="en-US" sz="1600" b="1" dirty="0">
                <a:latin typeface="+mn-lt"/>
              </a:rPr>
              <a:t>(Grades 3-5) </a:t>
            </a:r>
            <a:r>
              <a:rPr lang="en-US" sz="1600" u="sng" dirty="0">
                <a:latin typeface="+mn-lt"/>
                <a:hlinkClick r:id="rId4"/>
              </a:rPr>
              <a:t>http://www.advanc-ed.org/survey/public/5341904</a:t>
            </a:r>
            <a:endParaRPr lang="en-US" sz="1600" dirty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	</a:t>
            </a:r>
            <a:r>
              <a:rPr lang="en-US" sz="1600" b="1" dirty="0" smtClean="0">
                <a:latin typeface="+mn-lt"/>
              </a:rPr>
              <a:t>Middle </a:t>
            </a:r>
            <a:r>
              <a:rPr lang="en-US" sz="1600" b="1" dirty="0">
                <a:latin typeface="+mn-lt"/>
              </a:rPr>
              <a:t>&amp; High (Grades 6-12</a:t>
            </a:r>
            <a:r>
              <a:rPr lang="en-US" sz="1600" dirty="0">
                <a:latin typeface="+mn-lt"/>
              </a:rPr>
              <a:t>) </a:t>
            </a:r>
            <a:r>
              <a:rPr lang="en-US" sz="1600" u="sng" dirty="0">
                <a:latin typeface="+mn-lt"/>
                <a:hlinkClick r:id="rId5"/>
              </a:rPr>
              <a:t>http://www.advanc-ed.org/survey/public/9286919</a:t>
            </a:r>
            <a:r>
              <a:rPr lang="en-US" sz="1600" dirty="0">
                <a:latin typeface="+mn-lt"/>
              </a:rPr>
              <a:t>  </a:t>
            </a:r>
            <a:endParaRPr lang="en-US" sz="1600" dirty="0" smtClean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endParaRPr lang="en-US" sz="1600" dirty="0" smtClean="0">
              <a:latin typeface="+mn-lt"/>
            </a:endParaRPr>
          </a:p>
          <a:p>
            <a:r>
              <a:rPr lang="en-US" sz="1600" b="1" dirty="0" smtClean="0">
                <a:latin typeface="+mn-lt"/>
              </a:rPr>
              <a:t>•  </a:t>
            </a:r>
            <a:r>
              <a:rPr lang="en-US" sz="1600" b="1" dirty="0">
                <a:latin typeface="+mn-lt"/>
              </a:rPr>
              <a:t>Web STUDENT Survey Invitation </a:t>
            </a:r>
            <a:r>
              <a:rPr lang="en-US" sz="1600" dirty="0">
                <a:latin typeface="+mn-lt"/>
              </a:rPr>
              <a:t>- use for any communication to distribute the link information:</a:t>
            </a:r>
          </a:p>
          <a:p>
            <a:r>
              <a:rPr lang="en-US" sz="1600" dirty="0">
                <a:latin typeface="+mn-lt"/>
              </a:rPr>
              <a:t>   </a:t>
            </a:r>
            <a:r>
              <a:rPr lang="en-US" sz="1600" dirty="0" smtClean="0">
                <a:latin typeface="+mn-lt"/>
              </a:rPr>
              <a:t>	In </a:t>
            </a:r>
            <a:r>
              <a:rPr lang="en-US" sz="1600" dirty="0">
                <a:latin typeface="+mn-lt"/>
              </a:rPr>
              <a:t>an effort to improve System Practices, the Broward County School District is conducting a </a:t>
            </a:r>
            <a:endParaRPr lang="en-US" sz="1600" dirty="0" smtClean="0">
              <a:latin typeface="+mn-lt"/>
            </a:endParaRPr>
          </a:p>
          <a:p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Student </a:t>
            </a:r>
            <a:r>
              <a:rPr lang="en-US" sz="1600" dirty="0">
                <a:latin typeface="+mn-lt"/>
              </a:rPr>
              <a:t>Survey.  We value </a:t>
            </a:r>
            <a:r>
              <a:rPr lang="en-US" sz="1600" dirty="0" smtClean="0">
                <a:latin typeface="+mn-lt"/>
              </a:rPr>
              <a:t>your opinion </a:t>
            </a:r>
            <a:r>
              <a:rPr lang="en-US" sz="1600" dirty="0">
                <a:latin typeface="+mn-lt"/>
              </a:rPr>
              <a:t>and ask that you please take time to complete this survey.  </a:t>
            </a:r>
            <a:endParaRPr lang="en-US" sz="1600" dirty="0" smtClean="0">
              <a:latin typeface="+mn-lt"/>
            </a:endParaRPr>
          </a:p>
          <a:p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Please </a:t>
            </a:r>
            <a:r>
              <a:rPr lang="en-US" sz="1600" dirty="0">
                <a:latin typeface="+mn-lt"/>
              </a:rPr>
              <a:t>be assured that your responses to this </a:t>
            </a:r>
            <a:r>
              <a:rPr lang="en-US" sz="1600" dirty="0" smtClean="0">
                <a:latin typeface="+mn-lt"/>
              </a:rPr>
              <a:t>survey will </a:t>
            </a:r>
            <a:r>
              <a:rPr lang="en-US" sz="1600" dirty="0">
                <a:latin typeface="+mn-lt"/>
              </a:rPr>
              <a:t>be anonymous. Your honest opinion </a:t>
            </a:r>
            <a:r>
              <a:rPr lang="en-US" sz="1600" dirty="0" smtClean="0">
                <a:latin typeface="+mn-lt"/>
              </a:rPr>
              <a:t>is</a:t>
            </a:r>
          </a:p>
          <a:p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       </a:t>
            </a:r>
            <a:r>
              <a:rPr lang="en-US" sz="1600" dirty="0">
                <a:latin typeface="+mn-lt"/>
              </a:rPr>
              <a:t>appreciated.  Thank you for your time and attention to this matter.</a:t>
            </a:r>
          </a:p>
          <a:p>
            <a:r>
              <a:rPr lang="en-US" sz="1600" b="1" dirty="0">
                <a:latin typeface="+mn-lt"/>
              </a:rPr>
              <a:t>	</a:t>
            </a:r>
            <a:endParaRPr lang="en-US" sz="1600" b="1" dirty="0" smtClean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r>
              <a:rPr lang="en-US" sz="1600" b="1" i="1" dirty="0">
                <a:latin typeface="+mn-lt"/>
              </a:rPr>
              <a:t>•  </a:t>
            </a:r>
            <a:r>
              <a:rPr lang="en-US" sz="1600" b="1" dirty="0">
                <a:latin typeface="+mn-lt"/>
              </a:rPr>
              <a:t>Paper surveys will not be available for the students</a:t>
            </a:r>
            <a:r>
              <a:rPr lang="en-US" sz="1400" b="1" dirty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6088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98286" y="821153"/>
            <a:ext cx="5868815" cy="1620518"/>
          </a:xfrm>
        </p:spPr>
        <p:txBody>
          <a:bodyPr/>
          <a:lstStyle/>
          <a:p>
            <a:pPr algn="ctr"/>
            <a:r>
              <a:rPr lang="en-US" sz="4000" dirty="0" smtClean="0"/>
              <a:t>AdvancED ASSIST: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000" i="1" dirty="0" smtClean="0"/>
              <a:t>PORTFOLIO FOR SCHOOLS</a:t>
            </a:r>
            <a:endParaRPr lang="en-US" sz="4000" i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31371" y="2507473"/>
            <a:ext cx="8769044" cy="7773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 smtClean="0">
                <a:latin typeface="Arial"/>
                <a:cs typeface="Arial"/>
              </a:rPr>
              <a:t>In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May 2016 </a:t>
            </a:r>
            <a:r>
              <a:rPr lang="en-US" sz="2000" dirty="0" smtClean="0">
                <a:latin typeface="Arial"/>
                <a:cs typeface="Arial"/>
              </a:rPr>
              <a:t>each school will be required to complete their </a:t>
            </a:r>
          </a:p>
          <a:p>
            <a:pPr marL="0" indent="0" algn="ctr">
              <a:buNone/>
            </a:pPr>
            <a:r>
              <a:rPr lang="en-US" sz="2000" dirty="0" smtClean="0">
                <a:latin typeface="Arial"/>
                <a:cs typeface="Arial"/>
              </a:rPr>
              <a:t>ASSIST Portfolio on the AdvancEd website:  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14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r="1032"/>
          <a:stretch>
            <a:fillRect/>
          </a:stretch>
        </p:blipFill>
        <p:spPr/>
      </p:pic>
      <p:pic>
        <p:nvPicPr>
          <p:cNvPr id="2" name="Picture 1" descr="Screen Shot 2015-11-30 at 5.11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6" y="3284833"/>
            <a:ext cx="8287349" cy="27299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6D598E-204F-44FB-83A2-3D645C254B58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8852" y="6014821"/>
            <a:ext cx="8451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Schools cannot access the portfolio until AdvancEd makes it available in May 2016.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3882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318" y="541532"/>
            <a:ext cx="9053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THIS IS AN OUTLINE OF THE ASSIST SCHOOL PORTFOLIO</a:t>
            </a:r>
            <a:r>
              <a:rPr lang="en-US" sz="16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9C59-151E-4522-BDF9-B7DDF64BA387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5" name="Picture 4" descr="Screen Shot 2015-12-04 at 5.31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34" y="1601047"/>
            <a:ext cx="7158898" cy="464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8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98283" y="990753"/>
            <a:ext cx="5890713" cy="1363220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AdvancED ASSIST:</a:t>
            </a:r>
            <a:br>
              <a:rPr lang="en-US" dirty="0"/>
            </a:br>
            <a:r>
              <a:rPr lang="en-US" i="1" dirty="0"/>
              <a:t>EXECUTIVE </a:t>
            </a:r>
            <a:r>
              <a:rPr lang="en-US" i="1" dirty="0" smtClean="0"/>
              <a:t>SUMMARY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4800" i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798282" y="2529153"/>
            <a:ext cx="7558318" cy="996334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THE EXECUTIVE SUMMARY WILL EVENTUALLY BE PART OF EACH SCHOOLS’ ASSIST PORTFOLIO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5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r="1696"/>
          <a:stretch>
            <a:fillRect/>
          </a:stretch>
        </p:blipFill>
        <p:spPr>
          <a:xfrm>
            <a:off x="6781800" y="990600"/>
            <a:ext cx="1574800" cy="1443038"/>
          </a:xfrm>
        </p:spPr>
      </p:pic>
      <p:pic>
        <p:nvPicPr>
          <p:cNvPr id="3" name="Picture 2" descr="Screen Shot 2015-11-30 at 4.25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38" y="3525487"/>
            <a:ext cx="8655073" cy="29148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B147FC-06F7-4A76-A7BA-DE5749EA514A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061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r="1032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913990" y="2462213"/>
            <a:ext cx="777281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i="1" dirty="0">
              <a:solidFill>
                <a:srgbClr val="0000FF"/>
              </a:solidFill>
            </a:endParaRPr>
          </a:p>
          <a:p>
            <a:r>
              <a:rPr lang="en-US" dirty="0" smtClean="0"/>
              <a:t>•  Executive Summary draft needs to be finalized in collaboration with</a:t>
            </a:r>
          </a:p>
          <a:p>
            <a:r>
              <a:rPr lang="en-US" dirty="0"/>
              <a:t> </a:t>
            </a:r>
            <a:r>
              <a:rPr lang="en-US" dirty="0" smtClean="0"/>
              <a:t>  administration, school leadership team and SAC.  </a:t>
            </a:r>
          </a:p>
          <a:p>
            <a:endParaRPr lang="en-US" sz="800" dirty="0"/>
          </a:p>
          <a:p>
            <a:r>
              <a:rPr lang="en-US" dirty="0" smtClean="0"/>
              <a:t>•  Summary needs to be text only, no charts and graphs.</a:t>
            </a:r>
          </a:p>
          <a:p>
            <a:endParaRPr lang="en-US" sz="800" dirty="0"/>
          </a:p>
          <a:p>
            <a:r>
              <a:rPr lang="en-US" dirty="0" smtClean="0"/>
              <a:t>•  Instructional Facilitators will work collaboratively with schools to finalize </a:t>
            </a:r>
          </a:p>
          <a:p>
            <a:r>
              <a:rPr lang="en-US" dirty="0"/>
              <a:t> </a:t>
            </a:r>
            <a:r>
              <a:rPr lang="en-US" dirty="0" smtClean="0"/>
              <a:t>  the Executive Summary.</a:t>
            </a:r>
          </a:p>
          <a:p>
            <a:endParaRPr lang="en-US" sz="800" dirty="0"/>
          </a:p>
          <a:p>
            <a:r>
              <a:rPr lang="en-US" dirty="0"/>
              <a:t>• </a:t>
            </a:r>
            <a:r>
              <a:rPr lang="en-US" dirty="0" smtClean="0"/>
              <a:t> Email a copy of your school’s Executive Summary Final Draft to your</a:t>
            </a:r>
          </a:p>
          <a:p>
            <a:r>
              <a:rPr lang="en-US" dirty="0"/>
              <a:t> </a:t>
            </a:r>
            <a:r>
              <a:rPr lang="en-US" dirty="0" smtClean="0"/>
              <a:t>  Instructional Facilitator by March 4, 2016</a:t>
            </a:r>
          </a:p>
          <a:p>
            <a:endParaRPr lang="en-US" sz="800" dirty="0"/>
          </a:p>
          <a:p>
            <a:r>
              <a:rPr lang="en-US" dirty="0" smtClean="0"/>
              <a:t> •  Revisions to Executive Summary Draft due April 29, 2016</a:t>
            </a:r>
            <a:endParaRPr lang="en-US" dirty="0"/>
          </a:p>
          <a:p>
            <a:pPr algn="ctr"/>
            <a:endParaRPr lang="en-US" b="1" dirty="0" smtClean="0"/>
          </a:p>
          <a:p>
            <a:r>
              <a:rPr lang="en-US" dirty="0" smtClean="0"/>
              <a:t>•  Final Executive Summary will be uploaded to each schools ASSIST</a:t>
            </a:r>
          </a:p>
          <a:p>
            <a:r>
              <a:rPr lang="en-US" dirty="0"/>
              <a:t> </a:t>
            </a:r>
            <a:r>
              <a:rPr lang="en-US" dirty="0" smtClean="0"/>
              <a:t>  Portfolio May 2-6, 2016</a:t>
            </a:r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64862" y="1138666"/>
            <a:ext cx="57146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EXECUTIVE SUMMARY:</a:t>
            </a:r>
          </a:p>
          <a:p>
            <a:pPr algn="ctr"/>
            <a:r>
              <a:rPr lang="en-US" sz="3600" b="1" i="1" dirty="0" smtClean="0">
                <a:solidFill>
                  <a:schemeClr val="bg1"/>
                </a:solidFill>
                <a:latin typeface="+mj-lt"/>
              </a:rPr>
              <a:t>SUBMIT REVISED DRAFT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6D598E-204F-44FB-83A2-3D645C254B58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499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9C59-151E-4522-BDF9-B7DDF64BA387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6" name="Picture 5" descr="Screen Shot 2015-12-04 at 5.57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872" y="0"/>
            <a:ext cx="6984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9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9C59-151E-4522-BDF9-B7DDF64BA387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6" name="Picture 5" descr="Screen Shot 2015-12-04 at 6.00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1898"/>
            <a:ext cx="91313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43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42967" y="990600"/>
            <a:ext cx="5938833" cy="1443038"/>
          </a:xfrm>
        </p:spPr>
        <p:txBody>
          <a:bodyPr/>
          <a:lstStyle/>
          <a:p>
            <a:pPr algn="ctr"/>
            <a:r>
              <a:rPr lang="en-US" altLang="en-US" sz="4000" dirty="0" smtClean="0">
                <a:ea typeface="ＭＳ Ｐゴシック" pitchFamily="34" charset="-128"/>
              </a:rPr>
              <a:t>NEXT SCHOOL IMPROVEMENT TRAINING</a:t>
            </a:r>
          </a:p>
        </p:txBody>
      </p:sp>
      <p:pic>
        <p:nvPicPr>
          <p:cNvPr id="18438" name="Content Placeholder 6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r="1695"/>
          <a:stretch>
            <a:fillRect/>
          </a:stretch>
        </p:blipFill>
        <p:spPr>
          <a:xfrm>
            <a:off x="6781800" y="990600"/>
            <a:ext cx="1574800" cy="1443038"/>
          </a:xfrm>
        </p:spPr>
      </p:pic>
      <p:sp>
        <p:nvSpPr>
          <p:cNvPr id="2" name="TextBox 1"/>
          <p:cNvSpPr txBox="1"/>
          <p:nvPr/>
        </p:nvSpPr>
        <p:spPr>
          <a:xfrm>
            <a:off x="842967" y="2802870"/>
            <a:ext cx="75136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MAY 2-6, 2016</a:t>
            </a:r>
          </a:p>
          <a:p>
            <a:pPr algn="ctr"/>
            <a:endParaRPr lang="en-US" sz="800" dirty="0"/>
          </a:p>
          <a:p>
            <a:pPr algn="ctr"/>
            <a:r>
              <a:rPr lang="en-US" sz="2000" b="1" dirty="0" smtClean="0"/>
              <a:t>Schools will be assigned a date and time by Cadre 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400" b="1" dirty="0" smtClean="0"/>
              <a:t> </a:t>
            </a:r>
            <a:r>
              <a:rPr lang="en-US" sz="2400" b="1" i="1" dirty="0" smtClean="0"/>
              <a:t>AGENDA:</a:t>
            </a:r>
          </a:p>
          <a:p>
            <a:pPr algn="ctr"/>
            <a:endParaRPr lang="en-US" sz="800" b="1" dirty="0" smtClean="0"/>
          </a:p>
          <a:p>
            <a:pPr algn="ctr"/>
            <a:r>
              <a:rPr lang="en-US" sz="2000" b="1" dirty="0" smtClean="0"/>
              <a:t>• AdvancED ASSIST Portfolio Completion</a:t>
            </a:r>
          </a:p>
          <a:p>
            <a:pPr algn="ctr"/>
            <a:endParaRPr lang="en-US" sz="800" b="1" dirty="0" smtClean="0"/>
          </a:p>
          <a:p>
            <a:pPr algn="ctr"/>
            <a:r>
              <a:rPr lang="en-US" sz="2000" b="1" dirty="0" smtClean="0"/>
              <a:t>• Closing 2015-2016 SIP</a:t>
            </a:r>
          </a:p>
          <a:p>
            <a:pPr algn="ctr"/>
            <a:endParaRPr lang="en-US" sz="800" b="1" dirty="0" smtClean="0"/>
          </a:p>
          <a:p>
            <a:pPr algn="ctr"/>
            <a:r>
              <a:rPr lang="en-US" sz="2000" b="1" dirty="0" smtClean="0"/>
              <a:t>• School Improvement Planning for 2016-2017</a:t>
            </a:r>
            <a:endParaRPr lang="en-US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B147FC-06F7-4A76-A7BA-DE5749EA514A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6925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r="1032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711595" y="2583896"/>
            <a:ext cx="8101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n-lt"/>
              </a:rPr>
              <a:t>1.  Has your school made progress towards achieving the goal?</a:t>
            </a:r>
            <a:endParaRPr lang="en-US" sz="2000" dirty="0">
              <a:latin typeface="+mn-lt"/>
            </a:endParaRPr>
          </a:p>
          <a:p>
            <a:r>
              <a:rPr lang="en-US" sz="2000" i="1" dirty="0" smtClean="0">
                <a:latin typeface="+mn-lt"/>
              </a:rPr>
              <a:t>	</a:t>
            </a:r>
          </a:p>
          <a:p>
            <a:r>
              <a:rPr lang="en-US" sz="2000" i="1" dirty="0" smtClean="0">
                <a:latin typeface="+mn-lt"/>
              </a:rPr>
              <a:t>A</a:t>
            </a:r>
            <a:r>
              <a:rPr lang="en-US" sz="2000" i="1" dirty="0">
                <a:latin typeface="+mn-lt"/>
              </a:rPr>
              <a:t>.  How do the structures and systems in place at your school ensure all facets of the school culture </a:t>
            </a:r>
            <a:r>
              <a:rPr lang="en-US" sz="2000" i="1" dirty="0" smtClean="0">
                <a:latin typeface="+mn-lt"/>
              </a:rPr>
              <a:t>create </a:t>
            </a:r>
            <a:r>
              <a:rPr lang="en-US" sz="2000" i="1" dirty="0">
                <a:latin typeface="+mn-lt"/>
              </a:rPr>
              <a:t>predictable environments and a school climate that supports your SIP goal? </a:t>
            </a:r>
            <a:endParaRPr lang="en-US" sz="2000" i="1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r>
              <a:rPr lang="en-US" sz="2000" i="1" dirty="0" smtClean="0">
                <a:latin typeface="+mn-lt"/>
              </a:rPr>
              <a:t>B</a:t>
            </a:r>
            <a:r>
              <a:rPr lang="en-US" sz="2000" i="1" dirty="0">
                <a:latin typeface="+mn-lt"/>
              </a:rPr>
              <a:t>.  What are the gaps that exist between your current state and your desired state? </a:t>
            </a:r>
            <a:endParaRPr lang="en-US" sz="2000" dirty="0">
              <a:latin typeface="+mn-lt"/>
            </a:endParaRPr>
          </a:p>
          <a:p>
            <a:r>
              <a:rPr lang="en-US" sz="2000" i="1" dirty="0" smtClean="0">
                <a:latin typeface="+mn-lt"/>
              </a:rPr>
              <a:t>	</a:t>
            </a:r>
          </a:p>
          <a:p>
            <a:r>
              <a:rPr lang="en-US" sz="2000" i="1" dirty="0" smtClean="0">
                <a:latin typeface="+mn-lt"/>
              </a:rPr>
              <a:t>C</a:t>
            </a:r>
            <a:r>
              <a:rPr lang="en-US" sz="2000" i="1" dirty="0">
                <a:latin typeface="+mn-lt"/>
              </a:rPr>
              <a:t>.  How will you address them between now and the end of this school year?</a:t>
            </a:r>
            <a:endParaRPr lang="en-US" sz="2000" dirty="0">
              <a:latin typeface="+mn-lt"/>
            </a:endParaRPr>
          </a:p>
          <a:p>
            <a:endParaRPr lang="en-US" sz="2000" b="1" i="1" dirty="0">
              <a:solidFill>
                <a:srgbClr val="0000FF"/>
              </a:solidFill>
              <a:latin typeface="+mn-lt"/>
            </a:endParaRPr>
          </a:p>
          <a:p>
            <a:pPr algn="ctr"/>
            <a:endParaRPr lang="en-US" sz="2000" b="1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338" y="1138666"/>
            <a:ext cx="57146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  <a:latin typeface="+mj-lt"/>
              </a:rPr>
              <a:t>SCHOOL IMPROVEMENT MID-YEAR REFLECTION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6D598E-204F-44FB-83A2-3D645C254B58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0892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777280" y="1138666"/>
            <a:ext cx="6004519" cy="1307671"/>
          </a:xfrm>
        </p:spPr>
        <p:txBody>
          <a:bodyPr/>
          <a:lstStyle/>
          <a:p>
            <a:pPr algn="ctr"/>
            <a:r>
              <a:rPr lang="en-US" sz="4000" i="1" dirty="0" smtClean="0"/>
              <a:t>SCHOOL IMPROVEMENT </a:t>
            </a:r>
            <a:br>
              <a:rPr lang="en-US" sz="4000" i="1" dirty="0" smtClean="0"/>
            </a:br>
            <a:r>
              <a:rPr lang="en-US" sz="4000" i="1" dirty="0" smtClean="0"/>
              <a:t>MID-YEAR REFLECTION</a:t>
            </a:r>
            <a:endParaRPr lang="en-US" altLang="en-US" sz="4000" dirty="0" smtClean="0">
              <a:ea typeface="ＭＳ Ｐゴシック" pitchFamily="34" charset="-128"/>
              <a:cs typeface="Arial Narrow Bold"/>
            </a:endParaRPr>
          </a:p>
        </p:txBody>
      </p:sp>
      <p:pic>
        <p:nvPicPr>
          <p:cNvPr id="16390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r="2809"/>
          <a:stretch>
            <a:fillRect/>
          </a:stretch>
        </p:blipFill>
        <p:spPr>
          <a:xfrm>
            <a:off x="6781800" y="982663"/>
            <a:ext cx="1560513" cy="14636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BFA1368-8184-48F2-A2DB-BB93239E07FA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7705" y="2649589"/>
            <a:ext cx="744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3167" y="2816920"/>
            <a:ext cx="8539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n-lt"/>
              </a:rPr>
              <a:t> 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689700" y="2649589"/>
            <a:ext cx="79971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2.  Have alterable barriers been eliminated or reduced? (Alterable barriers are in-house infrastructure mechanisms such as scheduling, class structures, teacher attendance, student attendance, staff development plan, etc.)</a:t>
            </a:r>
            <a:endParaRPr lang="en-US" dirty="0">
              <a:latin typeface="+mn-lt"/>
            </a:endParaRPr>
          </a:p>
          <a:p>
            <a:endParaRPr lang="en-US" i="1" dirty="0" smtClean="0">
              <a:latin typeface="+mn-lt"/>
            </a:endParaRPr>
          </a:p>
          <a:p>
            <a:r>
              <a:rPr lang="en-US" i="1" dirty="0" smtClean="0">
                <a:latin typeface="+mn-lt"/>
              </a:rPr>
              <a:t>A</a:t>
            </a:r>
            <a:r>
              <a:rPr lang="en-US" i="1" dirty="0">
                <a:latin typeface="+mn-lt"/>
              </a:rPr>
              <a:t>.  What evidence do you see that a barrier has been reduced or eliminated?</a:t>
            </a:r>
            <a:endParaRPr lang="en-US" dirty="0">
              <a:latin typeface="+mn-lt"/>
            </a:endParaRPr>
          </a:p>
          <a:p>
            <a:endParaRPr lang="en-US" i="1" dirty="0" smtClean="0">
              <a:latin typeface="+mn-lt"/>
            </a:endParaRPr>
          </a:p>
          <a:p>
            <a:r>
              <a:rPr lang="en-US" i="1" dirty="0" smtClean="0">
                <a:latin typeface="+mn-lt"/>
              </a:rPr>
              <a:t>B</a:t>
            </a:r>
            <a:r>
              <a:rPr lang="en-US" i="1" dirty="0">
                <a:latin typeface="+mn-lt"/>
              </a:rPr>
              <a:t>.  What evidence do you have that the barriers are wide-reaching and will help you achieve your goal?</a:t>
            </a:r>
            <a:endParaRPr lang="en-US" dirty="0">
              <a:latin typeface="+mn-lt"/>
            </a:endParaRPr>
          </a:p>
          <a:p>
            <a:endParaRPr lang="en-US" i="1" dirty="0" smtClean="0">
              <a:latin typeface="+mn-lt"/>
            </a:endParaRPr>
          </a:p>
          <a:p>
            <a:r>
              <a:rPr lang="en-US" i="1" dirty="0" smtClean="0">
                <a:latin typeface="+mn-lt"/>
              </a:rPr>
              <a:t>C</a:t>
            </a:r>
            <a:r>
              <a:rPr lang="en-US" i="1" dirty="0">
                <a:latin typeface="+mn-lt"/>
              </a:rPr>
              <a:t>.  If progress towards eliminating the barrier is not sufficient, where or what is the breakdown? </a:t>
            </a:r>
            <a:endParaRPr lang="en-US" dirty="0">
              <a:latin typeface="+mn-lt"/>
            </a:endParaRPr>
          </a:p>
          <a:p>
            <a:endParaRPr lang="en-US" i="1" dirty="0" smtClean="0">
              <a:latin typeface="+mn-lt"/>
            </a:endParaRPr>
          </a:p>
          <a:p>
            <a:r>
              <a:rPr lang="en-US" i="1" dirty="0" smtClean="0">
                <a:latin typeface="+mn-lt"/>
              </a:rPr>
              <a:t>D</a:t>
            </a:r>
            <a:r>
              <a:rPr lang="en-US" i="1" dirty="0">
                <a:latin typeface="+mn-lt"/>
              </a:rPr>
              <a:t>.  Did you identify other barriers that could serve as effective re- entry points into the plan?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4847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2644" y="1543768"/>
            <a:ext cx="6480990" cy="889643"/>
          </a:xfrm>
        </p:spPr>
        <p:txBody>
          <a:bodyPr/>
          <a:lstStyle/>
          <a:p>
            <a:pPr algn="ctr"/>
            <a:r>
              <a:rPr lang="en-US" dirty="0" smtClean="0"/>
              <a:t>ACCREDITATION REVIEW OCTOBER 2016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20424" y="2540101"/>
            <a:ext cx="8944206" cy="4182409"/>
          </a:xfrm>
        </p:spPr>
        <p:txBody>
          <a:bodyPr>
            <a:normAutofit/>
          </a:bodyPr>
          <a:lstStyle/>
          <a:p>
            <a:pPr algn="ctr"/>
            <a:endParaRPr lang="en-US" i="1" dirty="0" smtClean="0">
              <a:solidFill>
                <a:srgbClr val="FF0000"/>
              </a:solidFill>
            </a:endParaRPr>
          </a:p>
          <a:p>
            <a:pPr algn="ctr"/>
            <a:endParaRPr lang="en-US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4" name="Content Placeholder 8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r="1696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B147FC-06F7-4A76-A7BA-DE5749EA514A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842967" y="2660535"/>
            <a:ext cx="77180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October 24 - 26, 2016 </a:t>
            </a:r>
            <a:r>
              <a:rPr lang="en-US" sz="2000" dirty="0"/>
              <a:t>Broward County Public Schools will host an AdvancED External Review Team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i="1" u="sng" dirty="0" smtClean="0"/>
              <a:t>The Team will:</a:t>
            </a:r>
            <a:endParaRPr lang="en-US" sz="2000" i="1" u="sng" dirty="0"/>
          </a:p>
          <a:p>
            <a:r>
              <a:rPr lang="en-US" sz="2000" dirty="0" smtClean="0"/>
              <a:t>	• Review </a:t>
            </a:r>
            <a:r>
              <a:rPr lang="en-US" sz="2000" dirty="0"/>
              <a:t>the system and its schools to evaluate the system’s </a:t>
            </a:r>
            <a:r>
              <a:rPr lang="en-US" sz="2000" dirty="0" smtClean="0"/>
              <a:t>	adherence </a:t>
            </a:r>
            <a:r>
              <a:rPr lang="en-US" sz="2000" dirty="0"/>
              <a:t>to the AdvancED Accreditation </a:t>
            </a:r>
            <a:r>
              <a:rPr lang="en-US" sz="2000" dirty="0" smtClean="0"/>
              <a:t>Standards</a:t>
            </a:r>
          </a:p>
          <a:p>
            <a:endParaRPr lang="en-US" sz="800" dirty="0"/>
          </a:p>
          <a:p>
            <a:r>
              <a:rPr lang="en-US" sz="2000" dirty="0" smtClean="0"/>
              <a:t>	•  Make </a:t>
            </a:r>
            <a:r>
              <a:rPr lang="en-US" sz="2000" dirty="0"/>
              <a:t>a recommendation for AdvancED School System </a:t>
            </a:r>
            <a:r>
              <a:rPr lang="en-US" sz="2000" dirty="0" smtClean="0"/>
              <a:t>	Accreditation   </a:t>
            </a:r>
          </a:p>
          <a:p>
            <a:endParaRPr lang="en-US" sz="2000" dirty="0"/>
          </a:p>
          <a:p>
            <a:r>
              <a:rPr lang="en-US" sz="2000" i="1" dirty="0" smtClean="0"/>
              <a:t>Broward </a:t>
            </a:r>
            <a:r>
              <a:rPr lang="en-US" sz="2000" i="1" dirty="0"/>
              <a:t>County Schools, first accredited in 1962, must participate in an external review every five every years.</a:t>
            </a:r>
          </a:p>
        </p:txBody>
      </p:sp>
    </p:spTree>
    <p:extLst>
      <p:ext uri="{BB962C8B-B14F-4D97-AF65-F5344CB8AC3E}">
        <p14:creationId xmlns:p14="http://schemas.microsoft.com/office/powerpoint/2010/main" val="66311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42967" y="990600"/>
            <a:ext cx="5938833" cy="1443038"/>
          </a:xfrm>
        </p:spPr>
        <p:txBody>
          <a:bodyPr/>
          <a:lstStyle/>
          <a:p>
            <a:pPr algn="ctr"/>
            <a:r>
              <a:rPr lang="en-US" sz="4000" i="1" dirty="0">
                <a:latin typeface="+mn-lt"/>
              </a:rPr>
              <a:t>SCHOOL IMPROVEMENT </a:t>
            </a:r>
            <a:br>
              <a:rPr lang="en-US" sz="4000" i="1" dirty="0">
                <a:latin typeface="+mn-lt"/>
              </a:rPr>
            </a:br>
            <a:r>
              <a:rPr lang="en-US" sz="4000" i="1" dirty="0">
                <a:latin typeface="+mn-lt"/>
              </a:rPr>
              <a:t>MID-YEAR REFLECTION</a:t>
            </a:r>
            <a:endParaRPr lang="en-US" altLang="en-US" sz="4000" dirty="0" smtClean="0">
              <a:latin typeface="+mn-lt"/>
              <a:ea typeface="ＭＳ Ｐゴシック" pitchFamily="34" charset="-128"/>
            </a:endParaRPr>
          </a:p>
        </p:txBody>
      </p:sp>
      <p:pic>
        <p:nvPicPr>
          <p:cNvPr id="18438" name="Content Placeholder 6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r="1695"/>
          <a:stretch>
            <a:fillRect/>
          </a:stretch>
        </p:blipFill>
        <p:spPr>
          <a:xfrm>
            <a:off x="6781800" y="990600"/>
            <a:ext cx="1574800" cy="1443038"/>
          </a:xfrm>
        </p:spPr>
      </p:pic>
      <p:sp>
        <p:nvSpPr>
          <p:cNvPr id="2" name="TextBox 1"/>
          <p:cNvSpPr txBox="1"/>
          <p:nvPr/>
        </p:nvSpPr>
        <p:spPr>
          <a:xfrm>
            <a:off x="842967" y="2802870"/>
            <a:ext cx="751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B147FC-06F7-4A76-A7BA-DE5749EA514A}" type="slidenum">
              <a:rPr lang="en-US" altLang="en-US" smtClean="0">
                <a:latin typeface="+mn-lt"/>
              </a:rPr>
              <a:pPr/>
              <a:t>20</a:t>
            </a:fld>
            <a:endParaRPr lang="en-US" alt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2967" y="2978049"/>
            <a:ext cx="75136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US" sz="2400" b="1" dirty="0" smtClean="0">
                <a:latin typeface="+mn-lt"/>
              </a:rPr>
              <a:t>  Are </a:t>
            </a:r>
            <a:r>
              <a:rPr lang="en-US" sz="2400" b="1" dirty="0">
                <a:latin typeface="+mn-lt"/>
              </a:rPr>
              <a:t>your strategies being implemented with fidelity</a:t>
            </a:r>
            <a:r>
              <a:rPr lang="en-US" sz="2400" b="1" dirty="0" smtClean="0">
                <a:latin typeface="+mn-lt"/>
              </a:rPr>
              <a:t>?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i="1" dirty="0" smtClean="0">
                <a:latin typeface="+mn-lt"/>
              </a:rPr>
              <a:t>A</a:t>
            </a:r>
            <a:r>
              <a:rPr lang="en-US" sz="2400" i="1" dirty="0">
                <a:latin typeface="+mn-lt"/>
              </a:rPr>
              <a:t>.  Were decisions to continue, intensify, modify, or terminate strategies or action steps based on specific evidence</a:t>
            </a:r>
            <a:r>
              <a:rPr lang="en-US" sz="2400" i="1" dirty="0" smtClean="0">
                <a:latin typeface="+mn-lt"/>
              </a:rPr>
              <a:t>?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1790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r="1032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711595" y="2583896"/>
            <a:ext cx="81012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i="1" dirty="0">
              <a:solidFill>
                <a:srgbClr val="0000FF"/>
              </a:solidFill>
            </a:endParaRPr>
          </a:p>
          <a:p>
            <a:pPr algn="ctr"/>
            <a:endParaRPr lang="en-US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74338" y="1138666"/>
            <a:ext cx="57146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  <a:latin typeface="+mj-lt"/>
              </a:rPr>
              <a:t>SCHOOL IMPROVEMENT MID-YEAR REFLECTION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6D598E-204F-44FB-83A2-3D645C254B58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974337" y="2901408"/>
            <a:ext cx="73890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4"/>
            </a:pPr>
            <a:r>
              <a:rPr lang="en-US" sz="2000" b="1" dirty="0" smtClean="0">
                <a:latin typeface="+mn-lt"/>
              </a:rPr>
              <a:t>What </a:t>
            </a:r>
            <a:r>
              <a:rPr lang="en-US" sz="2000" b="1" dirty="0">
                <a:latin typeface="+mn-lt"/>
              </a:rPr>
              <a:t>are your benchmarks for success</a:t>
            </a:r>
            <a:r>
              <a:rPr lang="en-US" sz="2000" b="1" dirty="0" smtClean="0">
                <a:latin typeface="+mn-lt"/>
              </a:rPr>
              <a:t>?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i="1" dirty="0" smtClean="0">
                <a:latin typeface="+mn-lt"/>
              </a:rPr>
              <a:t>A</a:t>
            </a:r>
            <a:r>
              <a:rPr lang="en-US" sz="2000" i="1" dirty="0">
                <a:latin typeface="+mn-lt"/>
              </a:rPr>
              <a:t>.  How will you progress towards your goal impact student achievement?</a:t>
            </a:r>
            <a:endParaRPr lang="en-US" sz="2000" dirty="0">
              <a:latin typeface="+mn-lt"/>
            </a:endParaRPr>
          </a:p>
          <a:p>
            <a:endParaRPr lang="en-US" sz="2000" i="1" dirty="0" smtClean="0">
              <a:latin typeface="+mn-lt"/>
            </a:endParaRPr>
          </a:p>
          <a:p>
            <a:r>
              <a:rPr lang="en-US" sz="2000" i="1" dirty="0" smtClean="0">
                <a:latin typeface="+mn-lt"/>
              </a:rPr>
              <a:t>B</a:t>
            </a:r>
            <a:r>
              <a:rPr lang="en-US" sz="2000" i="1" dirty="0">
                <a:latin typeface="+mn-lt"/>
              </a:rPr>
              <a:t>.  What is your desired state?</a:t>
            </a:r>
            <a:endParaRPr lang="en-US" sz="2000" dirty="0">
              <a:latin typeface="+mn-lt"/>
            </a:endParaRPr>
          </a:p>
          <a:p>
            <a:endParaRPr lang="en-US" sz="2000" i="1" dirty="0" smtClean="0">
              <a:latin typeface="+mn-lt"/>
            </a:endParaRPr>
          </a:p>
          <a:p>
            <a:r>
              <a:rPr lang="en-US" sz="2000" i="1" dirty="0" smtClean="0">
                <a:latin typeface="+mn-lt"/>
              </a:rPr>
              <a:t>C</a:t>
            </a:r>
            <a:r>
              <a:rPr lang="en-US" sz="2000" i="1" dirty="0">
                <a:latin typeface="+mn-lt"/>
              </a:rPr>
              <a:t>.  What gaps exist between your current state and your desired state? 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431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590800" y="4727463"/>
            <a:ext cx="45719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9447-9CCC-4695-816C-0C6D3C2634DD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84836" y="4639873"/>
            <a:ext cx="597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F5F5F5"/>
                </a:solidFill>
                <a:latin typeface="Abadi MT Condensed Extra Bold"/>
                <a:cs typeface="Abadi MT Condensed Extra Bold"/>
              </a:rPr>
              <a:t>             </a:t>
            </a:r>
            <a:r>
              <a:rPr lang="en-US" sz="2800" b="1" i="1" dirty="0" smtClean="0">
                <a:solidFill>
                  <a:schemeClr val="bg1"/>
                </a:solidFill>
              </a:rPr>
              <a:t>GALLERY WALK</a:t>
            </a:r>
            <a:endParaRPr lang="en-US" sz="2800" b="1" dirty="0">
              <a:solidFill>
                <a:srgbClr val="F5F5F5"/>
              </a:solidFill>
              <a:latin typeface="+mn-lt"/>
              <a:cs typeface="Abadi MT Condensed Extra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537" y="974431"/>
            <a:ext cx="46417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 smtClean="0">
                <a:solidFill>
                  <a:schemeClr val="bg1"/>
                </a:solidFill>
                <a:latin typeface="+mn-lt"/>
              </a:rPr>
              <a:t>SHARING BEST PRACTICES</a:t>
            </a:r>
            <a:endParaRPr lang="en-US" sz="30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4861" y="1850331"/>
            <a:ext cx="7542911" cy="2616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059339"/>
              </p:ext>
            </p:extLst>
          </p:nvPr>
        </p:nvGraphicFramePr>
        <p:xfrm>
          <a:off x="1204237" y="1880103"/>
          <a:ext cx="6858000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Document" r:id="rId4" imgW="9283700" imgH="3441700" progId="Word.Document.12">
                  <p:embed/>
                </p:oleObj>
              </mc:Choice>
              <mc:Fallback>
                <p:oleObj name="Document" r:id="rId4" imgW="9283700" imgH="3441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4237" y="1880103"/>
                        <a:ext cx="6858000" cy="254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4345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89" y="961571"/>
            <a:ext cx="3657498" cy="566738"/>
          </a:xfrm>
        </p:spPr>
        <p:txBody>
          <a:bodyPr/>
          <a:lstStyle/>
          <a:p>
            <a:r>
              <a:rPr lang="en-US" sz="4800" dirty="0" smtClean="0"/>
              <a:t>FOLLOW- UP</a:t>
            </a:r>
            <a:endParaRPr lang="en-US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9447-9CCC-4695-816C-0C6D3C2634DD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2442" y="1817486"/>
            <a:ext cx="7466277" cy="255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• DA Schools are required to input their Mid-Year Reflection in CIMS by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MARCH 11</a:t>
            </a:r>
            <a:r>
              <a:rPr lang="en-US" sz="2400" b="1" smtClean="0">
                <a:solidFill>
                  <a:srgbClr val="FF0000"/>
                </a:solidFill>
                <a:latin typeface="+mn-lt"/>
              </a:rPr>
              <a:t>, 2016</a:t>
            </a:r>
            <a:r>
              <a:rPr lang="en-US" sz="2400" b="1" smtClean="0">
                <a:latin typeface="+mn-lt"/>
              </a:rPr>
              <a:t>.</a:t>
            </a:r>
            <a:endParaRPr lang="en-US" sz="2400" b="1" dirty="0" smtClean="0">
              <a:latin typeface="+mn-lt"/>
            </a:endParaRPr>
          </a:p>
          <a:p>
            <a:endParaRPr lang="en-US" sz="800" b="1" dirty="0" smtClean="0">
              <a:latin typeface="+mn-lt"/>
            </a:endParaRPr>
          </a:p>
          <a:p>
            <a:r>
              <a:rPr lang="en-US" sz="2400" b="1" dirty="0" smtClean="0">
                <a:latin typeface="+mn-lt"/>
              </a:rPr>
              <a:t>•  ALL Schools can use the completed Mid-Year Reflection form as Accreditation Artifact for Indicator 5.4</a:t>
            </a:r>
          </a:p>
          <a:p>
            <a:endParaRPr lang="en-US" sz="800" b="1" dirty="0">
              <a:latin typeface="+mn-lt"/>
            </a:endParaRPr>
          </a:p>
          <a:p>
            <a:r>
              <a:rPr lang="en-US" sz="2400" b="1" dirty="0" smtClean="0">
                <a:latin typeface="+mn-lt"/>
              </a:rPr>
              <a:t>•  All schools can share their Mid-Year Reflection with SAC and upload into the SAC Upload Center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1432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776288" y="962025"/>
            <a:ext cx="3976687" cy="566738"/>
          </a:xfrm>
        </p:spPr>
        <p:txBody>
          <a:bodyPr/>
          <a:lstStyle/>
          <a:p>
            <a:r>
              <a:rPr lang="en-US" altLang="en-US" sz="4000" dirty="0" smtClean="0">
                <a:ea typeface="ＭＳ Ｐゴシック" pitchFamily="34" charset="-128"/>
              </a:rPr>
              <a:t>THANK YOU!</a:t>
            </a:r>
          </a:p>
        </p:txBody>
      </p:sp>
      <p:pic>
        <p:nvPicPr>
          <p:cNvPr id="19458" name="Picture Placeholder 4" descr="Back Cover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6975" y="2078038"/>
            <a:ext cx="4572000" cy="2286000"/>
          </a:xfrm>
        </p:spPr>
      </p:pic>
      <p:sp>
        <p:nvSpPr>
          <p:cNvPr id="19459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6976" y="4631307"/>
            <a:ext cx="6059488" cy="580280"/>
          </a:xfrm>
        </p:spPr>
        <p:txBody>
          <a:bodyPr/>
          <a:lstStyle/>
          <a:p>
            <a:r>
              <a:rPr lang="en-US" altLang="en-US" i="1" dirty="0" smtClean="0">
                <a:ea typeface="ＭＳ Ｐゴシック" pitchFamily="34" charset="-128"/>
              </a:rPr>
              <a:t>Please call us if you need assistance:  </a:t>
            </a:r>
          </a:p>
          <a:p>
            <a:r>
              <a:rPr lang="en-US" altLang="en-US" sz="1600" b="1" dirty="0" smtClean="0">
                <a:ea typeface="ＭＳ Ｐゴシック" pitchFamily="34" charset="-128"/>
              </a:rPr>
              <a:t>Office of Service Quality    754-321-3850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9447-9CCC-4695-816C-0C6D3C2634DD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9700" y="1019012"/>
            <a:ext cx="6087488" cy="1433608"/>
          </a:xfrm>
        </p:spPr>
        <p:txBody>
          <a:bodyPr/>
          <a:lstStyle/>
          <a:p>
            <a:pPr algn="ctr"/>
            <a:r>
              <a:rPr lang="en-US" sz="4800" dirty="0" smtClean="0"/>
              <a:t>Accreditation Artifacts</a:t>
            </a:r>
            <a:br>
              <a:rPr lang="en-US" sz="4800" dirty="0" smtClean="0"/>
            </a:br>
            <a:r>
              <a:rPr lang="en-US" sz="4800" dirty="0" smtClean="0"/>
              <a:t>REVIEW PROCESS</a:t>
            </a:r>
            <a:endParaRPr lang="en-US" sz="4800" dirty="0"/>
          </a:p>
        </p:txBody>
      </p:sp>
      <p:pic>
        <p:nvPicPr>
          <p:cNvPr id="6" name="Content Placeholder 8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r="1032"/>
          <a:stretch>
            <a:fillRect/>
          </a:stretch>
        </p:blipFill>
        <p:spPr>
          <a:xfrm>
            <a:off x="6777188" y="1019012"/>
            <a:ext cx="1586160" cy="1433608"/>
          </a:xfrm>
        </p:spPr>
      </p:pic>
      <p:sp>
        <p:nvSpPr>
          <p:cNvPr id="2" name="TextBox 1"/>
          <p:cNvSpPr txBox="1"/>
          <p:nvPr/>
        </p:nvSpPr>
        <p:spPr>
          <a:xfrm>
            <a:off x="339376" y="2594953"/>
            <a:ext cx="846251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 Prior </a:t>
            </a:r>
            <a:r>
              <a:rPr lang="en-US" dirty="0"/>
              <a:t>to Accreditation documents being uploaded to OSPA Central 2.0, </a:t>
            </a:r>
            <a:r>
              <a:rPr lang="en-US" dirty="0" smtClean="0"/>
              <a:t>schools</a:t>
            </a:r>
          </a:p>
          <a:p>
            <a:r>
              <a:rPr lang="en-US" dirty="0"/>
              <a:t> </a:t>
            </a:r>
            <a:r>
              <a:rPr lang="en-US" dirty="0" smtClean="0"/>
              <a:t>  will </a:t>
            </a:r>
            <a:r>
              <a:rPr lang="en-US" dirty="0"/>
              <a:t>review the documents with the school administration and SAC.</a:t>
            </a:r>
            <a:endParaRPr lang="en-US" u="sng" dirty="0"/>
          </a:p>
          <a:p>
            <a:endParaRPr lang="en-US" sz="800" dirty="0" smtClean="0"/>
          </a:p>
          <a:p>
            <a:r>
              <a:rPr lang="en-US" dirty="0" smtClean="0"/>
              <a:t>•  Once </a:t>
            </a:r>
            <a:r>
              <a:rPr lang="en-US" dirty="0"/>
              <a:t>the school chooses the Accreditation artifacts, they are then uploaded </a:t>
            </a:r>
            <a:r>
              <a:rPr lang="en-US" dirty="0" smtClean="0"/>
              <a:t>to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OSPA Central 2.0.</a:t>
            </a:r>
            <a:endParaRPr lang="en-US" u="sng" dirty="0"/>
          </a:p>
          <a:p>
            <a:endParaRPr lang="en-US" sz="800" dirty="0" smtClean="0"/>
          </a:p>
          <a:p>
            <a:r>
              <a:rPr lang="en-US" dirty="0" smtClean="0"/>
              <a:t>•  The </a:t>
            </a:r>
            <a:r>
              <a:rPr lang="en-US" dirty="0"/>
              <a:t>OPSA Instructional Facilitators work in collaboration with schools to </a:t>
            </a:r>
            <a:r>
              <a:rPr lang="en-US" dirty="0" smtClean="0"/>
              <a:t>review</a:t>
            </a:r>
          </a:p>
          <a:p>
            <a:r>
              <a:rPr lang="en-US" dirty="0"/>
              <a:t> </a:t>
            </a:r>
            <a:r>
              <a:rPr lang="en-US" dirty="0" smtClean="0"/>
              <a:t>  all </a:t>
            </a:r>
            <a:r>
              <a:rPr lang="en-US" dirty="0"/>
              <a:t>the uploaded documents using the Accreditation Artifact Checklist.</a:t>
            </a:r>
            <a:endParaRPr lang="en-US" u="sng" dirty="0"/>
          </a:p>
          <a:p>
            <a:endParaRPr lang="en-US" sz="800" dirty="0" smtClean="0"/>
          </a:p>
          <a:p>
            <a:r>
              <a:rPr lang="en-US" dirty="0" smtClean="0"/>
              <a:t>•  Schools </a:t>
            </a:r>
            <a:r>
              <a:rPr lang="en-US" dirty="0"/>
              <a:t>receive feedback about their uploaded documents aligned to the </a:t>
            </a:r>
            <a:r>
              <a:rPr lang="en-US" dirty="0" smtClean="0"/>
              <a:t>five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Accreditation </a:t>
            </a:r>
            <a:r>
              <a:rPr lang="en-US" dirty="0" smtClean="0"/>
              <a:t>Standards by March 18. 2016</a:t>
            </a:r>
            <a:endParaRPr lang="en-US" u="sng" dirty="0"/>
          </a:p>
          <a:p>
            <a:endParaRPr lang="en-US" sz="800" dirty="0" smtClean="0"/>
          </a:p>
          <a:p>
            <a:r>
              <a:rPr lang="en-US" dirty="0" smtClean="0"/>
              <a:t>•  Documents </a:t>
            </a:r>
            <a:r>
              <a:rPr lang="en-US" dirty="0"/>
              <a:t>that don’t align to the Accreditation Standards are removed and/</a:t>
            </a:r>
            <a:r>
              <a:rPr lang="en-US" dirty="0" smtClean="0"/>
              <a:t>or</a:t>
            </a:r>
          </a:p>
          <a:p>
            <a:r>
              <a:rPr lang="en-US" dirty="0"/>
              <a:t> </a:t>
            </a:r>
            <a:r>
              <a:rPr lang="en-US" dirty="0" smtClean="0"/>
              <a:t>  replaced by March 31, 2016 (Deadline for all artifact revisions)</a:t>
            </a:r>
          </a:p>
          <a:p>
            <a:endParaRPr lang="en-US" sz="800" u="sng" dirty="0"/>
          </a:p>
          <a:p>
            <a:r>
              <a:rPr lang="en-US" dirty="0" smtClean="0"/>
              <a:t>•  Accreditation Artifact Upload Center will be locked on April 1, 2016</a:t>
            </a:r>
            <a:endParaRPr lang="en-US" dirty="0"/>
          </a:p>
          <a:p>
            <a:r>
              <a:rPr lang="en-US" dirty="0"/>
              <a:t> </a:t>
            </a:r>
            <a:endParaRPr lang="en-US" u="sng" dirty="0"/>
          </a:p>
          <a:p>
            <a:pPr algn="ctr"/>
            <a:endParaRPr lang="en-US" dirty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6D598E-204F-44FB-83A2-3D645C254B58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81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590800" y="4727463"/>
            <a:ext cx="45719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9447-9CCC-4695-816C-0C6D3C2634DD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5" name="Picture 4" descr="Screen Shot 2016-02-11 at 11.36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" y="1718949"/>
            <a:ext cx="9118655" cy="26824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6034" y="4642255"/>
            <a:ext cx="6951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F5F5F5"/>
                </a:solidFill>
                <a:latin typeface="Abadi MT Condensed Extra Bold"/>
                <a:cs typeface="Abadi MT Condensed Extra Bold"/>
              </a:rPr>
              <a:t>             </a:t>
            </a:r>
            <a:r>
              <a:rPr lang="en-US" altLang="en-US" sz="2800" b="1" dirty="0" smtClean="0">
                <a:solidFill>
                  <a:srgbClr val="F5F5F5"/>
                </a:solidFill>
                <a:latin typeface="+mn-lt"/>
                <a:cs typeface="Abadi MT Condensed Extra Bold"/>
              </a:rPr>
              <a:t>PRIVACY OF STUDENT INFORMATION</a:t>
            </a:r>
            <a:endParaRPr lang="en-US" sz="2800" b="1" dirty="0">
              <a:solidFill>
                <a:srgbClr val="F5F5F5"/>
              </a:solidFill>
              <a:latin typeface="+mn-lt"/>
              <a:cs typeface="Abadi MT Condensed Extra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275" y="875897"/>
            <a:ext cx="4313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F5F5F5"/>
                </a:solidFill>
                <a:latin typeface="+mn-lt"/>
                <a:cs typeface="Abadi MT Condensed Extra Bold"/>
              </a:rPr>
              <a:t>ACCREDITATION</a:t>
            </a: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7528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9447-9CCC-4695-816C-0C6D3C2634DD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12" name="Picture 11" descr="Screen Shot 2016-02-11 at 1.47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46" y="1805958"/>
            <a:ext cx="7731970" cy="45503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8222" y="1043106"/>
            <a:ext cx="4436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b="1" dirty="0" smtClean="0">
                <a:solidFill>
                  <a:srgbClr val="F5F5F5"/>
                </a:solidFill>
                <a:cs typeface="Abadi MT Condensed Extra Bold"/>
              </a:rPr>
              <a:t>  DURING ACCREDITATION VISIT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600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777280" y="1026459"/>
            <a:ext cx="6004519" cy="1510920"/>
          </a:xfrm>
        </p:spPr>
        <p:txBody>
          <a:bodyPr/>
          <a:lstStyle/>
          <a:p>
            <a:pPr algn="ctr"/>
            <a:r>
              <a:rPr lang="en-US" sz="2400" dirty="0"/>
              <a:t>UPCOMING SCHOOL IMPROVEMENT </a:t>
            </a:r>
            <a:r>
              <a:rPr lang="en-US" sz="2400" dirty="0" smtClean="0"/>
              <a:t>EVENT: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3200" dirty="0" smtClean="0"/>
              <a:t>ASSIST STAKEHOLDER SURVEY: FEBRUARY 29 – MARCH 18</a:t>
            </a:r>
            <a:endParaRPr lang="en-US" altLang="en-US" sz="3200" dirty="0" smtClean="0">
              <a:ea typeface="ＭＳ Ｐゴシック" pitchFamily="34" charset="-128"/>
              <a:cs typeface="Arial Narrow Bold"/>
            </a:endParaRPr>
          </a:p>
        </p:txBody>
      </p:sp>
      <p:pic>
        <p:nvPicPr>
          <p:cNvPr id="16390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r="2809"/>
          <a:stretch>
            <a:fillRect/>
          </a:stretch>
        </p:blipFill>
        <p:spPr>
          <a:xfrm>
            <a:off x="6781800" y="982663"/>
            <a:ext cx="1560513" cy="1463675"/>
          </a:xfrm>
        </p:spPr>
      </p:pic>
      <p:sp>
        <p:nvSpPr>
          <p:cNvPr id="2" name="TextBox 1"/>
          <p:cNvSpPr txBox="1"/>
          <p:nvPr/>
        </p:nvSpPr>
        <p:spPr>
          <a:xfrm>
            <a:off x="492642" y="2872481"/>
            <a:ext cx="83092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DIRECTIONS HAVE BEEN SENT TO PRINCIPALS</a:t>
            </a:r>
          </a:p>
          <a:p>
            <a:pPr algn="ctr"/>
            <a:endParaRPr lang="en-US" sz="800" b="1" i="1" dirty="0" smtClean="0"/>
          </a:p>
          <a:p>
            <a:pPr algn="ctr"/>
            <a:r>
              <a:rPr lang="en-US" sz="1600" b="1" i="1" dirty="0" smtClean="0"/>
              <a:t>GO TO </a:t>
            </a:r>
            <a:r>
              <a:rPr lang="en-US" sz="1600" b="1" i="1" dirty="0">
                <a:solidFill>
                  <a:srgbClr val="FF0000"/>
                </a:solidFill>
                <a:hlinkClick r:id="rId3"/>
              </a:rPr>
              <a:t>http://extranet.advanc-ed.org/assist_resources_and_tools</a:t>
            </a:r>
            <a:r>
              <a:rPr lang="en-US" sz="1600" b="1" i="1" dirty="0" smtClean="0">
                <a:solidFill>
                  <a:srgbClr val="FF0000"/>
                </a:solidFill>
                <a:hlinkClick r:id="rId3"/>
              </a:rPr>
              <a:t>/</a:t>
            </a:r>
            <a:endParaRPr lang="en-US" sz="1600" b="1" i="1" dirty="0" smtClean="0">
              <a:solidFill>
                <a:srgbClr val="FF0000"/>
              </a:solidFill>
            </a:endParaRPr>
          </a:p>
          <a:p>
            <a:pPr algn="ctr"/>
            <a:endParaRPr lang="en-US" sz="800" b="1" i="1" dirty="0" smtClean="0"/>
          </a:p>
          <a:p>
            <a:pPr algn="ctr"/>
            <a:r>
              <a:rPr lang="en-US" sz="1400" b="1" i="1" dirty="0" smtClean="0"/>
              <a:t>TO DOWNLOAD DOCUMENTS ABOUT SURVEY ADMINISTRATION</a:t>
            </a:r>
          </a:p>
          <a:p>
            <a:pPr algn="ctr"/>
            <a:endParaRPr lang="en-US" sz="800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BFA1368-8184-48F2-A2DB-BB93239E07FA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4" name="Picture 3" descr="Screen Shot 2015-12-04 at 10.36.2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5" y="3949587"/>
            <a:ext cx="8935001" cy="220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74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42967" y="1067241"/>
            <a:ext cx="5938833" cy="1443038"/>
          </a:xfrm>
        </p:spPr>
        <p:txBody>
          <a:bodyPr/>
          <a:lstStyle/>
          <a:p>
            <a:pPr algn="ctr"/>
            <a:r>
              <a:rPr lang="en-US" altLang="en-US" sz="4000" dirty="0" smtClean="0">
                <a:ea typeface="ＭＳ Ｐゴシック" pitchFamily="34" charset="-128"/>
              </a:rPr>
              <a:t>SURVEY ADMINISTRATION</a:t>
            </a:r>
            <a:br>
              <a:rPr lang="en-US" altLang="en-US" sz="4000" dirty="0" smtClean="0">
                <a:ea typeface="ＭＳ Ｐゴシック" pitchFamily="34" charset="-128"/>
              </a:rPr>
            </a:br>
            <a:r>
              <a:rPr lang="en-US" altLang="en-US" sz="4000" dirty="0" smtClean="0">
                <a:ea typeface="ＭＳ Ｐゴシック" pitchFamily="34" charset="-128"/>
              </a:rPr>
              <a:t>INFORMATION</a:t>
            </a:r>
          </a:p>
        </p:txBody>
      </p:sp>
      <p:pic>
        <p:nvPicPr>
          <p:cNvPr id="18438" name="Content Placeholder 6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r="1695"/>
          <a:stretch>
            <a:fillRect/>
          </a:stretch>
        </p:blipFill>
        <p:spPr>
          <a:xfrm>
            <a:off x="6781800" y="990600"/>
            <a:ext cx="1574800" cy="1443038"/>
          </a:xfrm>
        </p:spPr>
      </p:pic>
      <p:sp>
        <p:nvSpPr>
          <p:cNvPr id="2" name="TextBox 1"/>
          <p:cNvSpPr txBox="1"/>
          <p:nvPr/>
        </p:nvSpPr>
        <p:spPr>
          <a:xfrm>
            <a:off x="394114" y="2755364"/>
            <a:ext cx="886757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Parent Surveys</a:t>
            </a:r>
          </a:p>
          <a:p>
            <a:r>
              <a:rPr lang="en-US" sz="1200" dirty="0" smtClean="0">
                <a:latin typeface="+mn-lt"/>
              </a:rPr>
              <a:t>•  </a:t>
            </a:r>
            <a:r>
              <a:rPr lang="en-US" sz="1200" dirty="0">
                <a:latin typeface="+mn-lt"/>
              </a:rPr>
              <a:t>Required minimum response rate for each school: at </a:t>
            </a:r>
            <a:r>
              <a:rPr lang="en-US" sz="1200" dirty="0" smtClean="0">
                <a:latin typeface="+mn-lt"/>
              </a:rPr>
              <a:t>least </a:t>
            </a:r>
            <a:r>
              <a:rPr lang="en-US" sz="1200" dirty="0">
                <a:latin typeface="+mn-lt"/>
              </a:rPr>
              <a:t>20% of all parents need to take the survey</a:t>
            </a:r>
          </a:p>
          <a:p>
            <a:r>
              <a:rPr lang="en-US" sz="1200" dirty="0" smtClean="0">
                <a:latin typeface="+mn-lt"/>
              </a:rPr>
              <a:t>•  </a:t>
            </a:r>
            <a:r>
              <a:rPr lang="en-US" sz="1200" dirty="0">
                <a:latin typeface="+mn-lt"/>
              </a:rPr>
              <a:t>Parent survey can be taken on the web or through paper surveys</a:t>
            </a:r>
          </a:p>
          <a:p>
            <a:r>
              <a:rPr lang="en-US" sz="1200" dirty="0" smtClean="0">
                <a:latin typeface="+mn-lt"/>
              </a:rPr>
              <a:t>•  Each principal </a:t>
            </a:r>
            <a:r>
              <a:rPr lang="en-US" sz="1200" dirty="0">
                <a:latin typeface="+mn-lt"/>
              </a:rPr>
              <a:t>will be emailed a zip file with copies of the school’s paper parent surveys so they can be reproduced and </a:t>
            </a:r>
            <a:r>
              <a:rPr lang="en-US" sz="1200" dirty="0" smtClean="0">
                <a:latin typeface="+mn-lt"/>
              </a:rPr>
              <a:t>distributed.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Staff </a:t>
            </a:r>
            <a:r>
              <a:rPr lang="en-US" sz="1600" b="1" dirty="0" smtClean="0">
                <a:latin typeface="+mn-lt"/>
              </a:rPr>
              <a:t>Surveys</a:t>
            </a:r>
          </a:p>
          <a:p>
            <a:r>
              <a:rPr lang="en-US" sz="1200" dirty="0" smtClean="0">
                <a:latin typeface="+mn-lt"/>
              </a:rPr>
              <a:t>•  </a:t>
            </a:r>
            <a:r>
              <a:rPr lang="en-US" sz="1200" dirty="0">
                <a:latin typeface="+mn-lt"/>
              </a:rPr>
              <a:t>Required minimum response rate at each school: at </a:t>
            </a:r>
            <a:r>
              <a:rPr lang="en-US" sz="1200" dirty="0" smtClean="0">
                <a:latin typeface="+mn-lt"/>
              </a:rPr>
              <a:t>least </a:t>
            </a:r>
            <a:r>
              <a:rPr lang="en-US" sz="1200" dirty="0">
                <a:latin typeface="+mn-lt"/>
              </a:rPr>
              <a:t>60% of all instructional staff need to take the survey</a:t>
            </a:r>
          </a:p>
          <a:p>
            <a:r>
              <a:rPr lang="en-US" sz="1200" dirty="0" smtClean="0">
                <a:latin typeface="+mn-lt"/>
              </a:rPr>
              <a:t>•  </a:t>
            </a:r>
            <a:r>
              <a:rPr lang="en-US" sz="1200" dirty="0">
                <a:latin typeface="+mn-lt"/>
              </a:rPr>
              <a:t>Staff survey will only be taken on the </a:t>
            </a:r>
            <a:r>
              <a:rPr lang="en-US" sz="1200" dirty="0" smtClean="0">
                <a:latin typeface="+mn-lt"/>
              </a:rPr>
              <a:t>web</a:t>
            </a:r>
          </a:p>
          <a:p>
            <a:endParaRPr lang="en-US" sz="1600" b="1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Student </a:t>
            </a:r>
            <a:r>
              <a:rPr lang="en-US" sz="1600" b="1" dirty="0" smtClean="0">
                <a:latin typeface="+mn-lt"/>
              </a:rPr>
              <a:t>Surveys</a:t>
            </a:r>
          </a:p>
          <a:p>
            <a:r>
              <a:rPr lang="en-US" sz="1200" dirty="0" smtClean="0">
                <a:latin typeface="+mn-lt"/>
              </a:rPr>
              <a:t>•  </a:t>
            </a:r>
            <a:r>
              <a:rPr lang="en-US" sz="1200" dirty="0">
                <a:latin typeface="+mn-lt"/>
              </a:rPr>
              <a:t>Required minimum response rate at each school: at </a:t>
            </a:r>
            <a:r>
              <a:rPr lang="en-US" sz="1200" dirty="0" smtClean="0">
                <a:latin typeface="+mn-lt"/>
              </a:rPr>
              <a:t>least </a:t>
            </a:r>
            <a:r>
              <a:rPr lang="en-US" sz="1200" dirty="0">
                <a:latin typeface="+mn-lt"/>
              </a:rPr>
              <a:t>40% of all students need to take the survey</a:t>
            </a:r>
          </a:p>
          <a:p>
            <a:r>
              <a:rPr lang="en-US" sz="1200" dirty="0" smtClean="0">
                <a:latin typeface="+mn-lt"/>
              </a:rPr>
              <a:t>•  </a:t>
            </a:r>
            <a:r>
              <a:rPr lang="en-US" sz="1200" dirty="0">
                <a:latin typeface="+mn-lt"/>
              </a:rPr>
              <a:t>Student survey will only be taken on the </a:t>
            </a:r>
            <a:r>
              <a:rPr lang="en-US" sz="1200" dirty="0" smtClean="0">
                <a:latin typeface="+mn-lt"/>
              </a:rPr>
              <a:t>web</a:t>
            </a:r>
          </a:p>
          <a:p>
            <a:r>
              <a:rPr lang="en-US" sz="1200" dirty="0" smtClean="0">
                <a:latin typeface="+mn-lt"/>
              </a:rPr>
              <a:t>•  </a:t>
            </a:r>
            <a:r>
              <a:rPr lang="en-US" sz="1200" dirty="0">
                <a:latin typeface="+mn-lt"/>
              </a:rPr>
              <a:t>Schools will use three types of student surveys: Early Elementary </a:t>
            </a:r>
            <a:r>
              <a:rPr lang="en-US" sz="1200" dirty="0" smtClean="0">
                <a:latin typeface="+mn-lt"/>
              </a:rPr>
              <a:t>(K</a:t>
            </a:r>
            <a:r>
              <a:rPr lang="en-US" sz="1200" dirty="0">
                <a:latin typeface="+mn-lt"/>
              </a:rPr>
              <a:t>-2), Elementary </a:t>
            </a:r>
            <a:r>
              <a:rPr lang="en-US" sz="1200" dirty="0" smtClean="0">
                <a:latin typeface="+mn-lt"/>
              </a:rPr>
              <a:t>(3</a:t>
            </a:r>
            <a:r>
              <a:rPr lang="en-US" sz="1200" dirty="0">
                <a:latin typeface="+mn-lt"/>
              </a:rPr>
              <a:t>-5) and/</a:t>
            </a:r>
            <a:r>
              <a:rPr lang="en-US" sz="1200" dirty="0" smtClean="0">
                <a:latin typeface="+mn-lt"/>
              </a:rPr>
              <a:t>or Middle </a:t>
            </a:r>
            <a:r>
              <a:rPr lang="en-US" sz="1200" dirty="0">
                <a:latin typeface="+mn-lt"/>
              </a:rPr>
              <a:t>&amp; High </a:t>
            </a:r>
            <a:r>
              <a:rPr lang="en-US" sz="1200" dirty="0" smtClean="0">
                <a:latin typeface="+mn-lt"/>
              </a:rPr>
              <a:t>(6</a:t>
            </a:r>
            <a:r>
              <a:rPr lang="en-US" sz="1200" dirty="0">
                <a:latin typeface="+mn-lt"/>
              </a:rPr>
              <a:t>-12) </a:t>
            </a:r>
            <a:endParaRPr lang="en-US" sz="1200" dirty="0" smtClean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r>
              <a:rPr lang="en-US" sz="1600" b="1" dirty="0" smtClean="0">
                <a:latin typeface="+mn-lt"/>
              </a:rPr>
              <a:t>Monitoring</a:t>
            </a:r>
          </a:p>
          <a:p>
            <a:r>
              <a:rPr lang="en-US" sz="1200" dirty="0" smtClean="0">
                <a:latin typeface="+mn-lt"/>
              </a:rPr>
              <a:t>•  </a:t>
            </a:r>
            <a:r>
              <a:rPr lang="en-US" sz="1200" dirty="0">
                <a:latin typeface="+mn-lt"/>
              </a:rPr>
              <a:t>Web based survey response rate can be monitored by logging on to the school’s ASSIST </a:t>
            </a:r>
            <a:r>
              <a:rPr lang="en-US" sz="1200" dirty="0" smtClean="0">
                <a:latin typeface="+mn-lt"/>
              </a:rPr>
              <a:t>account:   </a:t>
            </a:r>
            <a:r>
              <a:rPr lang="en-US" sz="1200" dirty="0">
                <a:latin typeface="+mn-lt"/>
                <a:hlinkClick r:id="rId3"/>
              </a:rPr>
              <a:t>https://cas.advanc-ed.org/cas/</a:t>
            </a:r>
            <a:r>
              <a:rPr lang="en-US" sz="1200" dirty="0" smtClean="0">
                <a:latin typeface="+mn-lt"/>
                <a:hlinkClick r:id="rId3"/>
              </a:rPr>
              <a:t>login</a:t>
            </a:r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•  </a:t>
            </a:r>
            <a:r>
              <a:rPr lang="en-US" sz="1200" dirty="0">
                <a:latin typeface="+mn-lt"/>
              </a:rPr>
              <a:t>Paper survey response rate can only be monitored by the school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B147FC-06F7-4A76-A7BA-DE5749EA514A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27901" y="38539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3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77" y="1008063"/>
            <a:ext cx="5900768" cy="1433608"/>
          </a:xfrm>
        </p:spPr>
        <p:txBody>
          <a:bodyPr/>
          <a:lstStyle/>
          <a:p>
            <a:pPr algn="ctr"/>
            <a:r>
              <a:rPr lang="en-US" sz="3200" dirty="0" smtClean="0"/>
              <a:t>AdvancED </a:t>
            </a:r>
            <a:br>
              <a:rPr lang="en-US" sz="3200" dirty="0" smtClean="0"/>
            </a:br>
            <a:r>
              <a:rPr lang="en-US" sz="3200" dirty="0" smtClean="0"/>
              <a:t>ASSIST CUSTOMER SURVEY PARENT SURVEY DIRECTIONS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424" y="2742319"/>
            <a:ext cx="8944206" cy="4159476"/>
          </a:xfrm>
        </p:spPr>
        <p:txBody>
          <a:bodyPr>
            <a:normAutofit fontScale="85000" lnSpcReduction="20000"/>
          </a:bodyPr>
          <a:lstStyle/>
          <a:p>
            <a:r>
              <a:rPr lang="en-US" b="0" dirty="0"/>
              <a:t> </a:t>
            </a:r>
            <a:r>
              <a:rPr lang="en-US" dirty="0" smtClean="0">
                <a:solidFill>
                  <a:schemeClr val="tx1"/>
                </a:solidFill>
              </a:rPr>
              <a:t>•  </a:t>
            </a:r>
            <a:r>
              <a:rPr lang="en-US" dirty="0">
                <a:solidFill>
                  <a:schemeClr val="tx1"/>
                </a:solidFill>
              </a:rPr>
              <a:t>Web PARENT Survey Link: </a:t>
            </a:r>
            <a:r>
              <a:rPr lang="en-US" b="0" u="sng" dirty="0">
                <a:solidFill>
                  <a:schemeClr val="tx1"/>
                </a:solidFill>
                <a:hlinkClick r:id="rId2"/>
              </a:rPr>
              <a:t>http://www.advanc-ed.org/survey/public/9805149</a:t>
            </a:r>
            <a:endParaRPr lang="en-US" b="0" dirty="0">
              <a:solidFill>
                <a:schemeClr val="tx1"/>
              </a:solidFill>
            </a:endParaRPr>
          </a:p>
          <a:p>
            <a:r>
              <a:rPr lang="en-US" b="0" dirty="0">
                <a:solidFill>
                  <a:schemeClr val="tx1"/>
                </a:solidFill>
              </a:rPr>
              <a:t>    Send this link home to parents via Parent Link, flyer, email, etc. if your school chooses to use the web for </a:t>
            </a:r>
            <a:r>
              <a:rPr lang="en-US" b="0" dirty="0" smtClean="0">
                <a:solidFill>
                  <a:schemeClr val="tx1"/>
                </a:solidFill>
              </a:rPr>
              <a:t>the</a:t>
            </a:r>
          </a:p>
          <a:p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   </a:t>
            </a:r>
            <a:r>
              <a:rPr lang="en-US" b="0" dirty="0">
                <a:solidFill>
                  <a:schemeClr val="tx1"/>
                </a:solidFill>
              </a:rPr>
              <a:t>parent survey.</a:t>
            </a:r>
          </a:p>
          <a:p>
            <a:r>
              <a:rPr lang="en-US" b="0" dirty="0">
                <a:solidFill>
                  <a:schemeClr val="tx1"/>
                </a:solidFill>
              </a:rPr>
              <a:t> </a:t>
            </a:r>
          </a:p>
          <a:p>
            <a:r>
              <a:rPr lang="en-US" dirty="0">
                <a:solidFill>
                  <a:schemeClr val="tx1"/>
                </a:solidFill>
              </a:rPr>
              <a:t>•  Web PARENT Survey </a:t>
            </a:r>
            <a:r>
              <a:rPr lang="en-US" dirty="0" smtClean="0">
                <a:solidFill>
                  <a:schemeClr val="tx1"/>
                </a:solidFill>
              </a:rPr>
              <a:t>Invitation</a:t>
            </a:r>
            <a:r>
              <a:rPr lang="en-US" b="0" dirty="0" smtClean="0">
                <a:solidFill>
                  <a:schemeClr val="tx1"/>
                </a:solidFill>
              </a:rPr>
              <a:t> - </a:t>
            </a:r>
            <a:r>
              <a:rPr lang="en-US" b="0" dirty="0">
                <a:solidFill>
                  <a:schemeClr val="tx1"/>
                </a:solidFill>
              </a:rPr>
              <a:t>use for any communication to distribute the link information:</a:t>
            </a:r>
          </a:p>
          <a:p>
            <a:r>
              <a:rPr lang="en-US" b="0" dirty="0">
                <a:solidFill>
                  <a:schemeClr val="tx1"/>
                </a:solidFill>
              </a:rPr>
              <a:t>    In an effort to improve System Practices, Broward County School District is conducting a Parent Survey.  </a:t>
            </a:r>
            <a:r>
              <a:rPr lang="en-US" b="0" dirty="0" smtClean="0">
                <a:solidFill>
                  <a:schemeClr val="tx1"/>
                </a:solidFill>
              </a:rPr>
              <a:t>We</a:t>
            </a:r>
          </a:p>
          <a:p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   </a:t>
            </a:r>
            <a:r>
              <a:rPr lang="en-US" b="0" dirty="0">
                <a:solidFill>
                  <a:schemeClr val="tx1"/>
                </a:solidFill>
              </a:rPr>
              <a:t>value </a:t>
            </a:r>
            <a:r>
              <a:rPr lang="en-US" b="0" dirty="0" smtClean="0">
                <a:solidFill>
                  <a:schemeClr val="tx1"/>
                </a:solidFill>
              </a:rPr>
              <a:t>your opinion </a:t>
            </a:r>
            <a:r>
              <a:rPr lang="en-US" b="0" dirty="0">
                <a:solidFill>
                  <a:schemeClr val="tx1"/>
                </a:solidFill>
              </a:rPr>
              <a:t>and ask that you please take time to complete this survey. In order to complete the survey</a:t>
            </a:r>
            <a:r>
              <a:rPr lang="en-US" b="0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   </a:t>
            </a:r>
            <a:r>
              <a:rPr lang="en-US" b="0" dirty="0">
                <a:solidFill>
                  <a:schemeClr val="tx1"/>
                </a:solidFill>
              </a:rPr>
              <a:t>go </a:t>
            </a:r>
            <a:r>
              <a:rPr lang="en-US" b="0" dirty="0" smtClean="0">
                <a:solidFill>
                  <a:schemeClr val="tx1"/>
                </a:solidFill>
              </a:rPr>
              <a:t>to: </a:t>
            </a:r>
            <a:r>
              <a:rPr lang="en-US" b="0" u="sng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b="0" u="sng" dirty="0">
                <a:solidFill>
                  <a:schemeClr val="tx1"/>
                </a:solidFill>
                <a:hlinkClick r:id="rId2"/>
              </a:rPr>
              <a:t>://www.advanc-ed.org/survey/public/9805149</a:t>
            </a:r>
            <a:r>
              <a:rPr lang="en-US" b="0" u="sng" dirty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Please be assured that your responses to this </a:t>
            </a:r>
            <a:r>
              <a:rPr lang="en-US" b="0" dirty="0" smtClean="0">
                <a:solidFill>
                  <a:schemeClr val="tx1"/>
                </a:solidFill>
              </a:rPr>
              <a:t>survey</a:t>
            </a:r>
          </a:p>
          <a:p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   will be anonymous</a:t>
            </a:r>
            <a:r>
              <a:rPr lang="en-US" b="0" dirty="0">
                <a:solidFill>
                  <a:schemeClr val="tx1"/>
                </a:solidFill>
              </a:rPr>
              <a:t>. Your honest opinion is appreciated.  Thank you for your time and attention to this matter.</a:t>
            </a:r>
          </a:p>
          <a:p>
            <a:r>
              <a:rPr lang="en-US" b="0" dirty="0">
                <a:solidFill>
                  <a:schemeClr val="tx1"/>
                </a:solidFill>
              </a:rPr>
              <a:t> </a:t>
            </a:r>
          </a:p>
          <a:p>
            <a:r>
              <a:rPr lang="en-US" dirty="0">
                <a:solidFill>
                  <a:schemeClr val="tx1"/>
                </a:solidFill>
              </a:rPr>
              <a:t>•  Paper PARENT Survey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   Principals </a:t>
            </a:r>
            <a:r>
              <a:rPr lang="en-US" b="0" dirty="0">
                <a:solidFill>
                  <a:schemeClr val="tx1"/>
                </a:solidFill>
              </a:rPr>
              <a:t>will be emailed a zip file with their school’s parent surveys. Each zip file contains uniquely </a:t>
            </a:r>
            <a:r>
              <a:rPr lang="en-US" b="0" dirty="0" smtClean="0">
                <a:solidFill>
                  <a:schemeClr val="tx1"/>
                </a:solidFill>
              </a:rPr>
              <a:t>identified</a:t>
            </a:r>
          </a:p>
          <a:p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   </a:t>
            </a:r>
            <a:r>
              <a:rPr lang="en-US" b="0" dirty="0">
                <a:solidFill>
                  <a:schemeClr val="tx1"/>
                </a:solidFill>
              </a:rPr>
              <a:t>surveys for the noted school and should not be administered to other institutions. The zip file contains surveys </a:t>
            </a:r>
            <a:endParaRPr lang="en-US" b="0" dirty="0" smtClean="0">
              <a:solidFill>
                <a:schemeClr val="tx1"/>
              </a:solidFill>
            </a:endParaRPr>
          </a:p>
          <a:p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   in </a:t>
            </a:r>
            <a:r>
              <a:rPr lang="en-US" b="0" dirty="0">
                <a:solidFill>
                  <a:schemeClr val="tx1"/>
                </a:solidFill>
              </a:rPr>
              <a:t>multiple languages. The paper surveys need to be reproduced and distributed by the school.</a:t>
            </a:r>
          </a:p>
          <a:p>
            <a:r>
              <a:rPr lang="en-US" i="1" dirty="0">
                <a:solidFill>
                  <a:schemeClr val="tx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i="1" dirty="0">
                <a:solidFill>
                  <a:schemeClr val="tx1"/>
                </a:solidFill>
              </a:rPr>
              <a:t>•  </a:t>
            </a:r>
            <a:r>
              <a:rPr lang="en-US" dirty="0">
                <a:solidFill>
                  <a:schemeClr val="tx1"/>
                </a:solidFill>
              </a:rPr>
              <a:t>Paper Survey Directions:  </a:t>
            </a:r>
            <a:r>
              <a:rPr lang="en-US" b="0" dirty="0">
                <a:solidFill>
                  <a:schemeClr val="tx1"/>
                </a:solidFill>
              </a:rPr>
              <a:t>Attached is an AdvancED booklet entitled </a:t>
            </a:r>
            <a:r>
              <a:rPr lang="en-US" b="0" i="1" dirty="0">
                <a:solidFill>
                  <a:schemeClr val="tx1"/>
                </a:solidFill>
              </a:rPr>
              <a:t>Instructions for Administering</a:t>
            </a:r>
            <a:endParaRPr lang="en-US" b="0" dirty="0">
              <a:solidFill>
                <a:schemeClr val="tx1"/>
              </a:solidFill>
            </a:endParaRPr>
          </a:p>
          <a:p>
            <a:r>
              <a:rPr lang="en-US" b="0" i="1" dirty="0">
                <a:solidFill>
                  <a:schemeClr val="tx1"/>
                </a:solidFill>
              </a:rPr>
              <a:t>     Paper Surveys.  </a:t>
            </a:r>
            <a:r>
              <a:rPr lang="en-US" b="0" dirty="0">
                <a:solidFill>
                  <a:schemeClr val="tx1"/>
                </a:solidFill>
              </a:rPr>
              <a:t>Please read and follow these directions carefully.</a:t>
            </a:r>
          </a:p>
          <a:p>
            <a:pPr algn="ctr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6D598E-204F-44FB-83A2-3D645C254B58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9" name="Content Placeholder 8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r="10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5905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7806" y="990753"/>
            <a:ext cx="6114380" cy="1442658"/>
          </a:xfrm>
        </p:spPr>
        <p:txBody>
          <a:bodyPr/>
          <a:lstStyle/>
          <a:p>
            <a:pPr algn="ctr"/>
            <a:r>
              <a:rPr lang="en-US" sz="3200" dirty="0"/>
              <a:t>AdvancED </a:t>
            </a:r>
            <a:br>
              <a:rPr lang="en-US" sz="3200" dirty="0"/>
            </a:br>
            <a:r>
              <a:rPr lang="en-US" sz="3200" dirty="0"/>
              <a:t>ASSIST CUSTOMER SURVEY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STAFF </a:t>
            </a:r>
            <a:r>
              <a:rPr lang="en-US" sz="3200" dirty="0"/>
              <a:t>SURVEY DIRECTIONS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39376" y="2835716"/>
            <a:ext cx="8804624" cy="402228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•  Web STAFF Survey Link: </a:t>
            </a:r>
            <a:r>
              <a:rPr lang="en-US" sz="1600" b="0" u="sng" dirty="0">
                <a:solidFill>
                  <a:schemeClr val="tx1"/>
                </a:solidFill>
                <a:hlinkClick r:id="rId2"/>
              </a:rPr>
              <a:t>http://www.advanc-ed.org/survey/public/4375282</a:t>
            </a:r>
            <a:r>
              <a:rPr lang="en-US" sz="1600" b="0" dirty="0">
                <a:solidFill>
                  <a:schemeClr val="tx1"/>
                </a:solidFill>
              </a:rPr>
              <a:t>       </a:t>
            </a:r>
            <a:endParaRPr lang="en-US" sz="1600" b="0" dirty="0" smtClean="0">
              <a:solidFill>
                <a:schemeClr val="tx1"/>
              </a:solidFill>
            </a:endParaRPr>
          </a:p>
          <a:p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    This </a:t>
            </a:r>
            <a:r>
              <a:rPr lang="en-US" sz="1600" b="0" dirty="0">
                <a:solidFill>
                  <a:schemeClr val="tx1"/>
                </a:solidFill>
              </a:rPr>
              <a:t>survey is to be completed by INSTRUCTIONAL staff only.</a:t>
            </a:r>
          </a:p>
          <a:p>
            <a:r>
              <a:rPr lang="en-US" sz="1600" b="0" dirty="0">
                <a:solidFill>
                  <a:schemeClr val="tx1"/>
                </a:solidFill>
              </a:rPr>
              <a:t> </a:t>
            </a:r>
          </a:p>
          <a:p>
            <a:r>
              <a:rPr lang="en-US" sz="1600" dirty="0">
                <a:solidFill>
                  <a:schemeClr val="tx1"/>
                </a:solidFill>
              </a:rPr>
              <a:t>•  Web STAFF Survey Invitation </a:t>
            </a:r>
            <a:r>
              <a:rPr lang="en-US" sz="1600" b="0" dirty="0">
                <a:solidFill>
                  <a:schemeClr val="tx1"/>
                </a:solidFill>
              </a:rPr>
              <a:t>- use for any communication to distribute the link information:</a:t>
            </a:r>
          </a:p>
          <a:p>
            <a:r>
              <a:rPr lang="en-US" sz="1600" b="0" dirty="0">
                <a:solidFill>
                  <a:schemeClr val="tx1"/>
                </a:solidFill>
              </a:rPr>
              <a:t>     In an effort to improve System Practices, the Broward County School District is conducting a </a:t>
            </a:r>
            <a:r>
              <a:rPr lang="en-US" sz="1600" b="0" dirty="0" smtClean="0">
                <a:solidFill>
                  <a:schemeClr val="tx1"/>
                </a:solidFill>
              </a:rPr>
              <a:t>Staff</a:t>
            </a:r>
          </a:p>
          <a:p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    </a:t>
            </a:r>
            <a:r>
              <a:rPr lang="en-US" sz="1600" b="0" dirty="0">
                <a:solidFill>
                  <a:schemeClr val="tx1"/>
                </a:solidFill>
              </a:rPr>
              <a:t>Survey.  We value </a:t>
            </a:r>
            <a:r>
              <a:rPr lang="en-US" sz="1600" b="0" dirty="0" smtClean="0">
                <a:solidFill>
                  <a:schemeClr val="tx1"/>
                </a:solidFill>
              </a:rPr>
              <a:t>your opinion </a:t>
            </a:r>
            <a:r>
              <a:rPr lang="en-US" sz="1600" b="0" dirty="0">
                <a:solidFill>
                  <a:schemeClr val="tx1"/>
                </a:solidFill>
              </a:rPr>
              <a:t>and ask that you please take time to complete this survey. In order </a:t>
            </a:r>
            <a:r>
              <a:rPr lang="en-US" sz="1600" b="0" dirty="0" smtClean="0">
                <a:solidFill>
                  <a:schemeClr val="tx1"/>
                </a:solidFill>
              </a:rPr>
              <a:t>to</a:t>
            </a:r>
          </a:p>
          <a:p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    </a:t>
            </a:r>
            <a:r>
              <a:rPr lang="en-US" sz="1600" b="0" dirty="0">
                <a:solidFill>
                  <a:schemeClr val="tx1"/>
                </a:solidFill>
              </a:rPr>
              <a:t>complete the survey, go </a:t>
            </a:r>
            <a:r>
              <a:rPr lang="en-US" sz="1600" b="0" dirty="0" smtClean="0">
                <a:solidFill>
                  <a:schemeClr val="tx1"/>
                </a:solidFill>
              </a:rPr>
              <a:t>to: </a:t>
            </a:r>
            <a:r>
              <a:rPr lang="en-US" sz="1600" b="0" u="sng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sz="1600" b="0" u="sng" dirty="0">
                <a:solidFill>
                  <a:schemeClr val="tx1"/>
                </a:solidFill>
                <a:hlinkClick r:id="rId2"/>
              </a:rPr>
              <a:t>://www.advanc-ed.org/survey/public/4375282</a:t>
            </a:r>
            <a:r>
              <a:rPr lang="en-US" sz="1600" b="0" dirty="0">
                <a:solidFill>
                  <a:schemeClr val="tx1"/>
                </a:solidFill>
              </a:rPr>
              <a:t> Please be </a:t>
            </a:r>
            <a:r>
              <a:rPr lang="en-US" sz="1600" b="0" dirty="0" smtClean="0">
                <a:solidFill>
                  <a:schemeClr val="tx1"/>
                </a:solidFill>
              </a:rPr>
              <a:t>assured</a:t>
            </a:r>
          </a:p>
          <a:p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    that </a:t>
            </a:r>
            <a:r>
              <a:rPr lang="en-US" sz="1600" b="0" dirty="0">
                <a:solidFill>
                  <a:schemeClr val="tx1"/>
                </a:solidFill>
              </a:rPr>
              <a:t>your responses to this survey will </a:t>
            </a:r>
            <a:r>
              <a:rPr lang="en-US" sz="1600" b="0" dirty="0" smtClean="0">
                <a:solidFill>
                  <a:schemeClr val="tx1"/>
                </a:solidFill>
              </a:rPr>
              <a:t>be </a:t>
            </a:r>
            <a:r>
              <a:rPr lang="en-US" sz="1600" b="0" dirty="0">
                <a:solidFill>
                  <a:schemeClr val="tx1"/>
                </a:solidFill>
              </a:rPr>
              <a:t>anonymous. Your honest opinion is appreciated.  </a:t>
            </a:r>
            <a:r>
              <a:rPr lang="en-US" sz="1600" b="0" dirty="0" smtClean="0">
                <a:solidFill>
                  <a:schemeClr val="tx1"/>
                </a:solidFill>
              </a:rPr>
              <a:t>Thank</a:t>
            </a:r>
          </a:p>
          <a:p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    you </a:t>
            </a:r>
            <a:r>
              <a:rPr lang="en-US" sz="1600" b="0" dirty="0">
                <a:solidFill>
                  <a:schemeClr val="tx1"/>
                </a:solidFill>
              </a:rPr>
              <a:t>for your time and attention to this matter.</a:t>
            </a:r>
          </a:p>
          <a:p>
            <a:r>
              <a:rPr lang="en-US" sz="1600" b="0" dirty="0">
                <a:solidFill>
                  <a:schemeClr val="tx1"/>
                </a:solidFill>
              </a:rPr>
              <a:t> 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i="1" dirty="0">
                <a:solidFill>
                  <a:schemeClr val="tx1"/>
                </a:solidFill>
              </a:rPr>
              <a:t>• </a:t>
            </a:r>
            <a:r>
              <a:rPr lang="en-US" sz="1600" dirty="0">
                <a:solidFill>
                  <a:schemeClr val="tx1"/>
                </a:solidFill>
              </a:rPr>
              <a:t> Paper surveys will not be available for the staff.</a:t>
            </a:r>
          </a:p>
          <a:p>
            <a:r>
              <a:rPr lang="en-US" sz="1600" b="0" i="1" dirty="0">
                <a:solidFill>
                  <a:schemeClr val="tx1"/>
                </a:solidFill>
              </a:rPr>
              <a:t> </a:t>
            </a:r>
            <a:endParaRPr lang="en-US" sz="1600" b="0" dirty="0">
              <a:solidFill>
                <a:schemeClr val="tx1"/>
              </a:solidFill>
            </a:endParaRPr>
          </a:p>
          <a:p>
            <a:pPr algn="ctr"/>
            <a:endParaRPr lang="en-US" sz="1600" b="0" dirty="0">
              <a:solidFill>
                <a:schemeClr val="tx1"/>
              </a:solidFill>
            </a:endParaRPr>
          </a:p>
        </p:txBody>
      </p:sp>
      <p:pic>
        <p:nvPicPr>
          <p:cNvPr id="11" name="Content Placeholder 8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r="1696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B147FC-06F7-4A76-A7BA-DE5749EA514A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8936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CPS PPT Template_final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BCPS PPT Template_final 3</Template>
  <TotalTime>5195</TotalTime>
  <Words>998</Words>
  <Application>Microsoft Macintosh PowerPoint</Application>
  <PresentationFormat>On-screen Show (4:3)</PresentationFormat>
  <Paragraphs>220</Paragraphs>
  <Slides>24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BCPS PPT Template_final 3</vt:lpstr>
      <vt:lpstr>Document</vt:lpstr>
      <vt:lpstr>• Accreditation (AdvancED) Process •  School Improvement Activities February 2016 </vt:lpstr>
      <vt:lpstr>ACCREDITATION REVIEW OCTOBER 2016 </vt:lpstr>
      <vt:lpstr>Accreditation Artifacts REVIEW PROCESS</vt:lpstr>
      <vt:lpstr>PowerPoint Presentation</vt:lpstr>
      <vt:lpstr>PowerPoint Presentation</vt:lpstr>
      <vt:lpstr>UPCOMING SCHOOL IMPROVEMENT EVENT:  ASSIST STAKEHOLDER SURVEY: FEBRUARY 29 – MARCH 18</vt:lpstr>
      <vt:lpstr>SURVEY ADMINISTRATION INFORMATION</vt:lpstr>
      <vt:lpstr>AdvancED  ASSIST CUSTOMER SURVEY PARENT SURVEY DIRECTIONS</vt:lpstr>
      <vt:lpstr>AdvancED  ASSIST CUSTOMER SURVEY  STAFF SURVEY DIRECTIONS</vt:lpstr>
      <vt:lpstr>AdvancED  ASSIST CUSTOMER SURVEY  STUDENT SURVEY DIRECTIONS</vt:lpstr>
      <vt:lpstr>AdvancED ASSIST: PORTFOLIO FOR SCHOOLS</vt:lpstr>
      <vt:lpstr>PowerPoint Presentation</vt:lpstr>
      <vt:lpstr> AdvancED ASSIST: EXECUTIVE SUMMARY </vt:lpstr>
      <vt:lpstr>PowerPoint Presentation</vt:lpstr>
      <vt:lpstr>PowerPoint Presentation</vt:lpstr>
      <vt:lpstr>PowerPoint Presentation</vt:lpstr>
      <vt:lpstr>NEXT SCHOOL IMPROVEMENT TRAINING</vt:lpstr>
      <vt:lpstr>PowerPoint Presentation</vt:lpstr>
      <vt:lpstr>SCHOOL IMPROVEMENT  MID-YEAR REFLECTION</vt:lpstr>
      <vt:lpstr>SCHOOL IMPROVEMENT  MID-YEAR REFLECTION</vt:lpstr>
      <vt:lpstr>PowerPoint Presentation</vt:lpstr>
      <vt:lpstr>PowerPoint Presentation</vt:lpstr>
      <vt:lpstr>FOLLOW- UP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School Name</dc:title>
  <dc:creator>Cathleen D. Gates</dc:creator>
  <cp:lastModifiedBy>Donna</cp:lastModifiedBy>
  <cp:revision>196</cp:revision>
  <cp:lastPrinted>2016-02-19T16:01:14Z</cp:lastPrinted>
  <dcterms:created xsi:type="dcterms:W3CDTF">2015-03-11T00:38:10Z</dcterms:created>
  <dcterms:modified xsi:type="dcterms:W3CDTF">2016-02-23T16:10:02Z</dcterms:modified>
</cp:coreProperties>
</file>