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sldIdLst>
    <p:sldId id="256" r:id="rId2"/>
    <p:sldId id="257" r:id="rId3"/>
    <p:sldId id="266" r:id="rId4"/>
    <p:sldId id="267" r:id="rId5"/>
    <p:sldId id="268" r:id="rId6"/>
    <p:sldId id="280" r:id="rId7"/>
    <p:sldId id="281" r:id="rId8"/>
    <p:sldId id="276" r:id="rId9"/>
    <p:sldId id="277" r:id="rId10"/>
    <p:sldId id="278" r:id="rId11"/>
    <p:sldId id="279" r:id="rId12"/>
    <p:sldId id="274" r:id="rId13"/>
    <p:sldId id="261" r:id="rId14"/>
    <p:sldId id="258" r:id="rId15"/>
    <p:sldId id="271" r:id="rId16"/>
    <p:sldId id="275" r:id="rId17"/>
    <p:sldId id="272" r:id="rId18"/>
    <p:sldId id="265" r:id="rId19"/>
    <p:sldId id="262" r:id="rId20"/>
    <p:sldId id="263" r:id="rId21"/>
    <p:sldId id="273"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snapToObjects="1">
      <p:cViewPr varScale="1">
        <p:scale>
          <a:sx n="113" d="100"/>
          <a:sy n="113" d="100"/>
        </p:scale>
        <p:origin x="171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29T21:20:31.9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72 53,'693'26,"-169"-9,140 24,229-32,76 11,-7 59,-374-30,-339-38,89-14,-267-10,0-3,34-13,-29 7,76-11,-125 29,0 1,1 1,-1 2,1 1,-1 1,0 1,19 5,49 11,1-5,64 1,191-5,-105-6,749 6,-2 0,-707 6,83 3,-275-19,1-4,79-15,-170 17,-1 0,0-1,0 1,0-1,0 0,0 0,-1 0,1 0,-1-1,0 1,0-1,0 1,0-1,-1 0,1 0,-1 1,0-1,0 0,-1 0,1 0,-1 0,0 0,0-1,0 1,0 0,-1 0,1 0,-1 0,0 0,-1 1,1-1,-1 0,1 0,-2-1,1 2,0-1,0 1,0-1,0 1,-1 0,1 0,-1 0,0 0,0 0,0 0,0 1,0 0,-1-1,1 1,-1 1,1-1,-1 0,0 1,0 0,0 0,0 0,0 0,0 1,0-1,0 1,0 0,0 0,0 1,0-1,0 1,1 0,-1 0,0 0,0 0,0 1,1 0,-4 1,-170 15,0-7,-19-8,-357-21,409 12,-102-13,-203 13,172 6,-74-18,-343 28,-212-2,224-10,-538-13,948 9,1-12,-124-29,154 40,-281-1,368 13,1 7,-60 15,75-26,1 7,-23 8,3 0,-71-5,-114-7,62 2,-184-24,408 11,21 2,-1 2,-29 1,57 2,0 1,0-1,0 1,1 1,-1 0,0 0,1 0,-1 1,1 0,0 0,0 1,0 0,1 0,-5 4,9-4,0 1,1 0,-1-1,1 1,0 0,0 0,0 0,1 0,0 1,0-1,0 0,0 0,1 0,0 0,0 0,0 0,1-1,1 5,-1-6,1 1,0-1,0 1,0-1,0 0,1 0,-1 0,1-1,-1 1,1-1,0 0,0 0,0 0,0 0,1-1,-1 0,3 1,26 3,0-1,0-2,0-1,0-2,27-3,45 0,812 55,-317-46,187 9,-200 20,30-27,471 1,384-14,154-17,-1011 4,-160 1,-279 18,102 16,-86-5,106-10,-43-2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29T21:20:45.0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 1,'2'20,"-1"1,0 0,-1-1,-2 1,0-1,-4 18,2-22,2-1,0 1,0 0,2-1,0 1,1 0,0-1,1 1,4 13,70-17,-1-4,2-3,-1-3,61-7,-45 1,0 3,1 5,52 11,497-5,-348-12,290 35,-544-28,440 52,132-15,-438-24,106-7,177-17,78 1,1415-4,-1861-5,1 4,0 5,42 3,274 23,-216-7,1-8,28-10,2288-9,-186 2,-2132 1,-1 9,29 9,372 45,-531-47,24 0,0-4,0-3,53-9,241-44,-4 1,-292 48,68 6,-96 2,-1-2,1-3,-1-2,0-2,24-8,-72 12,-1-1,0 1,0-1,1 0,-1 0,-1 0,1 0,0 0,-1 0,0 0,0-1,0 1,0 0,0-1,0 1,-1-1,0 1,0-1,0 1,0-1,0 1,-1-1,0 1,1-1,-1 1,-1 0,1-1,0 1,-1 0,1 0,-1 0,0 0,-1-1,0 1,0-1,0 1,0 1,0-1,-1 0,1 1,-1 0,0 0,1 0,-1 0,0 0,0 1,0 0,0 0,-1 0,1 0,0 0,0 1,0 0,-1 0,1 0,0 1,0-1,-1 1,1 0,0 0,0 0,0 1,0 0,0 0,-140 23,0-5,-2-7,-119-6,-441-39,364 9,-257 19,-381 14,5 0,-62 21,886-27,-1171-8,453-5,410 2,-210 3,468 12,1 9,-67 20,23-33,-704 7,1-32,666-5,-150-39,-82-9,382 61,-1 7,-122 9,-1934-9,2110 2,11 0,1 2,-1 3,1 3,-35 8</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9"/>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5" y="3478307"/>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3"/>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2"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7"/>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1"/>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D2810E4-72F7-D44C-9351-24A4EBB9E1FB}" type="datetimeFigureOut">
              <a:rPr lang="en-US" smtClean="0"/>
              <a:t>9/11/2018</a:t>
            </a:fld>
            <a:endParaRPr lang="en-US"/>
          </a:p>
        </p:txBody>
      </p:sp>
      <p:sp>
        <p:nvSpPr>
          <p:cNvPr id="6" name="Footer Placeholder 5"/>
          <p:cNvSpPr>
            <a:spLocks noGrp="1"/>
          </p:cNvSpPr>
          <p:nvPr>
            <p:ph type="ftr" sz="quarter" idx="11"/>
          </p:nvPr>
        </p:nvSpPr>
        <p:spPr>
          <a:xfrm>
            <a:off x="242047" y="6356351"/>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C5AFB02-2040-1F4F-9A59-6DBE81D13D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3"/>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9"/>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810E4-72F7-D44C-9351-24A4EBB9E1FB}"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8D2810E4-72F7-D44C-9351-24A4EBB9E1FB}" type="datetimeFigureOut">
              <a:rPr lang="en-US" smtClean="0"/>
              <a:t>9/11/2018</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C5AFB02-2040-1F4F-9A59-6DBE81D13D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9"/>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D2810E4-72F7-D44C-9351-24A4EBB9E1FB}"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3"/>
            <a:ext cx="7798112" cy="6858000"/>
          </a:xfrm>
          <a:prstGeom prst="rect">
            <a:avLst/>
          </a:prstGeom>
          <a:noFill/>
          <a:ln>
            <a:noFill/>
          </a:ln>
        </p:spPr>
      </p:pic>
      <p:sp>
        <p:nvSpPr>
          <p:cNvPr id="2" name="Vertical Title 1"/>
          <p:cNvSpPr>
            <a:spLocks noGrp="1"/>
          </p:cNvSpPr>
          <p:nvPr>
            <p:ph type="title" orient="vert"/>
          </p:nvPr>
        </p:nvSpPr>
        <p:spPr>
          <a:xfrm>
            <a:off x="7848600" y="457201"/>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4" y="457201"/>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1"/>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D2810E4-72F7-D44C-9351-24A4EBB9E1FB}"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FB02-2040-1F4F-9A59-6DBE81D13D2B}"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3"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9"/>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D2810E4-72F7-D44C-9351-24A4EBB9E1FB}"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2"/>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5" y="4724402"/>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D2810E4-72F7-D44C-9351-24A4EBB9E1FB}"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AFB02-2040-1F4F-9A59-6DBE81D13D2B}"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3" y="2564086"/>
            <a:ext cx="1789259" cy="1729831"/>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5" y="2971801"/>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5" y="4724401"/>
            <a:ext cx="7583487" cy="1398495"/>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9"/>
            <a:ext cx="9144000" cy="5432612"/>
          </a:xfrm>
          <a:prstGeom prst="rect">
            <a:avLst/>
          </a:prstGeom>
        </p:spPr>
      </p:pic>
      <p:sp>
        <p:nvSpPr>
          <p:cNvPr id="2" name="Title 1"/>
          <p:cNvSpPr>
            <a:spLocks noGrp="1"/>
          </p:cNvSpPr>
          <p:nvPr>
            <p:ph type="title"/>
          </p:nvPr>
        </p:nvSpPr>
        <p:spPr>
          <a:xfrm>
            <a:off x="779463" y="62754"/>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1"/>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1"/>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D2810E4-72F7-D44C-9351-24A4EBB9E1FB}"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9"/>
            <a:ext cx="9144000" cy="5432612"/>
          </a:xfrm>
          <a:prstGeom prst="rect">
            <a:avLst/>
          </a:prstGeom>
        </p:spPr>
      </p:pic>
      <p:sp>
        <p:nvSpPr>
          <p:cNvPr id="2" name="Title 1"/>
          <p:cNvSpPr>
            <a:spLocks noGrp="1"/>
          </p:cNvSpPr>
          <p:nvPr>
            <p:ph type="title"/>
          </p:nvPr>
        </p:nvSpPr>
        <p:spPr>
          <a:xfrm>
            <a:off x="779463" y="62754"/>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7"/>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7"/>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D2810E4-72F7-D44C-9351-24A4EBB9E1FB}"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D2810E4-72F7-D44C-9351-24A4EBB9E1FB}"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AFB02-2040-1F4F-9A59-6DBE81D13D2B}"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3"/>
            <a:ext cx="9144000" cy="6858000"/>
          </a:xfrm>
          <a:prstGeom prst="rect">
            <a:avLst/>
          </a:prstGeom>
          <a:noFill/>
          <a:ln>
            <a:noFill/>
          </a:ln>
        </p:spPr>
      </p:pic>
      <p:sp>
        <p:nvSpPr>
          <p:cNvPr id="2" name="Date Placeholder 1"/>
          <p:cNvSpPr>
            <a:spLocks noGrp="1"/>
          </p:cNvSpPr>
          <p:nvPr>
            <p:ph type="dt" sz="half" idx="10"/>
          </p:nvPr>
        </p:nvSpPr>
        <p:spPr/>
        <p:txBody>
          <a:bodyPr/>
          <a:lstStyle/>
          <a:p>
            <a:fld id="{8D2810E4-72F7-D44C-9351-24A4EBB9E1FB}"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AFB02-2040-1F4F-9A59-6DBE81D13D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3"/>
            <a:ext cx="4572000" cy="6858000"/>
          </a:xfrm>
          <a:prstGeom prst="rect">
            <a:avLst/>
          </a:prstGeom>
          <a:noFill/>
          <a:ln>
            <a:noFill/>
          </a:ln>
        </p:spPr>
      </p:pic>
      <p:sp>
        <p:nvSpPr>
          <p:cNvPr id="2" name="Title 1"/>
          <p:cNvSpPr>
            <a:spLocks noGrp="1"/>
          </p:cNvSpPr>
          <p:nvPr>
            <p:ph type="title"/>
          </p:nvPr>
        </p:nvSpPr>
        <p:spPr>
          <a:xfrm>
            <a:off x="301752" y="273050"/>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2"/>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5"/>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1"/>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D2810E4-72F7-D44C-9351-24A4EBB9E1FB}" type="datetimeFigureOut">
              <a:rPr lang="en-US" smtClean="0"/>
              <a:t>9/11/2018</a:t>
            </a:fld>
            <a:endParaRPr lang="en-US"/>
          </a:p>
        </p:txBody>
      </p:sp>
      <p:sp>
        <p:nvSpPr>
          <p:cNvPr id="6" name="Footer Placeholder 5"/>
          <p:cNvSpPr>
            <a:spLocks noGrp="1"/>
          </p:cNvSpPr>
          <p:nvPr>
            <p:ph type="ftr" sz="quarter" idx="11"/>
          </p:nvPr>
        </p:nvSpPr>
        <p:spPr>
          <a:xfrm>
            <a:off x="242049" y="6356351"/>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3"/>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C5AFB02-2040-1F4F-9A59-6DBE81D13D2B}"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2"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4"/>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1"/>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1"/>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8D2810E4-72F7-D44C-9351-24A4EBB9E1FB}" type="datetimeFigureOut">
              <a:rPr lang="en-US" smtClean="0"/>
              <a:t>9/11/2018</a:t>
            </a:fld>
            <a:endParaRPr lang="en-US"/>
          </a:p>
        </p:txBody>
      </p:sp>
      <p:sp>
        <p:nvSpPr>
          <p:cNvPr id="5" name="Footer Placeholder 4"/>
          <p:cNvSpPr>
            <a:spLocks noGrp="1"/>
          </p:cNvSpPr>
          <p:nvPr>
            <p:ph type="ftr" sz="quarter" idx="3"/>
          </p:nvPr>
        </p:nvSpPr>
        <p:spPr>
          <a:xfrm>
            <a:off x="242047" y="6356351"/>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1"/>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FC5AFB02-2040-1F4F-9A59-6DBE81D13D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rowardschools.com/Page/3204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aziela.boylan@browardschools.com" TargetMode="External"/><Relationship Id="rId2" Type="http://schemas.openxmlformats.org/officeDocument/2006/relationships/hyperlink" Target="mailto:c.coschignano@browardschools.com" TargetMode="External"/><Relationship Id="rId1" Type="http://schemas.openxmlformats.org/officeDocument/2006/relationships/slideLayout" Target="../slideLayouts/slideLayout2.xml"/><Relationship Id="rId4" Type="http://schemas.openxmlformats.org/officeDocument/2006/relationships/hyperlink" Target="mailto:caroline.hejja@browardschools.com"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browardschools.com/b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38" y="136547"/>
            <a:ext cx="8819340" cy="3085928"/>
          </a:xfrm>
        </p:spPr>
        <p:txBody>
          <a:bodyPr/>
          <a:lstStyle/>
          <a:p>
            <a:r>
              <a:rPr lang="en-US" sz="4400" b="1" dirty="0"/>
              <a:t>SILVER SHORES ELEMENTARY SCHOOL</a:t>
            </a:r>
            <a:br>
              <a:rPr lang="en-US" b="1" dirty="0"/>
            </a:br>
            <a:r>
              <a:rPr lang="en-US" sz="2400" b="1" dirty="0"/>
              <a:t>“The GREATEST Corner in the universe”</a:t>
            </a:r>
            <a:br>
              <a:rPr lang="en-US" b="1" dirty="0"/>
            </a:br>
            <a:r>
              <a:rPr lang="en-US" b="1" dirty="0"/>
              <a:t>2018 – 2019</a:t>
            </a:r>
            <a:br>
              <a:rPr lang="en-US" b="1" dirty="0"/>
            </a:br>
            <a:endParaRPr lang="en-US" sz="1800" b="1" dirty="0"/>
          </a:p>
        </p:txBody>
      </p:sp>
      <p:sp>
        <p:nvSpPr>
          <p:cNvPr id="3" name="Subtitle 2"/>
          <p:cNvSpPr>
            <a:spLocks noGrp="1"/>
          </p:cNvSpPr>
          <p:nvPr>
            <p:ph type="subTitle" idx="1"/>
          </p:nvPr>
        </p:nvSpPr>
        <p:spPr>
          <a:xfrm>
            <a:off x="128439" y="3520464"/>
            <a:ext cx="8819339" cy="3337536"/>
          </a:xfrm>
        </p:spPr>
        <p:txBody>
          <a:bodyPr/>
          <a:lstStyle/>
          <a:p>
            <a:endParaRPr lang="en-US" dirty="0"/>
          </a:p>
        </p:txBody>
      </p:sp>
      <p:pic>
        <p:nvPicPr>
          <p:cNvPr id="4" name="Picture 3" descr="SSE A+ Flag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37" y="3520464"/>
            <a:ext cx="8819340" cy="3171661"/>
          </a:xfrm>
          <a:prstGeom prst="rect">
            <a:avLst/>
          </a:prstGeom>
        </p:spPr>
      </p:pic>
    </p:spTree>
    <p:extLst>
      <p:ext uri="{BB962C8B-B14F-4D97-AF65-F5344CB8AC3E}">
        <p14:creationId xmlns:p14="http://schemas.microsoft.com/office/powerpoint/2010/main" val="109479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4" y="69670"/>
            <a:ext cx="8678091" cy="1243346"/>
          </a:xfrm>
        </p:spPr>
        <p:txBody>
          <a:bodyPr/>
          <a:lstStyle/>
          <a:p>
            <a:r>
              <a:rPr lang="en-US" sz="3600" b="1" dirty="0"/>
              <a:t>Title I school-parent compact – school responsibilities</a:t>
            </a:r>
            <a:r>
              <a:rPr lang="en-US" sz="4400" b="1" dirty="0"/>
              <a:t>	</a:t>
            </a:r>
            <a:r>
              <a:rPr lang="en-US" b="1" dirty="0"/>
              <a:t>	</a:t>
            </a:r>
            <a:endParaRPr lang="en-US" dirty="0"/>
          </a:p>
        </p:txBody>
      </p:sp>
      <p:sp>
        <p:nvSpPr>
          <p:cNvPr id="3" name="Content Placeholder 2"/>
          <p:cNvSpPr>
            <a:spLocks noGrp="1"/>
          </p:cNvSpPr>
          <p:nvPr>
            <p:ph idx="1"/>
          </p:nvPr>
        </p:nvSpPr>
        <p:spPr>
          <a:xfrm>
            <a:off x="387532" y="1744817"/>
            <a:ext cx="8368936" cy="1764735"/>
          </a:xfrm>
        </p:spPr>
        <p:txBody>
          <a:bodyPr>
            <a:noAutofit/>
          </a:bodyPr>
          <a:lstStyle/>
          <a:p>
            <a:pPr marL="285750" indent="-285750">
              <a:buFont typeface="Arial"/>
              <a:buChar char="•"/>
            </a:pPr>
            <a:r>
              <a:rPr lang="en-US" sz="2000" b="1" dirty="0"/>
              <a:t>Provide high-quality curriculum and instruction in a supportive and effective learning environment that enables the participating children to meet the State’s student academic achievement standards </a:t>
            </a:r>
          </a:p>
          <a:p>
            <a:pPr marL="285750" indent="-285750">
              <a:buFont typeface="Arial"/>
              <a:buChar char="•"/>
            </a:pPr>
            <a:r>
              <a:rPr lang="en-US" sz="2000" b="1" dirty="0"/>
              <a:t>Hold parent-teacher conferences (at least annually in elementary schools) during which this compact will be discussed as it relates to the individual child’s achievement</a:t>
            </a:r>
          </a:p>
          <a:p>
            <a:pPr marL="285750" indent="-285750">
              <a:buFont typeface="Arial"/>
              <a:buChar char="•"/>
            </a:pPr>
            <a:r>
              <a:rPr lang="en-US" sz="2000" b="1" dirty="0"/>
              <a:t>Provide parents with frequent reports on their children’s progress</a:t>
            </a:r>
          </a:p>
          <a:p>
            <a:pPr marL="285750" indent="-285750">
              <a:buFont typeface="Arial"/>
              <a:buChar char="•"/>
            </a:pPr>
            <a:r>
              <a:rPr lang="en-US" sz="2000" b="1" dirty="0"/>
              <a:t>Provide parents reasonable access to staff</a:t>
            </a:r>
          </a:p>
          <a:p>
            <a:pPr marL="285750" indent="-285750">
              <a:buFont typeface="Arial"/>
              <a:buChar char="•"/>
            </a:pPr>
            <a:r>
              <a:rPr lang="en-US" sz="2000" b="1" dirty="0"/>
              <a:t>Provide parents opportunities to volunteer and participate in their child’s class, and to observe classroom activities</a:t>
            </a:r>
          </a:p>
          <a:p>
            <a:pPr marL="282575" lvl="2" indent="0">
              <a:buNone/>
            </a:pPr>
            <a:endParaRPr lang="en-US" b="1" dirty="0"/>
          </a:p>
          <a:p>
            <a:pPr marL="0" lvl="1" indent="0">
              <a:spcBef>
                <a:spcPts val="2000"/>
              </a:spcBef>
              <a:buClrTx/>
              <a:buNone/>
            </a:pPr>
            <a:r>
              <a:rPr lang="en-US" sz="2400" b="1" dirty="0"/>
              <a:t>	</a:t>
            </a:r>
          </a:p>
        </p:txBody>
      </p:sp>
    </p:spTree>
    <p:extLst>
      <p:ext uri="{BB962C8B-B14F-4D97-AF65-F5344CB8AC3E}">
        <p14:creationId xmlns:p14="http://schemas.microsoft.com/office/powerpoint/2010/main" val="8034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4" y="261256"/>
            <a:ext cx="8342811" cy="1051759"/>
          </a:xfrm>
        </p:spPr>
        <p:txBody>
          <a:bodyPr/>
          <a:lstStyle/>
          <a:p>
            <a:r>
              <a:rPr lang="en-US" sz="3200" b="1" dirty="0"/>
              <a:t>Title I school-parent compact – parent responsibilities </a:t>
            </a:r>
            <a:r>
              <a:rPr lang="en-US" sz="4400" b="1" dirty="0"/>
              <a:t>	</a:t>
            </a:r>
            <a:r>
              <a:rPr lang="en-US" b="1" dirty="0"/>
              <a:t>	</a:t>
            </a:r>
            <a:endParaRPr lang="en-US" dirty="0"/>
          </a:p>
        </p:txBody>
      </p:sp>
      <p:sp>
        <p:nvSpPr>
          <p:cNvPr id="3" name="Content Placeholder 2"/>
          <p:cNvSpPr>
            <a:spLocks noGrp="1"/>
          </p:cNvSpPr>
          <p:nvPr>
            <p:ph idx="1"/>
          </p:nvPr>
        </p:nvSpPr>
        <p:spPr>
          <a:xfrm>
            <a:off x="0" y="1419497"/>
            <a:ext cx="9083039" cy="5277394"/>
          </a:xfrm>
        </p:spPr>
        <p:txBody>
          <a:bodyPr>
            <a:noAutofit/>
          </a:bodyPr>
          <a:lstStyle/>
          <a:p>
            <a:pPr lvl="0">
              <a:spcBef>
                <a:spcPts val="0"/>
              </a:spcBef>
            </a:pPr>
            <a:r>
              <a:rPr lang="en-US" sz="1800" b="1" dirty="0">
                <a:effectLst/>
              </a:rPr>
              <a:t>Make sure my child has the necessary school supplies and is ready for school each morning;</a:t>
            </a:r>
          </a:p>
          <a:p>
            <a:pPr lvl="0">
              <a:lnSpc>
                <a:spcPct val="150000"/>
              </a:lnSpc>
              <a:spcBef>
                <a:spcPts val="0"/>
              </a:spcBef>
            </a:pPr>
            <a:r>
              <a:rPr lang="en-US" sz="1800" b="1" dirty="0">
                <a:effectLst/>
              </a:rPr>
              <a:t>Monitor my child’s on-time attendance;</a:t>
            </a:r>
          </a:p>
          <a:p>
            <a:pPr lvl="0">
              <a:lnSpc>
                <a:spcPct val="150000"/>
              </a:lnSpc>
              <a:spcBef>
                <a:spcPts val="0"/>
              </a:spcBef>
            </a:pPr>
            <a:r>
              <a:rPr lang="en-US" sz="1800" b="1" dirty="0">
                <a:effectLst/>
              </a:rPr>
              <a:t>Make sure that homework is completed;</a:t>
            </a:r>
          </a:p>
          <a:p>
            <a:pPr lvl="0">
              <a:lnSpc>
                <a:spcPct val="150000"/>
              </a:lnSpc>
              <a:spcBef>
                <a:spcPts val="0"/>
              </a:spcBef>
            </a:pPr>
            <a:r>
              <a:rPr lang="en-US" sz="1800" b="1" dirty="0">
                <a:effectLst/>
              </a:rPr>
              <a:t>Monitor the amount of television my children watch;</a:t>
            </a:r>
          </a:p>
          <a:p>
            <a:pPr lvl="0">
              <a:lnSpc>
                <a:spcPct val="150000"/>
              </a:lnSpc>
              <a:spcBef>
                <a:spcPts val="0"/>
              </a:spcBef>
            </a:pPr>
            <a:r>
              <a:rPr lang="en-US" sz="1800" b="1" dirty="0">
                <a:effectLst/>
              </a:rPr>
              <a:t>Volunteer in my child’s classroom;</a:t>
            </a:r>
          </a:p>
          <a:p>
            <a:pPr lvl="0">
              <a:lnSpc>
                <a:spcPct val="150000"/>
              </a:lnSpc>
              <a:spcBef>
                <a:spcPts val="0"/>
              </a:spcBef>
            </a:pPr>
            <a:r>
              <a:rPr lang="en-US" sz="1800" b="1" dirty="0">
                <a:effectLst/>
              </a:rPr>
              <a:t>Participate, as appropriate, in decisions relating to my children’s education;</a:t>
            </a:r>
          </a:p>
          <a:p>
            <a:pPr lvl="0">
              <a:lnSpc>
                <a:spcPct val="150000"/>
              </a:lnSpc>
              <a:spcBef>
                <a:spcPts val="0"/>
              </a:spcBef>
            </a:pPr>
            <a:r>
              <a:rPr lang="en-US" sz="1800" b="1" dirty="0">
                <a:effectLst/>
              </a:rPr>
              <a:t>Promote positive use of my child’s extracurricular time;</a:t>
            </a:r>
          </a:p>
          <a:p>
            <a:pPr lvl="0">
              <a:spcBef>
                <a:spcPts val="0"/>
              </a:spcBef>
            </a:pPr>
            <a:r>
              <a:rPr lang="en-US" sz="1800" b="1" dirty="0">
                <a:effectLst/>
              </a:rPr>
              <a:t>Stay informed about my child’s education and communicate with the school by promptly reading all notices from the school or the school district either received by my child or by mail and responding, as appropriate;</a:t>
            </a:r>
          </a:p>
          <a:p>
            <a:pPr lvl="0">
              <a:spcBef>
                <a:spcPts val="0"/>
              </a:spcBef>
            </a:pPr>
            <a:endParaRPr lang="en-US" sz="1800" b="1" dirty="0">
              <a:effectLst/>
            </a:endParaRPr>
          </a:p>
          <a:p>
            <a:pPr lvl="0">
              <a:spcBef>
                <a:spcPts val="0"/>
              </a:spcBef>
            </a:pPr>
            <a:r>
              <a:rPr lang="en-US" sz="1800" b="1" dirty="0">
                <a:effectLst/>
              </a:rPr>
              <a:t>Serve on Title I committees – both at the school and state level</a:t>
            </a:r>
          </a:p>
          <a:p>
            <a:pPr lvl="0">
              <a:spcBef>
                <a:spcPts val="0"/>
              </a:spcBef>
            </a:pPr>
            <a:endParaRPr lang="en-US" sz="1800" b="1" dirty="0">
              <a:effectLst/>
            </a:endParaRPr>
          </a:p>
          <a:p>
            <a:pPr lvl="0">
              <a:spcBef>
                <a:spcPts val="0"/>
              </a:spcBef>
            </a:pPr>
            <a:r>
              <a:rPr lang="en-US" sz="1800" b="1" dirty="0">
                <a:effectLst/>
              </a:rPr>
              <a:t>More info to follow…</a:t>
            </a:r>
          </a:p>
          <a:p>
            <a:pPr marL="0" lvl="0" indent="0">
              <a:spcBef>
                <a:spcPts val="0"/>
              </a:spcBef>
              <a:buNone/>
            </a:pPr>
            <a:endParaRPr lang="en-US" sz="1800" b="1" dirty="0">
              <a:effectLst/>
            </a:endParaRPr>
          </a:p>
          <a:p>
            <a:pPr marL="282575" lvl="2" indent="0">
              <a:buNone/>
            </a:pPr>
            <a:endParaRPr lang="en-US" b="1" dirty="0"/>
          </a:p>
          <a:p>
            <a:pPr marL="0" lvl="1" indent="0">
              <a:spcBef>
                <a:spcPts val="2000"/>
              </a:spcBef>
              <a:buClrTx/>
              <a:buNone/>
            </a:pPr>
            <a:r>
              <a:rPr lang="en-US" sz="2400" b="1" dirty="0"/>
              <a:t>	</a:t>
            </a:r>
          </a:p>
        </p:txBody>
      </p:sp>
    </p:spTree>
    <p:extLst>
      <p:ext uri="{BB962C8B-B14F-4D97-AF65-F5344CB8AC3E}">
        <p14:creationId xmlns:p14="http://schemas.microsoft.com/office/powerpoint/2010/main" val="424476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96" y="211667"/>
            <a:ext cx="8125313" cy="1007532"/>
          </a:xfrm>
        </p:spPr>
        <p:txBody>
          <a:bodyPr/>
          <a:lstStyle/>
          <a:p>
            <a:br>
              <a:rPr lang="en-US" sz="4400" b="1" dirty="0"/>
            </a:br>
            <a:r>
              <a:rPr lang="en-US" sz="4400" b="1" dirty="0"/>
              <a:t>safety and security</a:t>
            </a:r>
            <a:r>
              <a:rPr lang="en-US" b="1" dirty="0"/>
              <a:t>		</a:t>
            </a:r>
            <a:endParaRPr lang="en-US" dirty="0"/>
          </a:p>
        </p:txBody>
      </p:sp>
      <p:sp>
        <p:nvSpPr>
          <p:cNvPr id="3" name="Content Placeholder 2"/>
          <p:cNvSpPr>
            <a:spLocks noGrp="1"/>
          </p:cNvSpPr>
          <p:nvPr>
            <p:ph idx="1"/>
          </p:nvPr>
        </p:nvSpPr>
        <p:spPr>
          <a:xfrm>
            <a:off x="188953" y="1744133"/>
            <a:ext cx="8756601" cy="4902200"/>
          </a:xfrm>
        </p:spPr>
        <p:txBody>
          <a:bodyPr>
            <a:noAutofit/>
          </a:bodyPr>
          <a:lstStyle/>
          <a:p>
            <a:r>
              <a:rPr lang="en-US" sz="2000" b="1" dirty="0"/>
              <a:t>School Hours are 8:00am – 2:00pm</a:t>
            </a:r>
          </a:p>
          <a:p>
            <a:pPr lvl="1"/>
            <a:r>
              <a:rPr lang="en-US" sz="1800" b="1" dirty="0"/>
              <a:t>Doors open 7:30am for Breakfast – NO Supervision prior to 7:30am</a:t>
            </a:r>
          </a:p>
          <a:p>
            <a:pPr lvl="1"/>
            <a:r>
              <a:rPr lang="en-US" sz="1800" b="1" dirty="0"/>
              <a:t>Last early pick up is 1:30pm</a:t>
            </a:r>
          </a:p>
          <a:p>
            <a:r>
              <a:rPr lang="en-US" sz="2000" b="1" dirty="0"/>
              <a:t>Monthly drills: fire and code red – will be announced PRIOR to drill</a:t>
            </a:r>
          </a:p>
          <a:p>
            <a:r>
              <a:rPr lang="en-US" sz="2000" b="1" dirty="0"/>
              <a:t>Front office – Single Point of Entry</a:t>
            </a:r>
          </a:p>
          <a:p>
            <a:pPr lvl="1"/>
            <a:r>
              <a:rPr lang="en-US" sz="2000" b="1" dirty="0"/>
              <a:t>Electric strike – proximity cards (faculty) or buzzer</a:t>
            </a:r>
          </a:p>
          <a:p>
            <a:r>
              <a:rPr lang="en-US" sz="2000" b="1" dirty="0"/>
              <a:t>Student pick up and drop off procedures</a:t>
            </a:r>
          </a:p>
          <a:p>
            <a:pPr lvl="1"/>
            <a:r>
              <a:rPr lang="en-US" sz="2000" b="1" dirty="0"/>
              <a:t>Car Riders</a:t>
            </a:r>
          </a:p>
          <a:p>
            <a:pPr lvl="1"/>
            <a:r>
              <a:rPr lang="en-US" sz="2000" b="1" dirty="0"/>
              <a:t>Walkers and Bicyclists</a:t>
            </a:r>
          </a:p>
          <a:p>
            <a:pPr lvl="1"/>
            <a:r>
              <a:rPr lang="en-US" sz="2000" b="1" dirty="0"/>
              <a:t>Walk-Up Walkers (pedestrian pick-up) </a:t>
            </a:r>
          </a:p>
          <a:p>
            <a:r>
              <a:rPr lang="en-US" sz="2000" b="1" dirty="0"/>
              <a:t>ID badges must be worn by everyone at all times when in school</a:t>
            </a:r>
          </a:p>
          <a:p>
            <a:endParaRPr lang="en-US" sz="1800" b="1" dirty="0"/>
          </a:p>
          <a:p>
            <a:endParaRPr lang="en-US" sz="1800" b="1" dirty="0"/>
          </a:p>
          <a:p>
            <a:pPr marL="625475" lvl="2" indent="-342900"/>
            <a:endParaRPr lang="en-US" b="1" dirty="0"/>
          </a:p>
          <a:p>
            <a:pPr marL="625475" lvl="2" indent="-342900"/>
            <a:endParaRPr lang="en-US" b="1" dirty="0"/>
          </a:p>
          <a:p>
            <a:pPr marL="625475" lvl="2" indent="-342900"/>
            <a:endParaRPr lang="en-US" b="1" dirty="0"/>
          </a:p>
          <a:p>
            <a:pPr marL="0" lvl="1" indent="0">
              <a:spcBef>
                <a:spcPts val="2000"/>
              </a:spcBef>
              <a:buClrTx/>
              <a:buNone/>
            </a:pPr>
            <a:r>
              <a:rPr lang="en-US" sz="2400" b="1" dirty="0"/>
              <a:t>	</a:t>
            </a:r>
          </a:p>
        </p:txBody>
      </p:sp>
    </p:spTree>
    <p:extLst>
      <p:ext uri="{BB962C8B-B14F-4D97-AF65-F5344CB8AC3E}">
        <p14:creationId xmlns:p14="http://schemas.microsoft.com/office/powerpoint/2010/main" val="172876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E6F8-A208-4E78-B8B8-7F28496103AB}"/>
              </a:ext>
            </a:extLst>
          </p:cNvPr>
          <p:cNvSpPr>
            <a:spLocks noGrp="1"/>
          </p:cNvSpPr>
          <p:nvPr>
            <p:ph type="title"/>
          </p:nvPr>
        </p:nvSpPr>
        <p:spPr>
          <a:xfrm>
            <a:off x="1826076" y="304801"/>
            <a:ext cx="5491847" cy="706238"/>
          </a:xfrm>
        </p:spPr>
        <p:txBody>
          <a:bodyPr/>
          <a:lstStyle/>
          <a:p>
            <a:r>
              <a:rPr lang="en-US" b="1" dirty="0"/>
              <a:t>5 year trend</a:t>
            </a:r>
          </a:p>
        </p:txBody>
      </p:sp>
      <p:graphicFrame>
        <p:nvGraphicFramePr>
          <p:cNvPr id="3" name="Object 2">
            <a:extLst>
              <a:ext uri="{FF2B5EF4-FFF2-40B4-BE49-F238E27FC236}">
                <a16:creationId xmlns:a16="http://schemas.microsoft.com/office/drawing/2014/main" id="{4BB4A882-0EBA-4DD0-9D74-A78923D0DCFD}"/>
              </a:ext>
            </a:extLst>
          </p:cNvPr>
          <p:cNvGraphicFramePr>
            <a:graphicFrameLocks noChangeAspect="1"/>
          </p:cNvGraphicFramePr>
          <p:nvPr>
            <p:extLst>
              <p:ext uri="{D42A27DB-BD31-4B8C-83A1-F6EECF244321}">
                <p14:modId xmlns:p14="http://schemas.microsoft.com/office/powerpoint/2010/main" val="1099008333"/>
              </p:ext>
            </p:extLst>
          </p:nvPr>
        </p:nvGraphicFramePr>
        <p:xfrm>
          <a:off x="245533" y="1811867"/>
          <a:ext cx="8652933" cy="4622800"/>
        </p:xfrm>
        <a:graphic>
          <a:graphicData uri="http://schemas.openxmlformats.org/presentationml/2006/ole">
            <mc:AlternateContent xmlns:mc="http://schemas.openxmlformats.org/markup-compatibility/2006">
              <mc:Choice xmlns:v="urn:schemas-microsoft-com:vml" Requires="v">
                <p:oleObj spid="_x0000_s1060" name="Worksheet" r:id="rId3" imgW="9953530" imgH="5067310" progId="Excel.Sheet.12">
                  <p:embed/>
                </p:oleObj>
              </mc:Choice>
              <mc:Fallback>
                <p:oleObj name="Worksheet" r:id="rId3" imgW="9953530" imgH="5067310" progId="Excel.Sheet.12">
                  <p:embed/>
                  <p:pic>
                    <p:nvPicPr>
                      <p:cNvPr id="3" name="Object 2">
                        <a:extLst>
                          <a:ext uri="{FF2B5EF4-FFF2-40B4-BE49-F238E27FC236}">
                            <a16:creationId xmlns:a16="http://schemas.microsoft.com/office/drawing/2014/main" id="{4BB4A882-0EBA-4DD0-9D74-A78923D0DCFD}"/>
                          </a:ext>
                        </a:extLst>
                      </p:cNvPr>
                      <p:cNvPicPr/>
                      <p:nvPr/>
                    </p:nvPicPr>
                    <p:blipFill>
                      <a:blip r:embed="rId4"/>
                      <a:stretch>
                        <a:fillRect/>
                      </a:stretch>
                    </p:blipFill>
                    <p:spPr>
                      <a:xfrm>
                        <a:off x="245533" y="1811867"/>
                        <a:ext cx="8652933" cy="4622800"/>
                      </a:xfrm>
                      <a:prstGeom prst="rect">
                        <a:avLst/>
                      </a:prstGeom>
                    </p:spPr>
                  </p:pic>
                </p:oleObj>
              </mc:Fallback>
            </mc:AlternateContent>
          </a:graphicData>
        </a:graphic>
      </p:graphicFrame>
    </p:spTree>
    <p:extLst>
      <p:ext uri="{BB962C8B-B14F-4D97-AF65-F5344CB8AC3E}">
        <p14:creationId xmlns:p14="http://schemas.microsoft.com/office/powerpoint/2010/main" val="209582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067" y="1803400"/>
            <a:ext cx="8610600" cy="4512733"/>
          </a:xfrm>
        </p:spPr>
        <p:txBody>
          <a:bodyPr>
            <a:normAutofit fontScale="92500" lnSpcReduction="20000"/>
          </a:bodyPr>
          <a:lstStyle/>
          <a:p>
            <a:pPr>
              <a:lnSpc>
                <a:spcPct val="150000"/>
              </a:lnSpc>
            </a:pPr>
            <a:r>
              <a:rPr lang="en-US" sz="2600" b="1" dirty="0"/>
              <a:t>The Florida Standards </a:t>
            </a:r>
            <a:r>
              <a:rPr lang="mr-IN" sz="2600" b="1" dirty="0"/>
              <a:t>–</a:t>
            </a:r>
            <a:r>
              <a:rPr lang="en-US" sz="2600" b="1" dirty="0"/>
              <a:t> what students need to know and be able to do</a:t>
            </a:r>
          </a:p>
          <a:p>
            <a:pPr lvl="1">
              <a:lnSpc>
                <a:spcPct val="150000"/>
              </a:lnSpc>
            </a:pPr>
            <a:r>
              <a:rPr lang="en-US" sz="2600" b="1" dirty="0"/>
              <a:t>Mathematics Florida Standards (MAFS)</a:t>
            </a:r>
          </a:p>
          <a:p>
            <a:pPr lvl="1">
              <a:lnSpc>
                <a:spcPct val="150000"/>
              </a:lnSpc>
            </a:pPr>
            <a:r>
              <a:rPr lang="en-US" sz="2600" b="1" dirty="0"/>
              <a:t>Language Arts Florida Standards (LAFS)</a:t>
            </a:r>
          </a:p>
          <a:p>
            <a:pPr>
              <a:lnSpc>
                <a:spcPct val="150000"/>
              </a:lnSpc>
            </a:pPr>
            <a:r>
              <a:rPr lang="en-US" sz="2600" b="1" dirty="0"/>
              <a:t>Reading and Writing Across the Curriculum</a:t>
            </a:r>
          </a:p>
          <a:p>
            <a:pPr>
              <a:lnSpc>
                <a:spcPct val="150000"/>
              </a:lnSpc>
            </a:pPr>
            <a:r>
              <a:rPr lang="en-US" sz="2600" b="1" dirty="0"/>
              <a:t>Balanced Literacy </a:t>
            </a:r>
          </a:p>
          <a:p>
            <a:pPr>
              <a:lnSpc>
                <a:spcPct val="150000"/>
              </a:lnSpc>
            </a:pPr>
            <a:r>
              <a:rPr lang="en-US" sz="2600" b="1" dirty="0"/>
              <a:t>Social Emotional Learning</a:t>
            </a:r>
          </a:p>
          <a:p>
            <a:pPr marL="301943" lvl="1" indent="0">
              <a:buNone/>
            </a:pPr>
            <a:endParaRPr lang="en-US" dirty="0"/>
          </a:p>
        </p:txBody>
      </p:sp>
      <p:sp>
        <p:nvSpPr>
          <p:cNvPr id="3" name="Title 2"/>
          <p:cNvSpPr>
            <a:spLocks noGrp="1"/>
          </p:cNvSpPr>
          <p:nvPr>
            <p:ph type="title"/>
          </p:nvPr>
        </p:nvSpPr>
        <p:spPr/>
        <p:txBody>
          <a:bodyPr/>
          <a:lstStyle/>
          <a:p>
            <a:r>
              <a:rPr lang="en-US" b="1" dirty="0"/>
              <a:t>School-Wide Focus</a:t>
            </a:r>
          </a:p>
        </p:txBody>
      </p:sp>
    </p:spTree>
    <p:extLst>
      <p:ext uri="{BB962C8B-B14F-4D97-AF65-F5344CB8AC3E}">
        <p14:creationId xmlns:p14="http://schemas.microsoft.com/office/powerpoint/2010/main" val="168549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754"/>
            <a:ext cx="8629159" cy="1283167"/>
          </a:xfrm>
        </p:spPr>
        <p:txBody>
          <a:bodyPr/>
          <a:lstStyle/>
          <a:p>
            <a:r>
              <a:rPr lang="en-US" sz="4400" b="1" dirty="0"/>
              <a:t>STUDENT expectations</a:t>
            </a:r>
          </a:p>
        </p:txBody>
      </p:sp>
      <p:sp>
        <p:nvSpPr>
          <p:cNvPr id="3" name="Content Placeholder 2"/>
          <p:cNvSpPr>
            <a:spLocks noGrp="1"/>
          </p:cNvSpPr>
          <p:nvPr>
            <p:ph idx="1"/>
          </p:nvPr>
        </p:nvSpPr>
        <p:spPr>
          <a:xfrm>
            <a:off x="179462" y="1573854"/>
            <a:ext cx="8779897" cy="5055546"/>
          </a:xfrm>
        </p:spPr>
        <p:txBody>
          <a:bodyPr>
            <a:normAutofit lnSpcReduction="10000"/>
          </a:bodyPr>
          <a:lstStyle/>
          <a:p>
            <a:r>
              <a:rPr lang="en-US" b="1" dirty="0"/>
              <a:t>Abide by our School Positive Behavior Plan (SPBP)</a:t>
            </a:r>
          </a:p>
          <a:p>
            <a:r>
              <a:rPr lang="en-US" b="1" dirty="0"/>
              <a:t>Attend school regularly and arrive prior to 8:00am</a:t>
            </a:r>
          </a:p>
          <a:p>
            <a:r>
              <a:rPr lang="en-US" b="1" dirty="0"/>
              <a:t>Complete all classwork and homework assignments</a:t>
            </a:r>
          </a:p>
          <a:p>
            <a:r>
              <a:rPr lang="en-US" b="1" dirty="0"/>
              <a:t>Write in agenda daily – homework, classroom announcements, </a:t>
            </a:r>
            <a:r>
              <a:rPr lang="en-US" b="1" dirty="0" err="1"/>
              <a:t>etc</a:t>
            </a:r>
            <a:r>
              <a:rPr lang="en-US" b="1" dirty="0"/>
              <a:t>…</a:t>
            </a:r>
          </a:p>
          <a:p>
            <a:r>
              <a:rPr lang="en-US" b="1" dirty="0"/>
              <a:t>45 Minutes per Week of </a:t>
            </a:r>
            <a:r>
              <a:rPr lang="en-US" b="1" dirty="0" err="1"/>
              <a:t>iReady</a:t>
            </a:r>
            <a:r>
              <a:rPr lang="en-US" b="1" dirty="0"/>
              <a:t>  (computer program) with 80% Passing Rate</a:t>
            </a:r>
          </a:p>
          <a:p>
            <a:r>
              <a:rPr lang="en-US" b="1" dirty="0"/>
              <a:t>Respect for peers and adults</a:t>
            </a:r>
          </a:p>
          <a:p>
            <a:r>
              <a:rPr lang="en-US" b="1" dirty="0"/>
              <a:t>Fridays – Spirit Days (Jeans and SSE T-shirt or Superhero T-Shirt)</a:t>
            </a:r>
          </a:p>
          <a:p>
            <a:endParaRPr lang="en-US" dirty="0"/>
          </a:p>
        </p:txBody>
      </p:sp>
    </p:spTree>
    <p:extLst>
      <p:ext uri="{BB962C8B-B14F-4D97-AF65-F5344CB8AC3E}">
        <p14:creationId xmlns:p14="http://schemas.microsoft.com/office/powerpoint/2010/main" val="293427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2754"/>
            <a:ext cx="8629159" cy="1283167"/>
          </a:xfrm>
        </p:spPr>
        <p:txBody>
          <a:bodyPr/>
          <a:lstStyle/>
          <a:p>
            <a:r>
              <a:rPr lang="en-US" sz="4400" b="1" dirty="0"/>
              <a:t>parent expectations</a:t>
            </a:r>
          </a:p>
        </p:txBody>
      </p:sp>
      <p:sp>
        <p:nvSpPr>
          <p:cNvPr id="3" name="Content Placeholder 2"/>
          <p:cNvSpPr>
            <a:spLocks noGrp="1"/>
          </p:cNvSpPr>
          <p:nvPr>
            <p:ph idx="1"/>
          </p:nvPr>
        </p:nvSpPr>
        <p:spPr>
          <a:xfrm>
            <a:off x="179462" y="1573854"/>
            <a:ext cx="8779897" cy="5055546"/>
          </a:xfrm>
        </p:spPr>
        <p:txBody>
          <a:bodyPr>
            <a:normAutofit fontScale="92500" lnSpcReduction="20000"/>
          </a:bodyPr>
          <a:lstStyle/>
          <a:p>
            <a:r>
              <a:rPr lang="en-US" b="1" dirty="0"/>
              <a:t>Ensure your child is on time everyday</a:t>
            </a:r>
          </a:p>
          <a:p>
            <a:r>
              <a:rPr lang="en-US" b="1" dirty="0"/>
              <a:t>Support the school’s SPBP </a:t>
            </a:r>
          </a:p>
          <a:p>
            <a:r>
              <a:rPr lang="en-US" b="1" dirty="0"/>
              <a:t>Check Backpacks Daily-Agenda and Take Home Folder for Assignments and Important Information</a:t>
            </a:r>
          </a:p>
          <a:p>
            <a:r>
              <a:rPr lang="en-US" b="1" dirty="0"/>
              <a:t>Communication with Teachers and Staff</a:t>
            </a:r>
          </a:p>
          <a:p>
            <a:r>
              <a:rPr lang="en-US" b="1" dirty="0"/>
              <a:t>Assist your child with homework</a:t>
            </a:r>
          </a:p>
          <a:p>
            <a:r>
              <a:rPr lang="en-US" b="1" dirty="0"/>
              <a:t>Read at night with your child / work on math fluency</a:t>
            </a:r>
          </a:p>
          <a:p>
            <a:r>
              <a:rPr lang="en-US" b="1" dirty="0"/>
              <a:t>Attend our evening parent events (when scheduled)</a:t>
            </a:r>
          </a:p>
          <a:p>
            <a:r>
              <a:rPr lang="en-US" b="1" dirty="0"/>
              <a:t>Be an ACTIVE participant in your child’s education </a:t>
            </a:r>
          </a:p>
          <a:p>
            <a:r>
              <a:rPr lang="en-US" b="1" dirty="0"/>
              <a:t>Call / ask questions when in doubt</a:t>
            </a:r>
            <a:endParaRPr lang="en-US" dirty="0"/>
          </a:p>
        </p:txBody>
      </p:sp>
    </p:spTree>
    <p:extLst>
      <p:ext uri="{BB962C8B-B14F-4D97-AF65-F5344CB8AC3E}">
        <p14:creationId xmlns:p14="http://schemas.microsoft.com/office/powerpoint/2010/main" val="142048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066" y="1617133"/>
            <a:ext cx="8322733" cy="5063067"/>
          </a:xfrm>
        </p:spPr>
        <p:txBody>
          <a:bodyPr>
            <a:normAutofit fontScale="92500" lnSpcReduction="20000"/>
          </a:bodyPr>
          <a:lstStyle/>
          <a:p>
            <a:r>
              <a:rPr lang="en-US" b="1" dirty="0"/>
              <a:t>Why?</a:t>
            </a:r>
          </a:p>
          <a:p>
            <a:r>
              <a:rPr lang="en-US" b="1" dirty="0"/>
              <a:t>Effective, continual communication </a:t>
            </a:r>
          </a:p>
          <a:p>
            <a:r>
              <a:rPr lang="en-US" b="1" dirty="0"/>
              <a:t>PTA / SAC / SAF</a:t>
            </a:r>
          </a:p>
          <a:p>
            <a:r>
              <a:rPr lang="en-US" b="1" dirty="0"/>
              <a:t>Room Parent – VERY IMPORTANT!!</a:t>
            </a:r>
          </a:p>
          <a:p>
            <a:r>
              <a:rPr lang="en-US" b="1" dirty="0"/>
              <a:t>Partners in Education</a:t>
            </a:r>
          </a:p>
          <a:p>
            <a:r>
              <a:rPr lang="en-US" b="1" dirty="0"/>
              <a:t>Volunteering / Mentoring</a:t>
            </a:r>
          </a:p>
          <a:p>
            <a:r>
              <a:rPr lang="en-US" b="1" dirty="0"/>
              <a:t>Before / After Care Services at SSE</a:t>
            </a:r>
          </a:p>
          <a:p>
            <a:r>
              <a:rPr lang="en-US" b="1" dirty="0"/>
              <a:t>YMCA Summer Camp</a:t>
            </a:r>
          </a:p>
          <a:p>
            <a:r>
              <a:rPr lang="en-US" b="1" dirty="0"/>
              <a:t>GET INVOLVED!!! </a:t>
            </a:r>
            <a:r>
              <a:rPr lang="en-US" b="1" dirty="0">
                <a:sym typeface="Wingdings"/>
              </a:rPr>
              <a:t> </a:t>
            </a:r>
          </a:p>
          <a:p>
            <a:pPr lvl="1"/>
            <a:r>
              <a:rPr lang="en-US" b="1" dirty="0">
                <a:sym typeface="Wingdings"/>
                <a:hlinkClick r:id="rId2"/>
              </a:rPr>
              <a:t>https://www.browardschools.com/Page/32043</a:t>
            </a:r>
            <a:r>
              <a:rPr lang="en-US" b="1" dirty="0">
                <a:sym typeface="Wingdings"/>
              </a:rPr>
              <a:t> </a:t>
            </a:r>
            <a:endParaRPr lang="en-US" dirty="0"/>
          </a:p>
        </p:txBody>
      </p:sp>
      <p:sp>
        <p:nvSpPr>
          <p:cNvPr id="3" name="Title 2"/>
          <p:cNvSpPr>
            <a:spLocks noGrp="1"/>
          </p:cNvSpPr>
          <p:nvPr>
            <p:ph type="title"/>
          </p:nvPr>
        </p:nvSpPr>
        <p:spPr>
          <a:xfrm>
            <a:off x="457200" y="177800"/>
            <a:ext cx="8229600" cy="1159934"/>
          </a:xfrm>
        </p:spPr>
        <p:txBody>
          <a:bodyPr>
            <a:normAutofit/>
          </a:bodyPr>
          <a:lstStyle/>
          <a:p>
            <a:r>
              <a:rPr lang="en-US" sz="3200" b="1" dirty="0"/>
              <a:t>Family / Home / Community Involvement</a:t>
            </a:r>
          </a:p>
        </p:txBody>
      </p:sp>
    </p:spTree>
    <p:extLst>
      <p:ext uri="{BB962C8B-B14F-4D97-AF65-F5344CB8AC3E}">
        <p14:creationId xmlns:p14="http://schemas.microsoft.com/office/powerpoint/2010/main" val="207006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761067"/>
            <a:ext cx="8229599" cy="4365097"/>
          </a:xfrm>
        </p:spPr>
        <p:txBody>
          <a:bodyPr>
            <a:normAutofit/>
          </a:bodyPr>
          <a:lstStyle/>
          <a:p>
            <a:pPr algn="just">
              <a:lnSpc>
                <a:spcPct val="150000"/>
              </a:lnSpc>
            </a:pPr>
            <a:r>
              <a:rPr lang="en-US" b="1" dirty="0"/>
              <a:t>Learning needs to be purposeful, meaningful, life-long and most of all – FUN!!!</a:t>
            </a:r>
          </a:p>
          <a:p>
            <a:pPr algn="just">
              <a:lnSpc>
                <a:spcPct val="150000"/>
              </a:lnSpc>
            </a:pPr>
            <a:r>
              <a:rPr lang="en-US" b="1" dirty="0"/>
              <a:t>We choose to learn what we are passionate about</a:t>
            </a:r>
          </a:p>
          <a:p>
            <a:pPr algn="just">
              <a:lnSpc>
                <a:spcPct val="150000"/>
              </a:lnSpc>
            </a:pPr>
            <a:r>
              <a:rPr lang="en-US" b="1" dirty="0"/>
              <a:t>We engage ourselves in converting information into life-long knowledge</a:t>
            </a:r>
          </a:p>
          <a:p>
            <a:pPr algn="just">
              <a:lnSpc>
                <a:spcPct val="150000"/>
              </a:lnSpc>
            </a:pPr>
            <a:r>
              <a:rPr lang="en-US" b="1" dirty="0"/>
              <a:t>We learn by: Reading! Doing! Practicing! ENJOYING!!</a:t>
            </a:r>
          </a:p>
          <a:p>
            <a:endParaRPr lang="en-US" dirty="0"/>
          </a:p>
          <a:p>
            <a:endParaRPr lang="en-US" dirty="0"/>
          </a:p>
        </p:txBody>
      </p:sp>
      <p:sp>
        <p:nvSpPr>
          <p:cNvPr id="3" name="Title 2"/>
          <p:cNvSpPr>
            <a:spLocks noGrp="1"/>
          </p:cNvSpPr>
          <p:nvPr>
            <p:ph type="title"/>
          </p:nvPr>
        </p:nvSpPr>
        <p:spPr>
          <a:xfrm>
            <a:off x="508000" y="62754"/>
            <a:ext cx="8229600" cy="1283167"/>
          </a:xfrm>
        </p:spPr>
        <p:txBody>
          <a:bodyPr/>
          <a:lstStyle/>
          <a:p>
            <a:r>
              <a:rPr lang="en-US" sz="4400" b="1" dirty="0"/>
              <a:t>Beliefs about Learning</a:t>
            </a:r>
          </a:p>
        </p:txBody>
      </p:sp>
    </p:spTree>
    <p:extLst>
      <p:ext uri="{BB962C8B-B14F-4D97-AF65-F5344CB8AC3E}">
        <p14:creationId xmlns:p14="http://schemas.microsoft.com/office/powerpoint/2010/main" val="179547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067" y="1930400"/>
            <a:ext cx="8322733" cy="4529666"/>
          </a:xfrm>
        </p:spPr>
        <p:txBody>
          <a:bodyPr/>
          <a:lstStyle/>
          <a:p>
            <a:r>
              <a:rPr lang="en-US" b="1" dirty="0"/>
              <a:t>Together, we will create a positive, safe school climate </a:t>
            </a:r>
          </a:p>
          <a:p>
            <a:r>
              <a:rPr lang="en-US" b="1" dirty="0"/>
              <a:t>Together, we will create an atmosphere where we treat each other with dignity and respect</a:t>
            </a:r>
          </a:p>
          <a:p>
            <a:r>
              <a:rPr lang="en-US" b="1" dirty="0"/>
              <a:t>Together, we  will teach our children the best way they learn</a:t>
            </a:r>
          </a:p>
          <a:p>
            <a:r>
              <a:rPr lang="en-US" b="1" dirty="0"/>
              <a:t>Together, we will make decisions that are in the best interest of our children</a:t>
            </a:r>
          </a:p>
          <a:p>
            <a:pPr marL="0" indent="0">
              <a:buNone/>
            </a:pPr>
            <a:endParaRPr lang="en-US" dirty="0"/>
          </a:p>
        </p:txBody>
      </p:sp>
      <p:sp>
        <p:nvSpPr>
          <p:cNvPr id="3" name="Title 2"/>
          <p:cNvSpPr>
            <a:spLocks noGrp="1"/>
          </p:cNvSpPr>
          <p:nvPr>
            <p:ph type="title"/>
          </p:nvPr>
        </p:nvSpPr>
        <p:spPr>
          <a:xfrm>
            <a:off x="364067" y="217715"/>
            <a:ext cx="8322733" cy="1053736"/>
          </a:xfrm>
        </p:spPr>
        <p:txBody>
          <a:bodyPr/>
          <a:lstStyle/>
          <a:p>
            <a:r>
              <a:rPr lang="en-US" sz="4000" b="1" dirty="0"/>
              <a:t>Principal’s Expectations</a:t>
            </a:r>
          </a:p>
        </p:txBody>
      </p:sp>
    </p:spTree>
    <p:extLst>
      <p:ext uri="{BB962C8B-B14F-4D97-AF65-F5344CB8AC3E}">
        <p14:creationId xmlns:p14="http://schemas.microsoft.com/office/powerpoint/2010/main" val="148606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VISION / MISSION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u="sng" dirty="0"/>
              <a:t>VISION</a:t>
            </a:r>
          </a:p>
          <a:p>
            <a:pPr marL="0" indent="0" algn="ctr">
              <a:buNone/>
            </a:pPr>
            <a:r>
              <a:rPr lang="en-US" b="1" dirty="0"/>
              <a:t> Silver Shores Elementary School – “The GREATEST Corner in the UNIVERSE!!” </a:t>
            </a:r>
          </a:p>
          <a:p>
            <a:pPr marL="0" indent="0" algn="ctr">
              <a:buNone/>
            </a:pPr>
            <a:r>
              <a:rPr lang="en-US" sz="2800" b="1" u="sng" dirty="0"/>
              <a:t>MISSION STATEMENT</a:t>
            </a:r>
          </a:p>
          <a:p>
            <a:pPr marL="0" indent="0" algn="ctr">
              <a:buNone/>
            </a:pPr>
            <a:r>
              <a:rPr lang="en-US" b="1" dirty="0"/>
              <a:t>Silver Shores Elementary School is committed to providing a safe, collaborative, positively charged, fully-inclusive school, supported by the new Florida Standards, to successfully prepare our students to be college or career ready.</a:t>
            </a:r>
          </a:p>
          <a:p>
            <a:endParaRPr lang="en-US" dirty="0"/>
          </a:p>
        </p:txBody>
      </p:sp>
    </p:spTree>
    <p:extLst>
      <p:ext uri="{BB962C8B-B14F-4D97-AF65-F5344CB8AC3E}">
        <p14:creationId xmlns:p14="http://schemas.microsoft.com/office/powerpoint/2010/main" val="80568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752600"/>
            <a:ext cx="8500532" cy="4373563"/>
          </a:xfrm>
        </p:spPr>
        <p:txBody>
          <a:bodyPr>
            <a:normAutofit/>
          </a:bodyPr>
          <a:lstStyle/>
          <a:p>
            <a:r>
              <a:rPr lang="en-US" b="1" dirty="0"/>
              <a:t>Webster’s Definitions:</a:t>
            </a:r>
          </a:p>
          <a:p>
            <a:pPr lvl="1"/>
            <a:r>
              <a:rPr lang="en-US" b="1" dirty="0"/>
              <a:t>A domicile, dwelling, a place where people live. </a:t>
            </a:r>
          </a:p>
          <a:p>
            <a:pPr lvl="1"/>
            <a:r>
              <a:rPr lang="en-US" b="1" dirty="0"/>
              <a:t>A place where people come to flourish.</a:t>
            </a:r>
          </a:p>
          <a:p>
            <a:r>
              <a:rPr lang="en-US" b="1" dirty="0"/>
              <a:t>Center of the Community</a:t>
            </a:r>
          </a:p>
          <a:p>
            <a:r>
              <a:rPr lang="en-US" b="1" dirty="0"/>
              <a:t>A place where adults and children are excited to come</a:t>
            </a:r>
          </a:p>
          <a:p>
            <a:r>
              <a:rPr lang="en-US" b="1" dirty="0"/>
              <a:t>A place where love and positive encouragement fill the hallways</a:t>
            </a:r>
          </a:p>
          <a:p>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a:xfrm>
            <a:off x="779463" y="194733"/>
            <a:ext cx="7583488" cy="1151188"/>
          </a:xfrm>
        </p:spPr>
        <p:txBody>
          <a:bodyPr/>
          <a:lstStyle/>
          <a:p>
            <a:r>
              <a:rPr lang="en-US" sz="4400" b="1" dirty="0"/>
              <a:t>“HOME AWAY FROM HOME”</a:t>
            </a:r>
          </a:p>
        </p:txBody>
      </p:sp>
    </p:spTree>
    <p:extLst>
      <p:ext uri="{BB962C8B-B14F-4D97-AF65-F5344CB8AC3E}">
        <p14:creationId xmlns:p14="http://schemas.microsoft.com/office/powerpoint/2010/main" val="337007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6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5440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271109"/>
            <a:ext cx="7583488" cy="2839515"/>
          </a:xfrm>
        </p:spPr>
        <p:txBody>
          <a:bodyPr/>
          <a:lstStyle/>
          <a:p>
            <a:r>
              <a:rPr lang="en-US" sz="5400" b="1" dirty="0"/>
              <a:t>WELCOME HOME!!!</a:t>
            </a:r>
            <a:br>
              <a:rPr lang="en-US" dirty="0"/>
            </a:br>
            <a:br>
              <a:rPr lang="en-US" dirty="0"/>
            </a:br>
            <a:r>
              <a:rPr lang="en-US" sz="2400" dirty="0"/>
              <a:t>to</a:t>
            </a:r>
          </a:p>
        </p:txBody>
      </p:sp>
      <p:sp>
        <p:nvSpPr>
          <p:cNvPr id="3" name="Subtitle 2"/>
          <p:cNvSpPr>
            <a:spLocks noGrp="1"/>
          </p:cNvSpPr>
          <p:nvPr>
            <p:ph type="subTitle" idx="1"/>
          </p:nvPr>
        </p:nvSpPr>
        <p:spPr>
          <a:xfrm>
            <a:off x="313957" y="3838340"/>
            <a:ext cx="8705174" cy="2511331"/>
          </a:xfrm>
        </p:spPr>
        <p:txBody>
          <a:bodyPr>
            <a:noAutofit/>
          </a:bodyPr>
          <a:lstStyle/>
          <a:p>
            <a:r>
              <a:rPr lang="en-US" sz="4000" dirty="0"/>
              <a:t> </a:t>
            </a:r>
            <a:r>
              <a:rPr lang="en-US" sz="4800" b="1" dirty="0"/>
              <a:t>SILVER SHORES ELEMENTARY SCHOOL</a:t>
            </a:r>
          </a:p>
          <a:p>
            <a:r>
              <a:rPr lang="en-US" sz="3600" dirty="0"/>
              <a:t>“The Greatest Corner in the Universe”</a:t>
            </a:r>
          </a:p>
        </p:txBody>
      </p:sp>
    </p:spTree>
    <p:extLst>
      <p:ext uri="{BB962C8B-B14F-4D97-AF65-F5344CB8AC3E}">
        <p14:creationId xmlns:p14="http://schemas.microsoft.com/office/powerpoint/2010/main" val="20516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8" y="62754"/>
            <a:ext cx="8819340" cy="1283167"/>
          </a:xfrm>
        </p:spPr>
        <p:txBody>
          <a:bodyPr/>
          <a:lstStyle/>
          <a:p>
            <a:r>
              <a:rPr lang="en-US" sz="4000" b="1" dirty="0"/>
              <a:t>Snapshot of Silver Shores</a:t>
            </a:r>
            <a:br>
              <a:rPr lang="en-US" sz="4000" b="1" dirty="0"/>
            </a:br>
            <a:r>
              <a:rPr lang="en-US" sz="2400" b="1" dirty="0"/>
              <a:t>“The Greatest Corner in the Universe”</a:t>
            </a:r>
          </a:p>
        </p:txBody>
      </p:sp>
      <p:sp>
        <p:nvSpPr>
          <p:cNvPr id="3" name="Content Placeholder 2"/>
          <p:cNvSpPr>
            <a:spLocks noGrp="1"/>
          </p:cNvSpPr>
          <p:nvPr>
            <p:ph idx="1"/>
          </p:nvPr>
        </p:nvSpPr>
        <p:spPr>
          <a:xfrm>
            <a:off x="142708" y="1828801"/>
            <a:ext cx="8819340" cy="4297363"/>
          </a:xfrm>
        </p:spPr>
        <p:txBody>
          <a:bodyPr>
            <a:normAutofit/>
          </a:bodyPr>
          <a:lstStyle/>
          <a:p>
            <a:r>
              <a:rPr lang="en-US" b="1" dirty="0"/>
              <a:t>Current Demographics: </a:t>
            </a:r>
          </a:p>
          <a:p>
            <a:pPr lvl="1"/>
            <a:r>
              <a:rPr lang="en-US" sz="2400" b="1" dirty="0"/>
              <a:t>236 boys (54%) / 197 girls (46%) = total of 433 students</a:t>
            </a:r>
          </a:p>
          <a:p>
            <a:pPr lvl="4"/>
            <a:r>
              <a:rPr lang="en-US" sz="2200" b="1" dirty="0"/>
              <a:t>White – 199 (46%)</a:t>
            </a:r>
          </a:p>
          <a:p>
            <a:pPr lvl="4"/>
            <a:r>
              <a:rPr lang="en-US" sz="2200" b="1" dirty="0"/>
              <a:t>Black – 172 (40%)</a:t>
            </a:r>
          </a:p>
          <a:p>
            <a:pPr lvl="4"/>
            <a:r>
              <a:rPr lang="en-US" sz="2200" b="1" dirty="0"/>
              <a:t>Asian – 41 (9%)</a:t>
            </a:r>
          </a:p>
          <a:p>
            <a:pPr lvl="4"/>
            <a:r>
              <a:rPr lang="en-US" sz="2200" b="1" dirty="0"/>
              <a:t>Multi – 21 (5%)</a:t>
            </a:r>
          </a:p>
          <a:p>
            <a:pPr lvl="4"/>
            <a:r>
              <a:rPr lang="en-US" sz="2200" b="1" dirty="0"/>
              <a:t>Hispanic – 202 (47%) – total school population </a:t>
            </a:r>
          </a:p>
          <a:p>
            <a:r>
              <a:rPr lang="en-US" b="1" dirty="0"/>
              <a:t>Traditional K-5; </a:t>
            </a:r>
            <a:r>
              <a:rPr lang="en-US" b="1" dirty="0" err="1"/>
              <a:t>InD</a:t>
            </a:r>
            <a:r>
              <a:rPr lang="en-US" b="1" dirty="0"/>
              <a:t> Special Programs; ESE Pre K</a:t>
            </a:r>
          </a:p>
          <a:p>
            <a:endParaRPr lang="en-US" dirty="0"/>
          </a:p>
          <a:p>
            <a:endParaRPr lang="en-US" dirty="0"/>
          </a:p>
          <a:p>
            <a:endParaRPr lang="en-US" dirty="0"/>
          </a:p>
        </p:txBody>
      </p:sp>
    </p:spTree>
    <p:extLst>
      <p:ext uri="{BB962C8B-B14F-4D97-AF65-F5344CB8AC3E}">
        <p14:creationId xmlns:p14="http://schemas.microsoft.com/office/powerpoint/2010/main" val="294478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b="1" dirty="0"/>
              <a:t>support TEAM</a:t>
            </a:r>
            <a:br>
              <a:rPr lang="en-US" sz="4600" b="1" dirty="0"/>
            </a:br>
            <a:r>
              <a:rPr lang="en-US" sz="4600" b="1" dirty="0"/>
              <a:t>(754) 323-7550</a:t>
            </a:r>
          </a:p>
        </p:txBody>
      </p:sp>
      <p:sp>
        <p:nvSpPr>
          <p:cNvPr id="3" name="Content Placeholder 2"/>
          <p:cNvSpPr>
            <a:spLocks noGrp="1"/>
          </p:cNvSpPr>
          <p:nvPr>
            <p:ph idx="1"/>
          </p:nvPr>
        </p:nvSpPr>
        <p:spPr>
          <a:xfrm>
            <a:off x="124244" y="1498601"/>
            <a:ext cx="8904140" cy="5155766"/>
          </a:xfrm>
        </p:spPr>
        <p:txBody>
          <a:bodyPr>
            <a:normAutofit fontScale="70000" lnSpcReduction="20000"/>
          </a:bodyPr>
          <a:lstStyle/>
          <a:p>
            <a:r>
              <a:rPr lang="en-US" sz="2000" b="1" dirty="0"/>
              <a:t>Dr. Jonathan Leff, Principal</a:t>
            </a:r>
          </a:p>
          <a:p>
            <a:r>
              <a:rPr lang="en-US" sz="2000" b="1" dirty="0"/>
              <a:t>Mrs. Lisa Monroe – Assistant Principal</a:t>
            </a:r>
          </a:p>
          <a:p>
            <a:r>
              <a:rPr lang="en-US" sz="2000" b="1" dirty="0"/>
              <a:t>Ms. Jessica Abraham – Literacy Coach</a:t>
            </a:r>
          </a:p>
          <a:p>
            <a:r>
              <a:rPr lang="en-US" sz="2000" b="1" dirty="0"/>
              <a:t>Mrs. Christine </a:t>
            </a:r>
            <a:r>
              <a:rPr lang="en-US" sz="2000" b="1" dirty="0" err="1"/>
              <a:t>Coschignano</a:t>
            </a:r>
            <a:r>
              <a:rPr lang="en-US" sz="2000" b="1" dirty="0"/>
              <a:t> – Guidance Counselor</a:t>
            </a:r>
          </a:p>
          <a:p>
            <a:r>
              <a:rPr lang="en-US" sz="2000" b="1" dirty="0"/>
              <a:t>Mrs. Mary </a:t>
            </a:r>
            <a:r>
              <a:rPr lang="en-US" sz="2000" b="1" dirty="0" err="1"/>
              <a:t>Verrastro</a:t>
            </a:r>
            <a:r>
              <a:rPr lang="en-US" sz="2000" b="1" dirty="0"/>
              <a:t> – ESE Specialist</a:t>
            </a:r>
          </a:p>
          <a:p>
            <a:r>
              <a:rPr lang="en-US" sz="2000" b="1" dirty="0"/>
              <a:t>Mrs. Dawn Lopez – Media Specialist</a:t>
            </a:r>
          </a:p>
          <a:p>
            <a:r>
              <a:rPr lang="en-US" sz="2000" b="1" dirty="0"/>
              <a:t>Mr. James Lott – Music Teacher / Title I Liaison</a:t>
            </a:r>
          </a:p>
          <a:p>
            <a:r>
              <a:rPr lang="en-US" sz="2000" b="1" dirty="0"/>
              <a:t>Ms. Stephanie </a:t>
            </a:r>
            <a:r>
              <a:rPr lang="en-US" sz="2000" b="1" dirty="0" err="1"/>
              <a:t>Castellana</a:t>
            </a:r>
            <a:r>
              <a:rPr lang="en-US" sz="2000" b="1" dirty="0"/>
              <a:t> – Art Teacher / Resident Muralist</a:t>
            </a:r>
          </a:p>
          <a:p>
            <a:r>
              <a:rPr lang="en-US" sz="2000" b="1" dirty="0"/>
              <a:t>Mrs. Nicole Lawson – Office Manager</a:t>
            </a:r>
          </a:p>
          <a:p>
            <a:r>
              <a:rPr lang="en-US" sz="2000" b="1" dirty="0"/>
              <a:t>Officer Dora Chalk – SRO</a:t>
            </a:r>
          </a:p>
          <a:p>
            <a:r>
              <a:rPr lang="en-US" sz="2000" b="1" dirty="0"/>
              <a:t>Ms. </a:t>
            </a:r>
            <a:r>
              <a:rPr lang="en-US" sz="2000" b="1" dirty="0" err="1"/>
              <a:t>Franki</a:t>
            </a:r>
            <a:r>
              <a:rPr lang="en-US" sz="2000" b="1" dirty="0"/>
              <a:t> Pasquale – Before/After Care Coordinator</a:t>
            </a:r>
          </a:p>
          <a:p>
            <a:r>
              <a:rPr lang="en-US" sz="2000" b="1" dirty="0"/>
              <a:t>Mrs. Kathie Englert – </a:t>
            </a:r>
            <a:r>
              <a:rPr lang="en-US" sz="2000" b="1"/>
              <a:t>Cafeteria Manager</a:t>
            </a:r>
            <a:endParaRPr lang="en-US" sz="2000" b="1" dirty="0"/>
          </a:p>
          <a:p>
            <a:pPr marL="0" indent="0">
              <a:buNone/>
            </a:pPr>
            <a:endParaRPr lang="en-US" dirty="0"/>
          </a:p>
        </p:txBody>
      </p:sp>
    </p:spTree>
    <p:extLst>
      <p:ext uri="{BB962C8B-B14F-4D97-AF65-F5344CB8AC3E}">
        <p14:creationId xmlns:p14="http://schemas.microsoft.com/office/powerpoint/2010/main" val="411793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SUPPORT TEAM		</a:t>
            </a:r>
            <a:endParaRPr lang="en-US" dirty="0"/>
          </a:p>
        </p:txBody>
      </p:sp>
      <p:sp>
        <p:nvSpPr>
          <p:cNvPr id="3" name="Content Placeholder 2"/>
          <p:cNvSpPr>
            <a:spLocks noGrp="1"/>
          </p:cNvSpPr>
          <p:nvPr>
            <p:ph idx="1"/>
          </p:nvPr>
        </p:nvSpPr>
        <p:spPr>
          <a:xfrm>
            <a:off x="179463" y="1449602"/>
            <a:ext cx="8766092" cy="5408399"/>
          </a:xfrm>
        </p:spPr>
        <p:txBody>
          <a:bodyPr>
            <a:noAutofit/>
          </a:bodyPr>
          <a:lstStyle/>
          <a:p>
            <a:pPr marL="342900" lvl="1" indent="-342900">
              <a:spcBef>
                <a:spcPts val="2000"/>
              </a:spcBef>
              <a:buClrTx/>
            </a:pPr>
            <a:r>
              <a:rPr lang="en-US" sz="2000" b="1" u="sng" dirty="0"/>
              <a:t>GUIDANCE – Ms. Christine </a:t>
            </a:r>
            <a:r>
              <a:rPr lang="en-US" sz="2000" b="1" u="sng" dirty="0" err="1"/>
              <a:t>Coschignano</a:t>
            </a:r>
            <a:endParaRPr lang="en-US" sz="2000" b="1" u="sng" dirty="0"/>
          </a:p>
          <a:p>
            <a:pPr marL="625475" lvl="2" indent="-342900">
              <a:lnSpc>
                <a:spcPct val="50000"/>
              </a:lnSpc>
              <a:spcBef>
                <a:spcPts val="2000"/>
              </a:spcBef>
            </a:pPr>
            <a:r>
              <a:rPr lang="en-US" sz="1800" b="1" dirty="0">
                <a:hlinkClick r:id="rId2"/>
              </a:rPr>
              <a:t>c.coschignano@browardschools.com</a:t>
            </a:r>
            <a:endParaRPr lang="en-US" sz="1800" b="1" dirty="0"/>
          </a:p>
          <a:p>
            <a:pPr marL="625475" lvl="2" indent="-342900">
              <a:lnSpc>
                <a:spcPct val="50000"/>
              </a:lnSpc>
              <a:spcBef>
                <a:spcPts val="2000"/>
              </a:spcBef>
            </a:pPr>
            <a:r>
              <a:rPr lang="en-US" sz="1800" b="1" dirty="0"/>
              <a:t>Educational, behavioral, emotional and social performance questions</a:t>
            </a:r>
          </a:p>
          <a:p>
            <a:pPr marL="625475" lvl="2" indent="-342900">
              <a:lnSpc>
                <a:spcPct val="50000"/>
              </a:lnSpc>
              <a:spcBef>
                <a:spcPts val="2000"/>
              </a:spcBef>
            </a:pPr>
            <a:r>
              <a:rPr lang="en-US" sz="1800" b="1" dirty="0"/>
              <a:t>Crisis / support during school hours</a:t>
            </a:r>
          </a:p>
          <a:p>
            <a:pPr marL="625475" lvl="2" indent="-342900">
              <a:lnSpc>
                <a:spcPct val="50000"/>
              </a:lnSpc>
              <a:spcBef>
                <a:spcPts val="2000"/>
              </a:spcBef>
            </a:pPr>
            <a:r>
              <a:rPr lang="en-US" sz="1800" b="1" dirty="0"/>
              <a:t>ESOL Coordinator</a:t>
            </a:r>
          </a:p>
          <a:p>
            <a:pPr marL="47625" indent="-342900"/>
            <a:r>
              <a:rPr lang="en-US" sz="2000" b="1" u="sng" dirty="0"/>
              <a:t>SOCIAL WORKER – Ms. </a:t>
            </a:r>
            <a:r>
              <a:rPr lang="en-US" sz="2000" b="1" u="sng" dirty="0" err="1"/>
              <a:t>Raziela</a:t>
            </a:r>
            <a:r>
              <a:rPr lang="en-US" sz="2000" b="1" u="sng" dirty="0"/>
              <a:t> Boylan</a:t>
            </a:r>
          </a:p>
          <a:p>
            <a:pPr marL="625475" lvl="2" indent="-342900"/>
            <a:r>
              <a:rPr lang="en-US" sz="1800" b="1" dirty="0">
                <a:hlinkClick r:id="rId3"/>
              </a:rPr>
              <a:t>Raziela.boylan@browardschools.com</a:t>
            </a:r>
            <a:r>
              <a:rPr lang="en-US" sz="1800" b="1" dirty="0"/>
              <a:t> </a:t>
            </a:r>
          </a:p>
          <a:p>
            <a:pPr marL="625475" lvl="2" indent="-342900"/>
            <a:r>
              <a:rPr lang="en-US" sz="1800" b="1" dirty="0"/>
              <a:t>Mental Health Services (counseling and support groups)</a:t>
            </a:r>
          </a:p>
          <a:p>
            <a:pPr marL="625475" lvl="2" indent="-342900"/>
            <a:r>
              <a:rPr lang="en-US" sz="1800" b="1" dirty="0"/>
              <a:t>Community Resources</a:t>
            </a:r>
          </a:p>
          <a:p>
            <a:pPr marL="47625" indent="-342900"/>
            <a:r>
              <a:rPr lang="en-US" sz="2000" b="1" u="sng" dirty="0"/>
              <a:t>SCHOOL PSYCHOLOGIST – Ms. Caroline </a:t>
            </a:r>
            <a:r>
              <a:rPr lang="en-US" sz="2000" b="1" u="sng" dirty="0" err="1"/>
              <a:t>Hejja</a:t>
            </a:r>
            <a:endParaRPr lang="en-US" sz="2000" b="1" u="sng" dirty="0"/>
          </a:p>
          <a:p>
            <a:pPr marL="625475" lvl="2" indent="-342900"/>
            <a:r>
              <a:rPr lang="en-US" sz="1800" b="1" dirty="0">
                <a:hlinkClick r:id="rId4"/>
              </a:rPr>
              <a:t>caroline.hejja@browardschools.com</a:t>
            </a:r>
            <a:endParaRPr lang="en-US" sz="1800" b="1" dirty="0"/>
          </a:p>
          <a:p>
            <a:pPr marL="625475" lvl="2" indent="-342900"/>
            <a:r>
              <a:rPr lang="en-US" sz="1800" b="1" dirty="0"/>
              <a:t>Academic, behavioral, emotional and social concerns</a:t>
            </a:r>
          </a:p>
          <a:p>
            <a:pPr marL="625475" lvl="2" indent="-342900"/>
            <a:r>
              <a:rPr lang="en-US" sz="1800" b="1" dirty="0"/>
              <a:t>ESE / Gifted Services / Testing</a:t>
            </a:r>
          </a:p>
          <a:p>
            <a:pPr marL="625475" lvl="2" indent="-342900"/>
            <a:endParaRPr lang="en-US" b="1" dirty="0"/>
          </a:p>
          <a:p>
            <a:pPr marL="625475" lvl="2" indent="-342900"/>
            <a:endParaRPr lang="en-US" b="1" dirty="0"/>
          </a:p>
          <a:p>
            <a:pPr marL="625475" lvl="2" indent="-342900"/>
            <a:endParaRPr lang="en-US" b="1" dirty="0"/>
          </a:p>
          <a:p>
            <a:pPr marL="0" lvl="1" indent="0">
              <a:spcBef>
                <a:spcPts val="2000"/>
              </a:spcBef>
              <a:buClrTx/>
              <a:buNone/>
            </a:pPr>
            <a:r>
              <a:rPr lang="en-US" sz="2400" b="1" dirty="0"/>
              <a:t>	</a:t>
            </a:r>
          </a:p>
        </p:txBody>
      </p:sp>
    </p:spTree>
    <p:extLst>
      <p:ext uri="{BB962C8B-B14F-4D97-AF65-F5344CB8AC3E}">
        <p14:creationId xmlns:p14="http://schemas.microsoft.com/office/powerpoint/2010/main" val="256530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AB04-5051-4E51-97C8-A4A1771FEB3C}"/>
              </a:ext>
            </a:extLst>
          </p:cNvPr>
          <p:cNvSpPr>
            <a:spLocks noGrp="1"/>
          </p:cNvSpPr>
          <p:nvPr>
            <p:ph type="title"/>
          </p:nvPr>
        </p:nvSpPr>
        <p:spPr>
          <a:xfrm>
            <a:off x="169333" y="62754"/>
            <a:ext cx="8779934" cy="1283167"/>
          </a:xfrm>
        </p:spPr>
        <p:txBody>
          <a:bodyPr/>
          <a:lstStyle/>
          <a:p>
            <a:r>
              <a:rPr lang="en-US" sz="4400" b="1" dirty="0"/>
              <a:t>Student online forms</a:t>
            </a:r>
          </a:p>
        </p:txBody>
      </p:sp>
      <p:sp>
        <p:nvSpPr>
          <p:cNvPr id="3" name="Content Placeholder 2">
            <a:extLst>
              <a:ext uri="{FF2B5EF4-FFF2-40B4-BE49-F238E27FC236}">
                <a16:creationId xmlns:a16="http://schemas.microsoft.com/office/drawing/2014/main" id="{6E1AA2E5-9D58-47CC-BD08-DB4E5D0ED21D}"/>
              </a:ext>
            </a:extLst>
          </p:cNvPr>
          <p:cNvSpPr>
            <a:spLocks noGrp="1"/>
          </p:cNvSpPr>
          <p:nvPr>
            <p:ph idx="1"/>
          </p:nvPr>
        </p:nvSpPr>
        <p:spPr/>
        <p:txBody>
          <a:bodyPr>
            <a:normAutofit fontScale="92500" lnSpcReduction="10000"/>
          </a:bodyPr>
          <a:lstStyle/>
          <a:p>
            <a:r>
              <a:rPr lang="en-US" b="1" dirty="0">
                <a:hlinkClick r:id="rId2"/>
              </a:rPr>
              <a:t>http://www.browardschools.com/bts</a:t>
            </a:r>
            <a:r>
              <a:rPr lang="en-US" b="1" dirty="0"/>
              <a:t> </a:t>
            </a:r>
          </a:p>
          <a:p>
            <a:r>
              <a:rPr lang="en-US" b="1" dirty="0"/>
              <a:t>Move from paper to online submission of Back-to-School forms to simplify the process for parents/guardians, as well as improve the accuracy of the information provided</a:t>
            </a:r>
          </a:p>
          <a:p>
            <a:r>
              <a:rPr lang="en-US" b="1" dirty="0"/>
              <a:t>Having current phone numbers and email addresses in our Student Information System/</a:t>
            </a:r>
            <a:r>
              <a:rPr lang="en-US" b="1" dirty="0" err="1"/>
              <a:t>Parentlink</a:t>
            </a:r>
            <a:r>
              <a:rPr lang="en-US" b="1" dirty="0"/>
              <a:t> is vital to communicate with parents/guardians in an emergency. </a:t>
            </a:r>
          </a:p>
          <a:p>
            <a:r>
              <a:rPr lang="en-US" b="1" dirty="0"/>
              <a:t>The submission of the Back-to-School forms online streamlines the process of updating parent contact information, and is the preferred method of data collection.</a:t>
            </a:r>
          </a:p>
        </p:txBody>
      </p:sp>
    </p:spTree>
    <p:extLst>
      <p:ext uri="{BB962C8B-B14F-4D97-AF65-F5344CB8AC3E}">
        <p14:creationId xmlns:p14="http://schemas.microsoft.com/office/powerpoint/2010/main" val="324244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B7644C41-3A86-433F-9D6D-300AC9DBF563}"/>
              </a:ext>
            </a:extLst>
          </p:cNvPr>
          <p:cNvPicPr>
            <a:picLocks noChangeAspect="1"/>
          </p:cNvPicPr>
          <p:nvPr/>
        </p:nvPicPr>
        <p:blipFill>
          <a:blip r:embed="rId2"/>
          <a:stretch>
            <a:fillRect/>
          </a:stretch>
        </p:blipFill>
        <p:spPr>
          <a:xfrm>
            <a:off x="397933" y="160867"/>
            <a:ext cx="8432800" cy="65786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50ACD8F-FF8A-490E-8BFA-5D159450D9D2}"/>
                  </a:ext>
                </a:extLst>
              </p14:cNvPr>
              <p14:cNvContentPartPr/>
              <p14:nvPr/>
            </p14:nvContentPartPr>
            <p14:xfrm>
              <a:off x="1557253" y="3198120"/>
              <a:ext cx="3838680" cy="135000"/>
            </p14:xfrm>
          </p:contentPart>
        </mc:Choice>
        <mc:Fallback xmlns="">
          <p:pic>
            <p:nvPicPr>
              <p:cNvPr id="4" name="Ink 3">
                <a:extLst>
                  <a:ext uri="{FF2B5EF4-FFF2-40B4-BE49-F238E27FC236}">
                    <a16:creationId xmlns:a16="http://schemas.microsoft.com/office/drawing/2014/main" id="{F50ACD8F-FF8A-490E-8BFA-5D159450D9D2}"/>
                  </a:ext>
                </a:extLst>
              </p:cNvPr>
              <p:cNvPicPr/>
              <p:nvPr/>
            </p:nvPicPr>
            <p:blipFill>
              <a:blip r:embed="rId4"/>
              <a:stretch>
                <a:fillRect/>
              </a:stretch>
            </p:blipFill>
            <p:spPr>
              <a:xfrm>
                <a:off x="1503613" y="3090120"/>
                <a:ext cx="39463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C7666D9-DA50-4A80-9A64-DEDA53C6A1AE}"/>
                  </a:ext>
                </a:extLst>
              </p14:cNvPr>
              <p14:cNvContentPartPr/>
              <p14:nvPr/>
            </p14:nvContentPartPr>
            <p14:xfrm>
              <a:off x="1597573" y="3598080"/>
              <a:ext cx="5806080" cy="204480"/>
            </p14:xfrm>
          </p:contentPart>
        </mc:Choice>
        <mc:Fallback xmlns="">
          <p:pic>
            <p:nvPicPr>
              <p:cNvPr id="5" name="Ink 4">
                <a:extLst>
                  <a:ext uri="{FF2B5EF4-FFF2-40B4-BE49-F238E27FC236}">
                    <a16:creationId xmlns:a16="http://schemas.microsoft.com/office/drawing/2014/main" id="{8C7666D9-DA50-4A80-9A64-DEDA53C6A1AE}"/>
                  </a:ext>
                </a:extLst>
              </p:cNvPr>
              <p:cNvPicPr/>
              <p:nvPr/>
            </p:nvPicPr>
            <p:blipFill>
              <a:blip r:embed="rId6"/>
              <a:stretch>
                <a:fillRect/>
              </a:stretch>
            </p:blipFill>
            <p:spPr>
              <a:xfrm>
                <a:off x="1543573" y="3490440"/>
                <a:ext cx="5913720" cy="420120"/>
              </a:xfrm>
              <a:prstGeom prst="rect">
                <a:avLst/>
              </a:prstGeom>
            </p:spPr>
          </p:pic>
        </mc:Fallback>
      </mc:AlternateContent>
    </p:spTree>
    <p:extLst>
      <p:ext uri="{BB962C8B-B14F-4D97-AF65-F5344CB8AC3E}">
        <p14:creationId xmlns:p14="http://schemas.microsoft.com/office/powerpoint/2010/main" val="245243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3133"/>
            <a:ext cx="3810000" cy="1253067"/>
          </a:xfrm>
        </p:spPr>
        <p:txBody>
          <a:bodyPr/>
          <a:lstStyle/>
          <a:p>
            <a:br>
              <a:rPr lang="en-US" sz="4400" b="1" dirty="0"/>
            </a:br>
            <a:r>
              <a:rPr lang="en-US" sz="4400" b="1" dirty="0"/>
              <a:t>Title I	</a:t>
            </a:r>
            <a:r>
              <a:rPr lang="en-US" b="1" dirty="0"/>
              <a:t>	</a:t>
            </a:r>
            <a:endParaRPr lang="en-US" dirty="0"/>
          </a:p>
        </p:txBody>
      </p:sp>
      <p:sp>
        <p:nvSpPr>
          <p:cNvPr id="3" name="Content Placeholder 2"/>
          <p:cNvSpPr>
            <a:spLocks noGrp="1"/>
          </p:cNvSpPr>
          <p:nvPr>
            <p:ph idx="1"/>
          </p:nvPr>
        </p:nvSpPr>
        <p:spPr>
          <a:xfrm>
            <a:off x="414867" y="1848358"/>
            <a:ext cx="8001000" cy="4445000"/>
          </a:xfrm>
        </p:spPr>
        <p:txBody>
          <a:bodyPr>
            <a:noAutofit/>
          </a:bodyPr>
          <a:lstStyle/>
          <a:p>
            <a:pPr marL="0" indent="0" algn="ctr">
              <a:spcAft>
                <a:spcPts val="200"/>
              </a:spcAft>
              <a:buClr>
                <a:prstClr val="black"/>
              </a:buClr>
              <a:buNone/>
              <a:defRPr/>
            </a:pPr>
            <a:r>
              <a:rPr lang="en-US" sz="2800" b="1" dirty="0">
                <a:latin typeface="Garamond" panose="02020404030301010803" pitchFamily="18" charset="0"/>
              </a:rPr>
              <a:t>Silver Shores is a Title I school for the </a:t>
            </a:r>
          </a:p>
          <a:p>
            <a:pPr marL="0" indent="0" algn="ctr">
              <a:spcAft>
                <a:spcPts val="200"/>
              </a:spcAft>
              <a:buClr>
                <a:prstClr val="black"/>
              </a:buClr>
              <a:buNone/>
              <a:defRPr/>
            </a:pPr>
            <a:r>
              <a:rPr lang="en-US" sz="2800" b="1" dirty="0">
                <a:latin typeface="Garamond" panose="02020404030301010803" pitchFamily="18" charset="0"/>
              </a:rPr>
              <a:t>2018-2019 School Year.</a:t>
            </a:r>
            <a:endParaRPr lang="en-US" sz="2800" b="1" dirty="0"/>
          </a:p>
          <a:p>
            <a:pPr marL="0" indent="0" algn="ctr">
              <a:spcAft>
                <a:spcPts val="200"/>
              </a:spcAft>
              <a:buClr>
                <a:prstClr val="black"/>
              </a:buClr>
              <a:buNone/>
              <a:defRPr/>
            </a:pPr>
            <a:r>
              <a:rPr lang="en-US" sz="2800" b="1" dirty="0">
                <a:latin typeface="Garamond" panose="02020404030301010803" pitchFamily="18" charset="0"/>
              </a:rPr>
              <a:t>We highly encourage </a:t>
            </a:r>
          </a:p>
          <a:p>
            <a:pPr marL="0" indent="0" algn="ctr">
              <a:spcAft>
                <a:spcPts val="200"/>
              </a:spcAft>
              <a:buClr>
                <a:prstClr val="black"/>
              </a:buClr>
              <a:buNone/>
              <a:defRPr/>
            </a:pPr>
            <a:r>
              <a:rPr lang="en-US" sz="2800" b="1" dirty="0">
                <a:latin typeface="Garamond" panose="02020404030301010803" pitchFamily="18" charset="0"/>
              </a:rPr>
              <a:t>you to apply for</a:t>
            </a:r>
          </a:p>
          <a:p>
            <a:pPr marL="0" indent="0" algn="ctr">
              <a:spcAft>
                <a:spcPts val="200"/>
              </a:spcAft>
              <a:buClr>
                <a:prstClr val="black"/>
              </a:buClr>
              <a:buNone/>
              <a:defRPr/>
            </a:pPr>
            <a:r>
              <a:rPr lang="en-US" sz="2800" b="1" dirty="0">
                <a:latin typeface="Garamond" panose="02020404030301010803" pitchFamily="18" charset="0"/>
              </a:rPr>
              <a:t> free and reduced lunch. </a:t>
            </a:r>
            <a:endParaRPr lang="en-US" sz="2800" b="1" dirty="0">
              <a:latin typeface="Garamond" panose="02020404030301010803" pitchFamily="18" charset="0"/>
              <a:ea typeface="Arial Unicode MS" panose="020B0604020202020204" pitchFamily="34" charset="-128"/>
              <a:cs typeface="Arial Unicode MS" panose="020B0604020202020204" pitchFamily="34" charset="-128"/>
            </a:endParaRPr>
          </a:p>
          <a:p>
            <a:pPr marL="0" indent="0" algn="ctr">
              <a:spcAft>
                <a:spcPts val="200"/>
              </a:spcAft>
              <a:buClr>
                <a:prstClr val="black"/>
              </a:buClr>
              <a:buNone/>
              <a:defRPr/>
            </a:pPr>
            <a:r>
              <a:rPr lang="en-US" sz="2800" b="1" dirty="0">
                <a:latin typeface="Garamond" panose="02020404030301010803" pitchFamily="18" charset="0"/>
                <a:ea typeface="Arial Unicode MS" panose="020B0604020202020204" pitchFamily="34" charset="-128"/>
                <a:cs typeface="Arial Unicode MS" panose="020B0604020202020204" pitchFamily="34" charset="-128"/>
              </a:rPr>
              <a:t>www.myschoolapps.com</a:t>
            </a:r>
          </a:p>
          <a:p>
            <a:pPr marL="625475" lvl="2" indent="-342900"/>
            <a:endParaRPr lang="en-US" b="1" dirty="0"/>
          </a:p>
          <a:p>
            <a:pPr marL="625475" lvl="2" indent="-342900"/>
            <a:endParaRPr lang="en-US" b="1" dirty="0"/>
          </a:p>
          <a:p>
            <a:pPr marL="0" lvl="1" indent="0">
              <a:spcBef>
                <a:spcPts val="2000"/>
              </a:spcBef>
              <a:buClrTx/>
              <a:buNone/>
            </a:pPr>
            <a:r>
              <a:rPr lang="en-US" sz="2400" b="1" dirty="0"/>
              <a:t>	</a:t>
            </a:r>
          </a:p>
        </p:txBody>
      </p:sp>
    </p:spTree>
    <p:extLst>
      <p:ext uri="{BB962C8B-B14F-4D97-AF65-F5344CB8AC3E}">
        <p14:creationId xmlns:p14="http://schemas.microsoft.com/office/powerpoint/2010/main" val="406663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236256"/>
            <a:ext cx="5757333" cy="1076759"/>
          </a:xfrm>
        </p:spPr>
        <p:txBody>
          <a:bodyPr/>
          <a:lstStyle/>
          <a:p>
            <a:br>
              <a:rPr lang="en-US" sz="4400" b="1" dirty="0"/>
            </a:br>
            <a:r>
              <a:rPr lang="en-US" sz="4400" b="1" dirty="0"/>
              <a:t>Title I funding	</a:t>
            </a:r>
            <a:r>
              <a:rPr lang="en-US" b="1" dirty="0"/>
              <a:t>	</a:t>
            </a:r>
            <a:endParaRPr lang="en-US" dirty="0"/>
          </a:p>
        </p:txBody>
      </p:sp>
      <p:sp>
        <p:nvSpPr>
          <p:cNvPr id="3" name="Content Placeholder 2"/>
          <p:cNvSpPr>
            <a:spLocks noGrp="1"/>
          </p:cNvSpPr>
          <p:nvPr>
            <p:ph idx="1"/>
          </p:nvPr>
        </p:nvSpPr>
        <p:spPr>
          <a:xfrm>
            <a:off x="618066" y="1888068"/>
            <a:ext cx="7916333" cy="4445000"/>
          </a:xfrm>
        </p:spPr>
        <p:txBody>
          <a:bodyPr>
            <a:noAutofit/>
          </a:bodyPr>
          <a:lstStyle/>
          <a:p>
            <a:pPr marL="625475" lvl="2" indent="-342900"/>
            <a:r>
              <a:rPr lang="en-US" b="1" dirty="0"/>
              <a:t>According to the U.S. Department of Education the purpose of Title 1 funding, “is to ensure that all children have a fair, equal, and significant opportunity to obtain a high quality education and reach, at minimum, proficiency on challenging state academic achievement standards and state academic assessments.”</a:t>
            </a:r>
          </a:p>
          <a:p>
            <a:pPr marL="625475" lvl="2" indent="-342900"/>
            <a:r>
              <a:rPr lang="en-US" b="1" dirty="0"/>
              <a:t>For an entire school to qualify for Title 1 funds, at least 40% of students must enroll in the free and reduced lunch program.</a:t>
            </a:r>
          </a:p>
          <a:p>
            <a:pPr marL="625475" lvl="2" indent="-342900"/>
            <a:r>
              <a:rPr lang="en-US" b="1" dirty="0"/>
              <a:t>Largest federal assistance program for our Nation’s Schools</a:t>
            </a:r>
          </a:p>
          <a:p>
            <a:pPr marL="625475" lvl="2" indent="-342900"/>
            <a:r>
              <a:rPr lang="en-US" b="1" dirty="0"/>
              <a:t>Serves millions of children in elementary and secondary schools each year.</a:t>
            </a:r>
          </a:p>
          <a:p>
            <a:pPr marL="0" lvl="1" indent="0">
              <a:spcBef>
                <a:spcPts val="2000"/>
              </a:spcBef>
              <a:buClrTx/>
              <a:buNone/>
            </a:pPr>
            <a:r>
              <a:rPr lang="en-US" sz="2400" b="1" dirty="0"/>
              <a:t>	</a:t>
            </a:r>
          </a:p>
        </p:txBody>
      </p:sp>
    </p:spTree>
    <p:extLst>
      <p:ext uri="{BB962C8B-B14F-4D97-AF65-F5344CB8AC3E}">
        <p14:creationId xmlns:p14="http://schemas.microsoft.com/office/powerpoint/2010/main" val="1279361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2498</TotalTime>
  <Words>1249</Words>
  <Application>Microsoft Office PowerPoint</Application>
  <PresentationFormat>On-screen Show (4:3)</PresentationFormat>
  <Paragraphs>169</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 Unicode MS</vt:lpstr>
      <vt:lpstr>Calisto MT</vt:lpstr>
      <vt:lpstr>Garamond</vt:lpstr>
      <vt:lpstr>Perpetua Titling MT</vt:lpstr>
      <vt:lpstr>Wingdings</vt:lpstr>
      <vt:lpstr>Precedent</vt:lpstr>
      <vt:lpstr>Worksheet</vt:lpstr>
      <vt:lpstr>SILVER SHORES ELEMENTARY SCHOOL “The GREATEST Corner in the universe” 2018 – 2019 </vt:lpstr>
      <vt:lpstr>VISION / MISSION </vt:lpstr>
      <vt:lpstr>Snapshot of Silver Shores “The Greatest Corner in the Universe”</vt:lpstr>
      <vt:lpstr>support TEAM (754) 323-7550</vt:lpstr>
      <vt:lpstr>STUDENT SUPPORT TEAM  </vt:lpstr>
      <vt:lpstr>Student online forms</vt:lpstr>
      <vt:lpstr>PowerPoint Presentation</vt:lpstr>
      <vt:lpstr> Title I  </vt:lpstr>
      <vt:lpstr> Title I funding  </vt:lpstr>
      <vt:lpstr>Title I school-parent compact – school responsibilities  </vt:lpstr>
      <vt:lpstr>Title I school-parent compact – parent responsibilities   </vt:lpstr>
      <vt:lpstr> safety and security  </vt:lpstr>
      <vt:lpstr>5 year trend</vt:lpstr>
      <vt:lpstr>School-Wide Focus</vt:lpstr>
      <vt:lpstr>STUDENT expectations</vt:lpstr>
      <vt:lpstr>parent expectations</vt:lpstr>
      <vt:lpstr>Family / Home / Community Involvement</vt:lpstr>
      <vt:lpstr>Beliefs about Learning</vt:lpstr>
      <vt:lpstr>Principal’s Expectations</vt:lpstr>
      <vt:lpstr>“HOME AWAY FROM HOME”</vt:lpstr>
      <vt:lpstr>PowerPoint Presentation</vt:lpstr>
      <vt:lpstr>WELCOME HOME!!!  to</vt:lpstr>
    </vt:vector>
  </TitlesOfParts>
  <Company>SBBC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 SHORES ELEMENTARY SCHOOL 2014 – 2015</dc:title>
  <dc:creator>Jonathan Leff</dc:creator>
  <cp:lastModifiedBy>Jonathan M. Leff</cp:lastModifiedBy>
  <cp:revision>73</cp:revision>
  <dcterms:created xsi:type="dcterms:W3CDTF">2014-08-14T23:59:31Z</dcterms:created>
  <dcterms:modified xsi:type="dcterms:W3CDTF">2018-09-11T21:33:12Z</dcterms:modified>
</cp:coreProperties>
</file>