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1"/>
  </p:sldMasterIdLst>
  <p:notesMasterIdLst>
    <p:notesMasterId r:id="rId27"/>
  </p:notesMasterIdLst>
  <p:handoutMasterIdLst>
    <p:handoutMasterId r:id="rId28"/>
  </p:handoutMasterIdLst>
  <p:sldIdLst>
    <p:sldId id="256" r:id="rId2"/>
    <p:sldId id="315" r:id="rId3"/>
    <p:sldId id="342" r:id="rId4"/>
    <p:sldId id="343" r:id="rId5"/>
    <p:sldId id="318" r:id="rId6"/>
    <p:sldId id="330" r:id="rId7"/>
    <p:sldId id="331" r:id="rId8"/>
    <p:sldId id="334" r:id="rId9"/>
    <p:sldId id="313" r:id="rId10"/>
    <p:sldId id="321" r:id="rId11"/>
    <p:sldId id="322" r:id="rId12"/>
    <p:sldId id="337" r:id="rId13"/>
    <p:sldId id="338" r:id="rId14"/>
    <p:sldId id="327" r:id="rId15"/>
    <p:sldId id="316" r:id="rId16"/>
    <p:sldId id="329" r:id="rId17"/>
    <p:sldId id="324" r:id="rId18"/>
    <p:sldId id="292" r:id="rId19"/>
    <p:sldId id="340" r:id="rId20"/>
    <p:sldId id="299" r:id="rId21"/>
    <p:sldId id="328" r:id="rId22"/>
    <p:sldId id="309" r:id="rId23"/>
    <p:sldId id="339" r:id="rId24"/>
    <p:sldId id="305" r:id="rId25"/>
    <p:sldId id="264" r:id="rId2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9AD4"/>
    <a:srgbClr val="EDB749"/>
    <a:srgbClr val="EBEBEB"/>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4596" autoAdjust="0"/>
    <p:restoredTop sz="86438" autoAdjust="0"/>
  </p:normalViewPr>
  <p:slideViewPr>
    <p:cSldViewPr snapToGrid="0" snapToObjects="1">
      <p:cViewPr>
        <p:scale>
          <a:sx n="116" d="100"/>
          <a:sy n="116" d="100"/>
        </p:scale>
        <p:origin x="-80" y="14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CDBC59-2BFF-3B45-9BD3-FB9AA14BF115}" type="datetimeFigureOut">
              <a:rPr lang="en-US" smtClean="0"/>
              <a:t>12/11/15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86B53D-678D-F248-A141-FFBD5A90CC27}" type="slidenum">
              <a:rPr lang="en-US" smtClean="0"/>
              <a:t>‹#›</a:t>
            </a:fld>
            <a:endParaRPr lang="en-US" dirty="0"/>
          </a:p>
        </p:txBody>
      </p:sp>
    </p:spTree>
    <p:extLst>
      <p:ext uri="{BB962C8B-B14F-4D97-AF65-F5344CB8AC3E}">
        <p14:creationId xmlns:p14="http://schemas.microsoft.com/office/powerpoint/2010/main" val="35308429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196A69-BB4D-0C43-BE60-D81F0BD5FE35}" type="datetimeFigureOut">
              <a:rPr lang="en-US" smtClean="0"/>
              <a:t>12/11/15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6047E7-3F32-2043-84CB-13CA2EC71875}" type="slidenum">
              <a:rPr lang="en-US" smtClean="0"/>
              <a:t>‹#›</a:t>
            </a:fld>
            <a:endParaRPr lang="en-US" dirty="0"/>
          </a:p>
        </p:txBody>
      </p:sp>
    </p:spTree>
    <p:extLst>
      <p:ext uri="{BB962C8B-B14F-4D97-AF65-F5344CB8AC3E}">
        <p14:creationId xmlns:p14="http://schemas.microsoft.com/office/powerpoint/2010/main" val="4183891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6047E7-3F32-2043-84CB-13CA2EC71875}" type="slidenum">
              <a:rPr lang="en-US" smtClean="0"/>
              <a:t>16</a:t>
            </a:fld>
            <a:endParaRPr lang="en-US" dirty="0"/>
          </a:p>
        </p:txBody>
      </p:sp>
    </p:spTree>
    <p:extLst>
      <p:ext uri="{BB962C8B-B14F-4D97-AF65-F5344CB8AC3E}">
        <p14:creationId xmlns:p14="http://schemas.microsoft.com/office/powerpoint/2010/main" val="1875282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6047E7-3F32-2043-84CB-13CA2EC71875}" type="slidenum">
              <a:rPr lang="en-US" smtClean="0"/>
              <a:t>22</a:t>
            </a:fld>
            <a:endParaRPr lang="en-US" dirty="0"/>
          </a:p>
        </p:txBody>
      </p:sp>
    </p:spTree>
    <p:extLst>
      <p:ext uri="{BB962C8B-B14F-4D97-AF65-F5344CB8AC3E}">
        <p14:creationId xmlns:p14="http://schemas.microsoft.com/office/powerpoint/2010/main" val="1609169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6047E7-3F32-2043-84CB-13CA2EC71875}" type="slidenum">
              <a:rPr lang="en-US" smtClean="0"/>
              <a:t>23</a:t>
            </a:fld>
            <a:endParaRPr lang="en-US" dirty="0"/>
          </a:p>
        </p:txBody>
      </p:sp>
    </p:spTree>
    <p:extLst>
      <p:ext uri="{BB962C8B-B14F-4D97-AF65-F5344CB8AC3E}">
        <p14:creationId xmlns:p14="http://schemas.microsoft.com/office/powerpoint/2010/main" val="197890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6" descr="Cover_final.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0" y="740855"/>
            <a:ext cx="7622883" cy="1162050"/>
          </a:xfrm>
        </p:spPr>
        <p:txBody>
          <a:bodyPr>
            <a:normAutofit/>
          </a:bodyPr>
          <a:lstStyle>
            <a:lvl1pPr algn="ctr">
              <a:defRPr sz="4400" b="1">
                <a:solidFill>
                  <a:srgbClr val="489AD4"/>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2621488"/>
            <a:ext cx="1828800" cy="1828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964524" y="3093682"/>
            <a:ext cx="3254943" cy="748996"/>
          </a:xfrm>
        </p:spPr>
        <p:txBody>
          <a:bodyPr anchor="ctr">
            <a:normAutofit/>
          </a:bodyPr>
          <a:lstStyle>
            <a:lvl1pPr marL="0" indent="0" algn="ctr">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2"/>
          <p:cNvSpPr>
            <a:spLocks noGrp="1"/>
          </p:cNvSpPr>
          <p:nvPr>
            <p:ph idx="13"/>
          </p:nvPr>
        </p:nvSpPr>
        <p:spPr>
          <a:xfrm>
            <a:off x="2694354" y="4527550"/>
            <a:ext cx="1828800" cy="1828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4"/>
          </p:nvPr>
        </p:nvSpPr>
        <p:spPr>
          <a:xfrm>
            <a:off x="4620846" y="4527550"/>
            <a:ext cx="1828800" cy="1828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9"/>
          </p:nvPr>
        </p:nvSpPr>
        <p:spPr>
          <a:xfrm>
            <a:off x="6562087" y="2636482"/>
            <a:ext cx="1822795" cy="1813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4"/>
          <p:cNvSpPr>
            <a:spLocks noGrp="1"/>
          </p:cNvSpPr>
          <p:nvPr>
            <p:ph type="dt" sz="half" idx="20"/>
          </p:nvPr>
        </p:nvSpPr>
        <p:spPr/>
        <p:txBody>
          <a:bodyPr/>
          <a:lstStyle>
            <a:lvl1pPr>
              <a:defRPr/>
            </a:lvl1pPr>
          </a:lstStyle>
          <a:p>
            <a:fld id="{E030BE68-F48B-5048-A61C-1CEF5B51948B}" type="datetime1">
              <a:rPr lang="en-US" altLang="en-US" smtClean="0"/>
              <a:t>12/11/15</a:t>
            </a:fld>
            <a:endParaRPr lang="en-US" altLang="en-US" dirty="0"/>
          </a:p>
        </p:txBody>
      </p:sp>
      <p:sp>
        <p:nvSpPr>
          <p:cNvPr id="12" name="Footer Placeholder 5"/>
          <p:cNvSpPr>
            <a:spLocks noGrp="1"/>
          </p:cNvSpPr>
          <p:nvPr>
            <p:ph type="ftr" sz="quarter" idx="21"/>
          </p:nvPr>
        </p:nvSpPr>
        <p:spPr/>
        <p:txBody>
          <a:bodyPr/>
          <a:lstStyle>
            <a:lvl1pPr>
              <a:defRPr/>
            </a:lvl1pPr>
          </a:lstStyle>
          <a:p>
            <a:pPr>
              <a:defRPr/>
            </a:pPr>
            <a:endParaRPr lang="en-US" dirty="0"/>
          </a:p>
        </p:txBody>
      </p:sp>
      <p:sp>
        <p:nvSpPr>
          <p:cNvPr id="13" name="Slide Number Placeholder 6"/>
          <p:cNvSpPr>
            <a:spLocks noGrp="1"/>
          </p:cNvSpPr>
          <p:nvPr>
            <p:ph type="sldNum" sz="quarter" idx="22"/>
          </p:nvPr>
        </p:nvSpPr>
        <p:spPr/>
        <p:txBody>
          <a:bodyPr/>
          <a:lstStyle>
            <a:lvl1pPr>
              <a:defRPr/>
            </a:lvl1pPr>
          </a:lstStyle>
          <a:p>
            <a:fld id="{A433F946-CD2D-4B64-8CCF-FFD0ADFD3758}" type="slidenum">
              <a:rPr lang="en-US" altLang="en-US"/>
              <a:pPr/>
              <a:t>‹#›</a:t>
            </a:fld>
            <a:endParaRPr lang="en-US" altLang="en-US" dirty="0"/>
          </a:p>
        </p:txBody>
      </p:sp>
    </p:spTree>
    <p:extLst>
      <p:ext uri="{BB962C8B-B14F-4D97-AF65-F5344CB8AC3E}">
        <p14:creationId xmlns:p14="http://schemas.microsoft.com/office/powerpoint/2010/main" val="223567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C2C500F-91F9-6847-8ECF-18A7EB00BB40}" type="datetime1">
              <a:rPr lang="en-US" altLang="en-US" smtClean="0"/>
              <a:t>12/11/15</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EB1B9C59-151E-4522-BDF9-B7DDF64BA387}" type="slidenum">
              <a:rPr lang="en-US" altLang="en-US"/>
              <a:pPr/>
              <a:t>‹#›</a:t>
            </a:fld>
            <a:endParaRPr lang="en-US" altLang="en-US" dirty="0"/>
          </a:p>
        </p:txBody>
      </p:sp>
    </p:spTree>
    <p:extLst>
      <p:ext uri="{BB962C8B-B14F-4D97-AF65-F5344CB8AC3E}">
        <p14:creationId xmlns:p14="http://schemas.microsoft.com/office/powerpoint/2010/main" val="2680113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C9D05F3-3A2E-9849-A583-CA9040C20D18}" type="datetime1">
              <a:rPr lang="en-US" altLang="en-US" smtClean="0"/>
              <a:t>12/11/15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3F6FAB8-84E4-4FB6-8B05-2F53AD131E41}" type="slidenum">
              <a:rPr lang="en-US" altLang="en-US"/>
              <a:pPr/>
              <a:t>‹#›</a:t>
            </a:fld>
            <a:endParaRPr lang="en-US" altLang="en-US" dirty="0"/>
          </a:p>
        </p:txBody>
      </p:sp>
    </p:spTree>
    <p:extLst>
      <p:ext uri="{BB962C8B-B14F-4D97-AF65-F5344CB8AC3E}">
        <p14:creationId xmlns:p14="http://schemas.microsoft.com/office/powerpoint/2010/main" val="56165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9E10D04-1329-EF46-8B2E-52C97FEB4421}" type="datetime1">
              <a:rPr lang="en-US" altLang="en-US" smtClean="0"/>
              <a:t>12/11/15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6846C9D9-745B-45E6-81B6-FD87AA80D827}" type="slidenum">
              <a:rPr lang="en-US" altLang="en-US"/>
              <a:pPr/>
              <a:t>‹#›</a:t>
            </a:fld>
            <a:endParaRPr lang="en-US" altLang="en-US" dirty="0"/>
          </a:p>
        </p:txBody>
      </p:sp>
    </p:spTree>
    <p:extLst>
      <p:ext uri="{BB962C8B-B14F-4D97-AF65-F5344CB8AC3E}">
        <p14:creationId xmlns:p14="http://schemas.microsoft.com/office/powerpoint/2010/main" val="128629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descr="Slide_2_final.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88577" y="3701143"/>
            <a:ext cx="7251700" cy="975860"/>
          </a:xfrm>
        </p:spPr>
        <p:txBody>
          <a:bodyPr/>
          <a:lstStyle>
            <a:lvl1pPr algn="r">
              <a:defRPr b="1">
                <a:solidFill>
                  <a:srgbClr val="EDB749"/>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96044" y="5234214"/>
            <a:ext cx="4773386" cy="582387"/>
          </a:xfrm>
        </p:spPr>
        <p:txBody>
          <a:bodyPr anchor="ctr">
            <a:normAutofit/>
          </a:bodyPr>
          <a:lstStyle>
            <a:lvl1pPr marL="0" indent="0" algn="l">
              <a:buNone/>
              <a:defRPr sz="1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Picture Placeholder 8"/>
          <p:cNvSpPr>
            <a:spLocks noGrp="1"/>
          </p:cNvSpPr>
          <p:nvPr>
            <p:ph type="pic" sz="quarter" idx="13"/>
          </p:nvPr>
        </p:nvSpPr>
        <p:spPr>
          <a:xfrm>
            <a:off x="6769100" y="4800600"/>
            <a:ext cx="1571625" cy="1431925"/>
          </a:xfrm>
        </p:spPr>
        <p:txBody>
          <a:bodyPr/>
          <a:lstStyle/>
          <a:p>
            <a:pPr lvl="0"/>
            <a:r>
              <a:rPr lang="en-US" noProof="0" dirty="0" smtClean="0"/>
              <a:t>Click icon to add picture</a:t>
            </a:r>
            <a:endParaRPr lang="en-US" noProof="0" dirty="0"/>
          </a:p>
        </p:txBody>
      </p:sp>
      <p:sp>
        <p:nvSpPr>
          <p:cNvPr id="6" name="Date Placeholder 3"/>
          <p:cNvSpPr>
            <a:spLocks noGrp="1"/>
          </p:cNvSpPr>
          <p:nvPr>
            <p:ph type="dt" sz="half" idx="14"/>
          </p:nvPr>
        </p:nvSpPr>
        <p:spPr/>
        <p:txBody>
          <a:bodyPr/>
          <a:lstStyle>
            <a:lvl1pPr>
              <a:defRPr/>
            </a:lvl1pPr>
          </a:lstStyle>
          <a:p>
            <a:fld id="{A95B010D-015E-9E4E-9FEE-709C33E6A13A}" type="datetime1">
              <a:rPr lang="en-US" altLang="en-US" smtClean="0"/>
              <a:t>12/11/15</a:t>
            </a:fld>
            <a:endParaRPr lang="en-US" altLang="en-US" dirty="0"/>
          </a:p>
        </p:txBody>
      </p:sp>
      <p:sp>
        <p:nvSpPr>
          <p:cNvPr id="7" name="Footer Placeholder 4"/>
          <p:cNvSpPr>
            <a:spLocks noGrp="1"/>
          </p:cNvSpPr>
          <p:nvPr>
            <p:ph type="ftr" sz="quarter" idx="15"/>
          </p:nvPr>
        </p:nvSpPr>
        <p:spPr/>
        <p:txBody>
          <a:bodyPr/>
          <a:lstStyle>
            <a:lvl1pPr>
              <a:defRPr/>
            </a:lvl1pPr>
          </a:lstStyle>
          <a:p>
            <a:pPr>
              <a:defRPr/>
            </a:pPr>
            <a:endParaRPr lang="en-US" dirty="0"/>
          </a:p>
        </p:txBody>
      </p:sp>
      <p:sp>
        <p:nvSpPr>
          <p:cNvPr id="8" name="Slide Number Placeholder 5"/>
          <p:cNvSpPr>
            <a:spLocks noGrp="1"/>
          </p:cNvSpPr>
          <p:nvPr>
            <p:ph type="sldNum" sz="quarter" idx="16"/>
          </p:nvPr>
        </p:nvSpPr>
        <p:spPr/>
        <p:txBody>
          <a:bodyPr/>
          <a:lstStyle>
            <a:lvl1pPr>
              <a:defRPr/>
            </a:lvl1pPr>
          </a:lstStyle>
          <a:p>
            <a:fld id="{EAE10A20-7134-4ADA-A198-CDB072981036}" type="slidenum">
              <a:rPr lang="en-US" altLang="en-US"/>
              <a:pPr/>
              <a:t>‹#›</a:t>
            </a:fld>
            <a:endParaRPr lang="en-US" altLang="en-US" dirty="0"/>
          </a:p>
        </p:txBody>
      </p:sp>
    </p:spTree>
    <p:extLst>
      <p:ext uri="{BB962C8B-B14F-4D97-AF65-F5344CB8AC3E}">
        <p14:creationId xmlns:p14="http://schemas.microsoft.com/office/powerpoint/2010/main" val="3496133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Picture 6" descr="Slide_3_final.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06929" y="1230426"/>
            <a:ext cx="5437414" cy="1082788"/>
          </a:xfrm>
        </p:spPr>
        <p:txBody>
          <a:bodyPr/>
          <a:lstStyle>
            <a:lvl1pPr algn="l">
              <a:defRPr b="1">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98286" y="2703286"/>
            <a:ext cx="3699102" cy="639762"/>
          </a:xfrm>
        </p:spPr>
        <p:txBody>
          <a:bodyPr>
            <a:normAutofit/>
          </a:bodyPr>
          <a:lstStyle>
            <a:lvl1pPr marL="0" indent="0">
              <a:buNone/>
              <a:defRPr sz="1800" b="1">
                <a:solidFill>
                  <a:srgbClr val="489AD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88356" y="4109357"/>
            <a:ext cx="3309031" cy="1560286"/>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98286" y="3343048"/>
            <a:ext cx="7629071" cy="639762"/>
          </a:xfrm>
        </p:spPr>
        <p:txBody>
          <a:bodyPr>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4109357"/>
            <a:ext cx="3564618" cy="1560286"/>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Content Placeholder 11"/>
          <p:cNvSpPr>
            <a:spLocks noGrp="1"/>
          </p:cNvSpPr>
          <p:nvPr>
            <p:ph sz="quarter" idx="13"/>
          </p:nvPr>
        </p:nvSpPr>
        <p:spPr>
          <a:xfrm>
            <a:off x="6781429" y="983119"/>
            <a:ext cx="1561488" cy="14635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4"/>
          </p:nvPr>
        </p:nvSpPr>
        <p:spPr/>
        <p:txBody>
          <a:bodyPr/>
          <a:lstStyle>
            <a:lvl1pPr>
              <a:defRPr/>
            </a:lvl1pPr>
          </a:lstStyle>
          <a:p>
            <a:fld id="{4F530F01-B11B-CF46-8922-D8B28AD2E107}" type="datetime1">
              <a:rPr lang="en-US" altLang="en-US" smtClean="0"/>
              <a:t>12/11/15</a:t>
            </a:fld>
            <a:endParaRPr lang="en-US" altLang="en-US" dirty="0"/>
          </a:p>
        </p:txBody>
      </p:sp>
      <p:sp>
        <p:nvSpPr>
          <p:cNvPr id="10" name="Footer Placeholder 7"/>
          <p:cNvSpPr>
            <a:spLocks noGrp="1"/>
          </p:cNvSpPr>
          <p:nvPr>
            <p:ph type="ftr" sz="quarter" idx="15"/>
          </p:nvPr>
        </p:nvSpPr>
        <p:spPr/>
        <p:txBody>
          <a:bodyPr/>
          <a:lstStyle>
            <a:lvl1pPr>
              <a:defRPr/>
            </a:lvl1pPr>
          </a:lstStyle>
          <a:p>
            <a:pPr>
              <a:defRPr/>
            </a:pPr>
            <a:endParaRPr lang="en-US" dirty="0"/>
          </a:p>
        </p:txBody>
      </p:sp>
      <p:sp>
        <p:nvSpPr>
          <p:cNvPr id="11" name="Slide Number Placeholder 8"/>
          <p:cNvSpPr>
            <a:spLocks noGrp="1"/>
          </p:cNvSpPr>
          <p:nvPr>
            <p:ph type="sldNum" sz="quarter" idx="16"/>
          </p:nvPr>
        </p:nvSpPr>
        <p:spPr/>
        <p:txBody>
          <a:bodyPr/>
          <a:lstStyle>
            <a:lvl1pPr>
              <a:defRPr/>
            </a:lvl1pPr>
          </a:lstStyle>
          <a:p>
            <a:fld id="{3BFA1368-8184-48F2-A2DB-BB93239E07FA}" type="slidenum">
              <a:rPr lang="en-US" altLang="en-US"/>
              <a:pPr/>
              <a:t>‹#›</a:t>
            </a:fld>
            <a:endParaRPr lang="en-US" altLang="en-US" dirty="0"/>
          </a:p>
        </p:txBody>
      </p:sp>
    </p:spTree>
    <p:extLst>
      <p:ext uri="{BB962C8B-B14F-4D97-AF65-F5344CB8AC3E}">
        <p14:creationId xmlns:p14="http://schemas.microsoft.com/office/powerpoint/2010/main" val="826214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8" name="Picture 6" descr="Slide_5_final.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06929" y="1230426"/>
            <a:ext cx="5437414" cy="1082788"/>
          </a:xfrm>
        </p:spPr>
        <p:txBody>
          <a:bodyPr/>
          <a:lstStyle>
            <a:lvl1pPr algn="l">
              <a:defRPr b="1">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98286" y="2703286"/>
            <a:ext cx="3699102" cy="480785"/>
          </a:xfrm>
        </p:spPr>
        <p:txBody>
          <a:bodyPr>
            <a:normAutofit/>
          </a:bodyPr>
          <a:lstStyle>
            <a:lvl1pPr marL="0" indent="0">
              <a:buNone/>
              <a:defRPr sz="1800" b="1">
                <a:solidFill>
                  <a:srgbClr val="489AD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98285" y="3242582"/>
            <a:ext cx="2286000" cy="16002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124200" y="3242582"/>
            <a:ext cx="5221514" cy="1600200"/>
          </a:xfrm>
        </p:spPr>
        <p:txBody>
          <a:bodyPr>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98286" y="4943248"/>
            <a:ext cx="7547428" cy="979715"/>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3"/>
          </p:nvPr>
        </p:nvSpPr>
        <p:spPr>
          <a:xfrm>
            <a:off x="6782186" y="990753"/>
            <a:ext cx="1575180" cy="14426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4"/>
          </p:nvPr>
        </p:nvSpPr>
        <p:spPr/>
        <p:txBody>
          <a:bodyPr/>
          <a:lstStyle>
            <a:lvl1pPr>
              <a:defRPr/>
            </a:lvl1pPr>
          </a:lstStyle>
          <a:p>
            <a:fld id="{88B8151C-6B80-454D-BB1D-6793346AC5BF}" type="datetime1">
              <a:rPr lang="en-US" altLang="en-US" smtClean="0"/>
              <a:t>12/11/15</a:t>
            </a:fld>
            <a:endParaRPr lang="en-US" altLang="en-US" dirty="0"/>
          </a:p>
        </p:txBody>
      </p:sp>
      <p:sp>
        <p:nvSpPr>
          <p:cNvPr id="10" name="Footer Placeholder 7"/>
          <p:cNvSpPr>
            <a:spLocks noGrp="1"/>
          </p:cNvSpPr>
          <p:nvPr>
            <p:ph type="ftr" sz="quarter" idx="15"/>
          </p:nvPr>
        </p:nvSpPr>
        <p:spPr/>
        <p:txBody>
          <a:bodyPr/>
          <a:lstStyle>
            <a:lvl1pPr>
              <a:defRPr/>
            </a:lvl1pPr>
          </a:lstStyle>
          <a:p>
            <a:pPr>
              <a:defRPr/>
            </a:pPr>
            <a:endParaRPr lang="en-US" dirty="0"/>
          </a:p>
        </p:txBody>
      </p:sp>
      <p:sp>
        <p:nvSpPr>
          <p:cNvPr id="11" name="Slide Number Placeholder 8"/>
          <p:cNvSpPr>
            <a:spLocks noGrp="1"/>
          </p:cNvSpPr>
          <p:nvPr>
            <p:ph type="sldNum" sz="quarter" idx="16"/>
          </p:nvPr>
        </p:nvSpPr>
        <p:spPr/>
        <p:txBody>
          <a:bodyPr/>
          <a:lstStyle>
            <a:lvl1pPr>
              <a:defRPr/>
            </a:lvl1pPr>
          </a:lstStyle>
          <a:p>
            <a:fld id="{0AB147FC-06F7-4A76-A7BA-DE5749EA514A}" type="slidenum">
              <a:rPr lang="en-US" altLang="en-US"/>
              <a:pPr/>
              <a:t>‹#›</a:t>
            </a:fld>
            <a:endParaRPr lang="en-US" altLang="en-US" dirty="0"/>
          </a:p>
        </p:txBody>
      </p:sp>
    </p:spTree>
    <p:extLst>
      <p:ext uri="{BB962C8B-B14F-4D97-AF65-F5344CB8AC3E}">
        <p14:creationId xmlns:p14="http://schemas.microsoft.com/office/powerpoint/2010/main" val="1034845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8" name="Picture 6" descr="Slide_4_final.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06929" y="1230426"/>
            <a:ext cx="5437414" cy="1082788"/>
          </a:xfrm>
        </p:spPr>
        <p:txBody>
          <a:bodyPr/>
          <a:lstStyle>
            <a:lvl1pPr algn="l">
              <a:defRPr b="1">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98286" y="2703286"/>
            <a:ext cx="3699102" cy="639762"/>
          </a:xfrm>
        </p:spPr>
        <p:txBody>
          <a:bodyPr>
            <a:normAutofit/>
          </a:bodyPr>
          <a:lstStyle>
            <a:lvl1pPr marL="0" indent="0">
              <a:buNone/>
              <a:defRPr sz="1800" b="1">
                <a:solidFill>
                  <a:srgbClr val="489AD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98286" y="3465286"/>
            <a:ext cx="3699101" cy="2204357"/>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2703286"/>
            <a:ext cx="3782331" cy="639762"/>
          </a:xfrm>
        </p:spPr>
        <p:txBody>
          <a:bodyPr>
            <a:normAutofit/>
          </a:bodyPr>
          <a:lstStyle>
            <a:lvl1pPr marL="0" indent="0">
              <a:buNone/>
              <a:defRPr sz="1600" b="1">
                <a:solidFill>
                  <a:srgbClr val="489AD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65286"/>
            <a:ext cx="3782331" cy="2204357"/>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Content Placeholder 11"/>
          <p:cNvSpPr>
            <a:spLocks noGrp="1"/>
          </p:cNvSpPr>
          <p:nvPr>
            <p:ph sz="quarter" idx="13"/>
          </p:nvPr>
        </p:nvSpPr>
        <p:spPr>
          <a:xfrm>
            <a:off x="6777188" y="1008063"/>
            <a:ext cx="1586160" cy="14336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6"/>
          <p:cNvSpPr>
            <a:spLocks noGrp="1"/>
          </p:cNvSpPr>
          <p:nvPr>
            <p:ph type="dt" sz="half" idx="14"/>
          </p:nvPr>
        </p:nvSpPr>
        <p:spPr/>
        <p:txBody>
          <a:bodyPr/>
          <a:lstStyle>
            <a:lvl1pPr>
              <a:defRPr/>
            </a:lvl1pPr>
          </a:lstStyle>
          <a:p>
            <a:fld id="{51B58594-292F-D44F-B9B1-4BEAC5DC98BE}" type="datetime1">
              <a:rPr lang="en-US" altLang="en-US" smtClean="0"/>
              <a:t>12/11/15</a:t>
            </a:fld>
            <a:endParaRPr lang="en-US" altLang="en-US" dirty="0"/>
          </a:p>
        </p:txBody>
      </p:sp>
      <p:sp>
        <p:nvSpPr>
          <p:cNvPr id="10" name="Footer Placeholder 7"/>
          <p:cNvSpPr>
            <a:spLocks noGrp="1"/>
          </p:cNvSpPr>
          <p:nvPr>
            <p:ph type="ftr" sz="quarter" idx="15"/>
          </p:nvPr>
        </p:nvSpPr>
        <p:spPr/>
        <p:txBody>
          <a:bodyPr/>
          <a:lstStyle>
            <a:lvl1pPr>
              <a:defRPr/>
            </a:lvl1pPr>
          </a:lstStyle>
          <a:p>
            <a:pPr>
              <a:defRPr/>
            </a:pPr>
            <a:endParaRPr lang="en-US" dirty="0"/>
          </a:p>
        </p:txBody>
      </p:sp>
      <p:sp>
        <p:nvSpPr>
          <p:cNvPr id="11" name="Slide Number Placeholder 8"/>
          <p:cNvSpPr>
            <a:spLocks noGrp="1"/>
          </p:cNvSpPr>
          <p:nvPr>
            <p:ph type="sldNum" sz="quarter" idx="16"/>
          </p:nvPr>
        </p:nvSpPr>
        <p:spPr/>
        <p:txBody>
          <a:bodyPr/>
          <a:lstStyle>
            <a:lvl1pPr>
              <a:defRPr/>
            </a:lvl1pPr>
          </a:lstStyle>
          <a:p>
            <a:fld id="{C66D598E-204F-44FB-83A2-3D645C254B58}" type="slidenum">
              <a:rPr lang="en-US" altLang="en-US"/>
              <a:pPr/>
              <a:t>‹#›</a:t>
            </a:fld>
            <a:endParaRPr lang="en-US" altLang="en-US" dirty="0"/>
          </a:p>
        </p:txBody>
      </p:sp>
    </p:spTree>
    <p:extLst>
      <p:ext uri="{BB962C8B-B14F-4D97-AF65-F5344CB8AC3E}">
        <p14:creationId xmlns:p14="http://schemas.microsoft.com/office/powerpoint/2010/main" val="58520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Last Slide_2.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6288" y="961571"/>
            <a:ext cx="3977141" cy="566738"/>
          </a:xfrm>
        </p:spPr>
        <p:txBody>
          <a:bodyPr>
            <a:noAutofit/>
          </a:bodyPr>
          <a:lstStyle>
            <a:lvl1pPr algn="r">
              <a:defRPr sz="3600" b="1">
                <a:solidFill>
                  <a:schemeClr val="bg1"/>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467429" y="2077357"/>
            <a:ext cx="4572000" cy="2286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590800" y="4727463"/>
            <a:ext cx="5936342" cy="352539"/>
          </a:xfrm>
        </p:spPr>
        <p:txBody>
          <a:bodyPr anchor="ctr"/>
          <a:lstStyle>
            <a:lvl1pPr marL="0" indent="0" algn="ctr">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AC31924D-2D5F-3648-9F0A-88EDD745BE5A}" type="datetime1">
              <a:rPr lang="en-US" altLang="en-US" smtClean="0"/>
              <a:t>12/11/15</a:t>
            </a:fld>
            <a:endParaRPr lang="en-US" alt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fld id="{FF879447-9CCC-4695-816C-0C6D3C2634DD}" type="slidenum">
              <a:rPr lang="en-US" altLang="en-US"/>
              <a:pPr/>
              <a:t>‹#›</a:t>
            </a:fld>
            <a:endParaRPr lang="en-US" altLang="en-US" dirty="0"/>
          </a:p>
        </p:txBody>
      </p:sp>
    </p:spTree>
    <p:extLst>
      <p:ext uri="{BB962C8B-B14F-4D97-AF65-F5344CB8AC3E}">
        <p14:creationId xmlns:p14="http://schemas.microsoft.com/office/powerpoint/2010/main" val="1817880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CBA953D-FD3E-4745-B11A-E127A6B4D720}" type="datetime1">
              <a:rPr lang="en-US" altLang="en-US" smtClean="0"/>
              <a:t>12/11/15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79344D7-33D2-470C-A6AD-0F48E8E9F36B}" type="slidenum">
              <a:rPr lang="en-US" altLang="en-US"/>
              <a:pPr/>
              <a:t>‹#›</a:t>
            </a:fld>
            <a:endParaRPr lang="en-US" altLang="en-US" dirty="0"/>
          </a:p>
        </p:txBody>
      </p:sp>
    </p:spTree>
    <p:extLst>
      <p:ext uri="{BB962C8B-B14F-4D97-AF65-F5344CB8AC3E}">
        <p14:creationId xmlns:p14="http://schemas.microsoft.com/office/powerpoint/2010/main" val="421297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7135804-B547-3D40-803C-0E0757CA008E}" type="datetime1">
              <a:rPr lang="en-US" altLang="en-US" smtClean="0"/>
              <a:t>12/11/15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600DF389-6F0C-4285-BCB7-B2D95A88815A}" type="slidenum">
              <a:rPr lang="en-US" altLang="en-US"/>
              <a:pPr/>
              <a:t>‹#›</a:t>
            </a:fld>
            <a:endParaRPr lang="en-US" altLang="en-US" dirty="0"/>
          </a:p>
        </p:txBody>
      </p:sp>
    </p:spTree>
    <p:extLst>
      <p:ext uri="{BB962C8B-B14F-4D97-AF65-F5344CB8AC3E}">
        <p14:creationId xmlns:p14="http://schemas.microsoft.com/office/powerpoint/2010/main" val="97843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88E0B39-5B09-ED45-A989-20C290339016}" type="datetime1">
              <a:rPr lang="en-US" altLang="en-US" smtClean="0"/>
              <a:t>12/11/15</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924D700C-A97B-4A7F-A635-A5B6C1220415}" type="slidenum">
              <a:rPr lang="en-US" altLang="en-US"/>
              <a:pPr/>
              <a:t>‹#›</a:t>
            </a:fld>
            <a:endParaRPr lang="en-US" altLang="en-US" dirty="0"/>
          </a:p>
        </p:txBody>
      </p:sp>
    </p:spTree>
    <p:extLst>
      <p:ext uri="{BB962C8B-B14F-4D97-AF65-F5344CB8AC3E}">
        <p14:creationId xmlns:p14="http://schemas.microsoft.com/office/powerpoint/2010/main" val="39020587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ECA1088B-3007-9742-A875-D41F4225029F}" type="datetime1">
              <a:rPr lang="en-US" altLang="en-US" smtClean="0"/>
              <a:t>12/11/15</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599AFD10-DCEE-47DE-86C5-26429C253FBB}"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emf"/><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broward.k12.fl.us/ospa/initiatives.asp?initiative_id=5" TargetMode="External"/><Relationship Id="rId3"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hyperlink" Target="http://extranet.advanc-ed.org/assist_resources_and_tools/" TargetMode="External"/><Relationship Id="rId4"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8.png"/><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www.broward.k12.fl.us/accreditation/index.asp" TargetMode="External"/><Relationship Id="rId4" Type="http://schemas.openxmlformats.org/officeDocument/2006/relationships/hyperlink" Target="http://extranet.advanc-ed.org/assist_resources_and_tools/" TargetMode="External"/><Relationship Id="rId1" Type="http://schemas.openxmlformats.org/officeDocument/2006/relationships/slideLayout" Target="../slideLayouts/slideLayout3.xml"/><Relationship Id="rId2" Type="http://schemas.openxmlformats.org/officeDocument/2006/relationships/image" Target="../media/image1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emf"/><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emf"/><Relationship Id="rId3" Type="http://schemas.openxmlformats.org/officeDocument/2006/relationships/hyperlink" Target="http://www.broward.k12.fl.us/ospa/select_school.asp"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emf"/><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hyperlink" Target="http://extranet.advanc-ed.org/school_resources_and_tools/index.html" TargetMode="External"/><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hyperlink" Target="http://www.browardschools.com/School-Info" TargetMode="External"/><Relationship Id="rId4" Type="http://schemas.openxmlformats.org/officeDocument/2006/relationships/hyperlink" Target="http://doeweb-prd.doe.state.fl.us/eds/nclbspar/index.cfm" TargetMode="External"/><Relationship Id="rId5" Type="http://schemas.openxmlformats.org/officeDocument/2006/relationships/hyperlink" Target="https://www.floridacims.org/districts/broward" TargetMode="External"/><Relationship Id="rId1" Type="http://schemas.openxmlformats.org/officeDocument/2006/relationships/slideLayout" Target="../slideLayouts/slideLayout4.xml"/><Relationship Id="rId2" Type="http://schemas.openxmlformats.org/officeDocument/2006/relationships/image" Target="../media/image1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hyperlink" Target="http://www.fldoe.org/accountability/accountability-reporting/accountability-rules.stml" TargetMode="External"/><Relationship Id="rId4" Type="http://schemas.openxmlformats.org/officeDocument/2006/relationships/image" Target="../media/image10.emf"/><Relationship Id="rId1" Type="http://schemas.openxmlformats.org/officeDocument/2006/relationships/slideLayout" Target="../slideLayouts/slideLayout4.xml"/><Relationship Id="rId2" Type="http://schemas.openxmlformats.org/officeDocument/2006/relationships/hyperlink" Target="http://www.broward.k12.fl.us/ospa/initiatives.asp?initiative_id=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3"/>
          <p:cNvSpPr>
            <a:spLocks noGrp="1"/>
          </p:cNvSpPr>
          <p:nvPr>
            <p:ph type="title"/>
          </p:nvPr>
        </p:nvSpPr>
        <p:spPr>
          <a:xfrm>
            <a:off x="0" y="416050"/>
            <a:ext cx="9064630" cy="2069307"/>
          </a:xfrm>
        </p:spPr>
        <p:txBody>
          <a:bodyPr>
            <a:noAutofit/>
          </a:bodyPr>
          <a:lstStyle/>
          <a:p>
            <a:r>
              <a:rPr lang="en-US" altLang="en-US" sz="4800" dirty="0" smtClean="0">
                <a:solidFill>
                  <a:schemeClr val="accent3"/>
                </a:solidFill>
                <a:ea typeface="ＭＳ Ｐゴシック" pitchFamily="34" charset="-128"/>
              </a:rPr>
              <a:t/>
            </a:r>
            <a:br>
              <a:rPr lang="en-US" altLang="en-US" sz="4800" dirty="0" smtClean="0">
                <a:solidFill>
                  <a:schemeClr val="accent3"/>
                </a:solidFill>
                <a:ea typeface="ＭＳ Ｐゴシック" pitchFamily="34" charset="-128"/>
              </a:rPr>
            </a:br>
            <a:r>
              <a:rPr lang="en-US" altLang="en-US" sz="4000" dirty="0" smtClean="0">
                <a:solidFill>
                  <a:schemeClr val="accent3"/>
                </a:solidFill>
                <a:ea typeface="ＭＳ Ｐゴシック" pitchFamily="34" charset="-128"/>
              </a:rPr>
              <a:t>•  School Improvement Activities</a:t>
            </a:r>
            <a:br>
              <a:rPr lang="en-US" altLang="en-US" sz="4000" dirty="0" smtClean="0">
                <a:solidFill>
                  <a:schemeClr val="accent3"/>
                </a:solidFill>
                <a:ea typeface="ＭＳ Ｐゴシック" pitchFamily="34" charset="-128"/>
              </a:rPr>
            </a:br>
            <a:r>
              <a:rPr lang="en-US" altLang="en-US" sz="4000" dirty="0">
                <a:solidFill>
                  <a:schemeClr val="accent3"/>
                </a:solidFill>
                <a:ea typeface="ＭＳ Ｐゴシック" pitchFamily="34" charset="-128"/>
              </a:rPr>
              <a:t>• Accreditation (AdvancED</a:t>
            </a:r>
            <a:r>
              <a:rPr lang="en-US" altLang="en-US" sz="4000" dirty="0" smtClean="0">
                <a:solidFill>
                  <a:schemeClr val="accent3"/>
                </a:solidFill>
                <a:ea typeface="ＭＳ Ｐゴシック" pitchFamily="34" charset="-128"/>
              </a:rPr>
              <a:t>) Process</a:t>
            </a:r>
            <a:r>
              <a:rPr lang="en-US" altLang="en-US" sz="4000" dirty="0">
                <a:solidFill>
                  <a:schemeClr val="accent3"/>
                </a:solidFill>
                <a:ea typeface="ＭＳ Ｐゴシック" pitchFamily="34" charset="-128"/>
              </a:rPr>
              <a:t/>
            </a:r>
            <a:br>
              <a:rPr lang="en-US" altLang="en-US" sz="4000" dirty="0">
                <a:solidFill>
                  <a:schemeClr val="accent3"/>
                </a:solidFill>
                <a:ea typeface="ＭＳ Ｐゴシック" pitchFamily="34" charset="-128"/>
              </a:rPr>
            </a:br>
            <a:endParaRPr lang="en-US" altLang="en-US" sz="4000" i="1" dirty="0" smtClean="0">
              <a:ea typeface="ＭＳ Ｐゴシック" pitchFamily="34" charset="-128"/>
            </a:endParaRPr>
          </a:p>
        </p:txBody>
      </p:sp>
      <p:pic>
        <p:nvPicPr>
          <p:cNvPr id="14338" name="Content Placeholder 12" descr="Teacher w Girl_Elem.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2620963"/>
            <a:ext cx="1828800" cy="1828800"/>
          </a:xfrm>
        </p:spPr>
      </p:pic>
      <p:sp>
        <p:nvSpPr>
          <p:cNvPr id="14339" name="Text Placeholder 9"/>
          <p:cNvSpPr>
            <a:spLocks noGrp="1"/>
          </p:cNvSpPr>
          <p:nvPr>
            <p:ph type="body" sz="half" idx="2"/>
          </p:nvPr>
        </p:nvSpPr>
        <p:spPr>
          <a:xfrm>
            <a:off x="2590800" y="2485357"/>
            <a:ext cx="3994150" cy="1964405"/>
          </a:xfrm>
        </p:spPr>
        <p:txBody>
          <a:bodyPr>
            <a:normAutofit/>
          </a:bodyPr>
          <a:lstStyle/>
          <a:p>
            <a:r>
              <a:rPr lang="en-US" altLang="en-US" sz="2800" b="1" dirty="0" smtClean="0">
                <a:latin typeface="+mj-lt"/>
                <a:ea typeface="ＭＳ Ｐゴシック" pitchFamily="34" charset="-128"/>
              </a:rPr>
              <a:t>Office of Service Quality</a:t>
            </a:r>
          </a:p>
          <a:p>
            <a:endParaRPr lang="en-US" altLang="en-US" sz="800" b="1" dirty="0" smtClean="0">
              <a:latin typeface="+mj-lt"/>
              <a:ea typeface="ＭＳ Ｐゴシック" pitchFamily="34" charset="-128"/>
            </a:endParaRPr>
          </a:p>
          <a:p>
            <a:r>
              <a:rPr lang="en-US" altLang="en-US" sz="2000" dirty="0" smtClean="0">
                <a:latin typeface="+mj-lt"/>
                <a:ea typeface="ＭＳ Ｐゴシック" pitchFamily="34" charset="-128"/>
              </a:rPr>
              <a:t>Veda Hudge, Director</a:t>
            </a:r>
          </a:p>
          <a:p>
            <a:endParaRPr lang="en-US" altLang="en-US" sz="800" dirty="0" smtClean="0">
              <a:latin typeface="+mj-lt"/>
              <a:ea typeface="ＭＳ Ｐゴシック" pitchFamily="34" charset="-128"/>
            </a:endParaRPr>
          </a:p>
          <a:p>
            <a:r>
              <a:rPr lang="en-US" altLang="en-US" sz="1400" dirty="0" smtClean="0">
                <a:latin typeface="+mj-lt"/>
                <a:ea typeface="ＭＳ Ｐゴシック" pitchFamily="34" charset="-128"/>
              </a:rPr>
              <a:t>Donna Boruch, Coordinator, School Improvement</a:t>
            </a:r>
          </a:p>
        </p:txBody>
      </p:sp>
      <p:pic>
        <p:nvPicPr>
          <p:cNvPr id="14340" name="Content Placeholder 9" descr="kids in labcoats_middle.jpg"/>
          <p:cNvPicPr>
            <a:picLocks noGrp="1" noChangeAspect="1"/>
          </p:cNvPicPr>
          <p:nvPr>
            <p:ph idx="13"/>
          </p:nvPr>
        </p:nvPicPr>
        <p:blipFill>
          <a:blip r:embed="rId3">
            <a:extLst>
              <a:ext uri="{28A0092B-C50C-407E-A947-70E740481C1C}">
                <a14:useLocalDpi xmlns:a14="http://schemas.microsoft.com/office/drawing/2010/main" val="0"/>
              </a:ext>
            </a:extLst>
          </a:blip>
          <a:srcRect/>
          <a:stretch>
            <a:fillRect/>
          </a:stretch>
        </p:blipFill>
        <p:spPr>
          <a:xfrm>
            <a:off x="2693988" y="4527550"/>
            <a:ext cx="1828800" cy="1828800"/>
          </a:xfrm>
        </p:spPr>
      </p:pic>
      <p:pic>
        <p:nvPicPr>
          <p:cNvPr id="14341" name="Content Placeholder 11" descr="Girl w Globe.jpg"/>
          <p:cNvPicPr>
            <a:picLocks noGrp="1" noChangeAspect="1"/>
          </p:cNvPicPr>
          <p:nvPr>
            <p:ph idx="14"/>
          </p:nvPr>
        </p:nvPicPr>
        <p:blipFill>
          <a:blip r:embed="rId4">
            <a:extLst>
              <a:ext uri="{28A0092B-C50C-407E-A947-70E740481C1C}">
                <a14:useLocalDpi xmlns:a14="http://schemas.microsoft.com/office/drawing/2010/main" val="0"/>
              </a:ext>
            </a:extLst>
          </a:blip>
          <a:srcRect/>
          <a:stretch>
            <a:fillRect/>
          </a:stretch>
        </p:blipFill>
        <p:spPr>
          <a:xfrm>
            <a:off x="4621213" y="4527550"/>
            <a:ext cx="1828800" cy="1828800"/>
          </a:xfrm>
        </p:spPr>
      </p:pic>
      <p:pic>
        <p:nvPicPr>
          <p:cNvPr id="14342" name="Content Placeholder 8" descr="BCPS Logo_reversed.ai"/>
          <p:cNvPicPr>
            <a:picLocks noGrp="1" noChangeAspect="1"/>
          </p:cNvPicPr>
          <p:nvPr>
            <p:ph sz="quarter" idx="19"/>
          </p:nvPr>
        </p:nvPicPr>
        <p:blipFill>
          <a:blip r:embed="rId5">
            <a:extLst>
              <a:ext uri="{28A0092B-C50C-407E-A947-70E740481C1C}">
                <a14:useLocalDpi xmlns:a14="http://schemas.microsoft.com/office/drawing/2010/main" val="0"/>
              </a:ext>
            </a:extLst>
          </a:blip>
          <a:srcRect l="5505" r="5505"/>
          <a:stretch>
            <a:fillRect/>
          </a:stretch>
        </p:blipFill>
        <p:spPr>
          <a:xfrm>
            <a:off x="6584950" y="2658736"/>
            <a:ext cx="1822450" cy="1812925"/>
          </a:xfrm>
        </p:spPr>
      </p:pic>
      <p:sp>
        <p:nvSpPr>
          <p:cNvPr id="2" name="Slide Number Placeholder 1"/>
          <p:cNvSpPr>
            <a:spLocks noGrp="1"/>
          </p:cNvSpPr>
          <p:nvPr>
            <p:ph type="sldNum" sz="quarter" idx="22"/>
          </p:nvPr>
        </p:nvSpPr>
        <p:spPr/>
        <p:txBody>
          <a:bodyPr/>
          <a:lstStyle/>
          <a:p>
            <a:fld id="{A433F946-CD2D-4B64-8CCF-FFD0ADFD3758}" type="slidenum">
              <a:rPr lang="en-US" altLang="en-US" smtClean="0"/>
              <a:pPr/>
              <a:t>2</a:t>
            </a:fld>
            <a:endParaRPr lang="en-US" alt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777281" y="1138667"/>
            <a:ext cx="6004518" cy="1174322"/>
          </a:xfrm>
        </p:spPr>
        <p:txBody>
          <a:bodyPr/>
          <a:lstStyle/>
          <a:p>
            <a:pPr algn="ctr"/>
            <a:r>
              <a:rPr lang="en-US" sz="2400" dirty="0"/>
              <a:t>UPCOMING SCHOOL IMPROVEMENT </a:t>
            </a:r>
            <a:r>
              <a:rPr lang="en-US" sz="2400" dirty="0" smtClean="0"/>
              <a:t>EVENT:</a:t>
            </a:r>
            <a:r>
              <a:rPr lang="en-US" sz="2400" dirty="0"/>
              <a:t/>
            </a:r>
            <a:br>
              <a:rPr lang="en-US" sz="2400" dirty="0"/>
            </a:br>
            <a:r>
              <a:rPr lang="en-US" sz="800" dirty="0"/>
              <a:t/>
            </a:r>
            <a:br>
              <a:rPr lang="en-US" sz="800" dirty="0"/>
            </a:br>
            <a:r>
              <a:rPr lang="en-US" sz="3200" dirty="0" smtClean="0"/>
              <a:t>VAL-ED SURVEY: JANUARY 4 -31</a:t>
            </a:r>
            <a:endParaRPr lang="en-US" altLang="en-US" sz="3200" dirty="0" smtClean="0">
              <a:ea typeface="ＭＳ Ｐゴシック" pitchFamily="34" charset="-128"/>
              <a:cs typeface="Arial Narrow Bold"/>
            </a:endParaRPr>
          </a:p>
        </p:txBody>
      </p:sp>
      <p:pic>
        <p:nvPicPr>
          <p:cNvPr id="16390" name="Content Placeholder 5" descr="BCPS Logo_reversed.ai"/>
          <p:cNvPicPr>
            <a:picLocks noGrp="1" noChangeAspect="1"/>
          </p:cNvPicPr>
          <p:nvPr>
            <p:ph sz="quarter" idx="13"/>
          </p:nvPr>
        </p:nvPicPr>
        <p:blipFill>
          <a:blip r:embed="rId2">
            <a:extLst>
              <a:ext uri="{28A0092B-C50C-407E-A947-70E740481C1C}">
                <a14:useLocalDpi xmlns:a14="http://schemas.microsoft.com/office/drawing/2010/main" val="0"/>
              </a:ext>
            </a:extLst>
          </a:blip>
          <a:srcRect l="2809" r="2809"/>
          <a:stretch>
            <a:fillRect/>
          </a:stretch>
        </p:blipFill>
        <p:spPr>
          <a:xfrm>
            <a:off x="6781800" y="982663"/>
            <a:ext cx="1560513" cy="1463675"/>
          </a:xfrm>
        </p:spPr>
      </p:pic>
      <p:sp>
        <p:nvSpPr>
          <p:cNvPr id="2" name="TextBox 1"/>
          <p:cNvSpPr txBox="1"/>
          <p:nvPr/>
        </p:nvSpPr>
        <p:spPr>
          <a:xfrm>
            <a:off x="0" y="2649587"/>
            <a:ext cx="9144000" cy="3539431"/>
          </a:xfrm>
          <a:prstGeom prst="rect">
            <a:avLst/>
          </a:prstGeom>
          <a:noFill/>
        </p:spPr>
        <p:txBody>
          <a:bodyPr wrap="square" rtlCol="0">
            <a:spAutoFit/>
          </a:bodyPr>
          <a:lstStyle/>
          <a:p>
            <a:pPr algn="ctr"/>
            <a:r>
              <a:rPr lang="en-US" sz="1600" dirty="0" smtClean="0"/>
              <a:t>•  The </a:t>
            </a:r>
            <a:r>
              <a:rPr lang="en-US" sz="1600" dirty="0"/>
              <a:t>VAL-ED is an online survey all directors, principals, and teachers will take to rate the effectiveness of instructional </a:t>
            </a:r>
            <a:r>
              <a:rPr lang="en-US" sz="1600" dirty="0" smtClean="0"/>
              <a:t>leadership at each school site </a:t>
            </a:r>
            <a:r>
              <a:rPr lang="en-US" sz="1600" dirty="0"/>
              <a:t/>
            </a:r>
            <a:br>
              <a:rPr lang="en-US" sz="1600" dirty="0"/>
            </a:br>
            <a:endParaRPr lang="en-US" sz="800" dirty="0" smtClean="0"/>
          </a:p>
          <a:p>
            <a:pPr algn="ctr"/>
            <a:r>
              <a:rPr lang="en-US" sz="1600" dirty="0" smtClean="0"/>
              <a:t>•  </a:t>
            </a:r>
            <a:r>
              <a:rPr lang="en-US" sz="1600" dirty="0"/>
              <a:t>The survey results will serve as a guide for professional development for </a:t>
            </a:r>
            <a:r>
              <a:rPr lang="en-US" sz="1600" dirty="0" smtClean="0"/>
              <a:t>cadre directors</a:t>
            </a:r>
          </a:p>
          <a:p>
            <a:pPr algn="ctr"/>
            <a:endParaRPr lang="en-US" sz="800" dirty="0"/>
          </a:p>
          <a:p>
            <a:pPr algn="ctr"/>
            <a:r>
              <a:rPr lang="en-US" sz="1600" dirty="0"/>
              <a:t>•  </a:t>
            </a:r>
            <a:r>
              <a:rPr lang="en-US" sz="1600" dirty="0" smtClean="0"/>
              <a:t>Schools will </a:t>
            </a:r>
            <a:r>
              <a:rPr lang="en-US" sz="1600" dirty="0"/>
              <a:t>receive a survey code </a:t>
            </a:r>
            <a:r>
              <a:rPr lang="en-US" sz="1600" dirty="0" smtClean="0"/>
              <a:t>and unique </a:t>
            </a:r>
            <a:r>
              <a:rPr lang="en-US" sz="1600" dirty="0"/>
              <a:t>access </a:t>
            </a:r>
            <a:r>
              <a:rPr lang="en-US" sz="1600" dirty="0" smtClean="0"/>
              <a:t>codes to be </a:t>
            </a:r>
            <a:r>
              <a:rPr lang="en-US" sz="1600" dirty="0"/>
              <a:t>randomly </a:t>
            </a:r>
            <a:r>
              <a:rPr lang="en-US" sz="1600" dirty="0" smtClean="0"/>
              <a:t>distributed </a:t>
            </a:r>
            <a:endParaRPr lang="en-US" sz="1600" dirty="0"/>
          </a:p>
          <a:p>
            <a:pPr algn="ctr"/>
            <a:endParaRPr lang="en-US" sz="800" dirty="0"/>
          </a:p>
          <a:p>
            <a:pPr algn="ctr"/>
            <a:r>
              <a:rPr lang="en-US" sz="1600" dirty="0" smtClean="0"/>
              <a:t>•  </a:t>
            </a:r>
            <a:r>
              <a:rPr lang="en-US" sz="1600" dirty="0"/>
              <a:t>Ratings for each question are scored from 1 (lowest) to 5 (highest)</a:t>
            </a:r>
            <a:br>
              <a:rPr lang="en-US" sz="1600" dirty="0"/>
            </a:br>
            <a:r>
              <a:rPr lang="en-US" sz="800" dirty="0"/>
              <a:t/>
            </a:r>
            <a:br>
              <a:rPr lang="en-US" sz="800" dirty="0"/>
            </a:br>
            <a:r>
              <a:rPr lang="en-US" sz="1600" dirty="0"/>
              <a:t>•  When a score for each item is given, an item from the “</a:t>
            </a:r>
            <a:r>
              <a:rPr lang="en-US" sz="1600" dirty="0" smtClean="0"/>
              <a:t>evidence” choices  </a:t>
            </a:r>
            <a:r>
              <a:rPr lang="en-US" sz="1600" dirty="0"/>
              <a:t>needs to be indicated </a:t>
            </a:r>
            <a:br>
              <a:rPr lang="en-US" sz="1600" dirty="0"/>
            </a:br>
            <a:r>
              <a:rPr lang="en-US" sz="800" dirty="0"/>
              <a:t/>
            </a:r>
            <a:br>
              <a:rPr lang="en-US" sz="800" dirty="0"/>
            </a:br>
            <a:r>
              <a:rPr lang="en-US" sz="1600" dirty="0"/>
              <a:t>•  Survey answers are completely </a:t>
            </a:r>
            <a:r>
              <a:rPr lang="en-US" sz="1600" dirty="0" smtClean="0"/>
              <a:t>anonymous and the </a:t>
            </a:r>
            <a:r>
              <a:rPr lang="en-US" sz="1600" dirty="0"/>
              <a:t>online survey will take about 20-30 minutes </a:t>
            </a:r>
            <a:br>
              <a:rPr lang="en-US" sz="1600" dirty="0"/>
            </a:br>
            <a:r>
              <a:rPr lang="en-US" sz="800" dirty="0"/>
              <a:t/>
            </a:r>
            <a:br>
              <a:rPr lang="en-US" sz="800" dirty="0"/>
            </a:br>
            <a:r>
              <a:rPr lang="en-US" sz="1600" dirty="0"/>
              <a:t>• </a:t>
            </a:r>
            <a:r>
              <a:rPr lang="en-US" sz="1600" dirty="0" smtClean="0"/>
              <a:t>  </a:t>
            </a:r>
            <a:r>
              <a:rPr lang="en-US" sz="1600" dirty="0"/>
              <a:t>It is advised that the survey be completed in one sitting</a:t>
            </a:r>
            <a:r>
              <a:rPr lang="en-US" sz="1600" dirty="0" smtClean="0"/>
              <a:t> </a:t>
            </a:r>
            <a:r>
              <a:rPr lang="en-US" sz="1600" dirty="0"/>
              <a:t/>
            </a:r>
            <a:br>
              <a:rPr lang="en-US" sz="1600" dirty="0"/>
            </a:br>
            <a:endParaRPr lang="en-US" sz="1600" dirty="0" smtClean="0"/>
          </a:p>
          <a:p>
            <a:pPr algn="ctr"/>
            <a:r>
              <a:rPr lang="en-US" sz="1600" b="1" i="1" dirty="0" smtClean="0">
                <a:solidFill>
                  <a:srgbClr val="FF0000"/>
                </a:solidFill>
              </a:rPr>
              <a:t>SPECIFIC DIRECTIONS WITH ACCESS CODES WILL BE SENT TO </a:t>
            </a:r>
          </a:p>
          <a:p>
            <a:pPr algn="ctr"/>
            <a:r>
              <a:rPr lang="en-US" sz="1600" b="1" i="1" dirty="0" smtClean="0">
                <a:solidFill>
                  <a:srgbClr val="FF0000"/>
                </a:solidFill>
              </a:rPr>
              <a:t>PRINCIPALS THE WEEK OF DECEMBER 14</a:t>
            </a:r>
            <a:r>
              <a:rPr lang="en-US" sz="1600" b="1" i="1" baseline="30000" dirty="0" smtClean="0">
                <a:solidFill>
                  <a:srgbClr val="FF0000"/>
                </a:solidFill>
              </a:rPr>
              <a:t>TH</a:t>
            </a:r>
            <a:r>
              <a:rPr lang="en-US" sz="1600" b="1" i="1" dirty="0" smtClean="0">
                <a:solidFill>
                  <a:srgbClr val="FF0000"/>
                </a:solidFill>
              </a:rPr>
              <a:t>.</a:t>
            </a:r>
            <a:endParaRPr lang="en-US" sz="1600" b="1" i="1" dirty="0">
              <a:solidFill>
                <a:srgbClr val="FF0000"/>
              </a:solidFill>
            </a:endParaRPr>
          </a:p>
        </p:txBody>
      </p:sp>
      <p:sp>
        <p:nvSpPr>
          <p:cNvPr id="3" name="Slide Number Placeholder 2"/>
          <p:cNvSpPr>
            <a:spLocks noGrp="1"/>
          </p:cNvSpPr>
          <p:nvPr>
            <p:ph type="sldNum" sz="quarter" idx="16"/>
          </p:nvPr>
        </p:nvSpPr>
        <p:spPr/>
        <p:txBody>
          <a:bodyPr/>
          <a:lstStyle/>
          <a:p>
            <a:fld id="{3BFA1368-8184-48F2-A2DB-BB93239E07FA}" type="slidenum">
              <a:rPr lang="en-US" altLang="en-US" smtClean="0"/>
              <a:pPr/>
              <a:t>11</a:t>
            </a:fld>
            <a:endParaRPr lang="en-US" altLang="en-US" dirty="0"/>
          </a:p>
        </p:txBody>
      </p:sp>
    </p:spTree>
    <p:extLst>
      <p:ext uri="{BB962C8B-B14F-4D97-AF65-F5344CB8AC3E}">
        <p14:creationId xmlns:p14="http://schemas.microsoft.com/office/powerpoint/2010/main" val="4608808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98286" y="821153"/>
            <a:ext cx="5868815" cy="1620518"/>
          </a:xfrm>
        </p:spPr>
        <p:txBody>
          <a:bodyPr/>
          <a:lstStyle/>
          <a:p>
            <a:pPr algn="ctr"/>
            <a:r>
              <a:rPr lang="en-US" sz="2000" dirty="0"/>
              <a:t>UPCOMING SCHOOL IMPROVEMENT </a:t>
            </a:r>
            <a:r>
              <a:rPr lang="en-US" sz="2000" dirty="0" smtClean="0"/>
              <a:t>EVENT:</a:t>
            </a:r>
            <a:r>
              <a:rPr lang="en-US" sz="1000" dirty="0"/>
              <a:t/>
            </a:r>
            <a:br>
              <a:rPr lang="en-US" sz="1000" dirty="0"/>
            </a:br>
            <a:r>
              <a:rPr lang="en-US" sz="1000" dirty="0" smtClean="0"/>
              <a:t/>
            </a:r>
            <a:br>
              <a:rPr lang="en-US" sz="1000" dirty="0" smtClean="0"/>
            </a:br>
            <a:r>
              <a:rPr lang="en-US" sz="3200" dirty="0" smtClean="0"/>
              <a:t>NEW &amp; CONTINUATION WAIVERS</a:t>
            </a:r>
            <a:endParaRPr lang="en-US" sz="3200" dirty="0"/>
          </a:p>
        </p:txBody>
      </p:sp>
      <p:sp>
        <p:nvSpPr>
          <p:cNvPr id="10" name="Content Placeholder 9"/>
          <p:cNvSpPr>
            <a:spLocks noGrp="1"/>
          </p:cNvSpPr>
          <p:nvPr>
            <p:ph sz="half" idx="2"/>
          </p:nvPr>
        </p:nvSpPr>
        <p:spPr>
          <a:xfrm>
            <a:off x="798286" y="2715281"/>
            <a:ext cx="8156868" cy="4040075"/>
          </a:xfrm>
        </p:spPr>
        <p:txBody>
          <a:bodyPr>
            <a:normAutofit/>
          </a:bodyPr>
          <a:lstStyle/>
          <a:p>
            <a:pPr marL="0" indent="0" algn="ctr">
              <a:buNone/>
            </a:pPr>
            <a:r>
              <a:rPr lang="en-US" sz="2000" b="1" i="1" dirty="0" smtClean="0">
                <a:solidFill>
                  <a:srgbClr val="FF0000"/>
                </a:solidFill>
              </a:rPr>
              <a:t>ALL WAIVER INFORMATION CAN BE FOUND AT: </a:t>
            </a:r>
          </a:p>
          <a:p>
            <a:pPr marL="0" indent="0">
              <a:buNone/>
            </a:pPr>
            <a:r>
              <a:rPr lang="en-US" sz="2000" b="1" dirty="0" smtClean="0"/>
              <a:t>  </a:t>
            </a:r>
            <a:r>
              <a:rPr lang="en-US" sz="2000" b="1" dirty="0">
                <a:hlinkClick r:id="rId2"/>
              </a:rPr>
              <a:t>http://www.broward.k12.fl.us/ospa/initiatives.asp?initiative_id=</a:t>
            </a:r>
            <a:r>
              <a:rPr lang="en-US" sz="2000" b="1" dirty="0" smtClean="0">
                <a:hlinkClick r:id="rId2"/>
              </a:rPr>
              <a:t>5</a:t>
            </a:r>
            <a:endParaRPr lang="en-US" sz="2000" b="1" dirty="0" smtClean="0"/>
          </a:p>
          <a:p>
            <a:pPr marL="0" indent="0">
              <a:buNone/>
            </a:pPr>
            <a:endParaRPr lang="en-US" sz="2000" b="1" dirty="0"/>
          </a:p>
          <a:p>
            <a:r>
              <a:rPr lang="en-US" sz="2000" b="1" i="1" u="sng" dirty="0" smtClean="0"/>
              <a:t>New Waiver Applications</a:t>
            </a:r>
            <a:r>
              <a:rPr lang="en-US" sz="2000" i="1" dirty="0" smtClean="0"/>
              <a:t>:  </a:t>
            </a:r>
            <a:r>
              <a:rPr lang="en-US" sz="2000" dirty="0" smtClean="0"/>
              <a:t>Must be completed by </a:t>
            </a:r>
            <a:r>
              <a:rPr lang="en-US" sz="2000" b="1" u="sng" dirty="0" smtClean="0"/>
              <a:t>February </a:t>
            </a:r>
            <a:r>
              <a:rPr lang="en-US" sz="2000" b="1" u="sng" dirty="0"/>
              <a:t>12, </a:t>
            </a:r>
            <a:r>
              <a:rPr lang="en-US" sz="2000" b="1" u="sng" dirty="0" smtClean="0"/>
              <a:t>2016</a:t>
            </a:r>
          </a:p>
          <a:p>
            <a:pPr marL="0" indent="0">
              <a:buNone/>
            </a:pPr>
            <a:r>
              <a:rPr lang="en-US" sz="2000" dirty="0" smtClean="0"/>
              <a:t>	Only schools that have completed an </a:t>
            </a:r>
            <a:r>
              <a:rPr lang="en-US" sz="2000" b="1" i="1" dirty="0" smtClean="0"/>
              <a:t>Intent to Apply </a:t>
            </a:r>
            <a:r>
              <a:rPr lang="en-US" sz="2000" dirty="0" smtClean="0"/>
              <a:t>form and have</a:t>
            </a:r>
          </a:p>
          <a:p>
            <a:pPr marL="0" indent="0">
              <a:buNone/>
            </a:pPr>
            <a:r>
              <a:rPr lang="en-US" sz="2000" dirty="0"/>
              <a:t> </a:t>
            </a:r>
            <a:r>
              <a:rPr lang="en-US" sz="2000" dirty="0" smtClean="0"/>
              <a:t>       been given permission to proceed may submit an application</a:t>
            </a:r>
          </a:p>
          <a:p>
            <a:pPr marL="0" indent="0">
              <a:buNone/>
            </a:pPr>
            <a:endParaRPr lang="en-US" sz="2000" dirty="0"/>
          </a:p>
          <a:p>
            <a:r>
              <a:rPr lang="en-US" sz="2000" b="1" i="1" u="sng" dirty="0" smtClean="0"/>
              <a:t>Continuation Waivers:</a:t>
            </a:r>
            <a:r>
              <a:rPr lang="en-US" sz="2000" b="1" i="1" dirty="0" smtClean="0"/>
              <a:t>  </a:t>
            </a:r>
            <a:r>
              <a:rPr lang="en-US" sz="2000" dirty="0" smtClean="0"/>
              <a:t>All documentation must be completed by </a:t>
            </a:r>
          </a:p>
          <a:p>
            <a:pPr marL="0" indent="0">
              <a:buNone/>
            </a:pPr>
            <a:r>
              <a:rPr lang="en-US" sz="2000" dirty="0"/>
              <a:t> </a:t>
            </a:r>
            <a:r>
              <a:rPr lang="en-US" sz="2000" dirty="0" smtClean="0"/>
              <a:t>     </a:t>
            </a:r>
            <a:r>
              <a:rPr lang="en-US" sz="2000" b="1" u="sng" dirty="0" smtClean="0"/>
              <a:t>May 6, 2016</a:t>
            </a:r>
            <a:r>
              <a:rPr lang="en-US" sz="2000" dirty="0" smtClean="0"/>
              <a:t>.  Remember:  Faculty must vote to continue waiver </a:t>
            </a:r>
          </a:p>
          <a:p>
            <a:pPr marL="0" indent="0">
              <a:buNone/>
            </a:pPr>
            <a:r>
              <a:rPr lang="en-US" sz="2000" dirty="0"/>
              <a:t> </a:t>
            </a:r>
            <a:r>
              <a:rPr lang="en-US" sz="2000" dirty="0" smtClean="0"/>
              <a:t>     each year</a:t>
            </a:r>
            <a:endParaRPr lang="en-US" sz="2000" dirty="0"/>
          </a:p>
          <a:p>
            <a:pPr marL="0" indent="0">
              <a:buNone/>
            </a:pPr>
            <a:endParaRPr lang="en-US" sz="2000" dirty="0"/>
          </a:p>
          <a:p>
            <a:pPr marL="0" indent="0">
              <a:buNone/>
            </a:pPr>
            <a:endParaRPr lang="en-US" sz="2000" dirty="0">
              <a:latin typeface="Arial"/>
              <a:cs typeface="Arial"/>
            </a:endParaRPr>
          </a:p>
        </p:txBody>
      </p:sp>
      <p:pic>
        <p:nvPicPr>
          <p:cNvPr id="14" name="Content Placeholder 5" descr="BCPS Logo_reversed.ai"/>
          <p:cNvPicPr>
            <a:picLocks noGrp="1" noChangeAspect="1"/>
          </p:cNvPicPr>
          <p:nvPr>
            <p:ph sz="quarter" idx="13"/>
          </p:nvPr>
        </p:nvPicPr>
        <p:blipFill>
          <a:blip r:embed="rId3">
            <a:extLst>
              <a:ext uri="{28A0092B-C50C-407E-A947-70E740481C1C}">
                <a14:useLocalDpi xmlns:a14="http://schemas.microsoft.com/office/drawing/2010/main" val="0"/>
              </a:ext>
            </a:extLst>
          </a:blip>
          <a:srcRect l="1032" r="1032"/>
          <a:stretch>
            <a:fillRect/>
          </a:stretch>
        </p:blipFill>
        <p:spPr/>
      </p:pic>
      <p:sp>
        <p:nvSpPr>
          <p:cNvPr id="2" name="Slide Number Placeholder 1"/>
          <p:cNvSpPr>
            <a:spLocks noGrp="1"/>
          </p:cNvSpPr>
          <p:nvPr>
            <p:ph type="sldNum" sz="quarter" idx="16"/>
          </p:nvPr>
        </p:nvSpPr>
        <p:spPr/>
        <p:txBody>
          <a:bodyPr/>
          <a:lstStyle/>
          <a:p>
            <a:fld id="{C66D598E-204F-44FB-83A2-3D645C254B58}" type="slidenum">
              <a:rPr lang="en-US" altLang="en-US" smtClean="0"/>
              <a:pPr/>
              <a:t>12</a:t>
            </a:fld>
            <a:endParaRPr lang="en-US" altLang="en-US" dirty="0"/>
          </a:p>
        </p:txBody>
      </p:sp>
    </p:spTree>
    <p:extLst>
      <p:ext uri="{BB962C8B-B14F-4D97-AF65-F5344CB8AC3E}">
        <p14:creationId xmlns:p14="http://schemas.microsoft.com/office/powerpoint/2010/main" val="14756672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777280" y="1026459"/>
            <a:ext cx="6004519" cy="1510920"/>
          </a:xfrm>
        </p:spPr>
        <p:txBody>
          <a:bodyPr/>
          <a:lstStyle/>
          <a:p>
            <a:pPr algn="ctr"/>
            <a:r>
              <a:rPr lang="en-US" sz="2400" dirty="0"/>
              <a:t>UPCOMING SCHOOL IMPROVEMENT </a:t>
            </a:r>
            <a:r>
              <a:rPr lang="en-US" sz="2400" dirty="0" smtClean="0"/>
              <a:t>EVENT:</a:t>
            </a:r>
            <a:r>
              <a:rPr lang="en-US" sz="2400" dirty="0"/>
              <a:t/>
            </a:r>
            <a:br>
              <a:rPr lang="en-US" sz="2400" dirty="0"/>
            </a:br>
            <a:r>
              <a:rPr lang="en-US" sz="800" dirty="0"/>
              <a:t/>
            </a:r>
            <a:br>
              <a:rPr lang="en-US" sz="800" dirty="0"/>
            </a:br>
            <a:r>
              <a:rPr lang="en-US" sz="3200" dirty="0" smtClean="0"/>
              <a:t>ASSIST STAKEHOLDER SURVEY: FEBRUARY 29 – MARCH 18</a:t>
            </a:r>
            <a:endParaRPr lang="en-US" altLang="en-US" sz="3200" dirty="0" smtClean="0">
              <a:ea typeface="ＭＳ Ｐゴシック" pitchFamily="34" charset="-128"/>
              <a:cs typeface="Arial Narrow Bold"/>
            </a:endParaRPr>
          </a:p>
        </p:txBody>
      </p:sp>
      <p:pic>
        <p:nvPicPr>
          <p:cNvPr id="16390" name="Content Placeholder 5" descr="BCPS Logo_reversed.ai"/>
          <p:cNvPicPr>
            <a:picLocks noGrp="1" noChangeAspect="1"/>
          </p:cNvPicPr>
          <p:nvPr>
            <p:ph sz="quarter" idx="13"/>
          </p:nvPr>
        </p:nvPicPr>
        <p:blipFill>
          <a:blip r:embed="rId2">
            <a:extLst>
              <a:ext uri="{28A0092B-C50C-407E-A947-70E740481C1C}">
                <a14:useLocalDpi xmlns:a14="http://schemas.microsoft.com/office/drawing/2010/main" val="0"/>
              </a:ext>
            </a:extLst>
          </a:blip>
          <a:srcRect l="2809" r="2809"/>
          <a:stretch>
            <a:fillRect/>
          </a:stretch>
        </p:blipFill>
        <p:spPr>
          <a:xfrm>
            <a:off x="6781800" y="982663"/>
            <a:ext cx="1560513" cy="1463675"/>
          </a:xfrm>
        </p:spPr>
      </p:pic>
      <p:sp>
        <p:nvSpPr>
          <p:cNvPr id="2" name="TextBox 1"/>
          <p:cNvSpPr txBox="1"/>
          <p:nvPr/>
        </p:nvSpPr>
        <p:spPr>
          <a:xfrm>
            <a:off x="492642" y="2872481"/>
            <a:ext cx="8309245" cy="1785104"/>
          </a:xfrm>
          <a:prstGeom prst="rect">
            <a:avLst/>
          </a:prstGeom>
          <a:noFill/>
        </p:spPr>
        <p:txBody>
          <a:bodyPr wrap="square" rtlCol="0">
            <a:spAutoFit/>
          </a:bodyPr>
          <a:lstStyle/>
          <a:p>
            <a:pPr algn="ctr"/>
            <a:r>
              <a:rPr lang="en-US" sz="1400" b="1" i="1" dirty="0" smtClean="0"/>
              <a:t>DIRECTIONS WILL BE SENT TO PRINCIPALS IN JANUARY</a:t>
            </a:r>
          </a:p>
          <a:p>
            <a:pPr algn="ctr"/>
            <a:endParaRPr lang="en-US" sz="1400" b="1" i="1" dirty="0" smtClean="0"/>
          </a:p>
          <a:p>
            <a:pPr algn="ctr"/>
            <a:r>
              <a:rPr lang="en-US" sz="1400" b="1" i="1" dirty="0" smtClean="0"/>
              <a:t> PROCEDURES FOR ADMINISTRATION WILL BE REVIEWED AT</a:t>
            </a:r>
          </a:p>
          <a:p>
            <a:pPr algn="ctr"/>
            <a:r>
              <a:rPr lang="en-US" sz="1400" b="1" i="1" dirty="0" smtClean="0"/>
              <a:t> FEBRUARY SCHOOL IMPROVEMENT TRAINING</a:t>
            </a:r>
            <a:r>
              <a:rPr lang="en-US" sz="1400" b="1" i="1" dirty="0"/>
              <a:t> </a:t>
            </a:r>
            <a:r>
              <a:rPr lang="en-US" sz="1400" b="1" i="1" dirty="0" smtClean="0"/>
              <a:t>AND POSTED ON OSPA WEBSITE</a:t>
            </a:r>
          </a:p>
          <a:p>
            <a:pPr algn="ctr"/>
            <a:endParaRPr lang="en-US" sz="800" b="1" i="1" dirty="0" smtClean="0"/>
          </a:p>
          <a:p>
            <a:pPr algn="ctr"/>
            <a:r>
              <a:rPr lang="en-US" sz="1600" b="1" i="1" dirty="0" smtClean="0"/>
              <a:t>GO TO </a:t>
            </a:r>
            <a:r>
              <a:rPr lang="en-US" sz="1600" b="1" i="1" dirty="0">
                <a:solidFill>
                  <a:srgbClr val="FF0000"/>
                </a:solidFill>
                <a:hlinkClick r:id="rId3"/>
              </a:rPr>
              <a:t>http://extranet.advanc-ed.org/assist_resources_and_tools</a:t>
            </a:r>
            <a:r>
              <a:rPr lang="en-US" sz="1600" b="1" i="1" dirty="0" smtClean="0">
                <a:solidFill>
                  <a:srgbClr val="FF0000"/>
                </a:solidFill>
                <a:hlinkClick r:id="rId3"/>
              </a:rPr>
              <a:t>/</a:t>
            </a:r>
            <a:endParaRPr lang="en-US" sz="1600" b="1" i="1" dirty="0" smtClean="0">
              <a:solidFill>
                <a:srgbClr val="FF0000"/>
              </a:solidFill>
            </a:endParaRPr>
          </a:p>
          <a:p>
            <a:pPr algn="ctr"/>
            <a:endParaRPr lang="en-US" sz="800" b="1" i="1" dirty="0" smtClean="0"/>
          </a:p>
          <a:p>
            <a:pPr algn="ctr"/>
            <a:r>
              <a:rPr lang="en-US" sz="1400" b="1" i="1" dirty="0" smtClean="0"/>
              <a:t>TO PREVIEW DOCUMENTS ABOUT SURVEY ADMINISTRATION</a:t>
            </a:r>
          </a:p>
          <a:p>
            <a:pPr algn="ctr"/>
            <a:endParaRPr lang="en-US" sz="800" b="1" i="1" dirty="0" smtClean="0">
              <a:solidFill>
                <a:srgbClr val="FF0000"/>
              </a:solidFill>
            </a:endParaRPr>
          </a:p>
        </p:txBody>
      </p:sp>
      <p:sp>
        <p:nvSpPr>
          <p:cNvPr id="3" name="Slide Number Placeholder 2"/>
          <p:cNvSpPr>
            <a:spLocks noGrp="1"/>
          </p:cNvSpPr>
          <p:nvPr>
            <p:ph type="sldNum" sz="quarter" idx="16"/>
          </p:nvPr>
        </p:nvSpPr>
        <p:spPr/>
        <p:txBody>
          <a:bodyPr/>
          <a:lstStyle/>
          <a:p>
            <a:fld id="{3BFA1368-8184-48F2-A2DB-BB93239E07FA}" type="slidenum">
              <a:rPr lang="en-US" altLang="en-US" smtClean="0"/>
              <a:pPr/>
              <a:t>13</a:t>
            </a:fld>
            <a:endParaRPr lang="en-US" altLang="en-US" dirty="0"/>
          </a:p>
        </p:txBody>
      </p:sp>
      <p:pic>
        <p:nvPicPr>
          <p:cNvPr id="4" name="Picture 3" descr="Screen Shot 2015-12-04 at 10.36.2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2566" y="4724522"/>
            <a:ext cx="5692764" cy="1406448"/>
          </a:xfrm>
          <a:prstGeom prst="rect">
            <a:avLst/>
          </a:prstGeom>
        </p:spPr>
      </p:pic>
    </p:spTree>
    <p:extLst>
      <p:ext uri="{BB962C8B-B14F-4D97-AF65-F5344CB8AC3E}">
        <p14:creationId xmlns:p14="http://schemas.microsoft.com/office/powerpoint/2010/main" val="24735649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842967" y="990600"/>
            <a:ext cx="5938833" cy="1443038"/>
          </a:xfrm>
        </p:spPr>
        <p:txBody>
          <a:bodyPr/>
          <a:lstStyle/>
          <a:p>
            <a:pPr algn="ctr"/>
            <a:r>
              <a:rPr lang="en-US" altLang="en-US" sz="4000" dirty="0" smtClean="0">
                <a:ea typeface="ＭＳ Ｐゴシック" pitchFamily="34" charset="-128"/>
              </a:rPr>
              <a:t>NEXT SCHOOL IMPROVEMENT TRAINING</a:t>
            </a:r>
          </a:p>
        </p:txBody>
      </p:sp>
      <p:pic>
        <p:nvPicPr>
          <p:cNvPr id="18438" name="Content Placeholder 6" descr="BCPS Logo_reversed.ai"/>
          <p:cNvPicPr>
            <a:picLocks noGrp="1" noChangeAspect="1"/>
          </p:cNvPicPr>
          <p:nvPr>
            <p:ph sz="quarter" idx="13"/>
          </p:nvPr>
        </p:nvPicPr>
        <p:blipFill>
          <a:blip r:embed="rId2">
            <a:extLst>
              <a:ext uri="{28A0092B-C50C-407E-A947-70E740481C1C}">
                <a14:useLocalDpi xmlns:a14="http://schemas.microsoft.com/office/drawing/2010/main" val="0"/>
              </a:ext>
            </a:extLst>
          </a:blip>
          <a:srcRect l="1695" r="1695"/>
          <a:stretch>
            <a:fillRect/>
          </a:stretch>
        </p:blipFill>
        <p:spPr>
          <a:xfrm>
            <a:off x="6781800" y="990600"/>
            <a:ext cx="1574800" cy="1443038"/>
          </a:xfrm>
        </p:spPr>
      </p:pic>
      <p:sp>
        <p:nvSpPr>
          <p:cNvPr id="2" name="TextBox 1"/>
          <p:cNvSpPr txBox="1"/>
          <p:nvPr/>
        </p:nvSpPr>
        <p:spPr>
          <a:xfrm>
            <a:off x="842967" y="2616742"/>
            <a:ext cx="7513633" cy="3847207"/>
          </a:xfrm>
          <a:prstGeom prst="rect">
            <a:avLst/>
          </a:prstGeom>
          <a:noFill/>
        </p:spPr>
        <p:txBody>
          <a:bodyPr wrap="square" rtlCol="0">
            <a:spAutoFit/>
          </a:bodyPr>
          <a:lstStyle/>
          <a:p>
            <a:pPr algn="ctr"/>
            <a:r>
              <a:rPr lang="en-US" sz="2400" b="1" i="1" dirty="0" smtClean="0"/>
              <a:t>FEBRUARY 22-26, 2016</a:t>
            </a:r>
          </a:p>
          <a:p>
            <a:pPr algn="ctr"/>
            <a:endParaRPr lang="en-US" sz="800" dirty="0"/>
          </a:p>
          <a:p>
            <a:pPr algn="ctr"/>
            <a:r>
              <a:rPr lang="en-US" sz="2000" b="1" dirty="0" smtClean="0"/>
              <a:t>Schools will be assigned a date and time by Cadre </a:t>
            </a:r>
          </a:p>
          <a:p>
            <a:pPr algn="ctr"/>
            <a:endParaRPr lang="en-US" sz="2000" b="1" dirty="0" smtClean="0"/>
          </a:p>
          <a:p>
            <a:pPr algn="ctr"/>
            <a:r>
              <a:rPr lang="en-US" sz="2400" b="1" dirty="0" smtClean="0"/>
              <a:t> </a:t>
            </a:r>
            <a:r>
              <a:rPr lang="en-US" sz="2400" b="1" i="1" dirty="0" smtClean="0"/>
              <a:t>AGENDA:</a:t>
            </a:r>
          </a:p>
          <a:p>
            <a:pPr algn="ctr"/>
            <a:endParaRPr lang="en-US" sz="800" b="1" dirty="0" smtClean="0"/>
          </a:p>
          <a:p>
            <a:pPr algn="ctr"/>
            <a:r>
              <a:rPr lang="en-US" sz="2000" b="1" dirty="0" smtClean="0"/>
              <a:t>•  School Improvement Planning</a:t>
            </a:r>
          </a:p>
          <a:p>
            <a:pPr algn="ctr"/>
            <a:endParaRPr lang="en-US" sz="800" b="1" dirty="0" smtClean="0"/>
          </a:p>
          <a:p>
            <a:pPr algn="ctr"/>
            <a:r>
              <a:rPr lang="en-US" sz="2000" b="1" dirty="0" smtClean="0"/>
              <a:t>•  ASSIST Stakeholder Survey</a:t>
            </a:r>
          </a:p>
          <a:p>
            <a:pPr algn="ctr"/>
            <a:endParaRPr lang="en-US" sz="800" b="1" dirty="0"/>
          </a:p>
          <a:p>
            <a:pPr algn="ctr"/>
            <a:r>
              <a:rPr lang="en-US" sz="2000" b="1" dirty="0" smtClean="0"/>
              <a:t>•  Review Final Accreditation Documents for Portfolio</a:t>
            </a:r>
          </a:p>
          <a:p>
            <a:pPr algn="ctr"/>
            <a:endParaRPr lang="en-US" sz="800" b="1" dirty="0" smtClean="0"/>
          </a:p>
          <a:p>
            <a:pPr algn="ctr"/>
            <a:r>
              <a:rPr lang="en-US" sz="2000" b="1" dirty="0" smtClean="0"/>
              <a:t>•  Finalize Executive Summary</a:t>
            </a:r>
          </a:p>
          <a:p>
            <a:pPr algn="ctr"/>
            <a:endParaRPr lang="en-US" dirty="0" smtClean="0"/>
          </a:p>
          <a:p>
            <a:pPr algn="ctr"/>
            <a:r>
              <a:rPr lang="en-US" dirty="0" smtClean="0"/>
              <a:t> </a:t>
            </a:r>
            <a:endParaRPr lang="en-US" dirty="0"/>
          </a:p>
        </p:txBody>
      </p:sp>
      <p:sp>
        <p:nvSpPr>
          <p:cNvPr id="3" name="Slide Number Placeholder 2"/>
          <p:cNvSpPr>
            <a:spLocks noGrp="1"/>
          </p:cNvSpPr>
          <p:nvPr>
            <p:ph type="sldNum" sz="quarter" idx="16"/>
          </p:nvPr>
        </p:nvSpPr>
        <p:spPr/>
        <p:txBody>
          <a:bodyPr/>
          <a:lstStyle/>
          <a:p>
            <a:fld id="{0AB147FC-06F7-4A76-A7BA-DE5749EA514A}" type="slidenum">
              <a:rPr lang="en-US" altLang="en-US" smtClean="0"/>
              <a:pPr/>
              <a:t>14</a:t>
            </a:fld>
            <a:endParaRPr lang="en-US" altLang="en-US" dirty="0"/>
          </a:p>
        </p:txBody>
      </p:sp>
    </p:spTree>
    <p:extLst>
      <p:ext uri="{BB962C8B-B14F-4D97-AF65-F5344CB8AC3E}">
        <p14:creationId xmlns:p14="http://schemas.microsoft.com/office/powerpoint/2010/main" val="8566803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777281" y="1138667"/>
            <a:ext cx="6004518" cy="1174322"/>
          </a:xfrm>
        </p:spPr>
        <p:txBody>
          <a:bodyPr/>
          <a:lstStyle/>
          <a:p>
            <a:r>
              <a:rPr lang="en-US" altLang="en-US" sz="6600" dirty="0" smtClean="0">
                <a:ea typeface="ＭＳ Ｐゴシック" pitchFamily="34" charset="-128"/>
              </a:rPr>
              <a:t>ACCREDITATION</a:t>
            </a:r>
            <a:r>
              <a:rPr lang="en-US" altLang="en-US" dirty="0" smtClean="0">
                <a:ea typeface="ＭＳ Ｐゴシック" pitchFamily="34" charset="-128"/>
              </a:rPr>
              <a:t> </a:t>
            </a:r>
          </a:p>
        </p:txBody>
      </p:sp>
      <p:pic>
        <p:nvPicPr>
          <p:cNvPr id="16390" name="Content Placeholder 5" descr="BCPS Logo_reversed.ai"/>
          <p:cNvPicPr>
            <a:picLocks noGrp="1" noChangeAspect="1"/>
          </p:cNvPicPr>
          <p:nvPr>
            <p:ph sz="quarter" idx="13"/>
          </p:nvPr>
        </p:nvPicPr>
        <p:blipFill>
          <a:blip r:embed="rId2">
            <a:extLst>
              <a:ext uri="{28A0092B-C50C-407E-A947-70E740481C1C}">
                <a14:useLocalDpi xmlns:a14="http://schemas.microsoft.com/office/drawing/2010/main" val="0"/>
              </a:ext>
            </a:extLst>
          </a:blip>
          <a:srcRect l="2809" r="2809"/>
          <a:stretch>
            <a:fillRect/>
          </a:stretch>
        </p:blipFill>
        <p:spPr>
          <a:xfrm>
            <a:off x="6781800" y="982663"/>
            <a:ext cx="1560513" cy="1463675"/>
          </a:xfrm>
        </p:spPr>
      </p:pic>
      <p:sp>
        <p:nvSpPr>
          <p:cNvPr id="10" name="Content Placeholder 1"/>
          <p:cNvSpPr>
            <a:spLocks noGrp="1"/>
          </p:cNvSpPr>
          <p:nvPr>
            <p:ph idx="1"/>
          </p:nvPr>
        </p:nvSpPr>
        <p:spPr>
          <a:xfrm>
            <a:off x="897704" y="2446339"/>
            <a:ext cx="8673253" cy="4411662"/>
          </a:xfrm>
        </p:spPr>
        <p:txBody>
          <a:bodyPr>
            <a:normAutofit/>
          </a:bodyPr>
          <a:lstStyle/>
          <a:p>
            <a:endParaRPr lang="en-US" b="0" dirty="0" smtClean="0">
              <a:solidFill>
                <a:schemeClr val="tx1"/>
              </a:solidFill>
              <a:latin typeface="Arial"/>
              <a:cs typeface="Arial"/>
            </a:endParaRPr>
          </a:p>
          <a:p>
            <a:r>
              <a:rPr lang="en-US" b="0" dirty="0" smtClean="0">
                <a:solidFill>
                  <a:schemeClr val="tx1"/>
                </a:solidFill>
                <a:latin typeface="Arial"/>
                <a:cs typeface="Arial"/>
              </a:rPr>
              <a:t>•  Plan for AdvancED </a:t>
            </a:r>
            <a:r>
              <a:rPr lang="en-US" b="0" dirty="0">
                <a:solidFill>
                  <a:schemeClr val="tx1"/>
                </a:solidFill>
                <a:latin typeface="Arial"/>
                <a:cs typeface="Arial"/>
              </a:rPr>
              <a:t>Accreditation Review Fall </a:t>
            </a:r>
            <a:r>
              <a:rPr lang="en-US" b="0" dirty="0" smtClean="0">
                <a:solidFill>
                  <a:schemeClr val="tx1"/>
                </a:solidFill>
                <a:latin typeface="Arial"/>
                <a:cs typeface="Arial"/>
              </a:rPr>
              <a:t>2016  </a:t>
            </a:r>
          </a:p>
          <a:p>
            <a:endParaRPr lang="en-US" sz="800" b="0" dirty="0" smtClean="0">
              <a:solidFill>
                <a:schemeClr val="tx1"/>
              </a:solidFill>
              <a:latin typeface="Arial"/>
              <a:cs typeface="Arial"/>
            </a:endParaRPr>
          </a:p>
          <a:p>
            <a:r>
              <a:rPr lang="en-US" b="0" dirty="0" smtClean="0">
                <a:solidFill>
                  <a:schemeClr val="tx1"/>
                </a:solidFill>
                <a:latin typeface="Arial"/>
                <a:cs typeface="Arial"/>
              </a:rPr>
              <a:t>•  Focus on 2011 </a:t>
            </a:r>
            <a:r>
              <a:rPr lang="en-US" b="0" dirty="0">
                <a:solidFill>
                  <a:schemeClr val="tx1"/>
                </a:solidFill>
                <a:latin typeface="Arial"/>
                <a:cs typeface="Arial"/>
              </a:rPr>
              <a:t>Required Actions: Promote Standards, </a:t>
            </a:r>
            <a:endParaRPr lang="en-US" b="0" dirty="0" smtClean="0">
              <a:solidFill>
                <a:schemeClr val="tx1"/>
              </a:solidFill>
              <a:latin typeface="Arial"/>
              <a:cs typeface="Arial"/>
            </a:endParaRPr>
          </a:p>
          <a:p>
            <a:r>
              <a:rPr lang="en-US" b="0" dirty="0">
                <a:solidFill>
                  <a:schemeClr val="tx1"/>
                </a:solidFill>
                <a:latin typeface="Arial"/>
                <a:cs typeface="Arial"/>
              </a:rPr>
              <a:t>	</a:t>
            </a:r>
            <a:r>
              <a:rPr lang="en-US" b="0" dirty="0" smtClean="0">
                <a:solidFill>
                  <a:schemeClr val="tx1"/>
                </a:solidFill>
                <a:latin typeface="Arial"/>
                <a:cs typeface="Arial"/>
              </a:rPr>
              <a:t>Improve Public Perception</a:t>
            </a:r>
            <a:r>
              <a:rPr lang="en-US" b="0" dirty="0">
                <a:solidFill>
                  <a:schemeClr val="tx1"/>
                </a:solidFill>
                <a:latin typeface="Arial"/>
                <a:cs typeface="Arial"/>
              </a:rPr>
              <a:t>, </a:t>
            </a:r>
            <a:r>
              <a:rPr lang="en-US" b="0" dirty="0" smtClean="0">
                <a:solidFill>
                  <a:schemeClr val="tx1"/>
                </a:solidFill>
                <a:latin typeface="Arial"/>
                <a:cs typeface="Arial"/>
              </a:rPr>
              <a:t>Increase </a:t>
            </a:r>
            <a:r>
              <a:rPr lang="en-US" b="0" dirty="0">
                <a:solidFill>
                  <a:schemeClr val="tx1"/>
                </a:solidFill>
                <a:latin typeface="Arial"/>
                <a:cs typeface="Arial"/>
              </a:rPr>
              <a:t>Site-Based </a:t>
            </a:r>
            <a:r>
              <a:rPr lang="en-US" b="0" dirty="0" smtClean="0">
                <a:solidFill>
                  <a:schemeClr val="tx1"/>
                </a:solidFill>
                <a:latin typeface="Arial"/>
                <a:cs typeface="Arial"/>
              </a:rPr>
              <a:t>Leadership </a:t>
            </a:r>
          </a:p>
          <a:p>
            <a:endParaRPr lang="en-US" sz="800" b="0" dirty="0">
              <a:solidFill>
                <a:schemeClr val="tx1"/>
              </a:solidFill>
              <a:latin typeface="Arial"/>
              <a:cs typeface="Arial"/>
            </a:endParaRPr>
          </a:p>
          <a:p>
            <a:r>
              <a:rPr lang="en-US" b="0" dirty="0" smtClean="0">
                <a:solidFill>
                  <a:schemeClr val="tx1"/>
                </a:solidFill>
                <a:latin typeface="Arial"/>
                <a:cs typeface="Arial"/>
              </a:rPr>
              <a:t>•  All Accreditation </a:t>
            </a:r>
            <a:r>
              <a:rPr lang="en-US" b="0" dirty="0">
                <a:solidFill>
                  <a:schemeClr val="tx1"/>
                </a:solidFill>
                <a:latin typeface="Arial"/>
                <a:cs typeface="Arial"/>
              </a:rPr>
              <a:t>Artifacts </a:t>
            </a:r>
            <a:r>
              <a:rPr lang="en-US" b="0" dirty="0" smtClean="0">
                <a:solidFill>
                  <a:schemeClr val="tx1"/>
                </a:solidFill>
                <a:latin typeface="Arial"/>
                <a:cs typeface="Arial"/>
              </a:rPr>
              <a:t>uploaded by January 22, 2016</a:t>
            </a:r>
          </a:p>
          <a:p>
            <a:endParaRPr lang="en-US" sz="800" b="0" dirty="0">
              <a:solidFill>
                <a:schemeClr val="tx1"/>
              </a:solidFill>
              <a:latin typeface="Arial"/>
              <a:cs typeface="Arial"/>
            </a:endParaRPr>
          </a:p>
          <a:p>
            <a:r>
              <a:rPr lang="en-US" b="0" dirty="0">
                <a:solidFill>
                  <a:schemeClr val="tx1"/>
                </a:solidFill>
                <a:latin typeface="Arial"/>
                <a:cs typeface="Arial"/>
              </a:rPr>
              <a:t>•  Self Assessment c</a:t>
            </a:r>
            <a:r>
              <a:rPr lang="en-US" b="0" dirty="0" smtClean="0">
                <a:solidFill>
                  <a:schemeClr val="tx1"/>
                </a:solidFill>
                <a:latin typeface="Arial"/>
                <a:cs typeface="Arial"/>
              </a:rPr>
              <a:t>ompleted for all schools</a:t>
            </a:r>
          </a:p>
          <a:p>
            <a:endParaRPr lang="en-US" sz="800" b="0" dirty="0">
              <a:solidFill>
                <a:schemeClr val="tx1"/>
              </a:solidFill>
              <a:latin typeface="Arial"/>
              <a:cs typeface="Arial"/>
            </a:endParaRPr>
          </a:p>
          <a:p>
            <a:r>
              <a:rPr lang="en-US" b="0" dirty="0">
                <a:solidFill>
                  <a:schemeClr val="tx1"/>
                </a:solidFill>
                <a:latin typeface="Arial"/>
                <a:cs typeface="Arial"/>
              </a:rPr>
              <a:t>•  </a:t>
            </a:r>
            <a:r>
              <a:rPr lang="en-US" b="0" dirty="0" smtClean="0">
                <a:solidFill>
                  <a:schemeClr val="tx1"/>
                </a:solidFill>
                <a:latin typeface="Arial"/>
                <a:cs typeface="Arial"/>
              </a:rPr>
              <a:t>ASSIST Stakeholder </a:t>
            </a:r>
            <a:r>
              <a:rPr lang="en-US" b="0" dirty="0">
                <a:solidFill>
                  <a:schemeClr val="tx1"/>
                </a:solidFill>
                <a:latin typeface="Arial"/>
                <a:cs typeface="Arial"/>
              </a:rPr>
              <a:t>Survey </a:t>
            </a:r>
            <a:r>
              <a:rPr lang="en-US" b="0" dirty="0" smtClean="0">
                <a:solidFill>
                  <a:schemeClr val="tx1"/>
                </a:solidFill>
                <a:latin typeface="Arial"/>
                <a:cs typeface="Arial"/>
              </a:rPr>
              <a:t>will be February/March 2016</a:t>
            </a:r>
          </a:p>
          <a:p>
            <a:endParaRPr lang="en-US" sz="800" b="0" dirty="0" smtClean="0">
              <a:solidFill>
                <a:schemeClr val="tx1"/>
              </a:solidFill>
              <a:latin typeface="Arial"/>
              <a:cs typeface="Arial"/>
            </a:endParaRPr>
          </a:p>
          <a:p>
            <a:r>
              <a:rPr lang="en-US" b="0" dirty="0" smtClean="0">
                <a:solidFill>
                  <a:schemeClr val="tx1"/>
                </a:solidFill>
                <a:latin typeface="Arial"/>
                <a:cs typeface="Arial"/>
              </a:rPr>
              <a:t>•  Continue Stakeholder </a:t>
            </a:r>
            <a:r>
              <a:rPr lang="en-US" b="0" dirty="0">
                <a:solidFill>
                  <a:schemeClr val="tx1"/>
                </a:solidFill>
                <a:latin typeface="Arial"/>
                <a:cs typeface="Arial"/>
              </a:rPr>
              <a:t>Group </a:t>
            </a:r>
            <a:r>
              <a:rPr lang="en-US" b="0" dirty="0" smtClean="0">
                <a:solidFill>
                  <a:schemeClr val="tx1"/>
                </a:solidFill>
                <a:latin typeface="Arial"/>
                <a:cs typeface="Arial"/>
              </a:rPr>
              <a:t>Presentations</a:t>
            </a:r>
          </a:p>
          <a:p>
            <a:endParaRPr lang="en-US" sz="800" b="0" dirty="0">
              <a:solidFill>
                <a:schemeClr val="tx1"/>
              </a:solidFill>
              <a:latin typeface="Arial"/>
              <a:cs typeface="Arial"/>
            </a:endParaRPr>
          </a:p>
          <a:p>
            <a:r>
              <a:rPr lang="en-US" b="0" dirty="0">
                <a:solidFill>
                  <a:schemeClr val="tx1"/>
                </a:solidFill>
                <a:latin typeface="Arial"/>
                <a:cs typeface="Arial"/>
              </a:rPr>
              <a:t>• </a:t>
            </a:r>
            <a:r>
              <a:rPr lang="en-US" b="0" dirty="0" smtClean="0">
                <a:solidFill>
                  <a:schemeClr val="tx1"/>
                </a:solidFill>
                <a:latin typeface="Arial"/>
                <a:cs typeface="Arial"/>
              </a:rPr>
              <a:t> Executive Summary Draft for schools completed by Feb. 23, 2016</a:t>
            </a:r>
            <a:endParaRPr lang="en-US" b="0" dirty="0">
              <a:solidFill>
                <a:schemeClr val="tx1"/>
              </a:solidFill>
              <a:latin typeface="Arial"/>
              <a:cs typeface="Arial"/>
            </a:endParaRPr>
          </a:p>
          <a:p>
            <a:pPr marL="0" indent="0">
              <a:buNone/>
            </a:pPr>
            <a:endParaRPr lang="en-US" sz="2000" dirty="0" smtClean="0">
              <a:solidFill>
                <a:schemeClr val="tx1"/>
              </a:solidFill>
            </a:endParaRPr>
          </a:p>
        </p:txBody>
      </p:sp>
      <p:sp>
        <p:nvSpPr>
          <p:cNvPr id="2" name="Slide Number Placeholder 1"/>
          <p:cNvSpPr>
            <a:spLocks noGrp="1"/>
          </p:cNvSpPr>
          <p:nvPr>
            <p:ph type="sldNum" sz="quarter" idx="16"/>
          </p:nvPr>
        </p:nvSpPr>
        <p:spPr/>
        <p:txBody>
          <a:bodyPr/>
          <a:lstStyle/>
          <a:p>
            <a:fld id="{3BFA1368-8184-48F2-A2DB-BB93239E07FA}" type="slidenum">
              <a:rPr lang="en-US" altLang="en-US" smtClean="0"/>
              <a:pPr/>
              <a:t>15</a:t>
            </a:fld>
            <a:endParaRPr lang="en-US" altLang="en-US" dirty="0"/>
          </a:p>
        </p:txBody>
      </p:sp>
    </p:spTree>
    <p:extLst>
      <p:ext uri="{BB962C8B-B14F-4D97-AF65-F5344CB8AC3E}">
        <p14:creationId xmlns:p14="http://schemas.microsoft.com/office/powerpoint/2010/main" val="4327882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42967" y="1543768"/>
            <a:ext cx="5601376" cy="769445"/>
          </a:xfrm>
        </p:spPr>
        <p:txBody>
          <a:bodyPr/>
          <a:lstStyle/>
          <a:p>
            <a:pPr algn="ctr"/>
            <a:r>
              <a:rPr lang="en-US" dirty="0" smtClean="0"/>
              <a:t>ACCREDITATION ARTIFACTS</a:t>
            </a:r>
            <a:br>
              <a:rPr lang="en-US" dirty="0" smtClean="0"/>
            </a:br>
            <a:endParaRPr lang="en-US" dirty="0"/>
          </a:p>
        </p:txBody>
      </p:sp>
      <p:sp>
        <p:nvSpPr>
          <p:cNvPr id="9" name="Text Placeholder 8"/>
          <p:cNvSpPr>
            <a:spLocks noGrp="1"/>
          </p:cNvSpPr>
          <p:nvPr>
            <p:ph type="body" idx="1"/>
          </p:nvPr>
        </p:nvSpPr>
        <p:spPr>
          <a:xfrm>
            <a:off x="120424" y="2540101"/>
            <a:ext cx="8944206" cy="4182409"/>
          </a:xfrm>
        </p:spPr>
        <p:txBody>
          <a:bodyPr>
            <a:normAutofit/>
          </a:bodyPr>
          <a:lstStyle/>
          <a:p>
            <a:pPr algn="ctr"/>
            <a:endParaRPr lang="en-US" i="1" dirty="0" smtClean="0">
              <a:solidFill>
                <a:srgbClr val="FF0000"/>
              </a:solidFill>
            </a:endParaRPr>
          </a:p>
          <a:p>
            <a:pPr algn="ctr"/>
            <a:endParaRPr lang="en-US" b="0" dirty="0">
              <a:solidFill>
                <a:schemeClr val="tx1"/>
              </a:solidFill>
              <a:latin typeface="Arial"/>
              <a:cs typeface="Arial"/>
            </a:endParaRPr>
          </a:p>
        </p:txBody>
      </p:sp>
      <p:pic>
        <p:nvPicPr>
          <p:cNvPr id="14" name="Content Placeholder 8" descr="BCPS Logo_reversed.ai"/>
          <p:cNvPicPr>
            <a:picLocks noGrp="1" noChangeAspect="1"/>
          </p:cNvPicPr>
          <p:nvPr>
            <p:ph sz="quarter" idx="13"/>
          </p:nvPr>
        </p:nvPicPr>
        <p:blipFill>
          <a:blip r:embed="rId3">
            <a:extLst>
              <a:ext uri="{28A0092B-C50C-407E-A947-70E740481C1C}">
                <a14:useLocalDpi xmlns:a14="http://schemas.microsoft.com/office/drawing/2010/main" val="0"/>
              </a:ext>
            </a:extLst>
          </a:blip>
          <a:srcRect l="1696" r="1696"/>
          <a:stretch>
            <a:fillRect/>
          </a:stretch>
        </p:blipFill>
        <p:spPr/>
      </p:pic>
      <p:pic>
        <p:nvPicPr>
          <p:cNvPr id="5" name="Picture 4" descr="Screen Shot 2015-11-30 at 5.47.3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423" y="2802870"/>
            <a:ext cx="8604831" cy="2496307"/>
          </a:xfrm>
          <a:prstGeom prst="rect">
            <a:avLst/>
          </a:prstGeom>
        </p:spPr>
      </p:pic>
      <p:sp>
        <p:nvSpPr>
          <p:cNvPr id="2" name="TextBox 1"/>
          <p:cNvSpPr txBox="1"/>
          <p:nvPr/>
        </p:nvSpPr>
        <p:spPr>
          <a:xfrm>
            <a:off x="120424" y="5452459"/>
            <a:ext cx="8944206" cy="1046440"/>
          </a:xfrm>
          <a:prstGeom prst="rect">
            <a:avLst/>
          </a:prstGeom>
          <a:noFill/>
        </p:spPr>
        <p:txBody>
          <a:bodyPr wrap="square" rtlCol="0">
            <a:spAutoFit/>
          </a:bodyPr>
          <a:lstStyle/>
          <a:p>
            <a:pPr marL="0" indent="0" algn="ctr">
              <a:buNone/>
            </a:pPr>
            <a:r>
              <a:rPr lang="en-US" b="1" i="1" dirty="0" smtClean="0">
                <a:solidFill>
                  <a:srgbClr val="FF0000"/>
                </a:solidFill>
              </a:rPr>
              <a:t>All artifacts are on </a:t>
            </a:r>
            <a:r>
              <a:rPr lang="en-US" b="1" i="1" dirty="0">
                <a:solidFill>
                  <a:srgbClr val="FF0000"/>
                </a:solidFill>
              </a:rPr>
              <a:t>the NEW SBBC SIP Template under BEST Practice # </a:t>
            </a:r>
            <a:r>
              <a:rPr lang="en-US" b="1" i="1" dirty="0" smtClean="0">
                <a:solidFill>
                  <a:srgbClr val="FF0000"/>
                </a:solidFill>
              </a:rPr>
              <a:t>3</a:t>
            </a:r>
          </a:p>
          <a:p>
            <a:pPr algn="ctr"/>
            <a:endParaRPr lang="en-US" sz="800" b="1" i="1" dirty="0" smtClean="0">
              <a:solidFill>
                <a:schemeClr val="accent3">
                  <a:lumMod val="75000"/>
                </a:schemeClr>
              </a:solidFill>
            </a:endParaRPr>
          </a:p>
          <a:p>
            <a:pPr algn="ctr"/>
            <a:r>
              <a:rPr lang="en-US" b="1" i="1" dirty="0" smtClean="0">
                <a:solidFill>
                  <a:schemeClr val="accent3">
                    <a:lumMod val="75000"/>
                  </a:schemeClr>
                </a:solidFill>
              </a:rPr>
              <a:t>Click on green </a:t>
            </a:r>
            <a:r>
              <a:rPr lang="en-US" b="1" i="1" dirty="0">
                <a:solidFill>
                  <a:schemeClr val="accent3">
                    <a:lumMod val="75000"/>
                  </a:schemeClr>
                </a:solidFill>
              </a:rPr>
              <a:t>Evidence/</a:t>
            </a:r>
            <a:r>
              <a:rPr lang="en-US" b="1" i="1" dirty="0" smtClean="0">
                <a:solidFill>
                  <a:schemeClr val="accent3">
                    <a:lumMod val="75000"/>
                  </a:schemeClr>
                </a:solidFill>
              </a:rPr>
              <a:t>Artifacts button.</a:t>
            </a:r>
            <a:endParaRPr lang="en-US" b="1" i="1" dirty="0">
              <a:solidFill>
                <a:schemeClr val="accent3">
                  <a:lumMod val="75000"/>
                </a:schemeClr>
              </a:solidFill>
            </a:endParaRPr>
          </a:p>
          <a:p>
            <a:pPr marL="0" indent="0" algn="ctr">
              <a:buNone/>
            </a:pPr>
            <a:endParaRPr lang="en-US" b="1" i="1" dirty="0">
              <a:solidFill>
                <a:srgbClr val="FF0000"/>
              </a:solidFill>
            </a:endParaRPr>
          </a:p>
        </p:txBody>
      </p:sp>
      <p:sp>
        <p:nvSpPr>
          <p:cNvPr id="3" name="Slide Number Placeholder 2"/>
          <p:cNvSpPr>
            <a:spLocks noGrp="1"/>
          </p:cNvSpPr>
          <p:nvPr>
            <p:ph type="sldNum" sz="quarter" idx="16"/>
          </p:nvPr>
        </p:nvSpPr>
        <p:spPr/>
        <p:txBody>
          <a:bodyPr/>
          <a:lstStyle/>
          <a:p>
            <a:fld id="{0AB147FC-06F7-4A76-A7BA-DE5749EA514A}" type="slidenum">
              <a:rPr lang="en-US" altLang="en-US" smtClean="0"/>
              <a:pPr/>
              <a:t>16</a:t>
            </a:fld>
            <a:endParaRPr lang="en-US" altLang="en-US" dirty="0"/>
          </a:p>
        </p:txBody>
      </p:sp>
      <p:sp>
        <p:nvSpPr>
          <p:cNvPr id="10" name="TextBox 9"/>
          <p:cNvSpPr txBox="1"/>
          <p:nvPr/>
        </p:nvSpPr>
        <p:spPr>
          <a:xfrm>
            <a:off x="5440969" y="4248101"/>
            <a:ext cx="624014" cy="707886"/>
          </a:xfrm>
          <a:prstGeom prst="rect">
            <a:avLst/>
          </a:prstGeom>
          <a:noFill/>
        </p:spPr>
        <p:txBody>
          <a:bodyPr wrap="square" rtlCol="0">
            <a:spAutoFit/>
          </a:bodyPr>
          <a:lstStyle/>
          <a:p>
            <a:r>
              <a:rPr lang="en-US" sz="4000" dirty="0" smtClean="0">
                <a:solidFill>
                  <a:srgbClr val="FF0000"/>
                </a:solidFill>
                <a:latin typeface="Wingdings"/>
                <a:ea typeface="Wingdings"/>
                <a:cs typeface="Wingdings"/>
                <a:sym typeface="Wingdings"/>
              </a:rPr>
              <a:t></a:t>
            </a:r>
            <a:endParaRPr lang="en-US" sz="4000" dirty="0">
              <a:solidFill>
                <a:srgbClr val="FF0000"/>
              </a:solidFill>
            </a:endParaRPr>
          </a:p>
        </p:txBody>
      </p:sp>
    </p:spTree>
    <p:extLst>
      <p:ext uri="{BB962C8B-B14F-4D97-AF65-F5344CB8AC3E}">
        <p14:creationId xmlns:p14="http://schemas.microsoft.com/office/powerpoint/2010/main" val="24590039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11-30 at 5.43.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794" y="17059"/>
            <a:ext cx="8637673" cy="3355145"/>
          </a:xfrm>
          <a:prstGeom prst="rect">
            <a:avLst/>
          </a:prstGeom>
        </p:spPr>
      </p:pic>
      <p:sp>
        <p:nvSpPr>
          <p:cNvPr id="6" name="TextBox 5"/>
          <p:cNvSpPr txBox="1"/>
          <p:nvPr/>
        </p:nvSpPr>
        <p:spPr>
          <a:xfrm>
            <a:off x="284639" y="3197024"/>
            <a:ext cx="8604828" cy="461665"/>
          </a:xfrm>
          <a:prstGeom prst="rect">
            <a:avLst/>
          </a:prstGeom>
          <a:noFill/>
        </p:spPr>
        <p:txBody>
          <a:bodyPr wrap="square" rtlCol="0">
            <a:spAutoFit/>
          </a:bodyPr>
          <a:lstStyle/>
          <a:p>
            <a:r>
              <a:rPr lang="en-US" sz="1200" b="1" i="1" dirty="0" smtClean="0"/>
              <a:t> SCHOOL NUMBER AND DATE WILL AUTOMATICALLY BE ADDED TO FILE NAME AFTER IT IS UPLOADED</a:t>
            </a:r>
          </a:p>
          <a:p>
            <a:endParaRPr lang="en-US" sz="1200" b="1" i="1" dirty="0"/>
          </a:p>
        </p:txBody>
      </p:sp>
      <p:pic>
        <p:nvPicPr>
          <p:cNvPr id="9" name="Picture 8" descr="Screen Shot 2015-11-30 at 5.43.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010" y="3471955"/>
            <a:ext cx="8473457" cy="2467782"/>
          </a:xfrm>
          <a:prstGeom prst="rect">
            <a:avLst/>
          </a:prstGeom>
        </p:spPr>
      </p:pic>
      <p:sp>
        <p:nvSpPr>
          <p:cNvPr id="10" name="TextBox 9"/>
          <p:cNvSpPr txBox="1"/>
          <p:nvPr/>
        </p:nvSpPr>
        <p:spPr>
          <a:xfrm>
            <a:off x="284639" y="6076536"/>
            <a:ext cx="8604828" cy="769441"/>
          </a:xfrm>
          <a:prstGeom prst="rect">
            <a:avLst/>
          </a:prstGeom>
          <a:noFill/>
        </p:spPr>
        <p:txBody>
          <a:bodyPr wrap="square" rtlCol="0">
            <a:spAutoFit/>
          </a:bodyPr>
          <a:lstStyle/>
          <a:p>
            <a:r>
              <a:rPr lang="en-US" sz="1100" b="1" i="1" u="sng" dirty="0" smtClean="0">
                <a:solidFill>
                  <a:srgbClr val="FF0000"/>
                </a:solidFill>
              </a:rPr>
              <a:t>DIRECTIONS:</a:t>
            </a:r>
          </a:p>
          <a:p>
            <a:pPr marL="228600" indent="-228600">
              <a:buAutoNum type="arabicPeriod"/>
            </a:pPr>
            <a:r>
              <a:rPr lang="en-US" sz="1100" b="1" i="1" dirty="0" smtClean="0">
                <a:solidFill>
                  <a:srgbClr val="FF0000"/>
                </a:solidFill>
              </a:rPr>
              <a:t>CLICK ON “</a:t>
            </a:r>
            <a:r>
              <a:rPr lang="en-US" sz="1100" b="1" i="1" dirty="0" smtClean="0">
                <a:solidFill>
                  <a:schemeClr val="tx2">
                    <a:lumMod val="75000"/>
                  </a:schemeClr>
                </a:solidFill>
              </a:rPr>
              <a:t>EDIT STANDARD</a:t>
            </a:r>
            <a:r>
              <a:rPr lang="en-US" sz="1100" b="1" i="1" dirty="0" smtClean="0">
                <a:solidFill>
                  <a:srgbClr val="FF0000"/>
                </a:solidFill>
              </a:rPr>
              <a:t>” TO ASSIGN STANDARD &amp; INDICATOR TO EACH ARTIFACT.</a:t>
            </a:r>
          </a:p>
          <a:p>
            <a:pPr marL="228600" indent="-228600">
              <a:buAutoNum type="arabicPeriod" startAt="2"/>
            </a:pPr>
            <a:r>
              <a:rPr lang="en-US" sz="1100" b="1" i="1" dirty="0" smtClean="0">
                <a:solidFill>
                  <a:srgbClr val="FF0000"/>
                </a:solidFill>
              </a:rPr>
              <a:t>RENAME OR DELETE ALL 2014-2015 ROLLED-OVER ARTIFACTS.</a:t>
            </a:r>
          </a:p>
          <a:p>
            <a:r>
              <a:rPr lang="en-US" sz="1100" b="1" i="1" dirty="0" smtClean="0">
                <a:solidFill>
                  <a:srgbClr val="FF0000"/>
                </a:solidFill>
              </a:rPr>
              <a:t>3. EACH ARTIFACT MUST HAVE 2015-2016 (OUR ACCREDITATION YEAR) ON IT.</a:t>
            </a:r>
            <a:endParaRPr lang="en-US" sz="1100" b="1" i="1" dirty="0">
              <a:solidFill>
                <a:srgbClr val="FF0000"/>
              </a:solidFill>
            </a:endParaRPr>
          </a:p>
        </p:txBody>
      </p:sp>
      <p:sp>
        <p:nvSpPr>
          <p:cNvPr id="2" name="Slide Number Placeholder 1"/>
          <p:cNvSpPr>
            <a:spLocks noGrp="1"/>
          </p:cNvSpPr>
          <p:nvPr>
            <p:ph type="sldNum" sz="quarter" idx="12"/>
          </p:nvPr>
        </p:nvSpPr>
        <p:spPr/>
        <p:txBody>
          <a:bodyPr/>
          <a:lstStyle/>
          <a:p>
            <a:fld id="{EB1B9C59-151E-4522-BDF9-B7DDF64BA387}" type="slidenum">
              <a:rPr lang="en-US" altLang="en-US" smtClean="0"/>
              <a:pPr/>
              <a:t>17</a:t>
            </a:fld>
            <a:endParaRPr lang="en-US" altLang="en-US" dirty="0"/>
          </a:p>
        </p:txBody>
      </p:sp>
      <p:sp>
        <p:nvSpPr>
          <p:cNvPr id="7" name="TextBox 6"/>
          <p:cNvSpPr txBox="1"/>
          <p:nvPr/>
        </p:nvSpPr>
        <p:spPr>
          <a:xfrm>
            <a:off x="7072165" y="3801023"/>
            <a:ext cx="624014" cy="707886"/>
          </a:xfrm>
          <a:prstGeom prst="rect">
            <a:avLst/>
          </a:prstGeom>
          <a:noFill/>
        </p:spPr>
        <p:txBody>
          <a:bodyPr wrap="square" rtlCol="0">
            <a:spAutoFit/>
          </a:bodyPr>
          <a:lstStyle/>
          <a:p>
            <a:r>
              <a:rPr lang="en-US" sz="4000" dirty="0" smtClean="0">
                <a:solidFill>
                  <a:srgbClr val="FF0000"/>
                </a:solidFill>
                <a:latin typeface="Wingdings"/>
                <a:ea typeface="Wingdings"/>
                <a:cs typeface="Wingdings"/>
                <a:sym typeface="Wingdings"/>
              </a:rPr>
              <a:t></a:t>
            </a:r>
            <a:endParaRPr lang="en-US" sz="4000" dirty="0">
              <a:solidFill>
                <a:srgbClr val="FF0000"/>
              </a:solidFill>
            </a:endParaRPr>
          </a:p>
        </p:txBody>
      </p:sp>
    </p:spTree>
    <p:extLst>
      <p:ext uri="{BB962C8B-B14F-4D97-AF65-F5344CB8AC3E}">
        <p14:creationId xmlns:p14="http://schemas.microsoft.com/office/powerpoint/2010/main" val="14011854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777281" y="1138667"/>
            <a:ext cx="6004518" cy="1174322"/>
          </a:xfrm>
        </p:spPr>
        <p:txBody>
          <a:bodyPr/>
          <a:lstStyle/>
          <a:p>
            <a:pPr algn="ctr"/>
            <a:r>
              <a:rPr lang="en-US" altLang="en-US" dirty="0" smtClean="0">
                <a:ea typeface="ＭＳ Ｐゴシック" pitchFamily="34" charset="-128"/>
              </a:rPr>
              <a:t>SUGGESTED ARTIFACTS</a:t>
            </a:r>
          </a:p>
        </p:txBody>
      </p:sp>
      <p:pic>
        <p:nvPicPr>
          <p:cNvPr id="16390" name="Content Placeholder 5" descr="BCPS Logo_reversed.ai"/>
          <p:cNvPicPr>
            <a:picLocks noGrp="1" noChangeAspect="1"/>
          </p:cNvPicPr>
          <p:nvPr>
            <p:ph sz="quarter" idx="13"/>
          </p:nvPr>
        </p:nvPicPr>
        <p:blipFill>
          <a:blip r:embed="rId2">
            <a:extLst>
              <a:ext uri="{28A0092B-C50C-407E-A947-70E740481C1C}">
                <a14:useLocalDpi xmlns:a14="http://schemas.microsoft.com/office/drawing/2010/main" val="0"/>
              </a:ext>
            </a:extLst>
          </a:blip>
          <a:srcRect l="2809" r="2809"/>
          <a:stretch>
            <a:fillRect/>
          </a:stretch>
        </p:blipFill>
        <p:spPr>
          <a:xfrm>
            <a:off x="6781800" y="982663"/>
            <a:ext cx="1560513" cy="1463675"/>
          </a:xfrm>
        </p:spPr>
      </p:pic>
      <p:sp>
        <p:nvSpPr>
          <p:cNvPr id="13" name="TextBox 12"/>
          <p:cNvSpPr txBox="1"/>
          <p:nvPr/>
        </p:nvSpPr>
        <p:spPr>
          <a:xfrm>
            <a:off x="339376" y="2682432"/>
            <a:ext cx="8462511" cy="3785652"/>
          </a:xfrm>
          <a:prstGeom prst="rect">
            <a:avLst/>
          </a:prstGeom>
          <a:noFill/>
        </p:spPr>
        <p:txBody>
          <a:bodyPr wrap="square" rtlCol="0">
            <a:spAutoFit/>
          </a:bodyPr>
          <a:lstStyle/>
          <a:p>
            <a:pPr algn="ctr"/>
            <a:r>
              <a:rPr lang="en-US" b="1" i="1" u="sng" dirty="0" smtClean="0"/>
              <a:t>Suggested Artifacts for Schools can be found a</a:t>
            </a:r>
            <a:r>
              <a:rPr lang="en-US" b="1" i="1" dirty="0" smtClean="0"/>
              <a:t>t:</a:t>
            </a:r>
            <a:endParaRPr lang="en-US" dirty="0" smtClean="0">
              <a:hlinkClick r:id="rId3"/>
            </a:endParaRPr>
          </a:p>
          <a:p>
            <a:pPr algn="ctr"/>
            <a:endParaRPr lang="en-US" sz="800" i="1" u="sng" dirty="0">
              <a:hlinkClick r:id="rId3"/>
            </a:endParaRPr>
          </a:p>
          <a:p>
            <a:pPr algn="ctr"/>
            <a:r>
              <a:rPr lang="en-US" i="1" dirty="0" smtClean="0">
                <a:hlinkClick r:id="rId3"/>
              </a:rPr>
              <a:t>http</a:t>
            </a:r>
            <a:r>
              <a:rPr lang="en-US" i="1" dirty="0">
                <a:hlinkClick r:id="rId3"/>
              </a:rPr>
              <a:t>://www.broward.k12.fl.us/accreditation/</a:t>
            </a:r>
            <a:r>
              <a:rPr lang="en-US" i="1" dirty="0" smtClean="0">
                <a:hlinkClick r:id="rId3"/>
              </a:rPr>
              <a:t>index.asp</a:t>
            </a:r>
            <a:endParaRPr lang="en-US" i="1" dirty="0" smtClean="0"/>
          </a:p>
          <a:p>
            <a:pPr algn="ctr"/>
            <a:r>
              <a:rPr lang="en-US" i="1" dirty="0" smtClean="0"/>
              <a:t>or</a:t>
            </a:r>
          </a:p>
          <a:p>
            <a:pPr algn="ctr"/>
            <a:r>
              <a:rPr lang="en-US" dirty="0">
                <a:hlinkClick r:id="rId4"/>
              </a:rPr>
              <a:t>http://extranet.advanc-ed.org/assist_resources_and_tools/</a:t>
            </a:r>
            <a:endParaRPr lang="en-US" dirty="0"/>
          </a:p>
          <a:p>
            <a:pPr algn="ctr"/>
            <a:endParaRPr lang="en-US" i="1" u="sng" dirty="0"/>
          </a:p>
          <a:p>
            <a:pPr algn="ctr"/>
            <a:r>
              <a:rPr lang="en-US" b="1" i="1" u="sng" dirty="0" smtClean="0"/>
              <a:t>FAQ: Are </a:t>
            </a:r>
            <a:r>
              <a:rPr lang="en-US" b="1" i="1" u="sng" dirty="0"/>
              <a:t>we limited in the evidence we supply to the list that is provided? </a:t>
            </a:r>
          </a:p>
          <a:p>
            <a:pPr algn="ctr"/>
            <a:endParaRPr lang="en-US" sz="800" dirty="0"/>
          </a:p>
          <a:p>
            <a:pPr algn="ctr"/>
            <a:r>
              <a:rPr lang="en-US" sz="1200" dirty="0"/>
              <a:t>	</a:t>
            </a:r>
            <a:r>
              <a:rPr lang="en-US" sz="1200" dirty="0" smtClean="0"/>
              <a:t>“No</a:t>
            </a:r>
            <a:r>
              <a:rPr lang="en-US" sz="1200" dirty="0"/>
              <a:t>. Institutions should feel free to include evidence outside of the list provided if they believe it is relevant to the indicator for which they are responding. Institutions should provide evidence they believe supports </a:t>
            </a:r>
            <a:endParaRPr lang="en-US" sz="1200" dirty="0" smtClean="0"/>
          </a:p>
          <a:p>
            <a:pPr algn="ctr"/>
            <a:r>
              <a:rPr lang="en-US" sz="1200" dirty="0" smtClean="0"/>
              <a:t>the </a:t>
            </a:r>
            <a:r>
              <a:rPr lang="en-US" sz="1200" dirty="0"/>
              <a:t>performance level they have selected for each indicator</a:t>
            </a:r>
            <a:r>
              <a:rPr lang="en-US" sz="1200" dirty="0" smtClean="0"/>
              <a:t>.”</a:t>
            </a:r>
          </a:p>
          <a:p>
            <a:pPr algn="ctr"/>
            <a:endParaRPr lang="en-US" sz="800" dirty="0"/>
          </a:p>
          <a:p>
            <a:pPr algn="ctr"/>
            <a:r>
              <a:rPr lang="en-US" sz="1600" b="1" i="1" u="sng" dirty="0"/>
              <a:t> </a:t>
            </a:r>
            <a:r>
              <a:rPr lang="en-US" b="1" i="1" u="sng" dirty="0"/>
              <a:t>Required</a:t>
            </a:r>
            <a:r>
              <a:rPr lang="en-US" b="1" i="1" dirty="0"/>
              <a:t>:  </a:t>
            </a:r>
          </a:p>
          <a:p>
            <a:pPr algn="ctr"/>
            <a:r>
              <a:rPr lang="en-US" sz="1600" b="1" i="1" dirty="0" smtClean="0"/>
              <a:t>•  One </a:t>
            </a:r>
            <a:r>
              <a:rPr lang="en-US" sz="1600" b="1" i="1" u="sng" dirty="0"/>
              <a:t>quality</a:t>
            </a:r>
            <a:r>
              <a:rPr lang="en-US" sz="1600" b="1" i="1" dirty="0"/>
              <a:t> artifact for each </a:t>
            </a:r>
            <a:r>
              <a:rPr lang="en-US" sz="1600" b="1" i="1" dirty="0" smtClean="0"/>
              <a:t>of the 33 indicators</a:t>
            </a:r>
          </a:p>
          <a:p>
            <a:pPr algn="ctr"/>
            <a:r>
              <a:rPr lang="en-US" sz="1600" b="1" i="1" dirty="0" smtClean="0"/>
              <a:t>•  One artifact may be used for more than one indicator</a:t>
            </a:r>
            <a:endParaRPr lang="en-US" sz="1600" b="1" i="1" dirty="0"/>
          </a:p>
          <a:p>
            <a:pPr algn="ctr"/>
            <a:r>
              <a:rPr lang="en-US" sz="1600" b="1" i="1" dirty="0" smtClean="0"/>
              <a:t>•  Any dated artifacts must have our Accreditation Year 2015-2016</a:t>
            </a:r>
            <a:endParaRPr lang="en-US" b="1" i="1" dirty="0"/>
          </a:p>
        </p:txBody>
      </p:sp>
      <p:sp>
        <p:nvSpPr>
          <p:cNvPr id="2" name="Slide Number Placeholder 1"/>
          <p:cNvSpPr>
            <a:spLocks noGrp="1"/>
          </p:cNvSpPr>
          <p:nvPr>
            <p:ph type="sldNum" sz="quarter" idx="16"/>
          </p:nvPr>
        </p:nvSpPr>
        <p:spPr/>
        <p:txBody>
          <a:bodyPr/>
          <a:lstStyle/>
          <a:p>
            <a:fld id="{3BFA1368-8184-48F2-A2DB-BB93239E07FA}" type="slidenum">
              <a:rPr lang="en-US" altLang="en-US" smtClean="0"/>
              <a:pPr/>
              <a:t>18</a:t>
            </a:fld>
            <a:endParaRPr lang="en-US" altLang="en-US" dirty="0"/>
          </a:p>
        </p:txBody>
      </p:sp>
    </p:spTree>
    <p:extLst>
      <p:ext uri="{BB962C8B-B14F-4D97-AF65-F5344CB8AC3E}">
        <p14:creationId xmlns:p14="http://schemas.microsoft.com/office/powerpoint/2010/main" val="13300317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98286" y="821153"/>
            <a:ext cx="5868815" cy="1620518"/>
          </a:xfrm>
        </p:spPr>
        <p:txBody>
          <a:bodyPr/>
          <a:lstStyle/>
          <a:p>
            <a:pPr algn="ctr"/>
            <a:r>
              <a:rPr lang="en-US" sz="4000" dirty="0" smtClean="0"/>
              <a:t>AdvancED ASSIST:</a:t>
            </a:r>
            <a:r>
              <a:rPr lang="en-US" sz="4800" dirty="0" smtClean="0"/>
              <a:t/>
            </a:r>
            <a:br>
              <a:rPr lang="en-US" sz="4800" dirty="0" smtClean="0"/>
            </a:br>
            <a:r>
              <a:rPr lang="en-US" sz="4000" i="1" dirty="0" smtClean="0"/>
              <a:t>PORTFOLIO FOR SCHOOLS</a:t>
            </a:r>
            <a:endParaRPr lang="en-US" sz="4000" i="1" dirty="0"/>
          </a:p>
        </p:txBody>
      </p:sp>
      <p:sp>
        <p:nvSpPr>
          <p:cNvPr id="10" name="Content Placeholder 9"/>
          <p:cNvSpPr>
            <a:spLocks noGrp="1"/>
          </p:cNvSpPr>
          <p:nvPr>
            <p:ph sz="half" idx="2"/>
          </p:nvPr>
        </p:nvSpPr>
        <p:spPr>
          <a:xfrm>
            <a:off x="131371" y="2507473"/>
            <a:ext cx="8769044" cy="777360"/>
          </a:xfrm>
        </p:spPr>
        <p:txBody>
          <a:bodyPr>
            <a:noAutofit/>
          </a:bodyPr>
          <a:lstStyle/>
          <a:p>
            <a:pPr marL="0" indent="0" algn="ctr">
              <a:buNone/>
            </a:pPr>
            <a:r>
              <a:rPr lang="en-US" sz="2000" dirty="0" smtClean="0">
                <a:latin typeface="Arial"/>
                <a:cs typeface="Arial"/>
              </a:rPr>
              <a:t>In </a:t>
            </a:r>
            <a:r>
              <a:rPr lang="en-US" sz="2000" b="1" dirty="0" smtClean="0">
                <a:solidFill>
                  <a:srgbClr val="FF0000"/>
                </a:solidFill>
                <a:latin typeface="Arial"/>
                <a:cs typeface="Arial"/>
              </a:rPr>
              <a:t>May 2016 </a:t>
            </a:r>
            <a:r>
              <a:rPr lang="en-US" sz="2000" dirty="0" smtClean="0">
                <a:latin typeface="Arial"/>
                <a:cs typeface="Arial"/>
              </a:rPr>
              <a:t>each school will be required to complete their </a:t>
            </a:r>
          </a:p>
          <a:p>
            <a:pPr marL="0" indent="0" algn="ctr">
              <a:buNone/>
            </a:pPr>
            <a:r>
              <a:rPr lang="en-US" sz="2000" dirty="0" smtClean="0">
                <a:latin typeface="Arial"/>
                <a:cs typeface="Arial"/>
              </a:rPr>
              <a:t>ASSIST Portfolio on the AdvancEd website:  </a:t>
            </a:r>
            <a:endParaRPr lang="en-US" sz="2000" dirty="0">
              <a:latin typeface="Arial"/>
              <a:cs typeface="Arial"/>
            </a:endParaRPr>
          </a:p>
        </p:txBody>
      </p:sp>
      <p:pic>
        <p:nvPicPr>
          <p:cNvPr id="14" name="Content Placeholder 5" descr="BCPS Logo_reversed.ai"/>
          <p:cNvPicPr>
            <a:picLocks noGrp="1" noChangeAspect="1"/>
          </p:cNvPicPr>
          <p:nvPr>
            <p:ph sz="quarter" idx="13"/>
          </p:nvPr>
        </p:nvPicPr>
        <p:blipFill>
          <a:blip r:embed="rId2">
            <a:extLst>
              <a:ext uri="{28A0092B-C50C-407E-A947-70E740481C1C}">
                <a14:useLocalDpi xmlns:a14="http://schemas.microsoft.com/office/drawing/2010/main" val="0"/>
              </a:ext>
            </a:extLst>
          </a:blip>
          <a:srcRect l="1032" r="1032"/>
          <a:stretch>
            <a:fillRect/>
          </a:stretch>
        </p:blipFill>
        <p:spPr/>
      </p:pic>
      <p:pic>
        <p:nvPicPr>
          <p:cNvPr id="2" name="Picture 1" descr="Screen Shot 2015-11-30 at 5.11.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6" y="3284833"/>
            <a:ext cx="8287349" cy="2729988"/>
          </a:xfrm>
          <a:prstGeom prst="rect">
            <a:avLst/>
          </a:prstGeom>
        </p:spPr>
      </p:pic>
      <p:sp>
        <p:nvSpPr>
          <p:cNvPr id="3" name="Slide Number Placeholder 2"/>
          <p:cNvSpPr>
            <a:spLocks noGrp="1"/>
          </p:cNvSpPr>
          <p:nvPr>
            <p:ph type="sldNum" sz="quarter" idx="16"/>
          </p:nvPr>
        </p:nvSpPr>
        <p:spPr/>
        <p:txBody>
          <a:bodyPr/>
          <a:lstStyle/>
          <a:p>
            <a:fld id="{C66D598E-204F-44FB-83A2-3D645C254B58}" type="slidenum">
              <a:rPr lang="en-US" altLang="en-US" smtClean="0"/>
              <a:pPr/>
              <a:t>19</a:t>
            </a:fld>
            <a:endParaRPr lang="en-US" altLang="en-US" dirty="0"/>
          </a:p>
        </p:txBody>
      </p:sp>
      <p:sp>
        <p:nvSpPr>
          <p:cNvPr id="4" name="TextBox 3"/>
          <p:cNvSpPr txBox="1"/>
          <p:nvPr/>
        </p:nvSpPr>
        <p:spPr>
          <a:xfrm>
            <a:off x="448852" y="6014821"/>
            <a:ext cx="8451563" cy="954107"/>
          </a:xfrm>
          <a:prstGeom prst="rect">
            <a:avLst/>
          </a:prstGeom>
          <a:noFill/>
        </p:spPr>
        <p:txBody>
          <a:bodyPr wrap="square" rtlCol="0">
            <a:spAutoFit/>
          </a:bodyPr>
          <a:lstStyle/>
          <a:p>
            <a:pPr algn="ctr"/>
            <a:r>
              <a:rPr lang="en-US" sz="1600" b="1" dirty="0" smtClean="0"/>
              <a:t>Schools cannot access the portfolio until AdvancEd makes it available in May 2016.</a:t>
            </a:r>
          </a:p>
          <a:p>
            <a:pPr algn="ctr"/>
            <a:endParaRPr lang="en-US" sz="800" b="1" dirty="0" smtClean="0"/>
          </a:p>
          <a:p>
            <a:pPr algn="ctr"/>
            <a:r>
              <a:rPr lang="en-US" sz="1600" b="1" dirty="0" err="1" smtClean="0"/>
              <a:t>AdvancEd</a:t>
            </a:r>
            <a:r>
              <a:rPr lang="en-US" sz="1600" b="1" dirty="0" smtClean="0"/>
              <a:t> Technical Assistance: 888-413-3669</a:t>
            </a:r>
          </a:p>
          <a:p>
            <a:pPr algn="ctr"/>
            <a:endParaRPr lang="en-US" sz="1600" b="1" dirty="0"/>
          </a:p>
        </p:txBody>
      </p:sp>
    </p:spTree>
    <p:extLst>
      <p:ext uri="{BB962C8B-B14F-4D97-AF65-F5344CB8AC3E}">
        <p14:creationId xmlns:p14="http://schemas.microsoft.com/office/powerpoint/2010/main" val="22388265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318" y="541532"/>
            <a:ext cx="9053682" cy="461665"/>
          </a:xfrm>
          <a:prstGeom prst="rect">
            <a:avLst/>
          </a:prstGeom>
          <a:noFill/>
        </p:spPr>
        <p:txBody>
          <a:bodyPr wrap="square" rtlCol="0">
            <a:spAutoFit/>
          </a:bodyPr>
          <a:lstStyle/>
          <a:p>
            <a:pPr algn="ctr"/>
            <a:r>
              <a:rPr lang="en-US" sz="2400" b="1" dirty="0" smtClean="0">
                <a:solidFill>
                  <a:srgbClr val="FF0000"/>
                </a:solidFill>
              </a:rPr>
              <a:t>THIS IS AN OUTLINE OF THE ASSIST SCHOOL PORTFOLIO</a:t>
            </a:r>
            <a:r>
              <a:rPr lang="en-US" sz="1600" b="1" dirty="0" smtClean="0">
                <a:solidFill>
                  <a:srgbClr val="FF0000"/>
                </a:solidFill>
              </a:rPr>
              <a:t>.</a:t>
            </a:r>
          </a:p>
        </p:txBody>
      </p:sp>
      <p:sp>
        <p:nvSpPr>
          <p:cNvPr id="4" name="Slide Number Placeholder 3"/>
          <p:cNvSpPr>
            <a:spLocks noGrp="1"/>
          </p:cNvSpPr>
          <p:nvPr>
            <p:ph type="sldNum" sz="quarter" idx="12"/>
          </p:nvPr>
        </p:nvSpPr>
        <p:spPr/>
        <p:txBody>
          <a:bodyPr/>
          <a:lstStyle/>
          <a:p>
            <a:fld id="{EB1B9C59-151E-4522-BDF9-B7DDF64BA387}" type="slidenum">
              <a:rPr lang="en-US" altLang="en-US" smtClean="0"/>
              <a:pPr/>
              <a:t>20</a:t>
            </a:fld>
            <a:endParaRPr lang="en-US" altLang="en-US" dirty="0"/>
          </a:p>
        </p:txBody>
      </p:sp>
      <p:pic>
        <p:nvPicPr>
          <p:cNvPr id="5" name="Picture 4" descr="Screen Shot 2015-12-04 at 5.31.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234" y="1601047"/>
            <a:ext cx="7158898" cy="4645086"/>
          </a:xfrm>
          <a:prstGeom prst="rect">
            <a:avLst/>
          </a:prstGeom>
        </p:spPr>
      </p:pic>
    </p:spTree>
    <p:extLst>
      <p:ext uri="{BB962C8B-B14F-4D97-AF65-F5344CB8AC3E}">
        <p14:creationId xmlns:p14="http://schemas.microsoft.com/office/powerpoint/2010/main" val="6153882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5400" dirty="0" smtClean="0"/>
              <a:t>NEW SBBC SIP</a:t>
            </a:r>
            <a:endParaRPr lang="en-US" sz="5400" dirty="0"/>
          </a:p>
        </p:txBody>
      </p:sp>
      <p:pic>
        <p:nvPicPr>
          <p:cNvPr id="6" name="Content Placeholder 8" descr="BCPS Logo_reversed.ai"/>
          <p:cNvPicPr>
            <a:picLocks noGrp="1" noChangeAspect="1"/>
          </p:cNvPicPr>
          <p:nvPr>
            <p:ph sz="quarter" idx="13"/>
          </p:nvPr>
        </p:nvPicPr>
        <p:blipFill>
          <a:blip r:embed="rId2">
            <a:extLst>
              <a:ext uri="{28A0092B-C50C-407E-A947-70E740481C1C}">
                <a14:useLocalDpi xmlns:a14="http://schemas.microsoft.com/office/drawing/2010/main" val="0"/>
              </a:ext>
            </a:extLst>
          </a:blip>
          <a:srcRect l="1032" r="1032"/>
          <a:stretch>
            <a:fillRect/>
          </a:stretch>
        </p:blipFill>
        <p:spPr>
          <a:xfrm>
            <a:off x="6777188" y="1019012"/>
            <a:ext cx="1586160" cy="1433608"/>
          </a:xfrm>
        </p:spPr>
      </p:pic>
      <p:sp>
        <p:nvSpPr>
          <p:cNvPr id="2" name="TextBox 1"/>
          <p:cNvSpPr txBox="1"/>
          <p:nvPr/>
        </p:nvSpPr>
        <p:spPr>
          <a:xfrm>
            <a:off x="218951" y="2649588"/>
            <a:ext cx="8670517" cy="4431983"/>
          </a:xfrm>
          <a:prstGeom prst="rect">
            <a:avLst/>
          </a:prstGeom>
          <a:noFill/>
        </p:spPr>
        <p:txBody>
          <a:bodyPr wrap="square" rtlCol="0">
            <a:spAutoFit/>
          </a:bodyPr>
          <a:lstStyle/>
          <a:p>
            <a:pPr algn="ctr"/>
            <a:r>
              <a:rPr lang="en-US" sz="2400" dirty="0" smtClean="0"/>
              <a:t>• The School Improvement Plan is a live, public document that will change throughout the year based on review by SAC</a:t>
            </a:r>
          </a:p>
          <a:p>
            <a:pPr algn="ctr"/>
            <a:endParaRPr lang="en-US" sz="2400" dirty="0"/>
          </a:p>
          <a:p>
            <a:pPr algn="ctr"/>
            <a:r>
              <a:rPr lang="en-US" sz="2400" dirty="0" smtClean="0"/>
              <a:t>• The </a:t>
            </a:r>
            <a:r>
              <a:rPr lang="en-US" sz="2400" dirty="0">
                <a:latin typeface="Arial"/>
                <a:cs typeface="Arial"/>
              </a:rPr>
              <a:t>m</a:t>
            </a:r>
            <a:r>
              <a:rPr lang="en-US" sz="2400" dirty="0" smtClean="0">
                <a:latin typeface="Arial"/>
                <a:cs typeface="Arial"/>
              </a:rPr>
              <a:t>ain purpose of SAC </a:t>
            </a:r>
            <a:r>
              <a:rPr lang="en-US" sz="2400" dirty="0">
                <a:latin typeface="Arial"/>
                <a:cs typeface="Arial"/>
              </a:rPr>
              <a:t>is </a:t>
            </a:r>
            <a:r>
              <a:rPr lang="en-US" sz="2400" dirty="0" smtClean="0">
                <a:latin typeface="Arial"/>
                <a:cs typeface="Arial"/>
              </a:rPr>
              <a:t>to focus on increasing student </a:t>
            </a:r>
            <a:r>
              <a:rPr lang="en-US" sz="2400" dirty="0">
                <a:latin typeface="Arial"/>
                <a:cs typeface="Arial"/>
              </a:rPr>
              <a:t>achievement through </a:t>
            </a:r>
            <a:r>
              <a:rPr lang="en-US" sz="2400" dirty="0" smtClean="0">
                <a:latin typeface="Arial"/>
                <a:cs typeface="Arial"/>
              </a:rPr>
              <a:t>school </a:t>
            </a:r>
            <a:r>
              <a:rPr lang="en-US" sz="2400" dirty="0">
                <a:latin typeface="Arial"/>
                <a:cs typeface="Arial"/>
              </a:rPr>
              <a:t>improvement</a:t>
            </a:r>
          </a:p>
          <a:p>
            <a:pPr algn="ctr"/>
            <a:endParaRPr lang="en-US" sz="2400" dirty="0"/>
          </a:p>
          <a:p>
            <a:pPr algn="ctr"/>
            <a:r>
              <a:rPr lang="en-US" sz="2400" dirty="0" smtClean="0"/>
              <a:t>•  The new SBBC School Improvement Plan can be </a:t>
            </a:r>
          </a:p>
          <a:p>
            <a:pPr algn="ctr"/>
            <a:r>
              <a:rPr lang="en-US" sz="2400" dirty="0" smtClean="0"/>
              <a:t>viewed by all stakeholders at:</a:t>
            </a:r>
          </a:p>
          <a:p>
            <a:pPr algn="ctr"/>
            <a:r>
              <a:rPr lang="en-US" sz="2400" dirty="0">
                <a:hlinkClick r:id="rId3"/>
              </a:rPr>
              <a:t>http://www.broward.k12.fl.us/ospa/</a:t>
            </a:r>
            <a:r>
              <a:rPr lang="en-US" sz="2400" dirty="0" smtClean="0">
                <a:hlinkClick r:id="rId3"/>
              </a:rPr>
              <a:t>select_school.asp</a:t>
            </a:r>
            <a:endParaRPr lang="en-US" sz="2400" dirty="0" smtClean="0"/>
          </a:p>
          <a:p>
            <a:pPr algn="ctr"/>
            <a:endParaRPr lang="en-US" sz="2400" dirty="0"/>
          </a:p>
          <a:p>
            <a:pPr algn="ctr"/>
            <a:endParaRPr lang="en-US" sz="2400" dirty="0" smtClean="0"/>
          </a:p>
          <a:p>
            <a:endParaRPr lang="en-US" dirty="0"/>
          </a:p>
        </p:txBody>
      </p:sp>
      <p:sp>
        <p:nvSpPr>
          <p:cNvPr id="3" name="Slide Number Placeholder 2"/>
          <p:cNvSpPr>
            <a:spLocks noGrp="1"/>
          </p:cNvSpPr>
          <p:nvPr>
            <p:ph type="sldNum" sz="quarter" idx="16"/>
          </p:nvPr>
        </p:nvSpPr>
        <p:spPr/>
        <p:txBody>
          <a:bodyPr/>
          <a:lstStyle/>
          <a:p>
            <a:fld id="{C66D598E-204F-44FB-83A2-3D645C254B58}" type="slidenum">
              <a:rPr lang="en-US" altLang="en-US" smtClean="0"/>
              <a:pPr/>
              <a:t>3</a:t>
            </a:fld>
            <a:endParaRPr lang="en-US" altLang="en-US" dirty="0"/>
          </a:p>
        </p:txBody>
      </p:sp>
    </p:spTree>
    <p:extLst>
      <p:ext uri="{BB962C8B-B14F-4D97-AF65-F5344CB8AC3E}">
        <p14:creationId xmlns:p14="http://schemas.microsoft.com/office/powerpoint/2010/main" val="1638122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98283" y="990753"/>
            <a:ext cx="5890713" cy="1363220"/>
          </a:xfrm>
        </p:spPr>
        <p:txBody>
          <a:bodyPr/>
          <a:lstStyle/>
          <a:p>
            <a:pPr algn="ctr"/>
            <a:r>
              <a:rPr lang="en-US" dirty="0"/>
              <a:t/>
            </a:r>
            <a:br>
              <a:rPr lang="en-US" dirty="0"/>
            </a:br>
            <a:r>
              <a:rPr lang="en-US" dirty="0"/>
              <a:t>AdvancED ASSIST:</a:t>
            </a:r>
            <a:br>
              <a:rPr lang="en-US" dirty="0"/>
            </a:br>
            <a:r>
              <a:rPr lang="en-US" i="1" dirty="0"/>
              <a:t>EXECUTIVE </a:t>
            </a:r>
            <a:r>
              <a:rPr lang="en-US" i="1" dirty="0" smtClean="0"/>
              <a:t>SUMMARY</a:t>
            </a:r>
            <a:r>
              <a:rPr lang="en-US" dirty="0" smtClean="0"/>
              <a:t/>
            </a:r>
            <a:br>
              <a:rPr lang="en-US" dirty="0" smtClean="0"/>
            </a:br>
            <a:endParaRPr lang="en-US" sz="4800" i="1" dirty="0"/>
          </a:p>
        </p:txBody>
      </p:sp>
      <p:sp>
        <p:nvSpPr>
          <p:cNvPr id="9" name="Text Placeholder 8"/>
          <p:cNvSpPr>
            <a:spLocks noGrp="1"/>
          </p:cNvSpPr>
          <p:nvPr>
            <p:ph type="body" idx="1"/>
          </p:nvPr>
        </p:nvSpPr>
        <p:spPr>
          <a:xfrm>
            <a:off x="798282" y="2529153"/>
            <a:ext cx="7558318" cy="996334"/>
          </a:xfrm>
        </p:spPr>
        <p:txBody>
          <a:bodyPr>
            <a:noAutofit/>
          </a:bodyPr>
          <a:lstStyle/>
          <a:p>
            <a:pPr algn="ctr"/>
            <a:r>
              <a:rPr lang="en-US" sz="2000" dirty="0" smtClean="0">
                <a:solidFill>
                  <a:srgbClr val="000000"/>
                </a:solidFill>
                <a:latin typeface="Arial"/>
                <a:cs typeface="Arial"/>
              </a:rPr>
              <a:t>THE EXECUTIVE SUMMARY WILL EVENTUALLY BE PART OF EACH SCHOOLS’ ASSIST PORTFOLIO</a:t>
            </a:r>
            <a:endParaRPr lang="en-US" sz="2000" dirty="0">
              <a:solidFill>
                <a:srgbClr val="000000"/>
              </a:solidFill>
              <a:latin typeface="Arial"/>
              <a:cs typeface="Arial"/>
            </a:endParaRPr>
          </a:p>
        </p:txBody>
      </p:sp>
      <p:pic>
        <p:nvPicPr>
          <p:cNvPr id="15" name="Content Placeholder 5" descr="BCPS Logo_reversed.ai"/>
          <p:cNvPicPr>
            <a:picLocks noGrp="1" noChangeAspect="1"/>
          </p:cNvPicPr>
          <p:nvPr>
            <p:ph sz="quarter" idx="13"/>
          </p:nvPr>
        </p:nvPicPr>
        <p:blipFill>
          <a:blip r:embed="rId2">
            <a:extLst>
              <a:ext uri="{28A0092B-C50C-407E-A947-70E740481C1C}">
                <a14:useLocalDpi xmlns:a14="http://schemas.microsoft.com/office/drawing/2010/main" val="0"/>
              </a:ext>
            </a:extLst>
          </a:blip>
          <a:srcRect l="1696" r="1696"/>
          <a:stretch>
            <a:fillRect/>
          </a:stretch>
        </p:blipFill>
        <p:spPr>
          <a:xfrm>
            <a:off x="6781800" y="990600"/>
            <a:ext cx="1574800" cy="1443038"/>
          </a:xfrm>
        </p:spPr>
      </p:pic>
      <p:pic>
        <p:nvPicPr>
          <p:cNvPr id="3" name="Picture 2" descr="Screen Shot 2015-11-30 at 4.25.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238" y="3525487"/>
            <a:ext cx="8655073" cy="2914868"/>
          </a:xfrm>
          <a:prstGeom prst="rect">
            <a:avLst/>
          </a:prstGeom>
        </p:spPr>
      </p:pic>
      <p:sp>
        <p:nvSpPr>
          <p:cNvPr id="2" name="Slide Number Placeholder 1"/>
          <p:cNvSpPr>
            <a:spLocks noGrp="1"/>
          </p:cNvSpPr>
          <p:nvPr>
            <p:ph type="sldNum" sz="quarter" idx="16"/>
          </p:nvPr>
        </p:nvSpPr>
        <p:spPr/>
        <p:txBody>
          <a:bodyPr/>
          <a:lstStyle/>
          <a:p>
            <a:fld id="{0AB147FC-06F7-4A76-A7BA-DE5749EA514A}" type="slidenum">
              <a:rPr lang="en-US" altLang="en-US" smtClean="0"/>
              <a:pPr/>
              <a:t>21</a:t>
            </a:fld>
            <a:endParaRPr lang="en-US" altLang="en-US" dirty="0"/>
          </a:p>
        </p:txBody>
      </p:sp>
      <p:sp>
        <p:nvSpPr>
          <p:cNvPr id="7" name="TextBox 6"/>
          <p:cNvSpPr txBox="1"/>
          <p:nvPr/>
        </p:nvSpPr>
        <p:spPr>
          <a:xfrm>
            <a:off x="1357506" y="2915942"/>
            <a:ext cx="624014" cy="707886"/>
          </a:xfrm>
          <a:prstGeom prst="rect">
            <a:avLst/>
          </a:prstGeom>
          <a:noFill/>
        </p:spPr>
        <p:txBody>
          <a:bodyPr wrap="square" rtlCol="0">
            <a:spAutoFit/>
          </a:bodyPr>
          <a:lstStyle/>
          <a:p>
            <a:r>
              <a:rPr lang="en-US" sz="4000" dirty="0" smtClean="0">
                <a:solidFill>
                  <a:srgbClr val="FF0000"/>
                </a:solidFill>
                <a:latin typeface="Wingdings"/>
                <a:ea typeface="Wingdings"/>
                <a:cs typeface="Wingdings"/>
                <a:sym typeface="Wingdings"/>
              </a:rPr>
              <a:t></a:t>
            </a:r>
            <a:endParaRPr lang="en-US" sz="4000" dirty="0">
              <a:solidFill>
                <a:srgbClr val="FF0000"/>
              </a:solidFill>
            </a:endParaRPr>
          </a:p>
        </p:txBody>
      </p:sp>
    </p:spTree>
    <p:extLst>
      <p:ext uri="{BB962C8B-B14F-4D97-AF65-F5344CB8AC3E}">
        <p14:creationId xmlns:p14="http://schemas.microsoft.com/office/powerpoint/2010/main" val="232061571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descr="BCPS Logo_reversed.ai"/>
          <p:cNvPicPr>
            <a:picLocks noGrp="1" noChangeAspect="1"/>
          </p:cNvPicPr>
          <p:nvPr>
            <p:ph sz="quarter" idx="13"/>
          </p:nvPr>
        </p:nvPicPr>
        <p:blipFill>
          <a:blip r:embed="rId3">
            <a:extLst>
              <a:ext uri="{28A0092B-C50C-407E-A947-70E740481C1C}">
                <a14:useLocalDpi xmlns:a14="http://schemas.microsoft.com/office/drawing/2010/main" val="0"/>
              </a:ext>
            </a:extLst>
          </a:blip>
          <a:srcRect l="1032" r="1032"/>
          <a:stretch>
            <a:fillRect/>
          </a:stretch>
        </p:blipFill>
        <p:spPr/>
      </p:pic>
      <p:sp>
        <p:nvSpPr>
          <p:cNvPr id="6" name="TextBox 5"/>
          <p:cNvSpPr txBox="1"/>
          <p:nvPr/>
        </p:nvSpPr>
        <p:spPr>
          <a:xfrm>
            <a:off x="350323" y="2780974"/>
            <a:ext cx="8517249" cy="3508653"/>
          </a:xfrm>
          <a:prstGeom prst="rect">
            <a:avLst/>
          </a:prstGeom>
          <a:noFill/>
        </p:spPr>
        <p:txBody>
          <a:bodyPr wrap="square" rtlCol="0">
            <a:spAutoFit/>
          </a:bodyPr>
          <a:lstStyle/>
          <a:p>
            <a:pPr algn="ctr"/>
            <a:r>
              <a:rPr lang="en-US" b="1" dirty="0" smtClean="0"/>
              <a:t>STEPS TO CREATE AN EXECUTIVE SUMMARY DRAFT</a:t>
            </a:r>
            <a:r>
              <a:rPr lang="en-US" sz="2000" b="1" dirty="0" smtClean="0"/>
              <a:t>:</a:t>
            </a:r>
          </a:p>
          <a:p>
            <a:pPr algn="ctr"/>
            <a:endParaRPr lang="en-US" sz="800" dirty="0"/>
          </a:p>
          <a:p>
            <a:r>
              <a:rPr lang="en-US" sz="1600" dirty="0" smtClean="0"/>
              <a:t>		    •  Log on </a:t>
            </a:r>
            <a:r>
              <a:rPr lang="en-US" sz="1600" dirty="0"/>
              <a:t>to</a:t>
            </a:r>
            <a:r>
              <a:rPr lang="en-US" sz="1600" dirty="0" smtClean="0"/>
              <a:t>:</a:t>
            </a:r>
          </a:p>
          <a:p>
            <a:r>
              <a:rPr lang="en-US" sz="1600" dirty="0" smtClean="0"/>
              <a:t>    			    </a:t>
            </a:r>
            <a:r>
              <a:rPr lang="en-US" sz="1600" dirty="0">
                <a:hlinkClick r:id="rId4"/>
              </a:rPr>
              <a:t>http://extranet.advanc-ed.org/school_resources_and_tools/</a:t>
            </a:r>
            <a:r>
              <a:rPr lang="en-US" sz="1600" dirty="0" smtClean="0">
                <a:hlinkClick r:id="rId4"/>
              </a:rPr>
              <a:t>index.html</a:t>
            </a:r>
            <a:endParaRPr lang="en-US" sz="1600" dirty="0" smtClean="0"/>
          </a:p>
          <a:p>
            <a:r>
              <a:rPr lang="en-US" sz="1600" smtClean="0"/>
              <a:t>  </a:t>
            </a:r>
            <a:endParaRPr lang="en-US" sz="1600" dirty="0" smtClean="0"/>
          </a:p>
          <a:p>
            <a:r>
              <a:rPr lang="en-US" sz="1600" dirty="0" smtClean="0"/>
              <a:t>	</a:t>
            </a:r>
            <a:r>
              <a:rPr lang="en-US" sz="1600" dirty="0"/>
              <a:t> </a:t>
            </a:r>
            <a:r>
              <a:rPr lang="en-US" sz="1600" dirty="0" smtClean="0"/>
              <a:t>            •  Under “</a:t>
            </a:r>
            <a:r>
              <a:rPr lang="en-US" sz="1600" i="1" dirty="0" smtClean="0"/>
              <a:t>Tools</a:t>
            </a:r>
            <a:r>
              <a:rPr lang="en-US" sz="1600" dirty="0" smtClean="0"/>
              <a:t>”  </a:t>
            </a:r>
            <a:r>
              <a:rPr lang="en-US" sz="1600" dirty="0"/>
              <a:t>c</a:t>
            </a:r>
            <a:r>
              <a:rPr lang="en-US" sz="1600" dirty="0" smtClean="0"/>
              <a:t>lick on “</a:t>
            </a:r>
            <a:r>
              <a:rPr lang="en-US" sz="1600" i="1" dirty="0" smtClean="0"/>
              <a:t>School Executive Summary Offline Template</a:t>
            </a:r>
            <a:r>
              <a:rPr lang="en-US" sz="1600" dirty="0" smtClean="0"/>
              <a:t>” </a:t>
            </a:r>
          </a:p>
          <a:p>
            <a:endParaRPr lang="en-US" sz="1600" dirty="0"/>
          </a:p>
          <a:p>
            <a:r>
              <a:rPr lang="en-US" sz="1600" dirty="0" smtClean="0"/>
              <a:t>		     •  Template will be downloaded to your computer</a:t>
            </a:r>
            <a:r>
              <a:rPr lang="en-US" sz="2000" dirty="0" smtClean="0"/>
              <a:t>.</a:t>
            </a:r>
          </a:p>
          <a:p>
            <a:endParaRPr lang="en-US" sz="2000" b="1" i="1" dirty="0" smtClean="0">
              <a:solidFill>
                <a:srgbClr val="0000FF"/>
              </a:solidFill>
            </a:endParaRPr>
          </a:p>
          <a:p>
            <a:endParaRPr lang="en-US" sz="2000" b="1" i="1" dirty="0">
              <a:solidFill>
                <a:srgbClr val="0000FF"/>
              </a:solidFill>
            </a:endParaRPr>
          </a:p>
          <a:p>
            <a:pPr algn="ctr"/>
            <a:r>
              <a:rPr lang="en-US" b="1" dirty="0" smtClean="0"/>
              <a:t> EACH SCHOOL’S COMPLETED DRAFT EXECUTIVE SUMMARIES WILL BE REVIEWED BY OSPA INSTRUCTIONAL FACILITATORS </a:t>
            </a:r>
          </a:p>
          <a:p>
            <a:pPr algn="ctr"/>
            <a:r>
              <a:rPr lang="en-US" b="1" dirty="0" smtClean="0"/>
              <a:t>AT THE NEXT SCHOOL IMPROVEMENT TRAINING IN FEBRUARY</a:t>
            </a:r>
            <a:endParaRPr lang="en-US" b="1" dirty="0"/>
          </a:p>
        </p:txBody>
      </p:sp>
      <p:sp>
        <p:nvSpPr>
          <p:cNvPr id="10" name="TextBox 9"/>
          <p:cNvSpPr txBox="1"/>
          <p:nvPr/>
        </p:nvSpPr>
        <p:spPr>
          <a:xfrm>
            <a:off x="864862" y="1138666"/>
            <a:ext cx="5714658" cy="1323439"/>
          </a:xfrm>
          <a:prstGeom prst="rect">
            <a:avLst/>
          </a:prstGeom>
          <a:noFill/>
        </p:spPr>
        <p:txBody>
          <a:bodyPr wrap="square" rtlCol="0">
            <a:spAutoFit/>
          </a:bodyPr>
          <a:lstStyle/>
          <a:p>
            <a:pPr algn="ctr"/>
            <a:r>
              <a:rPr lang="en-US" sz="4400" b="1" dirty="0" smtClean="0">
                <a:solidFill>
                  <a:schemeClr val="bg1"/>
                </a:solidFill>
                <a:latin typeface="+mj-lt"/>
              </a:rPr>
              <a:t>EXECUTIVE SUMMARY:</a:t>
            </a:r>
          </a:p>
          <a:p>
            <a:pPr algn="ctr"/>
            <a:r>
              <a:rPr lang="en-US" sz="3600" b="1" i="1" dirty="0" smtClean="0">
                <a:solidFill>
                  <a:schemeClr val="bg1"/>
                </a:solidFill>
                <a:latin typeface="+mj-lt"/>
              </a:rPr>
              <a:t>CREATE A DRAFT</a:t>
            </a:r>
          </a:p>
        </p:txBody>
      </p:sp>
      <p:sp>
        <p:nvSpPr>
          <p:cNvPr id="2" name="Slide Number Placeholder 1"/>
          <p:cNvSpPr>
            <a:spLocks noGrp="1"/>
          </p:cNvSpPr>
          <p:nvPr>
            <p:ph type="sldNum" sz="quarter" idx="16"/>
          </p:nvPr>
        </p:nvSpPr>
        <p:spPr/>
        <p:txBody>
          <a:bodyPr/>
          <a:lstStyle/>
          <a:p>
            <a:fld id="{C66D598E-204F-44FB-83A2-3D645C254B58}" type="slidenum">
              <a:rPr lang="en-US" altLang="en-US" smtClean="0"/>
              <a:pPr/>
              <a:t>22</a:t>
            </a:fld>
            <a:endParaRPr lang="en-US" altLang="en-US" dirty="0"/>
          </a:p>
        </p:txBody>
      </p:sp>
    </p:spTree>
    <p:extLst>
      <p:ext uri="{BB962C8B-B14F-4D97-AF65-F5344CB8AC3E}">
        <p14:creationId xmlns:p14="http://schemas.microsoft.com/office/powerpoint/2010/main" val="14749913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1B9C59-151E-4522-BDF9-B7DDF64BA387}" type="slidenum">
              <a:rPr lang="en-US" altLang="en-US" smtClean="0"/>
              <a:pPr/>
              <a:t>23</a:t>
            </a:fld>
            <a:endParaRPr lang="en-US" altLang="en-US" dirty="0"/>
          </a:p>
        </p:txBody>
      </p:sp>
      <p:pic>
        <p:nvPicPr>
          <p:cNvPr id="6" name="Picture 5" descr="Screen Shot 2015-12-04 at 5.57.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872" y="0"/>
            <a:ext cx="6984581" cy="6858000"/>
          </a:xfrm>
          <a:prstGeom prst="rect">
            <a:avLst/>
          </a:prstGeom>
        </p:spPr>
      </p:pic>
    </p:spTree>
    <p:extLst>
      <p:ext uri="{BB962C8B-B14F-4D97-AF65-F5344CB8AC3E}">
        <p14:creationId xmlns:p14="http://schemas.microsoft.com/office/powerpoint/2010/main" val="6153996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B1B9C59-151E-4522-BDF9-B7DDF64BA387}" type="slidenum">
              <a:rPr lang="en-US" altLang="en-US" smtClean="0"/>
              <a:pPr/>
              <a:t>24</a:t>
            </a:fld>
            <a:endParaRPr lang="en-US" altLang="en-US" dirty="0"/>
          </a:p>
        </p:txBody>
      </p:sp>
      <p:pic>
        <p:nvPicPr>
          <p:cNvPr id="6" name="Picture 5" descr="Screen Shot 2015-12-04 at 6.00.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131300" cy="5905500"/>
          </a:xfrm>
          <a:prstGeom prst="rect">
            <a:avLst/>
          </a:prstGeom>
        </p:spPr>
      </p:pic>
    </p:spTree>
    <p:extLst>
      <p:ext uri="{BB962C8B-B14F-4D97-AF65-F5344CB8AC3E}">
        <p14:creationId xmlns:p14="http://schemas.microsoft.com/office/powerpoint/2010/main" val="145924320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518683" y="864948"/>
            <a:ext cx="6263117" cy="1568690"/>
          </a:xfrm>
        </p:spPr>
        <p:txBody>
          <a:bodyPr/>
          <a:lstStyle/>
          <a:p>
            <a:pPr algn="ctr"/>
            <a:r>
              <a:rPr lang="en-US" sz="4000" dirty="0"/>
              <a:t>INFORMATION FOR THE </a:t>
            </a:r>
            <a:br>
              <a:rPr lang="en-US" sz="4000" dirty="0"/>
            </a:br>
            <a:r>
              <a:rPr lang="en-US" sz="4000" dirty="0"/>
              <a:t>EXECUTIVE SUMMARY</a:t>
            </a:r>
            <a:endParaRPr lang="en-US" altLang="en-US" sz="4000" dirty="0" smtClean="0">
              <a:ea typeface="ＭＳ Ｐゴシック" pitchFamily="34" charset="-128"/>
            </a:endParaRPr>
          </a:p>
        </p:txBody>
      </p:sp>
      <p:pic>
        <p:nvPicPr>
          <p:cNvPr id="18438" name="Content Placeholder 6" descr="BCPS Logo_reversed.ai"/>
          <p:cNvPicPr>
            <a:picLocks noGrp="1" noChangeAspect="1"/>
          </p:cNvPicPr>
          <p:nvPr>
            <p:ph sz="quarter" idx="13"/>
          </p:nvPr>
        </p:nvPicPr>
        <p:blipFill>
          <a:blip r:embed="rId2">
            <a:extLst>
              <a:ext uri="{28A0092B-C50C-407E-A947-70E740481C1C}">
                <a14:useLocalDpi xmlns:a14="http://schemas.microsoft.com/office/drawing/2010/main" val="0"/>
              </a:ext>
            </a:extLst>
          </a:blip>
          <a:srcRect l="1695" r="1695"/>
          <a:stretch>
            <a:fillRect/>
          </a:stretch>
        </p:blipFill>
        <p:spPr>
          <a:xfrm>
            <a:off x="6781800" y="990600"/>
            <a:ext cx="1574800" cy="1443038"/>
          </a:xfrm>
        </p:spPr>
      </p:pic>
      <p:sp>
        <p:nvSpPr>
          <p:cNvPr id="2" name="TextBox 1"/>
          <p:cNvSpPr txBox="1"/>
          <p:nvPr/>
        </p:nvSpPr>
        <p:spPr>
          <a:xfrm>
            <a:off x="755385" y="2548800"/>
            <a:ext cx="7502686" cy="4062651"/>
          </a:xfrm>
          <a:prstGeom prst="rect">
            <a:avLst/>
          </a:prstGeom>
          <a:noFill/>
        </p:spPr>
        <p:txBody>
          <a:bodyPr wrap="square" rtlCol="0">
            <a:spAutoFit/>
          </a:bodyPr>
          <a:lstStyle/>
          <a:p>
            <a:pPr algn="ctr"/>
            <a:r>
              <a:rPr lang="en-US" sz="2400" b="1" i="1" u="sng" dirty="0" smtClean="0">
                <a:solidFill>
                  <a:srgbClr val="FF0000"/>
                </a:solidFill>
              </a:rPr>
              <a:t>RESOURCES </a:t>
            </a:r>
          </a:p>
          <a:p>
            <a:pPr algn="ctr"/>
            <a:endParaRPr lang="en-US" b="1" u="sng" dirty="0" smtClean="0"/>
          </a:p>
          <a:p>
            <a:pPr algn="ctr"/>
            <a:r>
              <a:rPr lang="en-US" b="1" dirty="0" smtClean="0"/>
              <a:t>Broward Schools Website </a:t>
            </a:r>
            <a:r>
              <a:rPr lang="en-US" b="1" dirty="0"/>
              <a:t>- </a:t>
            </a:r>
            <a:r>
              <a:rPr lang="en-US" b="1" dirty="0">
                <a:hlinkClick r:id="rId3"/>
              </a:rPr>
              <a:t>http://www.browardschools.com/School-</a:t>
            </a:r>
            <a:r>
              <a:rPr lang="en-US" b="1" dirty="0" smtClean="0">
                <a:hlinkClick r:id="rId3"/>
              </a:rPr>
              <a:t>Info</a:t>
            </a:r>
            <a:endParaRPr lang="en-US" b="1" dirty="0" smtClean="0"/>
          </a:p>
          <a:p>
            <a:pPr algn="ctr"/>
            <a:endParaRPr lang="en-US" dirty="0"/>
          </a:p>
          <a:p>
            <a:pPr algn="ctr"/>
            <a:r>
              <a:rPr lang="en-US" b="1" dirty="0"/>
              <a:t>FLDOE Annual SPAR Report - </a:t>
            </a:r>
            <a:r>
              <a:rPr lang="en-US" b="1" u="sng" dirty="0">
                <a:hlinkClick r:id="rId4"/>
              </a:rPr>
              <a:t>http://doeweb-prd.doe.state.fl.us/eds/nclbspar/</a:t>
            </a:r>
            <a:r>
              <a:rPr lang="en-US" b="1" u="sng" dirty="0" smtClean="0">
                <a:hlinkClick r:id="rId4"/>
              </a:rPr>
              <a:t>index.cfm</a:t>
            </a:r>
            <a:endParaRPr lang="en-US" b="1" u="sng" dirty="0" smtClean="0"/>
          </a:p>
          <a:p>
            <a:pPr algn="ctr"/>
            <a:endParaRPr lang="en-US" dirty="0"/>
          </a:p>
          <a:p>
            <a:pPr algn="ctr"/>
            <a:r>
              <a:rPr lang="en-US" b="1" dirty="0"/>
              <a:t>Florida Continuous Management System (CIMS) Report - </a:t>
            </a:r>
            <a:r>
              <a:rPr lang="en-US" b="1" u="sng" dirty="0">
                <a:hlinkClick r:id="rId5"/>
              </a:rPr>
              <a:t>https://www.floridacims.org/districts/</a:t>
            </a:r>
            <a:r>
              <a:rPr lang="en-US" b="1" u="sng" dirty="0" smtClean="0">
                <a:hlinkClick r:id="rId5"/>
              </a:rPr>
              <a:t>broward</a:t>
            </a:r>
            <a:endParaRPr lang="en-US" b="1" u="sng" dirty="0" smtClean="0"/>
          </a:p>
          <a:p>
            <a:pPr algn="ctr"/>
            <a:r>
              <a:rPr lang="en-US" sz="1600" b="1" dirty="0" smtClean="0"/>
              <a:t>Logon: Principal email  Password: </a:t>
            </a:r>
            <a:r>
              <a:rPr lang="en-US" sz="1600" b="1" dirty="0" err="1" smtClean="0"/>
              <a:t>broward</a:t>
            </a:r>
            <a:endParaRPr lang="en-US" sz="1600" b="1" dirty="0" smtClean="0"/>
          </a:p>
          <a:p>
            <a:pPr algn="ctr"/>
            <a:endParaRPr lang="en-US" sz="1600" b="1" dirty="0"/>
          </a:p>
          <a:p>
            <a:pPr algn="ctr"/>
            <a:r>
              <a:rPr lang="en-US" b="1" u="sng" dirty="0" smtClean="0"/>
              <a:t>SAMPLE EXECUTIVE SUMMARY</a:t>
            </a:r>
          </a:p>
          <a:p>
            <a:pPr algn="ctr"/>
            <a:r>
              <a:rPr lang="en-US" b="1" dirty="0" smtClean="0"/>
              <a:t>Online Search – </a:t>
            </a:r>
            <a:r>
              <a:rPr lang="en-US" b="1" i="1" dirty="0" smtClean="0"/>
              <a:t>AdvancED Executive Summary</a:t>
            </a:r>
            <a:endParaRPr lang="en-US" dirty="0"/>
          </a:p>
        </p:txBody>
      </p:sp>
      <p:sp>
        <p:nvSpPr>
          <p:cNvPr id="3" name="Slide Number Placeholder 2"/>
          <p:cNvSpPr>
            <a:spLocks noGrp="1"/>
          </p:cNvSpPr>
          <p:nvPr>
            <p:ph type="sldNum" sz="quarter" idx="16"/>
          </p:nvPr>
        </p:nvSpPr>
        <p:spPr/>
        <p:txBody>
          <a:bodyPr/>
          <a:lstStyle/>
          <a:p>
            <a:fld id="{0AB147FC-06F7-4A76-A7BA-DE5749EA514A}" type="slidenum">
              <a:rPr lang="en-US" altLang="en-US" smtClean="0"/>
              <a:pPr/>
              <a:t>25</a:t>
            </a:fld>
            <a:endParaRPr lang="en-US" altLang="en-US" dirty="0"/>
          </a:p>
        </p:txBody>
      </p:sp>
    </p:spTree>
    <p:extLst>
      <p:ext uri="{BB962C8B-B14F-4D97-AF65-F5344CB8AC3E}">
        <p14:creationId xmlns:p14="http://schemas.microsoft.com/office/powerpoint/2010/main" val="361476356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76288" y="962025"/>
            <a:ext cx="3976687" cy="566738"/>
          </a:xfrm>
        </p:spPr>
        <p:txBody>
          <a:bodyPr/>
          <a:lstStyle/>
          <a:p>
            <a:r>
              <a:rPr lang="en-US" altLang="en-US" sz="4000" dirty="0" smtClean="0">
                <a:ea typeface="ＭＳ Ｐゴシック" pitchFamily="34" charset="-128"/>
              </a:rPr>
              <a:t>THANK YOU!</a:t>
            </a:r>
          </a:p>
        </p:txBody>
      </p:sp>
      <p:pic>
        <p:nvPicPr>
          <p:cNvPr id="19458" name="Picture Placeholder 4" descr="Back Cover.jpg"/>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2466975" y="2078038"/>
            <a:ext cx="4572000" cy="2286000"/>
          </a:xfrm>
        </p:spPr>
      </p:pic>
      <p:sp>
        <p:nvSpPr>
          <p:cNvPr id="19459" name="Text Placeholder 3"/>
          <p:cNvSpPr>
            <a:spLocks noGrp="1"/>
          </p:cNvSpPr>
          <p:nvPr>
            <p:ph type="body" sz="half" idx="2"/>
          </p:nvPr>
        </p:nvSpPr>
        <p:spPr>
          <a:xfrm>
            <a:off x="2466976" y="4631307"/>
            <a:ext cx="6059488" cy="580280"/>
          </a:xfrm>
        </p:spPr>
        <p:txBody>
          <a:bodyPr/>
          <a:lstStyle/>
          <a:p>
            <a:r>
              <a:rPr lang="en-US" altLang="en-US" i="1" dirty="0" smtClean="0">
                <a:ea typeface="ＭＳ Ｐゴシック" pitchFamily="34" charset="-128"/>
              </a:rPr>
              <a:t>Please call us if you need assistance:  </a:t>
            </a:r>
          </a:p>
          <a:p>
            <a:r>
              <a:rPr lang="en-US" altLang="en-US" sz="1600" b="1" dirty="0" smtClean="0">
                <a:ea typeface="ＭＳ Ｐゴシック" pitchFamily="34" charset="-128"/>
              </a:rPr>
              <a:t>Office of Service Quality    754-321-3850</a:t>
            </a:r>
          </a:p>
        </p:txBody>
      </p:sp>
      <p:sp>
        <p:nvSpPr>
          <p:cNvPr id="2" name="Slide Number Placeholder 1"/>
          <p:cNvSpPr>
            <a:spLocks noGrp="1"/>
          </p:cNvSpPr>
          <p:nvPr>
            <p:ph type="sldNum" sz="quarter" idx="12"/>
          </p:nvPr>
        </p:nvSpPr>
        <p:spPr/>
        <p:txBody>
          <a:bodyPr/>
          <a:lstStyle/>
          <a:p>
            <a:fld id="{FF879447-9CCC-4695-816C-0C6D3C2634DD}" type="slidenum">
              <a:rPr lang="en-US" altLang="en-US" smtClean="0"/>
              <a:pPr/>
              <a:t>26</a:t>
            </a:fld>
            <a:endParaRPr lang="en-US" alt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B1B9C59-151E-4522-BDF9-B7DDF64BA387}" type="slidenum">
              <a:rPr lang="en-US" altLang="en-US" smtClean="0"/>
              <a:pPr/>
              <a:t>4</a:t>
            </a:fld>
            <a:endParaRPr lang="en-US" altLang="en-US" dirty="0"/>
          </a:p>
        </p:txBody>
      </p:sp>
      <p:pic>
        <p:nvPicPr>
          <p:cNvPr id="3" name="Picture 2" descr="Screen Shot 2015-12-06 at 10.55.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466188"/>
          </a:xfrm>
          <a:prstGeom prst="rect">
            <a:avLst/>
          </a:prstGeom>
        </p:spPr>
      </p:pic>
      <p:sp>
        <p:nvSpPr>
          <p:cNvPr id="5" name="TextBox 4"/>
          <p:cNvSpPr txBox="1"/>
          <p:nvPr/>
        </p:nvSpPr>
        <p:spPr>
          <a:xfrm>
            <a:off x="7871339" y="3908690"/>
            <a:ext cx="815461" cy="707886"/>
          </a:xfrm>
          <a:prstGeom prst="rect">
            <a:avLst/>
          </a:prstGeom>
          <a:noFill/>
        </p:spPr>
        <p:txBody>
          <a:bodyPr wrap="square" rtlCol="0">
            <a:spAutoFit/>
          </a:bodyPr>
          <a:lstStyle/>
          <a:p>
            <a:r>
              <a:rPr lang="en-US" sz="4000" dirty="0" smtClean="0">
                <a:solidFill>
                  <a:srgbClr val="FF0000"/>
                </a:solidFill>
                <a:latin typeface="Wingdings"/>
                <a:ea typeface="Wingdings"/>
                <a:cs typeface="Wingdings"/>
                <a:sym typeface="Wingdings"/>
              </a:rPr>
              <a:t></a:t>
            </a:r>
            <a:endParaRPr lang="en-US" sz="4000" dirty="0">
              <a:solidFill>
                <a:srgbClr val="FF0000"/>
              </a:solidFill>
            </a:endParaRPr>
          </a:p>
        </p:txBody>
      </p:sp>
    </p:spTree>
    <p:extLst>
      <p:ext uri="{BB962C8B-B14F-4D97-AF65-F5344CB8AC3E}">
        <p14:creationId xmlns:p14="http://schemas.microsoft.com/office/powerpoint/2010/main" val="21077126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B1B9C59-151E-4522-BDF9-B7DDF64BA387}" type="slidenum">
              <a:rPr lang="en-US" altLang="en-US" smtClean="0"/>
              <a:pPr/>
              <a:t>5</a:t>
            </a:fld>
            <a:endParaRPr lang="en-US" altLang="en-US" dirty="0"/>
          </a:p>
        </p:txBody>
      </p:sp>
      <p:pic>
        <p:nvPicPr>
          <p:cNvPr id="3" name="Picture 2" descr="Screen Shot 2015-12-06 at 10.51.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81" y="-76641"/>
            <a:ext cx="9145763" cy="6153177"/>
          </a:xfrm>
          <a:prstGeom prst="rect">
            <a:avLst/>
          </a:prstGeom>
        </p:spPr>
      </p:pic>
      <p:sp>
        <p:nvSpPr>
          <p:cNvPr id="4" name="TextBox 3"/>
          <p:cNvSpPr txBox="1"/>
          <p:nvPr/>
        </p:nvSpPr>
        <p:spPr>
          <a:xfrm>
            <a:off x="5101593" y="3412414"/>
            <a:ext cx="624014" cy="707886"/>
          </a:xfrm>
          <a:prstGeom prst="rect">
            <a:avLst/>
          </a:prstGeom>
          <a:noFill/>
        </p:spPr>
        <p:txBody>
          <a:bodyPr wrap="square" rtlCol="0">
            <a:spAutoFit/>
          </a:bodyPr>
          <a:lstStyle/>
          <a:p>
            <a:r>
              <a:rPr lang="en-US" sz="4000" dirty="0" smtClean="0">
                <a:solidFill>
                  <a:srgbClr val="FF0000"/>
                </a:solidFill>
                <a:latin typeface="Wingdings"/>
                <a:ea typeface="Wingdings"/>
                <a:cs typeface="Wingdings"/>
                <a:sym typeface="Wingdings"/>
              </a:rPr>
              <a:t></a:t>
            </a:r>
            <a:endParaRPr lang="en-US" sz="4000" dirty="0">
              <a:solidFill>
                <a:srgbClr val="FF0000"/>
              </a:solidFill>
            </a:endParaRPr>
          </a:p>
        </p:txBody>
      </p:sp>
    </p:spTree>
    <p:extLst>
      <p:ext uri="{BB962C8B-B14F-4D97-AF65-F5344CB8AC3E}">
        <p14:creationId xmlns:p14="http://schemas.microsoft.com/office/powerpoint/2010/main" val="11123114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2590800" y="4727463"/>
            <a:ext cx="45719" cy="45719"/>
          </a:xfrm>
        </p:spPr>
        <p:txBody>
          <a:bodyPr/>
          <a:lstStyle/>
          <a:p>
            <a:endParaRPr lang="en-US" dirty="0"/>
          </a:p>
        </p:txBody>
      </p:sp>
      <p:sp>
        <p:nvSpPr>
          <p:cNvPr id="10" name="TextBox 9"/>
          <p:cNvSpPr txBox="1"/>
          <p:nvPr/>
        </p:nvSpPr>
        <p:spPr>
          <a:xfrm>
            <a:off x="667806" y="2288280"/>
            <a:ext cx="2274114" cy="1754327"/>
          </a:xfrm>
          <a:prstGeom prst="rect">
            <a:avLst/>
          </a:prstGeom>
          <a:noFill/>
        </p:spPr>
        <p:txBody>
          <a:bodyPr wrap="square" rtlCol="0">
            <a:spAutoFit/>
          </a:bodyPr>
          <a:lstStyle/>
          <a:p>
            <a:pPr algn="ctr"/>
            <a:r>
              <a:rPr lang="en-US" altLang="en-US" sz="3600" b="1" dirty="0" smtClean="0">
                <a:solidFill>
                  <a:srgbClr val="F5F5F5"/>
                </a:solidFill>
                <a:latin typeface="+mj-lt"/>
                <a:cs typeface="Arial Narrow Bold"/>
              </a:rPr>
              <a:t>USER</a:t>
            </a:r>
          </a:p>
          <a:p>
            <a:pPr algn="ctr"/>
            <a:r>
              <a:rPr lang="en-US" altLang="en-US" sz="3600" b="1" dirty="0">
                <a:solidFill>
                  <a:srgbClr val="F5F5F5"/>
                </a:solidFill>
                <a:latin typeface="+mj-lt"/>
                <a:cs typeface="Arial Narrow Bold"/>
              </a:rPr>
              <a:t> </a:t>
            </a:r>
            <a:r>
              <a:rPr lang="en-US" altLang="en-US" sz="3600" b="1" dirty="0" smtClean="0">
                <a:solidFill>
                  <a:srgbClr val="F5F5F5"/>
                </a:solidFill>
                <a:latin typeface="+mj-lt"/>
                <a:cs typeface="Arial Narrow Bold"/>
              </a:rPr>
              <a:t>FRIENDLY </a:t>
            </a:r>
          </a:p>
          <a:p>
            <a:pPr algn="ctr"/>
            <a:r>
              <a:rPr lang="en-US" sz="3600" b="1" dirty="0" smtClean="0">
                <a:solidFill>
                  <a:srgbClr val="F5F5F5"/>
                </a:solidFill>
                <a:latin typeface="+mj-lt"/>
                <a:cs typeface="Arial Narrow Bold"/>
              </a:rPr>
              <a:t>LAYOUT</a:t>
            </a:r>
            <a:endParaRPr lang="en-US" sz="3600" b="1" dirty="0">
              <a:solidFill>
                <a:srgbClr val="F5F5F5"/>
              </a:solidFill>
              <a:latin typeface="+mj-lt"/>
            </a:endParaRPr>
          </a:p>
        </p:txBody>
      </p:sp>
      <p:pic>
        <p:nvPicPr>
          <p:cNvPr id="2" name="Picture 1" descr="Screen Shot 2015-11-24 at 3.59.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1920" y="193945"/>
            <a:ext cx="5014009" cy="6359482"/>
          </a:xfrm>
          <a:prstGeom prst="rect">
            <a:avLst/>
          </a:prstGeom>
        </p:spPr>
      </p:pic>
      <p:sp>
        <p:nvSpPr>
          <p:cNvPr id="3" name="Slide Number Placeholder 2"/>
          <p:cNvSpPr>
            <a:spLocks noGrp="1"/>
          </p:cNvSpPr>
          <p:nvPr>
            <p:ph type="sldNum" sz="quarter" idx="12"/>
          </p:nvPr>
        </p:nvSpPr>
        <p:spPr>
          <a:xfrm>
            <a:off x="6550209" y="6334452"/>
            <a:ext cx="2133600" cy="365125"/>
          </a:xfrm>
        </p:spPr>
        <p:txBody>
          <a:bodyPr/>
          <a:lstStyle/>
          <a:p>
            <a:fld id="{FF879447-9CCC-4695-816C-0C6D3C2634DD}" type="slidenum">
              <a:rPr lang="en-US" altLang="en-US" smtClean="0"/>
              <a:pPr/>
              <a:t>6</a:t>
            </a:fld>
            <a:endParaRPr lang="en-US" altLang="en-US" dirty="0"/>
          </a:p>
        </p:txBody>
      </p:sp>
    </p:spTree>
    <p:extLst>
      <p:ext uri="{BB962C8B-B14F-4D97-AF65-F5344CB8AC3E}">
        <p14:creationId xmlns:p14="http://schemas.microsoft.com/office/powerpoint/2010/main" val="13875289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endParaRPr lang="en-US" dirty="0"/>
          </a:p>
        </p:txBody>
      </p:sp>
      <p:pic>
        <p:nvPicPr>
          <p:cNvPr id="13" name="Picture Placeholder 12" descr="Screen Shot 2015-12-01 at 10.51.48 AM.png"/>
          <p:cNvPicPr>
            <a:picLocks noGrp="1" noChangeAspect="1"/>
          </p:cNvPicPr>
          <p:nvPr>
            <p:ph type="pic" idx="1"/>
          </p:nvPr>
        </p:nvPicPr>
        <p:blipFill>
          <a:blip r:embed="rId2">
            <a:extLst>
              <a:ext uri="{28A0092B-C50C-407E-A947-70E740481C1C}">
                <a14:useLocalDpi xmlns:a14="http://schemas.microsoft.com/office/drawing/2010/main" val="0"/>
              </a:ext>
            </a:extLst>
          </a:blip>
          <a:srcRect t="398" b="398"/>
          <a:stretch>
            <a:fillRect/>
          </a:stretch>
        </p:blipFill>
        <p:spPr>
          <a:xfrm>
            <a:off x="2999649" y="48690"/>
            <a:ext cx="4641788" cy="6656027"/>
          </a:xfrm>
        </p:spPr>
      </p:pic>
      <p:sp>
        <p:nvSpPr>
          <p:cNvPr id="14" name="TextBox 13"/>
          <p:cNvSpPr txBox="1"/>
          <p:nvPr/>
        </p:nvSpPr>
        <p:spPr>
          <a:xfrm>
            <a:off x="678752" y="2165463"/>
            <a:ext cx="2244263" cy="2308324"/>
          </a:xfrm>
          <a:prstGeom prst="rect">
            <a:avLst/>
          </a:prstGeom>
          <a:noFill/>
        </p:spPr>
        <p:txBody>
          <a:bodyPr wrap="square" rtlCol="0">
            <a:spAutoFit/>
          </a:bodyPr>
          <a:lstStyle/>
          <a:p>
            <a:r>
              <a:rPr lang="en-US" sz="2400" b="1" dirty="0" smtClean="0">
                <a:solidFill>
                  <a:schemeClr val="bg1"/>
                </a:solidFill>
                <a:latin typeface="+mj-lt"/>
              </a:rPr>
              <a:t>DETAILED INFORMATION ABOUT </a:t>
            </a:r>
          </a:p>
          <a:p>
            <a:r>
              <a:rPr lang="en-US" sz="2400" b="1" dirty="0" smtClean="0">
                <a:solidFill>
                  <a:schemeClr val="bg1"/>
                </a:solidFill>
                <a:latin typeface="+mj-lt"/>
              </a:rPr>
              <a:t>SCHOOL IMPROVEMENT ACTIVITIES</a:t>
            </a:r>
            <a:endParaRPr lang="en-US" sz="2400" b="1" dirty="0">
              <a:solidFill>
                <a:schemeClr val="bg1"/>
              </a:solidFill>
              <a:latin typeface="+mj-lt"/>
            </a:endParaRPr>
          </a:p>
        </p:txBody>
      </p:sp>
      <p:sp>
        <p:nvSpPr>
          <p:cNvPr id="15" name="Slide Number Placeholder 14"/>
          <p:cNvSpPr>
            <a:spLocks noGrp="1"/>
          </p:cNvSpPr>
          <p:nvPr>
            <p:ph type="sldNum" sz="quarter" idx="12"/>
          </p:nvPr>
        </p:nvSpPr>
        <p:spPr/>
        <p:txBody>
          <a:bodyPr/>
          <a:lstStyle/>
          <a:p>
            <a:fld id="{FF879447-9CCC-4695-816C-0C6D3C2634DD}" type="slidenum">
              <a:rPr lang="en-US" altLang="en-US" smtClean="0"/>
              <a:pPr/>
              <a:t>7</a:t>
            </a:fld>
            <a:endParaRPr lang="en-US" altLang="en-US" dirty="0"/>
          </a:p>
        </p:txBody>
      </p:sp>
    </p:spTree>
    <p:extLst>
      <p:ext uri="{BB962C8B-B14F-4D97-AF65-F5344CB8AC3E}">
        <p14:creationId xmlns:p14="http://schemas.microsoft.com/office/powerpoint/2010/main" val="23928913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 Shot 2015-12-01 at 11.30.00 AM.png"/>
          <p:cNvPicPr>
            <a:picLocks noGrp="1" noChangeAspect="1"/>
          </p:cNvPicPr>
          <p:nvPr>
            <p:ph type="pic" idx="1"/>
          </p:nvPr>
        </p:nvPicPr>
        <p:blipFill>
          <a:blip r:embed="rId2">
            <a:extLst>
              <a:ext uri="{28A0092B-C50C-407E-A947-70E740481C1C}">
                <a14:useLocalDpi xmlns:a14="http://schemas.microsoft.com/office/drawing/2010/main" val="0"/>
              </a:ext>
            </a:extLst>
          </a:blip>
          <a:srcRect t="1690" b="1690"/>
          <a:stretch>
            <a:fillRect/>
          </a:stretch>
        </p:blipFill>
        <p:spPr>
          <a:xfrm>
            <a:off x="2970565" y="569913"/>
            <a:ext cx="4867275" cy="5780087"/>
          </a:xfrm>
        </p:spPr>
      </p:pic>
      <p:sp>
        <p:nvSpPr>
          <p:cNvPr id="4" name="Text Placeholder 3"/>
          <p:cNvSpPr>
            <a:spLocks noGrp="1"/>
          </p:cNvSpPr>
          <p:nvPr>
            <p:ph type="body" sz="half" idx="2"/>
          </p:nvPr>
        </p:nvSpPr>
        <p:spPr/>
        <p:txBody>
          <a:bodyPr/>
          <a:lstStyle/>
          <a:p>
            <a:endParaRPr lang="en-US" dirty="0"/>
          </a:p>
        </p:txBody>
      </p:sp>
      <p:sp>
        <p:nvSpPr>
          <p:cNvPr id="7" name="TextBox 6"/>
          <p:cNvSpPr txBox="1"/>
          <p:nvPr/>
        </p:nvSpPr>
        <p:spPr>
          <a:xfrm>
            <a:off x="678752" y="1762742"/>
            <a:ext cx="2112892" cy="1754327"/>
          </a:xfrm>
          <a:prstGeom prst="rect">
            <a:avLst/>
          </a:prstGeom>
          <a:noFill/>
        </p:spPr>
        <p:txBody>
          <a:bodyPr wrap="square" rtlCol="0">
            <a:spAutoFit/>
          </a:bodyPr>
          <a:lstStyle/>
          <a:p>
            <a:r>
              <a:rPr lang="en-US" b="1" dirty="0" smtClean="0">
                <a:solidFill>
                  <a:schemeClr val="bg1"/>
                </a:solidFill>
              </a:rPr>
              <a:t>SCHOOL IMPROVEMENT IS ALIGNED WITH DISTRICT BEST PRACTICES </a:t>
            </a:r>
            <a:endParaRPr lang="en-US" b="1" dirty="0">
              <a:solidFill>
                <a:schemeClr val="bg1"/>
              </a:solidFill>
            </a:endParaRPr>
          </a:p>
        </p:txBody>
      </p:sp>
      <p:sp>
        <p:nvSpPr>
          <p:cNvPr id="8" name="Slide Number Placeholder 7"/>
          <p:cNvSpPr>
            <a:spLocks noGrp="1"/>
          </p:cNvSpPr>
          <p:nvPr>
            <p:ph type="sldNum" sz="quarter" idx="12"/>
          </p:nvPr>
        </p:nvSpPr>
        <p:spPr/>
        <p:txBody>
          <a:bodyPr/>
          <a:lstStyle/>
          <a:p>
            <a:fld id="{FF879447-9CCC-4695-816C-0C6D3C2634DD}" type="slidenum">
              <a:rPr lang="en-US" altLang="en-US" smtClean="0"/>
              <a:pPr/>
              <a:t>8</a:t>
            </a:fld>
            <a:endParaRPr lang="en-US" altLang="en-US" dirty="0"/>
          </a:p>
        </p:txBody>
      </p:sp>
    </p:spTree>
    <p:extLst>
      <p:ext uri="{BB962C8B-B14F-4D97-AF65-F5344CB8AC3E}">
        <p14:creationId xmlns:p14="http://schemas.microsoft.com/office/powerpoint/2010/main" val="33960028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928" y="1222513"/>
            <a:ext cx="5770259" cy="1082788"/>
          </a:xfrm>
        </p:spPr>
        <p:txBody>
          <a:bodyPr/>
          <a:lstStyle/>
          <a:p>
            <a:r>
              <a:rPr lang="en-US" sz="2800" dirty="0"/>
              <a:t>SBBC SCHOOL IMPROVEMENT PLAN</a:t>
            </a:r>
            <a:br>
              <a:rPr lang="en-US" sz="2800" dirty="0"/>
            </a:br>
            <a:r>
              <a:rPr lang="en-US" sz="2800" dirty="0"/>
              <a:t>IMPORTANT CLARIFICATION POINTS </a:t>
            </a:r>
          </a:p>
        </p:txBody>
      </p:sp>
      <p:sp>
        <p:nvSpPr>
          <p:cNvPr id="3" name="Text Placeholder 2"/>
          <p:cNvSpPr>
            <a:spLocks noGrp="1"/>
          </p:cNvSpPr>
          <p:nvPr>
            <p:ph type="body" idx="1"/>
          </p:nvPr>
        </p:nvSpPr>
        <p:spPr>
          <a:xfrm>
            <a:off x="120424" y="2742319"/>
            <a:ext cx="8944206" cy="4159476"/>
          </a:xfrm>
        </p:spPr>
        <p:txBody>
          <a:bodyPr>
            <a:normAutofit/>
          </a:bodyPr>
          <a:lstStyle/>
          <a:p>
            <a:pPr algn="ctr"/>
            <a:r>
              <a:rPr lang="en-US" sz="2000" b="0" dirty="0">
                <a:solidFill>
                  <a:schemeClr val="tx1"/>
                </a:solidFill>
              </a:rPr>
              <a:t>•  </a:t>
            </a:r>
            <a:r>
              <a:rPr lang="en-US" sz="2000" dirty="0" smtClean="0">
                <a:solidFill>
                  <a:schemeClr val="tx1"/>
                </a:solidFill>
              </a:rPr>
              <a:t>All schools must complete the SBBC </a:t>
            </a:r>
            <a:r>
              <a:rPr lang="en-US" sz="2000" dirty="0">
                <a:solidFill>
                  <a:schemeClr val="tx1"/>
                </a:solidFill>
              </a:rPr>
              <a:t>School Improvement Plan </a:t>
            </a:r>
            <a:endParaRPr lang="en-US" sz="2000" dirty="0" smtClean="0">
              <a:solidFill>
                <a:schemeClr val="tx1"/>
              </a:solidFill>
            </a:endParaRPr>
          </a:p>
          <a:p>
            <a:pPr algn="ctr"/>
            <a:r>
              <a:rPr lang="en-US" sz="2000" dirty="0" smtClean="0">
                <a:solidFill>
                  <a:schemeClr val="tx1"/>
                </a:solidFill>
              </a:rPr>
              <a:t>which </a:t>
            </a:r>
            <a:r>
              <a:rPr lang="en-US" sz="2000" dirty="0">
                <a:solidFill>
                  <a:schemeClr val="tx1"/>
                </a:solidFill>
              </a:rPr>
              <a:t>is aligned </a:t>
            </a:r>
            <a:r>
              <a:rPr lang="en-US" sz="2000" dirty="0" smtClean="0">
                <a:solidFill>
                  <a:schemeClr val="tx1"/>
                </a:solidFill>
              </a:rPr>
              <a:t>with the District </a:t>
            </a:r>
            <a:r>
              <a:rPr lang="en-US" sz="2000" dirty="0">
                <a:solidFill>
                  <a:schemeClr val="tx1"/>
                </a:solidFill>
              </a:rPr>
              <a:t>Strategic Plan:  The BEST </a:t>
            </a:r>
            <a:r>
              <a:rPr lang="en-US" sz="2000" dirty="0" smtClean="0">
                <a:solidFill>
                  <a:schemeClr val="tx1"/>
                </a:solidFill>
              </a:rPr>
              <a:t>Blueprint.</a:t>
            </a:r>
            <a:endParaRPr lang="en-US" sz="2000" dirty="0">
              <a:solidFill>
                <a:schemeClr val="tx1"/>
              </a:solidFill>
            </a:endParaRPr>
          </a:p>
          <a:p>
            <a:pPr algn="ctr"/>
            <a:endParaRPr lang="en-US" sz="800" b="0" dirty="0" smtClean="0">
              <a:solidFill>
                <a:schemeClr val="tx1"/>
              </a:solidFill>
            </a:endParaRPr>
          </a:p>
          <a:p>
            <a:pPr algn="ctr"/>
            <a:endParaRPr lang="en-US" sz="800" b="0" dirty="0">
              <a:solidFill>
                <a:schemeClr val="tx1"/>
              </a:solidFill>
            </a:endParaRPr>
          </a:p>
          <a:p>
            <a:pPr algn="ctr"/>
            <a:r>
              <a:rPr lang="en-US" sz="2000" dirty="0">
                <a:solidFill>
                  <a:schemeClr val="tx1"/>
                </a:solidFill>
              </a:rPr>
              <a:t>• </a:t>
            </a:r>
            <a:r>
              <a:rPr lang="en-US" sz="2000" dirty="0" smtClean="0">
                <a:solidFill>
                  <a:schemeClr val="tx1"/>
                </a:solidFill>
              </a:rPr>
              <a:t> The </a:t>
            </a:r>
            <a:r>
              <a:rPr lang="en-US" sz="2000" dirty="0">
                <a:solidFill>
                  <a:schemeClr val="tx1"/>
                </a:solidFill>
              </a:rPr>
              <a:t>FLDOE SIP is a component of the SBBC SIP in Best Practice </a:t>
            </a:r>
            <a:r>
              <a:rPr lang="en-US" sz="2000" dirty="0" smtClean="0">
                <a:solidFill>
                  <a:schemeClr val="tx1"/>
                </a:solidFill>
              </a:rPr>
              <a:t>4.</a:t>
            </a:r>
            <a:endParaRPr lang="en-US" sz="2000" dirty="0">
              <a:solidFill>
                <a:schemeClr val="tx1"/>
              </a:solidFill>
            </a:endParaRPr>
          </a:p>
          <a:p>
            <a:pPr algn="ctr"/>
            <a:endParaRPr lang="en-US" sz="800" b="0" dirty="0" smtClean="0">
              <a:solidFill>
                <a:schemeClr val="tx1"/>
              </a:solidFill>
            </a:endParaRPr>
          </a:p>
          <a:p>
            <a:pPr algn="ctr"/>
            <a:endParaRPr lang="en-US" sz="800" b="0" dirty="0">
              <a:solidFill>
                <a:schemeClr val="tx1"/>
              </a:solidFill>
            </a:endParaRPr>
          </a:p>
          <a:p>
            <a:pPr algn="ctr"/>
            <a:r>
              <a:rPr lang="en-US" sz="2000" dirty="0">
                <a:solidFill>
                  <a:schemeClr val="tx1"/>
                </a:solidFill>
              </a:rPr>
              <a:t>•  The SAC Composition Report needs to be </a:t>
            </a:r>
            <a:r>
              <a:rPr lang="en-US" sz="2000" dirty="0" smtClean="0">
                <a:solidFill>
                  <a:schemeClr val="tx1"/>
                </a:solidFill>
              </a:rPr>
              <a:t>updated and uploaded as a PDF</a:t>
            </a:r>
          </a:p>
          <a:p>
            <a:pPr algn="ctr"/>
            <a:r>
              <a:rPr lang="en-US" sz="2000" dirty="0" smtClean="0">
                <a:solidFill>
                  <a:schemeClr val="tx1"/>
                </a:solidFill>
              </a:rPr>
              <a:t>     periodically to </a:t>
            </a:r>
            <a:r>
              <a:rPr lang="en-US" sz="2000" i="1" dirty="0" smtClean="0">
                <a:solidFill>
                  <a:schemeClr val="tx1"/>
                </a:solidFill>
              </a:rPr>
              <a:t>SAC </a:t>
            </a:r>
            <a:r>
              <a:rPr lang="en-US" sz="2000" i="1" dirty="0">
                <a:solidFill>
                  <a:schemeClr val="tx1"/>
                </a:solidFill>
              </a:rPr>
              <a:t>U</a:t>
            </a:r>
            <a:r>
              <a:rPr lang="en-US" sz="2000" i="1" dirty="0" smtClean="0">
                <a:solidFill>
                  <a:schemeClr val="tx1"/>
                </a:solidFill>
              </a:rPr>
              <a:t>pload </a:t>
            </a:r>
            <a:r>
              <a:rPr lang="en-US" sz="2000" dirty="0" smtClean="0">
                <a:solidFill>
                  <a:schemeClr val="tx1"/>
                </a:solidFill>
              </a:rPr>
              <a:t>section to reflect </a:t>
            </a:r>
            <a:r>
              <a:rPr lang="en-US" sz="2000" dirty="0">
                <a:solidFill>
                  <a:schemeClr val="tx1"/>
                </a:solidFill>
              </a:rPr>
              <a:t>the </a:t>
            </a:r>
            <a:r>
              <a:rPr lang="en-US" sz="2000" dirty="0" smtClean="0">
                <a:solidFill>
                  <a:schemeClr val="tx1"/>
                </a:solidFill>
              </a:rPr>
              <a:t>actual, current </a:t>
            </a:r>
            <a:r>
              <a:rPr lang="en-US" sz="2000" dirty="0">
                <a:solidFill>
                  <a:schemeClr val="tx1"/>
                </a:solidFill>
              </a:rPr>
              <a:t>membership</a:t>
            </a:r>
            <a:r>
              <a:rPr lang="en-US" sz="2000" dirty="0" smtClean="0">
                <a:solidFill>
                  <a:schemeClr val="tx1"/>
                </a:solidFill>
              </a:rPr>
              <a:t>.</a:t>
            </a:r>
          </a:p>
          <a:p>
            <a:pPr algn="ctr"/>
            <a:endParaRPr lang="en-US" sz="800" dirty="0" smtClean="0">
              <a:solidFill>
                <a:schemeClr val="tx1"/>
              </a:solidFill>
            </a:endParaRPr>
          </a:p>
          <a:p>
            <a:pPr algn="ctr"/>
            <a:endParaRPr lang="en-US" sz="800" dirty="0">
              <a:solidFill>
                <a:schemeClr val="tx1"/>
              </a:solidFill>
            </a:endParaRPr>
          </a:p>
          <a:p>
            <a:pPr algn="ctr"/>
            <a:r>
              <a:rPr lang="en-US" sz="2000" dirty="0">
                <a:solidFill>
                  <a:schemeClr val="tx1"/>
                </a:solidFill>
              </a:rPr>
              <a:t>•  Entire ASSIST Self-Assessment needs to be </a:t>
            </a:r>
            <a:r>
              <a:rPr lang="en-US" sz="2000" dirty="0" smtClean="0">
                <a:solidFill>
                  <a:schemeClr val="tx1"/>
                </a:solidFill>
              </a:rPr>
              <a:t>placed in </a:t>
            </a:r>
            <a:r>
              <a:rPr lang="en-US" sz="2000" dirty="0">
                <a:solidFill>
                  <a:schemeClr val="tx1"/>
                </a:solidFill>
              </a:rPr>
              <a:t>the </a:t>
            </a:r>
            <a:endParaRPr lang="en-US" sz="2000" dirty="0" smtClean="0">
              <a:solidFill>
                <a:schemeClr val="tx1"/>
              </a:solidFill>
            </a:endParaRPr>
          </a:p>
          <a:p>
            <a:pPr algn="ctr"/>
            <a:r>
              <a:rPr lang="en-US" sz="2000" dirty="0" smtClean="0">
                <a:solidFill>
                  <a:schemeClr val="tx1"/>
                </a:solidFill>
              </a:rPr>
              <a:t>   Accreditation </a:t>
            </a:r>
            <a:r>
              <a:rPr lang="en-US" sz="2000" i="1" dirty="0">
                <a:solidFill>
                  <a:schemeClr val="tx1"/>
                </a:solidFill>
              </a:rPr>
              <a:t>Artifac</a:t>
            </a:r>
            <a:r>
              <a:rPr lang="en-US" i="1" dirty="0">
                <a:solidFill>
                  <a:schemeClr val="tx1"/>
                </a:solidFill>
              </a:rPr>
              <a:t>t Upload </a:t>
            </a:r>
            <a:r>
              <a:rPr lang="en-US" dirty="0" smtClean="0">
                <a:solidFill>
                  <a:schemeClr val="tx1"/>
                </a:solidFill>
              </a:rPr>
              <a:t>section.</a:t>
            </a:r>
            <a:endParaRPr lang="en-US" dirty="0">
              <a:solidFill>
                <a:schemeClr val="tx1"/>
              </a:solidFill>
            </a:endParaRPr>
          </a:p>
          <a:p>
            <a:pPr algn="ctr"/>
            <a:r>
              <a:rPr lang="en-US" dirty="0" smtClean="0"/>
              <a:t>   </a:t>
            </a:r>
            <a:endParaRPr lang="en-US" dirty="0"/>
          </a:p>
        </p:txBody>
      </p:sp>
      <p:sp>
        <p:nvSpPr>
          <p:cNvPr id="8" name="Slide Number Placeholder 7"/>
          <p:cNvSpPr>
            <a:spLocks noGrp="1"/>
          </p:cNvSpPr>
          <p:nvPr>
            <p:ph type="sldNum" sz="quarter" idx="16"/>
          </p:nvPr>
        </p:nvSpPr>
        <p:spPr/>
        <p:txBody>
          <a:bodyPr/>
          <a:lstStyle/>
          <a:p>
            <a:fld id="{C66D598E-204F-44FB-83A2-3D645C254B58}" type="slidenum">
              <a:rPr lang="en-US" altLang="en-US" smtClean="0"/>
              <a:pPr/>
              <a:t>9</a:t>
            </a:fld>
            <a:endParaRPr lang="en-US" altLang="en-US" dirty="0"/>
          </a:p>
        </p:txBody>
      </p:sp>
      <p:pic>
        <p:nvPicPr>
          <p:cNvPr id="9" name="Content Placeholder 8" descr="BCPS Logo_reversed.ai"/>
          <p:cNvPicPr>
            <a:picLocks noGrp="1" noChangeAspect="1"/>
          </p:cNvPicPr>
          <p:nvPr>
            <p:ph sz="quarter" idx="13"/>
          </p:nvPr>
        </p:nvPicPr>
        <p:blipFill>
          <a:blip r:embed="rId2">
            <a:extLst>
              <a:ext uri="{28A0092B-C50C-407E-A947-70E740481C1C}">
                <a14:useLocalDpi xmlns:a14="http://schemas.microsoft.com/office/drawing/2010/main" val="0"/>
              </a:ext>
            </a:extLst>
          </a:blip>
          <a:srcRect l="1032" r="1032"/>
          <a:stretch>
            <a:fillRect/>
          </a:stretch>
        </p:blipFill>
        <p:spPr/>
      </p:pic>
    </p:spTree>
    <p:extLst>
      <p:ext uri="{BB962C8B-B14F-4D97-AF65-F5344CB8AC3E}">
        <p14:creationId xmlns:p14="http://schemas.microsoft.com/office/powerpoint/2010/main" val="29659053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7806" y="990753"/>
            <a:ext cx="6114380" cy="1442658"/>
          </a:xfrm>
        </p:spPr>
        <p:txBody>
          <a:bodyPr/>
          <a:lstStyle/>
          <a:p>
            <a:pPr algn="ctr"/>
            <a:r>
              <a:rPr lang="en-US" sz="2400" dirty="0" smtClean="0"/>
              <a:t>UPCOMING SCHOOL IMPROVEMENT EVENT:</a:t>
            </a:r>
            <a:br>
              <a:rPr lang="en-US" sz="2400" dirty="0" smtClean="0"/>
            </a:br>
            <a:r>
              <a:rPr lang="en-US" sz="800" dirty="0" smtClean="0"/>
              <a:t/>
            </a:r>
            <a:br>
              <a:rPr lang="en-US" sz="800" dirty="0" smtClean="0"/>
            </a:br>
            <a:r>
              <a:rPr lang="en-US" sz="3200" dirty="0" smtClean="0"/>
              <a:t>A+ RECOGNITION FUND PROCESS</a:t>
            </a:r>
            <a:r>
              <a:rPr lang="en-US" sz="2400" dirty="0" smtClean="0"/>
              <a:t/>
            </a:r>
            <a:br>
              <a:rPr lang="en-US" sz="2400" dirty="0" smtClean="0"/>
            </a:br>
            <a:r>
              <a:rPr lang="en-US" sz="2000" dirty="0" smtClean="0"/>
              <a:t>(Now-Feb 1</a:t>
            </a:r>
            <a:r>
              <a:rPr lang="en-US" sz="2000" baseline="30000" dirty="0" smtClean="0"/>
              <a:t>st</a:t>
            </a:r>
            <a:r>
              <a:rPr lang="en-US" sz="2000" dirty="0"/>
              <a:t>)</a:t>
            </a:r>
          </a:p>
        </p:txBody>
      </p:sp>
      <p:sp>
        <p:nvSpPr>
          <p:cNvPr id="6" name="Text Placeholder 5"/>
          <p:cNvSpPr>
            <a:spLocks noGrp="1"/>
          </p:cNvSpPr>
          <p:nvPr>
            <p:ph type="body" idx="1"/>
          </p:nvPr>
        </p:nvSpPr>
        <p:spPr>
          <a:xfrm>
            <a:off x="-76633" y="2703286"/>
            <a:ext cx="9220633" cy="4154714"/>
          </a:xfrm>
        </p:spPr>
        <p:txBody>
          <a:bodyPr>
            <a:noAutofit/>
          </a:bodyPr>
          <a:lstStyle/>
          <a:p>
            <a:pPr algn="ctr"/>
            <a:r>
              <a:rPr lang="en-US" sz="1600" b="0" dirty="0" smtClean="0">
                <a:solidFill>
                  <a:schemeClr val="tx1"/>
                </a:solidFill>
              </a:rPr>
              <a:t>• </a:t>
            </a:r>
            <a:r>
              <a:rPr lang="en-US" sz="1600" b="0" dirty="0">
                <a:solidFill>
                  <a:schemeClr val="tx1"/>
                </a:solidFill>
              </a:rPr>
              <a:t> </a:t>
            </a:r>
            <a:r>
              <a:rPr lang="en-US" sz="1600" dirty="0" smtClean="0">
                <a:solidFill>
                  <a:schemeClr val="tx1"/>
                </a:solidFill>
              </a:rPr>
              <a:t>All </a:t>
            </a:r>
            <a:r>
              <a:rPr lang="en-US" sz="1600" dirty="0">
                <a:solidFill>
                  <a:schemeClr val="tx1"/>
                </a:solidFill>
              </a:rPr>
              <a:t>s</a:t>
            </a:r>
            <a:r>
              <a:rPr lang="en-US" sz="1600" dirty="0" smtClean="0">
                <a:solidFill>
                  <a:schemeClr val="tx1"/>
                </a:solidFill>
              </a:rPr>
              <a:t>chools </a:t>
            </a:r>
            <a:r>
              <a:rPr lang="en-US" sz="1600" dirty="0">
                <a:solidFill>
                  <a:schemeClr val="tx1"/>
                </a:solidFill>
              </a:rPr>
              <a:t>that believe they may </a:t>
            </a:r>
            <a:r>
              <a:rPr lang="en-US" sz="1600" dirty="0" smtClean="0">
                <a:solidFill>
                  <a:schemeClr val="tx1"/>
                </a:solidFill>
              </a:rPr>
              <a:t>qualify</a:t>
            </a:r>
            <a:r>
              <a:rPr lang="en-US" sz="1600" dirty="0">
                <a:solidFill>
                  <a:schemeClr val="tx1"/>
                </a:solidFill>
              </a:rPr>
              <a:t> </a:t>
            </a:r>
            <a:r>
              <a:rPr lang="en-US" sz="1600" dirty="0" smtClean="0">
                <a:solidFill>
                  <a:schemeClr val="tx1"/>
                </a:solidFill>
              </a:rPr>
              <a:t>for A+ Funds:</a:t>
            </a:r>
          </a:p>
          <a:p>
            <a:pPr algn="ctr"/>
            <a:r>
              <a:rPr lang="en-US" sz="1600" b="0" dirty="0" smtClean="0">
                <a:solidFill>
                  <a:schemeClr val="tx1"/>
                </a:solidFill>
              </a:rPr>
              <a:t>Must complete </a:t>
            </a:r>
            <a:r>
              <a:rPr lang="en-US" sz="1600" b="0" dirty="0">
                <a:solidFill>
                  <a:schemeClr val="tx1"/>
                </a:solidFill>
              </a:rPr>
              <a:t>the process by February 1, </a:t>
            </a:r>
            <a:r>
              <a:rPr lang="en-US" sz="1600" b="0" dirty="0" smtClean="0">
                <a:solidFill>
                  <a:schemeClr val="tx1"/>
                </a:solidFill>
              </a:rPr>
              <a:t>2016, </a:t>
            </a:r>
            <a:r>
              <a:rPr lang="en-US" sz="1600" b="0" dirty="0">
                <a:solidFill>
                  <a:schemeClr val="tx1"/>
                </a:solidFill>
              </a:rPr>
              <a:t>as required by Florida Statute </a:t>
            </a:r>
            <a:r>
              <a:rPr lang="en-US" sz="1600" b="0" dirty="0" smtClean="0">
                <a:solidFill>
                  <a:schemeClr val="tx1"/>
                </a:solidFill>
              </a:rPr>
              <a:t>1008.36</a:t>
            </a:r>
          </a:p>
          <a:p>
            <a:pPr algn="ctr"/>
            <a:endParaRPr lang="en-US" sz="800" b="0" dirty="0" smtClean="0">
              <a:solidFill>
                <a:schemeClr val="tx1"/>
              </a:solidFill>
            </a:endParaRPr>
          </a:p>
          <a:p>
            <a:pPr algn="ctr"/>
            <a:r>
              <a:rPr lang="en-US" sz="1600" b="0" dirty="0" smtClean="0">
                <a:solidFill>
                  <a:schemeClr val="tx1"/>
                </a:solidFill>
              </a:rPr>
              <a:t>•  </a:t>
            </a:r>
            <a:r>
              <a:rPr lang="en-US" sz="1600" dirty="0" smtClean="0">
                <a:solidFill>
                  <a:schemeClr val="tx1"/>
                </a:solidFill>
              </a:rPr>
              <a:t>Information </a:t>
            </a:r>
            <a:r>
              <a:rPr lang="en-US" sz="1600" dirty="0">
                <a:solidFill>
                  <a:schemeClr val="tx1"/>
                </a:solidFill>
              </a:rPr>
              <a:t>about the A+ Fund Process may be found at</a:t>
            </a:r>
            <a:r>
              <a:rPr lang="en-US" sz="1600" b="0" dirty="0">
                <a:solidFill>
                  <a:schemeClr val="tx1"/>
                </a:solidFill>
              </a:rPr>
              <a:t>: </a:t>
            </a:r>
            <a:r>
              <a:rPr lang="en-US" sz="1600" b="0" dirty="0">
                <a:solidFill>
                  <a:schemeClr val="tx1"/>
                </a:solidFill>
                <a:hlinkClick r:id="rId2"/>
              </a:rPr>
              <a:t>http://www.broward.k12.fl.us/ospa/initiatives.asp?initiative_id=</a:t>
            </a:r>
            <a:r>
              <a:rPr lang="en-US" sz="1600" b="0" dirty="0" smtClean="0">
                <a:solidFill>
                  <a:schemeClr val="tx1"/>
                </a:solidFill>
                <a:hlinkClick r:id="rId2"/>
              </a:rPr>
              <a:t>6</a:t>
            </a:r>
            <a:endParaRPr lang="en-US" sz="1600" b="0" dirty="0" smtClean="0">
              <a:solidFill>
                <a:schemeClr val="tx1"/>
              </a:solidFill>
            </a:endParaRPr>
          </a:p>
          <a:p>
            <a:pPr algn="ctr"/>
            <a:endParaRPr lang="en-US" sz="800" b="0" dirty="0" smtClean="0">
              <a:solidFill>
                <a:schemeClr val="tx1"/>
              </a:solidFill>
            </a:endParaRPr>
          </a:p>
          <a:p>
            <a:pPr algn="ctr"/>
            <a:r>
              <a:rPr lang="en-US" sz="1600" b="0" dirty="0" smtClean="0">
                <a:solidFill>
                  <a:schemeClr val="tx1"/>
                </a:solidFill>
              </a:rPr>
              <a:t>•  </a:t>
            </a:r>
            <a:r>
              <a:rPr lang="en-US" sz="1600" dirty="0" smtClean="0">
                <a:solidFill>
                  <a:schemeClr val="tx1"/>
                </a:solidFill>
              </a:rPr>
              <a:t>SBBC </a:t>
            </a:r>
            <a:r>
              <a:rPr lang="en-US" sz="1600" dirty="0">
                <a:solidFill>
                  <a:schemeClr val="tx1"/>
                </a:solidFill>
              </a:rPr>
              <a:t>Schools must place the following A+ documentation in the SAC Upload Center:</a:t>
            </a:r>
            <a:r>
              <a:rPr lang="en-US" sz="1600" b="0" dirty="0">
                <a:solidFill>
                  <a:schemeClr val="tx1"/>
                </a:solidFill>
              </a:rPr>
              <a:t> </a:t>
            </a:r>
            <a:endParaRPr lang="en-US" sz="1600" b="0" dirty="0" smtClean="0">
              <a:solidFill>
                <a:schemeClr val="tx1"/>
              </a:solidFill>
            </a:endParaRPr>
          </a:p>
          <a:p>
            <a:pPr algn="ctr"/>
            <a:r>
              <a:rPr lang="en-US" sz="1600" b="0" dirty="0" smtClean="0">
                <a:solidFill>
                  <a:schemeClr val="tx1"/>
                </a:solidFill>
              </a:rPr>
              <a:t> </a:t>
            </a:r>
            <a:r>
              <a:rPr lang="en-US" sz="1600" b="0" dirty="0">
                <a:solidFill>
                  <a:schemeClr val="tx1"/>
                </a:solidFill>
              </a:rPr>
              <a:t>SAC Minutes, </a:t>
            </a:r>
            <a:r>
              <a:rPr lang="en-US" sz="1600" b="0" dirty="0" smtClean="0">
                <a:solidFill>
                  <a:schemeClr val="tx1"/>
                </a:solidFill>
              </a:rPr>
              <a:t>attendance and voting </a:t>
            </a:r>
            <a:r>
              <a:rPr lang="en-US" sz="1600" b="0" dirty="0">
                <a:solidFill>
                  <a:schemeClr val="tx1"/>
                </a:solidFill>
              </a:rPr>
              <a:t>results for each A+ Recognition Funds Meeting </a:t>
            </a:r>
            <a:r>
              <a:rPr lang="en-US" sz="1600" b="0" dirty="0" smtClean="0">
                <a:solidFill>
                  <a:schemeClr val="tx1"/>
                </a:solidFill>
              </a:rPr>
              <a:t>held prior </a:t>
            </a:r>
            <a:r>
              <a:rPr lang="en-US" sz="1600" b="0" dirty="0">
                <a:solidFill>
                  <a:schemeClr val="tx1"/>
                </a:solidFill>
              </a:rPr>
              <a:t>to </a:t>
            </a:r>
            <a:r>
              <a:rPr lang="en-US" sz="1600" b="0" dirty="0" smtClean="0">
                <a:solidFill>
                  <a:schemeClr val="tx1"/>
                </a:solidFill>
              </a:rPr>
              <a:t>Feb. 1</a:t>
            </a:r>
            <a:r>
              <a:rPr lang="en-US" sz="1600" b="0" baseline="30000" dirty="0" smtClean="0">
                <a:solidFill>
                  <a:schemeClr val="tx1"/>
                </a:solidFill>
              </a:rPr>
              <a:t>st</a:t>
            </a:r>
            <a:endParaRPr lang="en-US" sz="1600" b="0" dirty="0" smtClean="0">
              <a:solidFill>
                <a:schemeClr val="tx1"/>
              </a:solidFill>
            </a:endParaRPr>
          </a:p>
          <a:p>
            <a:pPr algn="ctr"/>
            <a:endParaRPr lang="en-US" sz="800" b="0" dirty="0" smtClean="0">
              <a:solidFill>
                <a:schemeClr val="tx1"/>
              </a:solidFill>
            </a:endParaRPr>
          </a:p>
          <a:p>
            <a:pPr algn="ctr"/>
            <a:r>
              <a:rPr lang="en-US" sz="1600" dirty="0" smtClean="0">
                <a:solidFill>
                  <a:schemeClr val="tx1"/>
                </a:solidFill>
              </a:rPr>
              <a:t>•  The </a:t>
            </a:r>
            <a:r>
              <a:rPr lang="en-US" sz="1600" dirty="0">
                <a:solidFill>
                  <a:schemeClr val="tx1"/>
                </a:solidFill>
              </a:rPr>
              <a:t>FLDOE is proposing changes to the Accountability </a:t>
            </a:r>
            <a:r>
              <a:rPr lang="en-US" sz="1600" dirty="0" smtClean="0">
                <a:solidFill>
                  <a:schemeClr val="tx1"/>
                </a:solidFill>
              </a:rPr>
              <a:t>Rules: </a:t>
            </a:r>
          </a:p>
          <a:p>
            <a:pPr algn="ctr"/>
            <a:r>
              <a:rPr lang="en-US" sz="1600" b="0" dirty="0">
                <a:solidFill>
                  <a:schemeClr val="tx1"/>
                </a:solidFill>
              </a:rPr>
              <a:t>  Information about the proposed </a:t>
            </a:r>
            <a:r>
              <a:rPr lang="en-US" sz="1600" b="0" dirty="0" smtClean="0">
                <a:solidFill>
                  <a:schemeClr val="tx1"/>
                </a:solidFill>
              </a:rPr>
              <a:t>changes to how school grades will be calculated </a:t>
            </a:r>
            <a:r>
              <a:rPr lang="en-US" sz="1600" b="0" dirty="0">
                <a:solidFill>
                  <a:schemeClr val="tx1"/>
                </a:solidFill>
              </a:rPr>
              <a:t>may be found at: </a:t>
            </a:r>
            <a:r>
              <a:rPr lang="en-US" sz="1600" dirty="0">
                <a:hlinkClick r:id="rId3"/>
              </a:rPr>
              <a:t>http://www.fldoe.org/accountability/accountability-reporting/accountability-rules.stml </a:t>
            </a:r>
            <a:endParaRPr lang="en-US" sz="1600" b="0" dirty="0">
              <a:solidFill>
                <a:schemeClr val="tx1"/>
              </a:solidFill>
            </a:endParaRPr>
          </a:p>
          <a:p>
            <a:pPr algn="ctr"/>
            <a:endParaRPr lang="en-US" sz="800" b="0" dirty="0">
              <a:solidFill>
                <a:schemeClr val="tx1"/>
              </a:solidFill>
            </a:endParaRPr>
          </a:p>
          <a:p>
            <a:pPr algn="ctr"/>
            <a:r>
              <a:rPr lang="en-US" sz="1600" i="1" u="sng" dirty="0">
                <a:solidFill>
                  <a:schemeClr val="tx1"/>
                </a:solidFill>
              </a:rPr>
              <a:t>Important </a:t>
            </a:r>
            <a:r>
              <a:rPr lang="en-US" sz="1600" i="1" u="sng" dirty="0" smtClean="0">
                <a:solidFill>
                  <a:schemeClr val="tx1"/>
                </a:solidFill>
              </a:rPr>
              <a:t>Note</a:t>
            </a:r>
            <a:r>
              <a:rPr lang="en-US" sz="1600" b="0" i="1" dirty="0">
                <a:solidFill>
                  <a:schemeClr val="tx1"/>
                </a:solidFill>
              </a:rPr>
              <a:t> </a:t>
            </a:r>
            <a:r>
              <a:rPr lang="en-US" sz="1600" b="0" i="1" dirty="0" smtClean="0">
                <a:solidFill>
                  <a:schemeClr val="tx1"/>
                </a:solidFill>
              </a:rPr>
              <a:t>- </a:t>
            </a:r>
            <a:r>
              <a:rPr lang="en-US" sz="1600" b="0" dirty="0" smtClean="0">
                <a:solidFill>
                  <a:schemeClr val="tx1"/>
                </a:solidFill>
              </a:rPr>
              <a:t> </a:t>
            </a:r>
            <a:r>
              <a:rPr lang="en-US" sz="1600" dirty="0">
                <a:solidFill>
                  <a:schemeClr val="tx1"/>
                </a:solidFill>
              </a:rPr>
              <a:t>Florida Statute 1008.36 </a:t>
            </a:r>
            <a:r>
              <a:rPr lang="en-US" sz="1600" dirty="0" smtClean="0">
                <a:solidFill>
                  <a:schemeClr val="tx1"/>
                </a:solidFill>
              </a:rPr>
              <a:t>states</a:t>
            </a:r>
            <a:r>
              <a:rPr lang="en-US" sz="1600" b="0" dirty="0">
                <a:solidFill>
                  <a:schemeClr val="tx1"/>
                </a:solidFill>
              </a:rPr>
              <a:t>:</a:t>
            </a:r>
            <a:r>
              <a:rPr lang="en-US" sz="1600" b="0" dirty="0" smtClean="0">
                <a:solidFill>
                  <a:schemeClr val="tx1"/>
                </a:solidFill>
              </a:rPr>
              <a:t> </a:t>
            </a:r>
          </a:p>
          <a:p>
            <a:pPr algn="ctr"/>
            <a:r>
              <a:rPr lang="en-US" sz="1600" b="0" dirty="0" smtClean="0">
                <a:solidFill>
                  <a:schemeClr val="tx1"/>
                </a:solidFill>
              </a:rPr>
              <a:t>"</a:t>
            </a:r>
            <a:r>
              <a:rPr lang="en-US" sz="1600" b="0" dirty="0">
                <a:solidFill>
                  <a:schemeClr val="tx1"/>
                </a:solidFill>
              </a:rPr>
              <a:t>If school staff and the School Advisory Council cannot reach agreement by February 1, the award must be equally distributed to all classroom teachers currently teaching in the school."</a:t>
            </a:r>
          </a:p>
          <a:p>
            <a:pPr algn="ctr"/>
            <a:endParaRPr lang="en-US" sz="1600" b="0" dirty="0" smtClean="0">
              <a:solidFill>
                <a:schemeClr val="tx1"/>
              </a:solidFill>
            </a:endParaRPr>
          </a:p>
          <a:p>
            <a:pPr algn="ctr"/>
            <a:endParaRPr lang="en-US" sz="1600" b="0" dirty="0">
              <a:solidFill>
                <a:schemeClr val="tx1"/>
              </a:solidFill>
            </a:endParaRPr>
          </a:p>
        </p:txBody>
      </p:sp>
      <p:pic>
        <p:nvPicPr>
          <p:cNvPr id="11" name="Content Placeholder 8" descr="BCPS Logo_reversed.ai"/>
          <p:cNvPicPr>
            <a:picLocks noGrp="1" noChangeAspect="1"/>
          </p:cNvPicPr>
          <p:nvPr>
            <p:ph sz="quarter" idx="13"/>
          </p:nvPr>
        </p:nvPicPr>
        <p:blipFill>
          <a:blip r:embed="rId4">
            <a:extLst>
              <a:ext uri="{28A0092B-C50C-407E-A947-70E740481C1C}">
                <a14:useLocalDpi xmlns:a14="http://schemas.microsoft.com/office/drawing/2010/main" val="0"/>
              </a:ext>
            </a:extLst>
          </a:blip>
          <a:srcRect l="1696" r="1696"/>
          <a:stretch>
            <a:fillRect/>
          </a:stretch>
        </p:blipFill>
        <p:spPr/>
      </p:pic>
      <p:sp>
        <p:nvSpPr>
          <p:cNvPr id="2" name="Slide Number Placeholder 1"/>
          <p:cNvSpPr>
            <a:spLocks noGrp="1"/>
          </p:cNvSpPr>
          <p:nvPr>
            <p:ph type="sldNum" sz="quarter" idx="16"/>
          </p:nvPr>
        </p:nvSpPr>
        <p:spPr/>
        <p:txBody>
          <a:bodyPr/>
          <a:lstStyle/>
          <a:p>
            <a:fld id="{0AB147FC-06F7-4A76-A7BA-DE5749EA514A}" type="slidenum">
              <a:rPr lang="en-US" altLang="en-US" smtClean="0"/>
              <a:pPr/>
              <a:t>10</a:t>
            </a:fld>
            <a:endParaRPr lang="en-US" altLang="en-US" dirty="0"/>
          </a:p>
        </p:txBody>
      </p:sp>
    </p:spTree>
    <p:extLst>
      <p:ext uri="{BB962C8B-B14F-4D97-AF65-F5344CB8AC3E}">
        <p14:creationId xmlns:p14="http://schemas.microsoft.com/office/powerpoint/2010/main" val="5389369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CPS PPT Template_final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BCPS PPT Template_final 3</Template>
  <TotalTime>5715</TotalTime>
  <Words>728</Words>
  <Application>Microsoft Macintosh PowerPoint</Application>
  <PresentationFormat>On-screen Show (4:3)</PresentationFormat>
  <Paragraphs>207</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BCPS PPT Template_final 3</vt:lpstr>
      <vt:lpstr> •  School Improvement Activities • Accreditation (AdvancED) Process </vt:lpstr>
      <vt:lpstr>NEW SBBC SIP</vt:lpstr>
      <vt:lpstr>PowerPoint Presentation</vt:lpstr>
      <vt:lpstr>PowerPoint Presentation</vt:lpstr>
      <vt:lpstr>PowerPoint Presentation</vt:lpstr>
      <vt:lpstr>PowerPoint Presentation</vt:lpstr>
      <vt:lpstr>PowerPoint Presentation</vt:lpstr>
      <vt:lpstr>SBBC SCHOOL IMPROVEMENT PLAN IMPORTANT CLARIFICATION POINTS </vt:lpstr>
      <vt:lpstr>UPCOMING SCHOOL IMPROVEMENT EVENT:  A+ RECOGNITION FUND PROCESS (Now-Feb 1st)</vt:lpstr>
      <vt:lpstr>UPCOMING SCHOOL IMPROVEMENT EVENT:  VAL-ED SURVEY: JANUARY 4 -31</vt:lpstr>
      <vt:lpstr>UPCOMING SCHOOL IMPROVEMENT EVENT:  NEW &amp; CONTINUATION WAIVERS</vt:lpstr>
      <vt:lpstr>UPCOMING SCHOOL IMPROVEMENT EVENT:  ASSIST STAKEHOLDER SURVEY: FEBRUARY 29 – MARCH 18</vt:lpstr>
      <vt:lpstr>NEXT SCHOOL IMPROVEMENT TRAINING</vt:lpstr>
      <vt:lpstr>ACCREDITATION </vt:lpstr>
      <vt:lpstr>ACCREDITATION ARTIFACTS </vt:lpstr>
      <vt:lpstr>PowerPoint Presentation</vt:lpstr>
      <vt:lpstr>SUGGESTED ARTIFACTS</vt:lpstr>
      <vt:lpstr>AdvancED ASSIST: PORTFOLIO FOR SCHOOLS</vt:lpstr>
      <vt:lpstr>PowerPoint Presentation</vt:lpstr>
      <vt:lpstr> AdvancED ASSIST: EXECUTIVE SUMMARY </vt:lpstr>
      <vt:lpstr>PowerPoint Presentation</vt:lpstr>
      <vt:lpstr>PowerPoint Presentation</vt:lpstr>
      <vt:lpstr>PowerPoint Presentation</vt:lpstr>
      <vt:lpstr>INFORMATION FOR THE  EXECUTIVE SUMMARY</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School Name</dc:title>
  <dc:creator>Cathleen D. Gates</dc:creator>
  <cp:lastModifiedBy>Donna</cp:lastModifiedBy>
  <cp:revision>175</cp:revision>
  <dcterms:created xsi:type="dcterms:W3CDTF">2015-03-11T00:38:10Z</dcterms:created>
  <dcterms:modified xsi:type="dcterms:W3CDTF">2015-12-11T15:20:37Z</dcterms:modified>
</cp:coreProperties>
</file>