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2" r:id="rId3"/>
    <p:sldId id="349" r:id="rId4"/>
    <p:sldId id="343" r:id="rId5"/>
    <p:sldId id="353" r:id="rId6"/>
    <p:sldId id="357" r:id="rId7"/>
    <p:sldId id="355" r:id="rId8"/>
    <p:sldId id="340" r:id="rId9"/>
    <p:sldId id="360" r:id="rId10"/>
    <p:sldId id="341" r:id="rId11"/>
    <p:sldId id="346" r:id="rId12"/>
    <p:sldId id="347" r:id="rId13"/>
    <p:sldId id="348" r:id="rId14"/>
    <p:sldId id="359" r:id="rId15"/>
    <p:sldId id="369" r:id="rId16"/>
    <p:sldId id="372" r:id="rId17"/>
    <p:sldId id="326" r:id="rId18"/>
    <p:sldId id="351" r:id="rId19"/>
    <p:sldId id="299" r:id="rId20"/>
    <p:sldId id="358" r:id="rId21"/>
    <p:sldId id="328" r:id="rId22"/>
    <p:sldId id="364" r:id="rId23"/>
    <p:sldId id="361" r:id="rId24"/>
    <p:sldId id="362" r:id="rId25"/>
    <p:sldId id="365" r:id="rId26"/>
    <p:sldId id="363" r:id="rId27"/>
    <p:sldId id="366" r:id="rId28"/>
    <p:sldId id="371" r:id="rId29"/>
    <p:sldId id="264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9AD4"/>
    <a:srgbClr val="EDB749"/>
    <a:srgbClr val="EBEBE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438" autoAdjust="0"/>
  </p:normalViewPr>
  <p:slideViewPr>
    <p:cSldViewPr snapToGrid="0" snapToObjects="1">
      <p:cViewPr>
        <p:scale>
          <a:sx n="116" d="100"/>
          <a:sy n="116" d="100"/>
        </p:scale>
        <p:origin x="-5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DBC59-2BFF-3B45-9BD3-FB9AA14BF115}" type="datetimeFigureOut">
              <a:rPr lang="en-US" smtClean="0"/>
              <a:t>4/29/16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6B53D-678D-F248-A141-FFBD5A90C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6A69-BB4D-0C43-BE60-D81F0BD5FE35}" type="datetimeFigureOut">
              <a:rPr lang="en-US" smtClean="0"/>
              <a:t>4/29/16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47E7-3F32-2043-84CB-13CA2EC71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9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64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47E7-3F32-2043-84CB-13CA2EC718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6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over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0855"/>
            <a:ext cx="7622883" cy="116205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489AD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21488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4524" y="3093682"/>
            <a:ext cx="3254943" cy="748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694354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20846" y="4527550"/>
            <a:ext cx="1828800" cy="182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>
          <a:xfrm>
            <a:off x="6562087" y="2636482"/>
            <a:ext cx="1822795" cy="1813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75B231F1-649D-D540-9904-348D940E7A14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A433F946-CD2D-4B64-8CCF-FFD0ADFD37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67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9548B-3215-AD4E-A10F-FCED1369D46F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B9C59-151E-4522-BDF9-B7DDF64BA3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01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83AA8F-5BAB-124F-8044-45899610C4EC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FAB8-84E4-4FB6-8B05-2F53AD131E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6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0B237-C923-B34D-843A-3B6C175A90D3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D9-745B-45E6-81B6-FD87AA80D8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_2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7" y="3701143"/>
            <a:ext cx="7251700" cy="975860"/>
          </a:xfrm>
        </p:spPr>
        <p:txBody>
          <a:bodyPr/>
          <a:lstStyle>
            <a:lvl1pPr algn="r">
              <a:defRPr b="1">
                <a:solidFill>
                  <a:srgbClr val="EDB7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044" y="5234214"/>
            <a:ext cx="4773386" cy="58238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69100" y="4800600"/>
            <a:ext cx="1571625" cy="14319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7177C59-1452-7D4A-A075-2BD36C745F66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E10A20-7134-4ADA-A198-CDB0729810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3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356" y="4109357"/>
            <a:ext cx="3309031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286" y="3343048"/>
            <a:ext cx="7629071" cy="63976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4109357"/>
            <a:ext cx="3564618" cy="15602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81429" y="983119"/>
            <a:ext cx="1561488" cy="14635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9C92899-B6C1-7946-AB6D-4AB02F271C79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BFA1368-8184-48F2-A2DB-BB93239E0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21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5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48078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5" y="3242582"/>
            <a:ext cx="2286000" cy="16002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24200" y="3242582"/>
            <a:ext cx="5221514" cy="160020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286" y="4943248"/>
            <a:ext cx="7547428" cy="9797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782186" y="990753"/>
            <a:ext cx="1575180" cy="1442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504FA2D-B81C-AF48-8C96-89EE1791ADBD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B147FC-06F7-4A76-A7BA-DE5749EA51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_4_fina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29" y="1230426"/>
            <a:ext cx="5437414" cy="1082788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286" y="2703286"/>
            <a:ext cx="3699102" cy="63976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286" y="3465286"/>
            <a:ext cx="369910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3286"/>
            <a:ext cx="3782331" cy="63976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489A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65286"/>
            <a:ext cx="3782331" cy="220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777188" y="1008063"/>
            <a:ext cx="1586160" cy="1433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180B890-06AE-284D-9D15-737B1E414AC2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66D598E-204F-44FB-83A2-3D645C254B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st Slide_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961571"/>
            <a:ext cx="3977141" cy="566738"/>
          </a:xfrm>
        </p:spPr>
        <p:txBody>
          <a:bodyPr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7429" y="2077357"/>
            <a:ext cx="4572000" cy="228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4727463"/>
            <a:ext cx="5936342" cy="352539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9FA84-1372-464B-8173-E6E079C2E765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79447-9CCC-4695-816C-0C6D3C2634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8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58C23-353D-3844-8413-09AA556AEEC3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4D7-33D2-470C-A6AD-0F48E8E9F3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9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929AC-5143-3246-A12C-50B3F037700E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DF389-6F0C-4285-BCB7-B2D95A8881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8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1DB0C-AD57-6E42-9249-8435F4FD16CB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700C-A97B-4A7F-A635-A5B6C1220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05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8EBD159-2264-6B4F-BDD5-66DF3DD8145F}" type="datetime1">
              <a:rPr lang="en-US" altLang="en-US" smtClean="0"/>
              <a:t>4/29/16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9AFD10-DCEE-47DE-86C5-26429C253F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rowardschools.com/www-browardschools-com/departments/accreditation" TargetMode="External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creencast.com/t/h6SOaSO9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hyperlink" Target="http://www.screencast.com/t/536Y8xgzY7lg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hyperlink" Target="http://www.advanc-ed.org/login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creencast.com/t/536Y8xgzY7l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cps.browardschools.com/VirtualCounselor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hyperlink" Target="http://www.screencast.com/t/BEGXhfGEAz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creencast.com/t/lpTR9DoXt8" TargetMode="External"/><Relationship Id="rId3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roward.k12.fl.us/ospa/initiatives.asp?initiative_id=5" TargetMode="External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0" y="416050"/>
            <a:ext cx="9064630" cy="2069307"/>
          </a:xfrm>
        </p:spPr>
        <p:txBody>
          <a:bodyPr>
            <a:noAutofit/>
          </a:bodyPr>
          <a:lstStyle/>
          <a:p>
            <a:pPr algn="l"/>
            <a:r>
              <a:rPr lang="en-US" altLang="en-US" sz="4800" dirty="0" smtClean="0">
                <a:solidFill>
                  <a:schemeClr val="accent3"/>
                </a:solidFill>
                <a:ea typeface="ＭＳ Ｐゴシック" pitchFamily="34" charset="-128"/>
              </a:rPr>
              <a:t/>
            </a:r>
            <a:br>
              <a:rPr lang="en-US" altLang="en-US" sz="48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4800" dirty="0" smtClean="0">
                <a:solidFill>
                  <a:schemeClr val="accent3"/>
                </a:solidFill>
                <a:ea typeface="ＭＳ Ｐゴシック" pitchFamily="34" charset="-128"/>
              </a:rPr>
              <a:t>			</a:t>
            </a:r>
            <a: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  <a:t>•  School Improvement Updates</a:t>
            </a:r>
            <a:b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  <a:t>			• </a:t>
            </a:r>
            <a:r>
              <a:rPr lang="en-US" altLang="en-US" sz="3600" dirty="0">
                <a:solidFill>
                  <a:schemeClr val="accent3"/>
                </a:solidFill>
                <a:ea typeface="ＭＳ Ｐゴシック" pitchFamily="34" charset="-128"/>
              </a:rPr>
              <a:t>Accreditation (AdvancED</a:t>
            </a:r>
            <a: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  <a:t>) Process</a:t>
            </a:r>
            <a:b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</a:br>
            <a:r>
              <a:rPr lang="en-US" altLang="en-US" sz="3600" dirty="0" smtClean="0">
                <a:solidFill>
                  <a:schemeClr val="accent3"/>
                </a:solidFill>
                <a:ea typeface="ＭＳ Ｐゴシック" pitchFamily="34" charset="-128"/>
              </a:rPr>
              <a:t>			• ASSIST Portfolio for Schools</a:t>
            </a:r>
            <a:r>
              <a:rPr lang="en-US" altLang="en-US" sz="3600" dirty="0">
                <a:solidFill>
                  <a:schemeClr val="accent3"/>
                </a:solidFill>
                <a:ea typeface="ＭＳ Ｐゴシック" pitchFamily="34" charset="-128"/>
              </a:rPr>
              <a:t/>
            </a:r>
            <a:br>
              <a:rPr lang="en-US" altLang="en-US" sz="3600" dirty="0">
                <a:solidFill>
                  <a:schemeClr val="accent3"/>
                </a:solidFill>
                <a:ea typeface="ＭＳ Ｐゴシック" pitchFamily="34" charset="-128"/>
              </a:rPr>
            </a:br>
            <a:endParaRPr lang="en-US" altLang="en-US" sz="3600" i="1" dirty="0" smtClean="0">
              <a:ea typeface="ＭＳ Ｐゴシック" pitchFamily="34" charset="-128"/>
            </a:endParaRPr>
          </a:p>
        </p:txBody>
      </p:sp>
      <p:pic>
        <p:nvPicPr>
          <p:cNvPr id="14338" name="Content Placeholder 12" descr="Teacher w Girl_El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620963"/>
            <a:ext cx="1828800" cy="1828800"/>
          </a:xfrm>
        </p:spPr>
      </p:pic>
      <p:sp>
        <p:nvSpPr>
          <p:cNvPr id="14339" name="Text Placeholder 9"/>
          <p:cNvSpPr>
            <a:spLocks noGrp="1"/>
          </p:cNvSpPr>
          <p:nvPr>
            <p:ph type="body" sz="half" idx="2"/>
          </p:nvPr>
        </p:nvSpPr>
        <p:spPr>
          <a:xfrm>
            <a:off x="2590800" y="2485357"/>
            <a:ext cx="3994150" cy="1964405"/>
          </a:xfrm>
        </p:spPr>
        <p:txBody>
          <a:bodyPr>
            <a:normAutofit/>
          </a:bodyPr>
          <a:lstStyle/>
          <a:p>
            <a:r>
              <a:rPr lang="en-US" altLang="en-US" sz="1600" b="1" dirty="0" smtClean="0">
                <a:latin typeface="+mj-lt"/>
                <a:ea typeface="ＭＳ Ｐゴシック" pitchFamily="34" charset="-128"/>
              </a:rPr>
              <a:t>May 2016</a:t>
            </a:r>
          </a:p>
          <a:p>
            <a:r>
              <a:rPr lang="en-US" altLang="en-US" sz="2800" b="1" dirty="0" smtClean="0">
                <a:latin typeface="+mj-lt"/>
                <a:ea typeface="ＭＳ Ｐゴシック" pitchFamily="34" charset="-128"/>
              </a:rPr>
              <a:t>Office of Service Quality</a:t>
            </a:r>
          </a:p>
          <a:p>
            <a:endParaRPr lang="en-US" altLang="en-US" sz="800" b="1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2000" dirty="0" smtClean="0">
                <a:latin typeface="+mj-lt"/>
                <a:ea typeface="ＭＳ Ｐゴシック" pitchFamily="34" charset="-128"/>
              </a:rPr>
              <a:t>Veda Hudge, Director</a:t>
            </a:r>
          </a:p>
          <a:p>
            <a:endParaRPr lang="en-US" altLang="en-US" sz="800" dirty="0" smtClean="0">
              <a:latin typeface="+mj-lt"/>
              <a:ea typeface="ＭＳ Ｐゴシック" pitchFamily="34" charset="-128"/>
            </a:endParaRPr>
          </a:p>
          <a:p>
            <a:r>
              <a:rPr lang="en-US" altLang="en-US" sz="1400" dirty="0" smtClean="0">
                <a:latin typeface="+mj-lt"/>
                <a:ea typeface="ＭＳ Ｐゴシック" pitchFamily="34" charset="-128"/>
              </a:rPr>
              <a:t>Donna Boruch, Coordinator, School Improvement</a:t>
            </a:r>
          </a:p>
        </p:txBody>
      </p:sp>
      <p:pic>
        <p:nvPicPr>
          <p:cNvPr id="14340" name="Content Placeholder 9" descr="kids in labcoats_middle.jp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3988" y="4527550"/>
            <a:ext cx="1828800" cy="1828800"/>
          </a:xfrm>
        </p:spPr>
      </p:pic>
      <p:pic>
        <p:nvPicPr>
          <p:cNvPr id="14341" name="Content Placeholder 11" descr="Girl w Globe.jpg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213" y="4527550"/>
            <a:ext cx="1828800" cy="1828800"/>
          </a:xfrm>
        </p:spPr>
      </p:pic>
      <p:pic>
        <p:nvPicPr>
          <p:cNvPr id="14342" name="Content Placeholder 8" descr="BCPS Logo_reversed.ai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6584950" y="2658736"/>
            <a:ext cx="1822450" cy="18129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433F946-CD2D-4B64-8CCF-FFD0ADFD375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2" y="766410"/>
            <a:ext cx="5824133" cy="1679928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ACCREDITATION TEAM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RESPONSIBILITIES</a:t>
            </a: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777282" y="2627690"/>
            <a:ext cx="8366718" cy="4093785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A Team </a:t>
            </a:r>
            <a:r>
              <a:rPr lang="en-US" i="1" dirty="0">
                <a:latin typeface="Arial"/>
                <a:cs typeface="Arial"/>
              </a:rPr>
              <a:t>of trained professionals </a:t>
            </a:r>
            <a:r>
              <a:rPr lang="en-US" i="1" dirty="0" smtClean="0">
                <a:latin typeface="Arial"/>
                <a:cs typeface="Arial"/>
              </a:rPr>
              <a:t>from </a:t>
            </a:r>
            <a:r>
              <a:rPr lang="en-US" i="1" dirty="0">
                <a:latin typeface="Arial"/>
                <a:cs typeface="Arial"/>
              </a:rPr>
              <a:t>across the state and </a:t>
            </a:r>
            <a:r>
              <a:rPr lang="en-US" i="1" dirty="0" smtClean="0">
                <a:latin typeface="Arial"/>
                <a:cs typeface="Arial"/>
              </a:rPr>
              <a:t>nation will: </a:t>
            </a:r>
          </a:p>
          <a:p>
            <a:endParaRPr lang="en-US" sz="8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•  Review </a:t>
            </a:r>
            <a:r>
              <a:rPr lang="en-US" sz="2400" dirty="0">
                <a:latin typeface="Arial"/>
                <a:cs typeface="Arial"/>
              </a:rPr>
              <a:t>Broward County Schools documents 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   and </a:t>
            </a:r>
            <a:r>
              <a:rPr lang="en-US" sz="2400" dirty="0">
                <a:latin typeface="Arial"/>
                <a:cs typeface="Arial"/>
              </a:rPr>
              <a:t>performance </a:t>
            </a:r>
            <a:r>
              <a:rPr lang="en-US" sz="2400" dirty="0" smtClean="0">
                <a:latin typeface="Arial"/>
                <a:cs typeface="Arial"/>
              </a:rPr>
              <a:t>data</a:t>
            </a: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•  Interview </a:t>
            </a:r>
            <a:r>
              <a:rPr lang="en-US" sz="2400" dirty="0">
                <a:latin typeface="Arial"/>
                <a:cs typeface="Arial"/>
              </a:rPr>
              <a:t>system, </a:t>
            </a:r>
            <a:r>
              <a:rPr lang="en-US" sz="2400" dirty="0" smtClean="0">
                <a:latin typeface="Arial"/>
                <a:cs typeface="Arial"/>
              </a:rPr>
              <a:t>school and community</a:t>
            </a:r>
          </a:p>
          <a:p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stakeholders</a:t>
            </a: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•  Conduct </a:t>
            </a:r>
            <a:r>
              <a:rPr lang="en-US" sz="2600" dirty="0">
                <a:latin typeface="Arial"/>
                <a:cs typeface="Arial"/>
              </a:rPr>
              <a:t>site reviews of several </a:t>
            </a:r>
            <a:r>
              <a:rPr lang="en-US" sz="2600" dirty="0" smtClean="0">
                <a:latin typeface="Arial"/>
                <a:cs typeface="Arial"/>
              </a:rPr>
              <a:t>schools</a:t>
            </a: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•  Observe </a:t>
            </a:r>
            <a:r>
              <a:rPr lang="en-US" sz="2400" dirty="0">
                <a:latin typeface="Arial"/>
                <a:cs typeface="Arial"/>
              </a:rPr>
              <a:t>system and school practices </a:t>
            </a:r>
            <a:r>
              <a:rPr lang="en-US" sz="2400" dirty="0" smtClean="0">
                <a:latin typeface="Arial"/>
                <a:cs typeface="Arial"/>
              </a:rPr>
              <a:t>in action </a:t>
            </a:r>
            <a:endParaRPr lang="en-US" sz="2400" i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38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4640" y="821153"/>
            <a:ext cx="5868815" cy="1620518"/>
          </a:xfrm>
        </p:spPr>
        <p:txBody>
          <a:bodyPr/>
          <a:lstStyle/>
          <a:p>
            <a:pPr algn="ctr"/>
            <a:r>
              <a:rPr lang="en-US" sz="4000" dirty="0" smtClean="0"/>
              <a:t>ACCREDITATION REPORT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74640" y="2441671"/>
            <a:ext cx="7664504" cy="4160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smtClean="0">
                <a:latin typeface="Arial"/>
                <a:cs typeface="Arial"/>
              </a:rPr>
              <a:t>Accreditation Team report will include:</a:t>
            </a:r>
          </a:p>
          <a:p>
            <a:pPr marL="0" indent="0">
              <a:buNone/>
            </a:pPr>
            <a:r>
              <a:rPr lang="en-US" sz="8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• Recognition </a:t>
            </a:r>
            <a:r>
              <a:rPr lang="en-US" sz="3200" b="1" dirty="0">
                <a:latin typeface="Arial"/>
                <a:cs typeface="Arial"/>
              </a:rPr>
              <a:t>of </a:t>
            </a:r>
            <a:r>
              <a:rPr lang="en-US" sz="3200" b="1" dirty="0" smtClean="0">
                <a:latin typeface="Arial"/>
                <a:cs typeface="Arial"/>
              </a:rPr>
              <a:t>Strong </a:t>
            </a:r>
            <a:r>
              <a:rPr lang="en-US" sz="3200" b="1" dirty="0">
                <a:latin typeface="Arial"/>
                <a:cs typeface="Arial"/>
              </a:rPr>
              <a:t>P</a:t>
            </a:r>
            <a:r>
              <a:rPr lang="en-US" sz="3200" b="1" dirty="0" smtClean="0">
                <a:latin typeface="Arial"/>
                <a:cs typeface="Arial"/>
              </a:rPr>
              <a:t>ractices </a:t>
            </a:r>
          </a:p>
          <a:p>
            <a:pPr marL="0" indent="0">
              <a:buNone/>
            </a:pPr>
            <a:endParaRPr lang="en-US" sz="8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/>
                <a:cs typeface="Arial"/>
              </a:rPr>
              <a:t>• Areas </a:t>
            </a:r>
            <a:r>
              <a:rPr lang="en-US" sz="3200" b="1" dirty="0">
                <a:latin typeface="Arial"/>
                <a:cs typeface="Arial"/>
              </a:rPr>
              <a:t>for </a:t>
            </a:r>
            <a:r>
              <a:rPr lang="en-US" sz="3200" b="1" dirty="0" smtClean="0">
                <a:latin typeface="Arial"/>
                <a:cs typeface="Arial"/>
              </a:rPr>
              <a:t>Improvement </a:t>
            </a:r>
            <a:r>
              <a:rPr lang="en-US" sz="3200" b="1" dirty="0">
                <a:latin typeface="Arial"/>
                <a:cs typeface="Arial"/>
              </a:rPr>
              <a:t>to the </a:t>
            </a:r>
            <a:r>
              <a:rPr lang="en-US" sz="3200" b="1" dirty="0" smtClean="0">
                <a:latin typeface="Arial"/>
                <a:cs typeface="Arial"/>
              </a:rPr>
              <a:t>System</a:t>
            </a:r>
          </a:p>
          <a:p>
            <a:pPr marL="0" indent="0">
              <a:buNone/>
            </a:pPr>
            <a:endParaRPr lang="en-US" sz="8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In </a:t>
            </a:r>
            <a:r>
              <a:rPr lang="en-US" sz="2400" dirty="0">
                <a:latin typeface="Arial"/>
                <a:cs typeface="Arial"/>
              </a:rPr>
              <a:t>two years, the district will be required to report </a:t>
            </a:r>
            <a:r>
              <a:rPr lang="en-US" sz="2400" dirty="0" smtClean="0">
                <a:latin typeface="Arial"/>
                <a:cs typeface="Arial"/>
              </a:rPr>
              <a:t>to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   AdvancED </a:t>
            </a:r>
            <a:r>
              <a:rPr lang="en-US" sz="2400" dirty="0">
                <a:latin typeface="Arial"/>
                <a:cs typeface="Arial"/>
              </a:rPr>
              <a:t>its progress in addressing the </a:t>
            </a:r>
            <a:r>
              <a:rPr lang="en-US" sz="2400" dirty="0" smtClean="0">
                <a:latin typeface="Arial"/>
                <a:cs typeface="Arial"/>
              </a:rPr>
              <a:t>team’s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Improvement </a:t>
            </a:r>
            <a:r>
              <a:rPr lang="en-US" sz="2400" dirty="0">
                <a:latin typeface="Arial"/>
                <a:cs typeface="Arial"/>
              </a:rPr>
              <a:t>Priorities. </a:t>
            </a: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940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94114" y="2901409"/>
            <a:ext cx="8276400" cy="430695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To review previous commendations and recommendations made by the AdvancED External Review Team, log on </a:t>
            </a:r>
            <a:r>
              <a:rPr lang="en-US" sz="2400" dirty="0" smtClean="0"/>
              <a:t>to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800" u="sng" dirty="0" smtClean="0">
                <a:hlinkClick r:id="rId2"/>
              </a:rPr>
              <a:t>http</a:t>
            </a:r>
            <a:r>
              <a:rPr lang="en-US" sz="2800" u="sng" dirty="0">
                <a:hlinkClick r:id="rId2"/>
              </a:rPr>
              <a:t>://www.browardschools.com/www-browardschools-com/departments/accreditation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en-US" sz="2400" dirty="0" smtClean="0"/>
              <a:t>and read </a:t>
            </a:r>
            <a:r>
              <a:rPr lang="en-US" sz="2400" dirty="0"/>
              <a:t>the </a:t>
            </a:r>
            <a:r>
              <a:rPr lang="en-US" sz="2400" dirty="0" smtClean="0"/>
              <a:t>Exit Report SBBC 2011.  </a:t>
            </a:r>
            <a:endParaRPr lang="en-US" sz="2400" dirty="0"/>
          </a:p>
          <a:p>
            <a:endParaRPr lang="en-US" sz="1600" dirty="0">
              <a:latin typeface="Arial"/>
              <a:cs typeface="Arial"/>
            </a:endParaRPr>
          </a:p>
          <a:p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TextBox 1"/>
          <p:cNvSpPr txBox="1"/>
          <p:nvPr/>
        </p:nvSpPr>
        <p:spPr>
          <a:xfrm>
            <a:off x="874916" y="1182461"/>
            <a:ext cx="564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/>
                <a:ea typeface="ＭＳ Ｐゴシック"/>
              </a:rPr>
              <a:t>2011 ACCREDITATION </a:t>
            </a:r>
          </a:p>
          <a:p>
            <a:pPr algn="ctr"/>
            <a:r>
              <a:rPr lang="en-US" sz="4000" b="1" dirty="0" smtClean="0">
                <a:solidFill>
                  <a:srgbClr val="FFFFFF"/>
                </a:solidFill>
                <a:latin typeface="Calibri"/>
                <a:ea typeface="ＭＳ Ｐゴシック"/>
              </a:rPr>
              <a:t>EXIT REPORT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86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1" y="1138666"/>
            <a:ext cx="5835082" cy="1307671"/>
          </a:xfrm>
        </p:spPr>
        <p:txBody>
          <a:bodyPr/>
          <a:lstStyle/>
          <a:p>
            <a:pPr algn="ctr"/>
            <a:r>
              <a:rPr lang="en-US" sz="4000" dirty="0"/>
              <a:t>BENEFITS OF THE </a:t>
            </a:r>
            <a:r>
              <a:rPr lang="en-US" sz="4000" dirty="0" smtClean="0"/>
              <a:t>ACCREDITATION REVIEW</a:t>
            </a:r>
            <a:endParaRPr lang="en-US" altLang="en-US" sz="4000" dirty="0" smtClean="0">
              <a:ea typeface="ＭＳ Ｐゴシック" pitchFamily="34" charset="-128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16010" y="2671487"/>
            <a:ext cx="8834729" cy="418651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AdvancED School System Accreditation process will </a:t>
            </a:r>
            <a:r>
              <a:rPr lang="en-US" dirty="0" smtClean="0">
                <a:latin typeface="Arial"/>
                <a:cs typeface="Arial"/>
              </a:rPr>
              <a:t>demonstrate </a:t>
            </a:r>
            <a:r>
              <a:rPr lang="en-US" dirty="0">
                <a:latin typeface="Arial"/>
                <a:cs typeface="Arial"/>
              </a:rPr>
              <a:t>to students, parents and community </a:t>
            </a:r>
            <a:r>
              <a:rPr lang="en-US" dirty="0" smtClean="0">
                <a:latin typeface="Arial"/>
                <a:cs typeface="Arial"/>
              </a:rPr>
              <a:t>that the </a:t>
            </a:r>
            <a:r>
              <a:rPr lang="en-US" dirty="0">
                <a:latin typeface="Arial"/>
                <a:cs typeface="Arial"/>
              </a:rPr>
              <a:t>District is focused on: </a:t>
            </a:r>
            <a:endParaRPr lang="en-US" dirty="0" smtClean="0">
              <a:latin typeface="Arial"/>
              <a:cs typeface="Arial"/>
            </a:endParaRPr>
          </a:p>
          <a:p>
            <a:endParaRPr lang="en-US" sz="1000" dirty="0" smtClean="0">
              <a:solidFill>
                <a:srgbClr val="489AD4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• Raising </a:t>
            </a:r>
            <a:r>
              <a:rPr lang="en-US" sz="2400" dirty="0">
                <a:solidFill>
                  <a:srgbClr val="489AD4"/>
                </a:solidFill>
                <a:latin typeface="Arial"/>
                <a:cs typeface="Arial"/>
              </a:rPr>
              <a:t>student </a:t>
            </a:r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achievement</a:t>
            </a:r>
          </a:p>
          <a:p>
            <a:endParaRPr lang="en-US" sz="1000" dirty="0" smtClean="0">
              <a:solidFill>
                <a:srgbClr val="489AD4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• Providing </a:t>
            </a:r>
            <a:r>
              <a:rPr lang="en-US" sz="2400" dirty="0">
                <a:solidFill>
                  <a:srgbClr val="489AD4"/>
                </a:solidFill>
                <a:latin typeface="Arial"/>
                <a:cs typeface="Arial"/>
              </a:rPr>
              <a:t>safe and enriching </a:t>
            </a:r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learning environments</a:t>
            </a:r>
            <a:endParaRPr lang="en-US" sz="2400" dirty="0">
              <a:latin typeface="Arial"/>
              <a:cs typeface="Arial"/>
            </a:endParaRPr>
          </a:p>
          <a:p>
            <a:endParaRPr lang="en-US" sz="1000" dirty="0" smtClean="0">
              <a:solidFill>
                <a:srgbClr val="489AD4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• Maintaining </a:t>
            </a:r>
            <a:r>
              <a:rPr lang="en-US" sz="2400" dirty="0">
                <a:solidFill>
                  <a:srgbClr val="489AD4"/>
                </a:solidFill>
                <a:latin typeface="Arial"/>
                <a:cs typeface="Arial"/>
              </a:rPr>
              <a:t>efficient and </a:t>
            </a:r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effective operations staffed by</a:t>
            </a:r>
          </a:p>
          <a:p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489AD4"/>
                </a:solidFill>
                <a:latin typeface="Arial"/>
                <a:cs typeface="Arial"/>
              </a:rPr>
              <a:t>highly </a:t>
            </a:r>
            <a:r>
              <a:rPr lang="en-US" sz="2400" dirty="0" smtClean="0">
                <a:solidFill>
                  <a:srgbClr val="489AD4"/>
                </a:solidFill>
                <a:latin typeface="Arial"/>
                <a:cs typeface="Arial"/>
              </a:rPr>
              <a:t>qualified educators</a:t>
            </a:r>
            <a:endParaRPr lang="en-US" sz="2400" dirty="0">
              <a:solidFill>
                <a:srgbClr val="489AD4"/>
              </a:solidFill>
              <a:latin typeface="Arial"/>
              <a:cs typeface="Arial"/>
            </a:endParaRPr>
          </a:p>
          <a:p>
            <a:pPr lvl="1"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29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224" y="1686103"/>
            <a:ext cx="78713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AdvancED ASSIST Portfolio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		•  Executive Summary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			•  Self Assessment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			•  Stakeholder </a:t>
            </a:r>
            <a:r>
              <a:rPr lang="en-US" sz="2400" b="1" dirty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eedback Diagnostic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			•  Student Performance Diagnostic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		•  AdvancED Assurances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6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5" y="274638"/>
            <a:ext cx="8779991" cy="56841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IMPORTANT INFORMATION ABOUT SUBMITTING THE PORTFOLIO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700C-A97B-4A7F-A635-A5B6C122041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338" y="1417638"/>
            <a:ext cx="745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005" y="970260"/>
            <a:ext cx="87389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he principal, after reviewing the portfolio, will be responsible for authorizing submission of the portfolio by September 26, 2016.</a:t>
            </a:r>
          </a:p>
          <a:p>
            <a:endParaRPr lang="en-US" sz="8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Once a portfolio is submitted, all information is FINAL and the PORTFOLIO CANNOT BE REOPENED.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OSPA IFs are available to assist principals in the portfolio review process.</a:t>
            </a:r>
          </a:p>
          <a:p>
            <a:endParaRPr lang="en-US" sz="16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800" dirty="0"/>
          </a:p>
        </p:txBody>
      </p:sp>
      <p:pic>
        <p:nvPicPr>
          <p:cNvPr id="8" name="Picture 7" descr="Screen Shot 2016-04-22 at 4.5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44" y="2902923"/>
            <a:ext cx="3761556" cy="39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44437" y="982663"/>
            <a:ext cx="5955505" cy="1463675"/>
          </a:xfrm>
        </p:spPr>
        <p:txBody>
          <a:bodyPr/>
          <a:lstStyle/>
          <a:p>
            <a:pPr algn="ctr"/>
            <a:r>
              <a:rPr lang="en-US" altLang="en-US" dirty="0" err="1" smtClean="0">
                <a:ea typeface="ＭＳ Ｐゴシック" pitchFamily="34" charset="-128"/>
              </a:rPr>
              <a:t>AdvancED</a:t>
            </a:r>
            <a:r>
              <a:rPr lang="en-US" altLang="en-US" dirty="0" smtClean="0">
                <a:ea typeface="ＭＳ Ｐゴシック" pitchFamily="34" charset="-128"/>
              </a:rPr>
              <a:t> ASSIST </a:t>
            </a:r>
            <a:r>
              <a:rPr lang="en-US" altLang="en-US" b="0" dirty="0" smtClean="0">
                <a:ea typeface="ＭＳ Ｐゴシック" pitchFamily="34" charset="-128"/>
              </a:rPr>
              <a:t/>
            </a:r>
            <a:br>
              <a:rPr lang="en-US" altLang="en-US" b="0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SCHOOL PROFILE</a:t>
            </a: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569276" y="3273664"/>
            <a:ext cx="8117524" cy="3632907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Logon</a:t>
            </a:r>
            <a:r>
              <a:rPr lang="en-US" i="1" dirty="0"/>
              <a:t>:  Principal’s email       Password:  </a:t>
            </a:r>
            <a:r>
              <a:rPr lang="en-US" i="1" dirty="0" err="1"/>
              <a:t>broward</a:t>
            </a:r>
            <a:endParaRPr lang="en-US" i="1" dirty="0"/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Click on “Update Demographics”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Click                                        to add, update and review all institution information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232610" y="6514484"/>
            <a:ext cx="454189" cy="206991"/>
          </a:xfrm>
        </p:spPr>
        <p:txBody>
          <a:bodyPr/>
          <a:lstStyle/>
          <a:p>
            <a:fld id="{3BFA1368-8184-48F2-A2DB-BB93239E07F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Screen Shot 2016-04-29 at 12.2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87" y="3197023"/>
            <a:ext cx="7586926" cy="2507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436" y="2561999"/>
            <a:ext cx="7696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LOG ON TO ASSIST AND CLICK ON “Profile</a:t>
            </a:r>
            <a:r>
              <a:rPr lang="en-US" sz="2400" b="1" dirty="0" smtClean="0">
                <a:solidFill>
                  <a:srgbClr val="FF0000"/>
                </a:solidFill>
              </a:rPr>
              <a:t>”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>
                <a:solidFill>
                  <a:srgbClr val="489AD4"/>
                </a:solidFill>
              </a:rPr>
              <a:t>Logon:  Principal’s email       Password:  </a:t>
            </a:r>
            <a:r>
              <a:rPr lang="en-US" b="1" i="1" dirty="0" err="1">
                <a:solidFill>
                  <a:srgbClr val="489AD4"/>
                </a:solidFill>
              </a:rPr>
              <a:t>broward</a:t>
            </a:r>
            <a:endParaRPr lang="en-US" b="1" i="1" dirty="0">
              <a:solidFill>
                <a:srgbClr val="489AD4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430345">
            <a:off x="2715011" y="5418736"/>
            <a:ext cx="503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6-04-29 at 12.41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5" y="6217027"/>
            <a:ext cx="1760249" cy="3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86" y="1008063"/>
            <a:ext cx="5879762" cy="1433607"/>
          </a:xfrm>
        </p:spPr>
        <p:txBody>
          <a:bodyPr/>
          <a:lstStyle/>
          <a:p>
            <a:pPr algn="ctr"/>
            <a:r>
              <a:rPr lang="en-US" dirty="0" smtClean="0"/>
              <a:t>AdvancED ASSIST </a:t>
            </a:r>
            <a:br>
              <a:rPr lang="en-US" dirty="0" smtClean="0"/>
            </a:br>
            <a:r>
              <a:rPr lang="en-US" i="1" dirty="0" smtClean="0"/>
              <a:t>SCHOOL PORTFOLIO</a:t>
            </a:r>
            <a:endParaRPr lang="en-US" i="1" dirty="0"/>
          </a:p>
        </p:txBody>
      </p:sp>
      <p:pic>
        <p:nvPicPr>
          <p:cNvPr id="8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" name="Picture 5" descr="Screen Shot 2016-04-14 at 2.54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1" y="2430721"/>
            <a:ext cx="8506301" cy="3226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7086627" flipV="1">
            <a:off x="5015662" y="4879685"/>
            <a:ext cx="470205" cy="58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591" y="5769972"/>
            <a:ext cx="82982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LOG ON TO ASSIST AND CLICK ON ACCREDITATION REPORT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489AD4"/>
                </a:solidFill>
              </a:rPr>
              <a:t>Logon:  Principal’s email       Password:  broward</a:t>
            </a:r>
            <a:endParaRPr lang="en-US" b="1" i="1" dirty="0">
              <a:solidFill>
                <a:srgbClr val="489A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700C-A97B-4A7F-A635-A5B6C122041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0667" y="2529154"/>
            <a:ext cx="106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7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EXECUTIVE SUMMARY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7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363220"/>
          </a:xfrm>
        </p:spPr>
        <p:txBody>
          <a:bodyPr/>
          <a:lstStyle/>
          <a:p>
            <a:pPr algn="ctr"/>
            <a:r>
              <a:rPr lang="en-US" dirty="0" smtClean="0"/>
              <a:t>EXECUTIVE SUMMARY</a:t>
            </a:r>
            <a:br>
              <a:rPr lang="en-US" dirty="0" smtClean="0"/>
            </a:br>
            <a:r>
              <a:rPr lang="en-US" sz="1600" b="0" dirty="0" smtClean="0">
                <a:latin typeface="Arial"/>
                <a:cs typeface="Arial"/>
              </a:rPr>
              <a:t>A </a:t>
            </a:r>
            <a:r>
              <a:rPr lang="en-US" sz="1600" b="0" i="1" dirty="0" smtClean="0">
                <a:latin typeface="Arial"/>
                <a:cs typeface="Arial"/>
              </a:rPr>
              <a:t>Completing the Executive </a:t>
            </a:r>
            <a:r>
              <a:rPr lang="en-US" sz="1600" b="0" i="1" dirty="0">
                <a:latin typeface="Arial"/>
                <a:cs typeface="Arial"/>
              </a:rPr>
              <a:t>Summary </a:t>
            </a:r>
            <a:r>
              <a:rPr lang="en-US" sz="1600" b="0" dirty="0">
                <a:latin typeface="Arial"/>
                <a:cs typeface="Arial"/>
              </a:rPr>
              <a:t>tutorial is available at: </a:t>
            </a:r>
            <a:br>
              <a:rPr lang="en-US" sz="1600" b="0" dirty="0">
                <a:latin typeface="Arial"/>
                <a:cs typeface="Arial"/>
              </a:rPr>
            </a:b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http://www.screencast.com/t/h6SOaSO9V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50972" y="2649588"/>
            <a:ext cx="7357314" cy="3952485"/>
          </a:xfrm>
        </p:spPr>
        <p:txBody>
          <a:bodyPr>
            <a:no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•  Click this:</a:t>
            </a:r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•  Then check the box and click on </a:t>
            </a:r>
            <a:r>
              <a:rPr lang="en-US" sz="1600" b="0" dirty="0" smtClean="0">
                <a:latin typeface="Arial"/>
                <a:cs typeface="Arial"/>
              </a:rPr>
              <a:t>Executive Summary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to open: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•  Copy and paste the final draft of your school’s Executive Summary into the</a:t>
            </a:r>
          </a:p>
          <a:p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   template.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•  When the template is finished click the </a:t>
            </a:r>
            <a:r>
              <a:rPr lang="en-US" sz="1600" b="0" dirty="0" smtClean="0">
                <a:latin typeface="Arial"/>
                <a:cs typeface="Arial"/>
              </a:rPr>
              <a:t>Complete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 button: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Important Note: </a:t>
            </a:r>
            <a:r>
              <a:rPr lang="en-US" sz="1600" b="0" dirty="0" smtClean="0">
                <a:solidFill>
                  <a:schemeClr val="tx1"/>
                </a:solidFill>
                <a:latin typeface="Arial"/>
                <a:cs typeface="Arial"/>
              </a:rPr>
              <a:t>The Executive summary can be reopened at any time for editing before submitting the diagnostic portfolio.</a:t>
            </a:r>
            <a:endParaRPr lang="en-US" sz="1600" b="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4" name="Picture 3" descr="Screen Shot 2016-04-22 at 11.36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10" y="2829351"/>
            <a:ext cx="2662740" cy="379445"/>
          </a:xfrm>
          <a:prstGeom prst="rect">
            <a:avLst/>
          </a:prstGeom>
        </p:spPr>
      </p:pic>
      <p:pic>
        <p:nvPicPr>
          <p:cNvPr id="10" name="Picture 9" descr="Screen Shot 2016-04-22 at 11.36.5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43" y="3208796"/>
            <a:ext cx="1855086" cy="543738"/>
          </a:xfrm>
          <a:prstGeom prst="rect">
            <a:avLst/>
          </a:prstGeom>
        </p:spPr>
      </p:pic>
      <p:pic>
        <p:nvPicPr>
          <p:cNvPr id="12" name="Picture 11" descr="Screen Shot 2016-04-22 at 11.50.5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51" y="4499921"/>
            <a:ext cx="978183" cy="3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1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4338" y="1686103"/>
            <a:ext cx="7477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School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Improvement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Updates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6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700C-A97B-4A7F-A635-A5B6C122041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8772" y="2802874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SELF ASSESSMENT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547381" y="1008063"/>
            <a:ext cx="6590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SELF 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3" name="Picture 2" descr="Screen Shot 2016-04-22 at 12.24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4" y="3007971"/>
            <a:ext cx="4242018" cy="3375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0766" y="2682434"/>
            <a:ext cx="35260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Check box for on </a:t>
            </a:r>
            <a:r>
              <a:rPr lang="en-US" dirty="0" smtClean="0">
                <a:solidFill>
                  <a:srgbClr val="489AD4"/>
                </a:solidFill>
              </a:rPr>
              <a:t>2015-2016</a:t>
            </a:r>
          </a:p>
          <a:p>
            <a:endParaRPr lang="en-US" sz="800" dirty="0"/>
          </a:p>
          <a:p>
            <a:r>
              <a:rPr lang="en-US" dirty="0" smtClean="0"/>
              <a:t>• Then click on </a:t>
            </a:r>
            <a:r>
              <a:rPr lang="en-US" dirty="0" smtClean="0">
                <a:solidFill>
                  <a:srgbClr val="489AD4"/>
                </a:solidFill>
              </a:rPr>
              <a:t>Save Selection</a:t>
            </a:r>
          </a:p>
          <a:p>
            <a:endParaRPr lang="en-US" sz="800" dirty="0">
              <a:solidFill>
                <a:srgbClr val="489AD4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•  A green check will appear on your Portfolio next to Self Assessment</a:t>
            </a:r>
            <a:endParaRPr lang="en-US" dirty="0" smtClean="0">
              <a:solidFill>
                <a:srgbClr val="489AD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984" y="2649588"/>
            <a:ext cx="39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will appear:</a:t>
            </a:r>
            <a:endParaRPr lang="en-US" dirty="0"/>
          </a:p>
        </p:txBody>
      </p:sp>
      <p:pic>
        <p:nvPicPr>
          <p:cNvPr id="9" name="Picture 8" descr="Screen Shot 2016-04-22 at 12.32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42" y="4663689"/>
            <a:ext cx="3983234" cy="592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3391" y="1653255"/>
            <a:ext cx="5589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 </a:t>
            </a:r>
            <a:r>
              <a:rPr lang="en-US" sz="1600" i="1" dirty="0" smtClean="0">
                <a:solidFill>
                  <a:schemeClr val="bg1"/>
                </a:solidFill>
              </a:rPr>
              <a:t>Completing the Self </a:t>
            </a:r>
            <a:r>
              <a:rPr lang="en-US" sz="1600" i="1" dirty="0">
                <a:solidFill>
                  <a:schemeClr val="bg1"/>
                </a:solidFill>
              </a:rPr>
              <a:t>A</a:t>
            </a:r>
            <a:r>
              <a:rPr lang="en-US" sz="1600" i="1" dirty="0" smtClean="0">
                <a:solidFill>
                  <a:schemeClr val="bg1"/>
                </a:solidFill>
              </a:rPr>
              <a:t>ssessment </a:t>
            </a:r>
            <a:r>
              <a:rPr lang="en-US" sz="1600" dirty="0" smtClean="0">
                <a:solidFill>
                  <a:schemeClr val="bg1"/>
                </a:solidFill>
              </a:rPr>
              <a:t>tutorial is </a:t>
            </a:r>
            <a:r>
              <a:rPr lang="en-US" sz="1600" dirty="0">
                <a:solidFill>
                  <a:schemeClr val="bg1"/>
                </a:solidFill>
              </a:rPr>
              <a:t>available at: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/>
              <a:t> </a:t>
            </a:r>
            <a:r>
              <a:rPr lang="en-US" sz="1600" dirty="0">
                <a:hlinkClick r:id="rId6"/>
              </a:rPr>
              <a:t>http://www.screencast.com/t/</a:t>
            </a:r>
            <a:r>
              <a:rPr lang="en-US" sz="1600" dirty="0" smtClean="0">
                <a:hlinkClick r:id="rId6"/>
              </a:rPr>
              <a:t>536Y8xgzY7lg</a:t>
            </a:r>
            <a:endParaRPr lang="en-US" sz="1600" dirty="0" smtClean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499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700C-A97B-4A7F-A635-A5B6C122041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8772" y="3043749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STAKEHOLDER FEEDBACK DIAGNOSTIC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5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44437" y="1532820"/>
            <a:ext cx="5955505" cy="1077749"/>
          </a:xfrm>
        </p:spPr>
        <p:txBody>
          <a:bodyPr/>
          <a:lstStyle/>
          <a:p>
            <a:pPr algn="ctr"/>
            <a:r>
              <a:rPr lang="en-US" sz="2800" dirty="0" smtClean="0"/>
              <a:t>STAKEHOLDER FEEDBACK DIAGNOSTIC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600" b="0" dirty="0" smtClean="0"/>
              <a:t>A </a:t>
            </a:r>
            <a:r>
              <a:rPr lang="en-US" sz="1600" b="0" i="1" dirty="0" smtClean="0"/>
              <a:t>Completing Stakeholder Feedback Diagnostic </a:t>
            </a:r>
            <a:r>
              <a:rPr lang="en-US" sz="1600" b="0" dirty="0" smtClean="0"/>
              <a:t>tutorial </a:t>
            </a:r>
            <a:r>
              <a:rPr lang="en-US" sz="1600" b="0" dirty="0"/>
              <a:t>is available at: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u="sng" dirty="0">
                <a:solidFill>
                  <a:srgbClr val="0000FF"/>
                </a:solidFill>
                <a:hlinkClick r:id="rId2"/>
              </a:rPr>
              <a:t>http://www.screencast.com/t</a:t>
            </a:r>
            <a:r>
              <a:rPr lang="en-US" sz="1600" b="0" u="sng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en-US" sz="1600" b="0" u="sng" dirty="0" smtClean="0">
                <a:solidFill>
                  <a:srgbClr val="0000FF"/>
                </a:solidFill>
              </a:rPr>
              <a:t>vcogeN6LnZC</a:t>
            </a:r>
            <a:r>
              <a:rPr lang="en-US" sz="1600" b="0" u="sng" dirty="0">
                <a:solidFill>
                  <a:srgbClr val="0000FF"/>
                </a:solidFill>
              </a:rPr>
              <a:t/>
            </a:r>
            <a:br>
              <a:rPr lang="en-US" sz="1600" b="0" u="sng" dirty="0">
                <a:solidFill>
                  <a:srgbClr val="0000FF"/>
                </a:solidFill>
              </a:rPr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altLang="en-US" sz="1600" b="0" dirty="0" smtClean="0">
              <a:ea typeface="ＭＳ Ｐゴシック" pitchFamily="34" charset="-128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569276" y="2494910"/>
            <a:ext cx="8451564" cy="4411662"/>
          </a:xfrm>
        </p:spPr>
        <p:txBody>
          <a:bodyPr>
            <a:norm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Click this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Then check the box and click on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this box and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open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Go to Survey Scoring Summary and view your schools survey results: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Log on to AdvancED: </a:t>
            </a:r>
            <a:r>
              <a:rPr lang="en-US" sz="1400" b="0" u="sng" dirty="0">
                <a:solidFill>
                  <a:schemeClr val="tx1"/>
                </a:solidFill>
                <a:hlinkClick r:id="rId4"/>
              </a:rPr>
              <a:t>http://www.advanc-ed.org/login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Click on "Reports" tab.  Then Click on the "Survey" tab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Choose Parent Survey, Student Survey, or Staff Survey  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</a:t>
            </a:r>
            <a:r>
              <a:rPr lang="en-US" sz="1400" b="0" dirty="0">
                <a:solidFill>
                  <a:schemeClr val="tx1"/>
                </a:solidFill>
              </a:rPr>
              <a:t> Click on "Survey Scoring </a:t>
            </a:r>
            <a:r>
              <a:rPr lang="en-US" sz="1400" b="0" dirty="0" smtClean="0">
                <a:solidFill>
                  <a:schemeClr val="tx1"/>
                </a:solidFill>
              </a:rPr>
              <a:t>Summary, </a:t>
            </a:r>
            <a:r>
              <a:rPr lang="en-US" sz="1400" b="0" dirty="0">
                <a:solidFill>
                  <a:schemeClr val="tx1"/>
                </a:solidFill>
              </a:rPr>
              <a:t>click on “Average Score Data” and record results for each standard</a:t>
            </a:r>
          </a:p>
          <a:p>
            <a:r>
              <a:rPr lang="en-US" sz="1400" b="0" dirty="0" smtClean="0">
                <a:solidFill>
                  <a:schemeClr val="tx1"/>
                </a:solidFill>
              </a:rPr>
              <a:t>	- </a:t>
            </a:r>
            <a:r>
              <a:rPr lang="en-US" sz="1400" b="0" dirty="0">
                <a:solidFill>
                  <a:schemeClr val="tx1"/>
                </a:solidFill>
              </a:rPr>
              <a:t>Click on Overall Score to get average score for each </a:t>
            </a:r>
            <a:r>
              <a:rPr lang="en-US" sz="1400" b="0" dirty="0" smtClean="0">
                <a:solidFill>
                  <a:schemeClr val="tx1"/>
                </a:solidFill>
              </a:rPr>
              <a:t>Standard</a:t>
            </a:r>
            <a:endParaRPr lang="en-US" sz="1400" b="0" dirty="0">
              <a:solidFill>
                <a:schemeClr val="tx1"/>
              </a:solidFill>
            </a:endParaRP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Based on your survey results, answer all questions in the Stakeholder Feedback section.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For answer to question #1 click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YES,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then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upload the BCPS Data document your instructional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   facilitator will help you complete today.</a:t>
            </a: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When the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all sections are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finished click the </a:t>
            </a:r>
            <a:r>
              <a:rPr lang="en-US" sz="1400" b="0" dirty="0">
                <a:latin typeface="Arial"/>
                <a:cs typeface="Arial"/>
              </a:rPr>
              <a:t>Complete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 button:</a:t>
            </a:r>
          </a:p>
          <a:p>
            <a:pPr lvl="1"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3" name="Picture 2" descr="Screen Shot 2016-04-22 at 1.18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33" y="2501083"/>
            <a:ext cx="3251443" cy="301788"/>
          </a:xfrm>
          <a:prstGeom prst="rect">
            <a:avLst/>
          </a:prstGeom>
        </p:spPr>
      </p:pic>
      <p:pic>
        <p:nvPicPr>
          <p:cNvPr id="4" name="Picture 3" descr="Screen Shot 2016-04-22 at 1.18.3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76" y="2900709"/>
            <a:ext cx="2944911" cy="2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700C-A97B-4A7F-A635-A5B6C122041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613128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0244" y="3319286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STUDENT PERFORMANCE DIAGNOSTIC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2643" y="1094871"/>
            <a:ext cx="6502886" cy="1259102"/>
          </a:xfrm>
        </p:spPr>
        <p:txBody>
          <a:bodyPr/>
          <a:lstStyle/>
          <a:p>
            <a:pPr algn="ctr"/>
            <a:r>
              <a:rPr lang="en-US" sz="2800" i="1" dirty="0" smtClean="0"/>
              <a:t>STUDENT PERFORMANCE DIAGNOSTIC</a:t>
            </a:r>
            <a:br>
              <a:rPr lang="en-US" sz="2800" i="1" dirty="0" smtClean="0"/>
            </a:br>
            <a:r>
              <a:rPr lang="en-US" sz="800" i="1" dirty="0" smtClean="0"/>
              <a:t/>
            </a:r>
            <a:br>
              <a:rPr lang="en-US" sz="800" i="1" dirty="0" smtClean="0"/>
            </a:br>
            <a:r>
              <a:rPr lang="en-US" sz="1600" b="0" dirty="0"/>
              <a:t>A </a:t>
            </a:r>
            <a:r>
              <a:rPr lang="en-US" sz="1600" b="0" i="1" dirty="0"/>
              <a:t>Completing </a:t>
            </a:r>
            <a:r>
              <a:rPr lang="en-US" sz="1600" b="0" i="1" dirty="0" smtClean="0"/>
              <a:t>Student Performance Diagnostic </a:t>
            </a:r>
            <a:r>
              <a:rPr lang="en-US" sz="1600" b="0" dirty="0"/>
              <a:t>tutorial is available at: </a:t>
            </a:r>
            <a:br>
              <a:rPr lang="en-US" sz="1600" b="0" dirty="0"/>
            </a:br>
            <a:r>
              <a:rPr lang="en-US" sz="1600" b="0" u="sng" dirty="0" smtClean="0">
                <a:solidFill>
                  <a:srgbClr val="0000FF"/>
                </a:solidFill>
              </a:rPr>
              <a:t>http</a:t>
            </a:r>
            <a:r>
              <a:rPr lang="en-US" sz="1600" b="0" u="sng" dirty="0">
                <a:solidFill>
                  <a:srgbClr val="0000FF"/>
                </a:solidFill>
              </a:rPr>
              <a:t>://www.screencast.com/t/zuaLab2ZztY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000" b="0" dirty="0"/>
              <a:t/>
            </a:r>
            <a:br>
              <a:rPr lang="en-US" sz="1000" b="0" dirty="0"/>
            </a:br>
            <a:endParaRPr lang="en-US" sz="10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12295" y="2901409"/>
            <a:ext cx="8731705" cy="3722561"/>
          </a:xfrm>
        </p:spPr>
        <p:txBody>
          <a:bodyPr>
            <a:no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•  Click this: 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Then check the box and click on this box and open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Go to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Data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Warehouse (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http://bcps.browardschools.com/VirtualCounselor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 ) and download in PDF format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   your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schools 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FSA Demographic Report 2015.</a:t>
            </a:r>
          </a:p>
          <a:p>
            <a:r>
              <a:rPr lang="en-US" sz="800" b="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For the </a:t>
            </a:r>
            <a:r>
              <a:rPr lang="en-US" sz="1400" b="0" i="1" dirty="0" smtClean="0">
                <a:solidFill>
                  <a:srgbClr val="000000"/>
                </a:solidFill>
                <a:latin typeface="Arial"/>
                <a:cs typeface="Arial"/>
              </a:rPr>
              <a:t>Student Performance Data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section, Question #1 , click “YES” and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 upload the FSA Demographic</a:t>
            </a:r>
          </a:p>
          <a:p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   report from Data Warehouse. (Your login for the DWH Reports Folder 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is your 4-digit school 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number and</a:t>
            </a:r>
          </a:p>
          <a:p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r>
              <a:rPr lang="en-US" sz="1400" b="0" dirty="0">
                <a:solidFill>
                  <a:schemeClr val="tx1"/>
                </a:solidFill>
                <a:latin typeface="Arial"/>
                <a:cs typeface="Arial"/>
              </a:rPr>
              <a:t>your password </a:t>
            </a:r>
            <a:r>
              <a:rPr lang="en-US" sz="1400" b="0" dirty="0" smtClean="0">
                <a:solidFill>
                  <a:schemeClr val="tx1"/>
                </a:solidFill>
                <a:latin typeface="Arial"/>
                <a:cs typeface="Arial"/>
              </a:rPr>
              <a:t>is your schools SIP number.)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Based on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the FSA results and any other testing results available at your school,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answer all questions in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  Stakeholder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Feedback section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.  If you use other testing data reports, upload PDF copies in question #1.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•  Prior to clicking the </a:t>
            </a:r>
            <a:r>
              <a:rPr lang="en-US" sz="1400" b="0" dirty="0" smtClean="0">
                <a:latin typeface="Arial"/>
                <a:cs typeface="Arial"/>
              </a:rPr>
              <a:t>Complete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 upload any progress monitoring data your school uses.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•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 When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the all sections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are finished 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click the </a:t>
            </a:r>
            <a:r>
              <a:rPr lang="en-US" sz="1400" b="0" dirty="0">
                <a:latin typeface="Arial"/>
                <a:cs typeface="Arial"/>
              </a:rPr>
              <a:t>Complete</a:t>
            </a:r>
            <a:r>
              <a:rPr lang="en-US" sz="14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0" dirty="0" smtClean="0">
                <a:solidFill>
                  <a:srgbClr val="000000"/>
                </a:solidFill>
                <a:latin typeface="Arial"/>
                <a:cs typeface="Arial"/>
              </a:rPr>
              <a:t>button.</a:t>
            </a:r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3" name="Picture 2" descr="Screen Shot 2016-04-25 at 5.09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52" y="2901409"/>
            <a:ext cx="2974980" cy="309326"/>
          </a:xfrm>
          <a:prstGeom prst="rect">
            <a:avLst/>
          </a:prstGeom>
        </p:spPr>
      </p:pic>
      <p:pic>
        <p:nvPicPr>
          <p:cNvPr id="4" name="Picture 3" descr="Screen Shot 2016-04-25 at 5.10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32" y="3343793"/>
            <a:ext cx="2517953" cy="296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124" y="2455436"/>
            <a:ext cx="754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This section will need to be updated upon the release of the 2016 FSA data.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3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700C-A97B-4A7F-A635-A5B6C122041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4" name="Picture 3" descr="Screen Shot 2016-04-14 at 3.1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0" y="592143"/>
            <a:ext cx="8905814" cy="5264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32139" y="3559244"/>
            <a:ext cx="1423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120" y="5877931"/>
            <a:ext cx="791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 ON AdvancED ASSURANCES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45910" y="1008063"/>
            <a:ext cx="60321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latin typeface="+mj-lt"/>
              </a:rPr>
              <a:t>ASSURANCES</a:t>
            </a:r>
          </a:p>
          <a:p>
            <a:pPr algn="ctr"/>
            <a:endParaRPr lang="en-US" sz="800" b="1" i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i="1" dirty="0">
                <a:solidFill>
                  <a:schemeClr val="bg1"/>
                </a:solidFill>
              </a:rPr>
              <a:t>C</a:t>
            </a:r>
            <a:r>
              <a:rPr lang="en-US" sz="1600" i="1" dirty="0" smtClean="0">
                <a:solidFill>
                  <a:schemeClr val="bg1"/>
                </a:solidFill>
              </a:rPr>
              <a:t>ompleting </a:t>
            </a:r>
            <a:r>
              <a:rPr lang="en-US" sz="1600" i="1" dirty="0">
                <a:solidFill>
                  <a:schemeClr val="bg1"/>
                </a:solidFill>
              </a:rPr>
              <a:t>the Assurances </a:t>
            </a:r>
            <a:r>
              <a:rPr lang="en-US" sz="1600" i="1" dirty="0" smtClean="0">
                <a:solidFill>
                  <a:schemeClr val="bg1"/>
                </a:solidFill>
              </a:rPr>
              <a:t>tutorial </a:t>
            </a:r>
            <a:r>
              <a:rPr lang="en-US" sz="1600" dirty="0" smtClean="0">
                <a:solidFill>
                  <a:schemeClr val="bg1"/>
                </a:solidFill>
              </a:rPr>
              <a:t>is </a:t>
            </a:r>
            <a:r>
              <a:rPr lang="en-US" sz="1600" dirty="0">
                <a:solidFill>
                  <a:schemeClr val="bg1"/>
                </a:solidFill>
              </a:rPr>
              <a:t>available at: </a:t>
            </a:r>
            <a:r>
              <a:rPr lang="en-US" sz="1600" dirty="0">
                <a:hlinkClick r:id="rId4"/>
              </a:rPr>
              <a:t>http://www.screencast.com/t/BEGXhfGEAz</a:t>
            </a:r>
            <a:endParaRPr lang="en-US" sz="1600" dirty="0"/>
          </a:p>
          <a:p>
            <a:pPr algn="ctr"/>
            <a:endParaRPr lang="en-US" sz="14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338" y="2726229"/>
            <a:ext cx="7521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•  Click this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•  Then check the box and click on this box and open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•  Answer “Yes” to all questions.  </a:t>
            </a:r>
          </a:p>
          <a:p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•  For Question #5 you must upload a PDF of your SIP.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Screen Shot 2016-04-22 at 3.38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29" y="2609964"/>
            <a:ext cx="3454400" cy="495300"/>
          </a:xfrm>
          <a:prstGeom prst="rect">
            <a:avLst/>
          </a:prstGeom>
        </p:spPr>
      </p:pic>
      <p:pic>
        <p:nvPicPr>
          <p:cNvPr id="11" name="Picture 10" descr="Screen Shot 2016-04-22 at 3.38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52426"/>
            <a:ext cx="2374900" cy="304800"/>
          </a:xfrm>
          <a:prstGeom prst="rect">
            <a:avLst/>
          </a:prstGeom>
        </p:spPr>
      </p:pic>
      <p:pic>
        <p:nvPicPr>
          <p:cNvPr id="12" name="Picture 11" descr="Screen Shot 2016-04-22 at 3.39.3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28" y="4357445"/>
            <a:ext cx="6472168" cy="627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0956" y="5061786"/>
            <a:ext cx="73204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Schools with a FLDOE SIP need to Upload a PDF copy of their SIP from FL CIMS</a:t>
            </a:r>
          </a:p>
          <a:p>
            <a:pPr marL="285750" indent="-285750">
              <a:buFontTx/>
              <a:buChar char="-"/>
            </a:pPr>
            <a:endParaRPr lang="en-US" sz="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A, B, and C schools need to upload a PDF copy of their SIP from OSPA Central 2.0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/>
              <a:t>Title I schools need to upload a PDF copy of their Title I Plan</a:t>
            </a:r>
          </a:p>
        </p:txBody>
      </p:sp>
    </p:spTree>
    <p:extLst>
      <p:ext uri="{BB962C8B-B14F-4D97-AF65-F5344CB8AC3E}">
        <p14:creationId xmlns:p14="http://schemas.microsoft.com/office/powerpoint/2010/main" val="6873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44437" y="1725122"/>
            <a:ext cx="5955505" cy="1077749"/>
          </a:xfrm>
        </p:spPr>
        <p:txBody>
          <a:bodyPr/>
          <a:lstStyle/>
          <a:p>
            <a:pPr algn="ctr"/>
            <a:r>
              <a:rPr lang="en-US" sz="4000" i="1" dirty="0" smtClean="0"/>
              <a:t>PORTFOLIO SUBMISSION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800" i="1" dirty="0" smtClean="0"/>
              <a:t/>
            </a:r>
            <a:br>
              <a:rPr lang="en-US" sz="800" i="1" dirty="0" smtClean="0"/>
            </a:b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i="1" dirty="0">
                <a:latin typeface="Arial"/>
                <a:cs typeface="Arial"/>
              </a:rPr>
              <a:t>Submitting the Report </a:t>
            </a:r>
            <a:r>
              <a:rPr lang="en-US" sz="1600" dirty="0">
                <a:latin typeface="Arial"/>
                <a:cs typeface="Arial"/>
              </a:rPr>
              <a:t>tutorial is available at: </a:t>
            </a:r>
            <a:r>
              <a:rPr lang="en-US" sz="1600" dirty="0">
                <a:hlinkClick r:id="rId2"/>
              </a:rPr>
              <a:t>http://www.screencast.com/t/lpTR9DoXt8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u="sng" dirty="0">
                <a:solidFill>
                  <a:srgbClr val="0000FF"/>
                </a:solidFill>
              </a:rPr>
              <a:t/>
            </a:r>
            <a:br>
              <a:rPr lang="en-US" sz="1600" b="0" u="sng" dirty="0">
                <a:solidFill>
                  <a:srgbClr val="0000FF"/>
                </a:solidFill>
              </a:rPr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altLang="en-US" sz="1600" b="0" dirty="0" smtClean="0">
              <a:ea typeface="ＭＳ Ｐゴシック" pitchFamily="34" charset="-128"/>
            </a:endParaRP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2802871"/>
            <a:ext cx="9272635" cy="367968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Once all sections of the Accreditation Portfolio are complete and </a:t>
            </a:r>
            <a:endParaRPr lang="en-US" sz="2400" dirty="0" smtClean="0"/>
          </a:p>
          <a:p>
            <a:pPr algn="ctr"/>
            <a:r>
              <a:rPr lang="en-US" sz="2400" dirty="0" smtClean="0"/>
              <a:t>each </a:t>
            </a:r>
            <a:r>
              <a:rPr lang="en-US" sz="2400" dirty="0"/>
              <a:t>section has a green checkmark, </a:t>
            </a:r>
            <a:endParaRPr lang="en-US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portfolio is ready to be submitted</a:t>
            </a:r>
            <a:r>
              <a:rPr lang="en-US" sz="2400" dirty="0" smtClean="0"/>
              <a:t>.</a:t>
            </a:r>
          </a:p>
          <a:p>
            <a:pPr algn="ctr"/>
            <a:endParaRPr lang="en-US" sz="2000" dirty="0"/>
          </a:p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ONLY THE PRINCIPAL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CAN AUTHORIZE SUBMISSION OF THE PORTFOLIO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All portfolios must be submitted by </a:t>
            </a:r>
            <a:r>
              <a:rPr lang="en-US" sz="2800" dirty="0">
                <a:solidFill>
                  <a:srgbClr val="FF0000"/>
                </a:solidFill>
              </a:rPr>
              <a:t>September </a:t>
            </a:r>
            <a:r>
              <a:rPr lang="en-US" sz="2800" dirty="0" smtClean="0">
                <a:solidFill>
                  <a:srgbClr val="FF0000"/>
                </a:solidFill>
              </a:rPr>
              <a:t>26, </a:t>
            </a:r>
            <a:r>
              <a:rPr lang="en-US" sz="2800" dirty="0">
                <a:solidFill>
                  <a:srgbClr val="FF0000"/>
                </a:solidFill>
              </a:rPr>
              <a:t>2016.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lvl="1"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5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76288" y="962025"/>
            <a:ext cx="3976687" cy="566738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19458" name="Picture Placeholder 4" descr="Back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75" y="2078038"/>
            <a:ext cx="4572000" cy="2286000"/>
          </a:xfrm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6976" y="4631307"/>
            <a:ext cx="6059488" cy="580280"/>
          </a:xfrm>
        </p:spPr>
        <p:txBody>
          <a:bodyPr/>
          <a:lstStyle/>
          <a:p>
            <a:r>
              <a:rPr lang="en-US" altLang="en-US" i="1" dirty="0" smtClean="0">
                <a:ea typeface="ＭＳ Ｐゴシック" pitchFamily="34" charset="-128"/>
              </a:rPr>
              <a:t>Please call us if you need assistance:  </a:t>
            </a:r>
          </a:p>
          <a:p>
            <a:r>
              <a:rPr lang="en-US" altLang="en-US" sz="1600" b="1" dirty="0" smtClean="0">
                <a:ea typeface="ＭＳ Ｐゴシック" pitchFamily="34" charset="-128"/>
              </a:rPr>
              <a:t>Office of Service Quality    754-321-3850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709" y="1160563"/>
            <a:ext cx="5331491" cy="1360437"/>
          </a:xfrm>
        </p:spPr>
        <p:txBody>
          <a:bodyPr/>
          <a:lstStyle/>
          <a:p>
            <a:pPr algn="ctr"/>
            <a:r>
              <a:rPr lang="en-US" sz="4000" dirty="0"/>
              <a:t>A+ RECOGNITION </a:t>
            </a:r>
            <a:r>
              <a:rPr lang="en-US" sz="4000" dirty="0" smtClean="0"/>
              <a:t>FUND</a:t>
            </a:r>
            <a:br>
              <a:rPr lang="en-US" sz="4000" dirty="0" smtClean="0"/>
            </a:br>
            <a:r>
              <a:rPr lang="en-US" sz="4000" dirty="0" smtClean="0"/>
              <a:t>DISTRIBUTION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752" y="2627691"/>
            <a:ext cx="3646542" cy="229923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A+ monies have been disbursed to qualifying schools by the BCPS Budget Office.</a:t>
            </a:r>
          </a:p>
          <a:p>
            <a:endParaRPr lang="en-US" sz="1000" b="1" dirty="0"/>
          </a:p>
          <a:p>
            <a:r>
              <a:rPr lang="en-US" sz="2400" b="1" dirty="0" smtClean="0"/>
              <a:t>PIVOT communication to principals posted on Friday, April 29, has all the relevant information.</a:t>
            </a:r>
            <a:endParaRPr lang="en-US" sz="2400" b="1" dirty="0"/>
          </a:p>
        </p:txBody>
      </p:sp>
      <p:pic>
        <p:nvPicPr>
          <p:cNvPr id="13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/>
      </p:pic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3" name="Picture 2" descr="Screen Shot 2016-04-28 at 12.30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73" y="2490816"/>
            <a:ext cx="4017798" cy="42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21153"/>
            <a:ext cx="5868815" cy="1620518"/>
          </a:xfrm>
        </p:spPr>
        <p:txBody>
          <a:bodyPr/>
          <a:lstStyle/>
          <a:p>
            <a:pPr algn="ctr"/>
            <a:r>
              <a:rPr lang="en-US" sz="4000" dirty="0" smtClean="0"/>
              <a:t>CONTINUATION WAIVERS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75810" y="2572949"/>
            <a:ext cx="8079344" cy="418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ALL WAIVER INFORMATION CAN BE FOUND AT: </a:t>
            </a:r>
          </a:p>
          <a:p>
            <a:pPr marL="0" indent="0">
              <a:buNone/>
            </a:pPr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>
                <a:hlinkClick r:id="rId2"/>
              </a:rPr>
              <a:t>://www.broward.k12.fl.us/ospa/initiatives.asp?initiative_id=</a:t>
            </a:r>
            <a:r>
              <a:rPr lang="en-US" sz="2000" b="1" dirty="0" smtClean="0">
                <a:hlinkClick r:id="rId2"/>
              </a:rPr>
              <a:t>5</a:t>
            </a:r>
            <a:endParaRPr lang="en-US" sz="20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i="1" dirty="0" smtClean="0"/>
              <a:t>•  </a:t>
            </a:r>
            <a:r>
              <a:rPr lang="en-US" sz="2000" b="1" i="1" u="sng" dirty="0" smtClean="0"/>
              <a:t>Continuation </a:t>
            </a:r>
            <a:r>
              <a:rPr lang="en-US" sz="2000" b="1" i="1" u="sng" dirty="0"/>
              <a:t>Waivers:</a:t>
            </a:r>
            <a:r>
              <a:rPr lang="en-US" sz="2000" b="1" i="1" dirty="0"/>
              <a:t>  </a:t>
            </a:r>
            <a:endParaRPr lang="en-US" sz="2000" b="1" i="1" dirty="0" smtClean="0"/>
          </a:p>
          <a:p>
            <a:pPr marL="0" indent="0">
              <a:buNone/>
            </a:pPr>
            <a:r>
              <a:rPr lang="en-US" sz="2000" b="1" i="1" dirty="0"/>
              <a:t>	</a:t>
            </a:r>
            <a:r>
              <a:rPr lang="en-US" sz="2000" b="1" i="1" dirty="0" smtClean="0"/>
              <a:t>	</a:t>
            </a:r>
            <a:r>
              <a:rPr lang="en-US" sz="2000" dirty="0" smtClean="0"/>
              <a:t>All </a:t>
            </a:r>
            <a:r>
              <a:rPr lang="en-US" sz="2000" dirty="0"/>
              <a:t>documentation must be completed by May 6, 2016. 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Remember</a:t>
            </a:r>
            <a:r>
              <a:rPr lang="en-US" sz="2000" dirty="0"/>
              <a:t>:  Faculty must vote to continue waiver each </a:t>
            </a:r>
            <a:r>
              <a:rPr lang="en-US" sz="2000" dirty="0" smtClean="0"/>
              <a:t>year.</a:t>
            </a:r>
            <a:endParaRPr lang="en-US" sz="2000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i="1" dirty="0" smtClean="0"/>
              <a:t>•  </a:t>
            </a:r>
            <a:r>
              <a:rPr lang="en-US" sz="2000" b="1" i="1" u="sng" dirty="0" smtClean="0"/>
              <a:t>New Waiver Applications for 2017-2018</a:t>
            </a:r>
            <a:r>
              <a:rPr lang="en-US" sz="2000" i="1" dirty="0" smtClean="0"/>
              <a:t>:  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</a:t>
            </a:r>
            <a:r>
              <a:rPr lang="en-US" sz="2000" dirty="0" smtClean="0"/>
              <a:t>All applications </a:t>
            </a:r>
            <a:r>
              <a:rPr lang="en-US" sz="2000" dirty="0"/>
              <a:t>m</a:t>
            </a:r>
            <a:r>
              <a:rPr lang="en-US" sz="2000" dirty="0" smtClean="0"/>
              <a:t>ust be completed by February 2017.</a:t>
            </a:r>
          </a:p>
          <a:p>
            <a:pPr marL="0" indent="0">
              <a:buNone/>
            </a:pPr>
            <a:r>
              <a:rPr lang="en-US" sz="2000" dirty="0" smtClean="0"/>
              <a:t>		Only schools that have completed an </a:t>
            </a:r>
            <a:r>
              <a:rPr lang="en-US" sz="2000" b="1" i="1" dirty="0" smtClean="0"/>
              <a:t>Intent to Apply </a:t>
            </a:r>
            <a:r>
              <a:rPr lang="en-US" sz="2000" dirty="0" smtClean="0"/>
              <a:t>form and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have been given permission to proceed may submit an application.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>
          <a:xfrm>
            <a:off x="6777188" y="986165"/>
            <a:ext cx="1586160" cy="143360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164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9447-9CCC-4695-816C-0C6D3C2634D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804" y="1686102"/>
            <a:ext cx="7707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AdvancED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Accreditation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Information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8530" y="3109434"/>
            <a:ext cx="8955152" cy="34050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Thank you for </a:t>
            </a:r>
            <a:r>
              <a:rPr lang="en-US" sz="4000" dirty="0" smtClean="0">
                <a:latin typeface="Arial"/>
                <a:cs typeface="Arial"/>
              </a:rPr>
              <a:t>your </a:t>
            </a:r>
            <a:r>
              <a:rPr lang="en-US" sz="4000" dirty="0">
                <a:latin typeface="Arial"/>
                <a:cs typeface="Arial"/>
              </a:rPr>
              <a:t>help </a:t>
            </a:r>
            <a:r>
              <a:rPr lang="en-US" sz="4000" dirty="0" smtClean="0">
                <a:latin typeface="Arial"/>
                <a:cs typeface="Arial"/>
              </a:rPr>
              <a:t>in the</a:t>
            </a: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successful completion of </a:t>
            </a:r>
            <a:r>
              <a:rPr lang="en-US" sz="4000" dirty="0" smtClean="0">
                <a:latin typeface="Arial"/>
                <a:cs typeface="Arial"/>
              </a:rPr>
              <a:t>the</a:t>
            </a: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2016 Staff, Student, and Parent</a:t>
            </a:r>
          </a:p>
          <a:p>
            <a:pPr algn="ctr"/>
            <a:r>
              <a:rPr lang="en-US" sz="4000" dirty="0">
                <a:latin typeface="Arial"/>
                <a:cs typeface="Arial"/>
              </a:rPr>
              <a:t>AdvancED Stakeholder </a:t>
            </a:r>
            <a:r>
              <a:rPr lang="en-US" sz="4000" dirty="0" smtClean="0">
                <a:latin typeface="Arial"/>
                <a:cs typeface="Arial"/>
              </a:rPr>
              <a:t>Surveys!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6295" y="1193411"/>
            <a:ext cx="572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AdvancED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STAKEHOLDER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SURVEY RESULTS</a:t>
            </a:r>
          </a:p>
        </p:txBody>
      </p:sp>
    </p:spTree>
    <p:extLst>
      <p:ext uri="{BB962C8B-B14F-4D97-AF65-F5344CB8AC3E}">
        <p14:creationId xmlns:p14="http://schemas.microsoft.com/office/powerpoint/2010/main" val="8744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77281" y="1138666"/>
            <a:ext cx="5835082" cy="1307671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ACCREDITATION REVIEW DATES </a:t>
            </a:r>
          </a:p>
        </p:txBody>
      </p:sp>
      <p:pic>
        <p:nvPicPr>
          <p:cNvPr id="16390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r="2809"/>
          <a:stretch>
            <a:fillRect/>
          </a:stretch>
        </p:blipFill>
        <p:spPr>
          <a:xfrm>
            <a:off x="6781800" y="982663"/>
            <a:ext cx="1560513" cy="1463675"/>
          </a:xfr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2934256"/>
            <a:ext cx="8867573" cy="47626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Broward </a:t>
            </a:r>
            <a:r>
              <a:rPr lang="en-US" sz="3200" dirty="0">
                <a:latin typeface="Arial"/>
                <a:cs typeface="Arial"/>
              </a:rPr>
              <a:t>County Public Schools </a:t>
            </a:r>
            <a:r>
              <a:rPr lang="en-US" sz="3200" dirty="0" smtClean="0">
                <a:latin typeface="Arial"/>
                <a:cs typeface="Arial"/>
              </a:rPr>
              <a:t>will </a:t>
            </a:r>
            <a:r>
              <a:rPr lang="en-US" sz="3200" dirty="0">
                <a:latin typeface="Arial"/>
                <a:cs typeface="Arial"/>
              </a:rPr>
              <a:t>host an </a:t>
            </a:r>
            <a:endParaRPr lang="en-US" sz="3200" dirty="0" smtClean="0"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AdvancED External </a:t>
            </a:r>
            <a:r>
              <a:rPr lang="en-US" sz="4000" dirty="0">
                <a:latin typeface="Arial"/>
                <a:cs typeface="Arial"/>
              </a:rPr>
              <a:t>Review Team </a:t>
            </a:r>
            <a:endParaRPr lang="en-US" sz="4000" dirty="0" smtClean="0">
              <a:latin typeface="Arial"/>
              <a:cs typeface="Arial"/>
            </a:endParaRPr>
          </a:p>
          <a:p>
            <a:pPr algn="ctr"/>
            <a:r>
              <a:rPr lang="en-US" sz="4000" dirty="0" smtClean="0">
                <a:latin typeface="Arial"/>
                <a:cs typeface="Arial"/>
              </a:rPr>
              <a:t>October </a:t>
            </a:r>
            <a:r>
              <a:rPr lang="en-US" sz="4000" dirty="0">
                <a:latin typeface="Arial"/>
                <a:cs typeface="Arial"/>
              </a:rPr>
              <a:t>23-26, 2016 </a:t>
            </a:r>
            <a:endParaRPr lang="en-US" sz="40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Please keep these dates in mind as you prepare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your school’s schedule for the 2016-2017 school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FA1368-8184-48F2-A2DB-BB93239E07F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78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6" y="821153"/>
            <a:ext cx="5868815" cy="1620518"/>
          </a:xfrm>
        </p:spPr>
        <p:txBody>
          <a:bodyPr/>
          <a:lstStyle/>
          <a:p>
            <a:pPr algn="ctr"/>
            <a:r>
              <a:rPr lang="en-US" sz="4000" dirty="0"/>
              <a:t>PURPOSE FOR REVIEW</a:t>
            </a:r>
          </a:p>
        </p:txBody>
      </p:sp>
      <p:pic>
        <p:nvPicPr>
          <p:cNvPr id="14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75161" y="2715281"/>
            <a:ext cx="8856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• Broward </a:t>
            </a:r>
            <a:r>
              <a:rPr lang="en-US" sz="3200" dirty="0"/>
              <a:t>County Schools, first accredited in </a:t>
            </a:r>
            <a:r>
              <a:rPr lang="en-US" sz="3200" dirty="0" smtClean="0"/>
              <a:t>	1962</a:t>
            </a:r>
            <a:r>
              <a:rPr lang="en-US" sz="3200" dirty="0"/>
              <a:t>, must participate in an external review </a:t>
            </a:r>
            <a:endParaRPr lang="en-US" sz="3200" dirty="0" smtClean="0"/>
          </a:p>
          <a:p>
            <a:r>
              <a:rPr lang="en-US" sz="3200" dirty="0" smtClean="0"/>
              <a:t>	every </a:t>
            </a:r>
            <a:r>
              <a:rPr lang="en-US" sz="3200" dirty="0"/>
              <a:t>five </a:t>
            </a:r>
            <a:r>
              <a:rPr lang="en-US" sz="3200" dirty="0" smtClean="0"/>
              <a:t>years </a:t>
            </a:r>
            <a:r>
              <a:rPr lang="en-US" sz="3200" dirty="0"/>
              <a:t>in order to </a:t>
            </a:r>
            <a:r>
              <a:rPr lang="en-US" sz="3200" dirty="0" smtClean="0"/>
              <a:t>retain </a:t>
            </a:r>
          </a:p>
          <a:p>
            <a:r>
              <a:rPr lang="en-US" sz="3200" dirty="0" smtClean="0"/>
              <a:t>	AdvancED </a:t>
            </a:r>
            <a:r>
              <a:rPr lang="en-US" sz="3200" dirty="0"/>
              <a:t>School System Accreditation. 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sz="3200" dirty="0" smtClean="0"/>
              <a:t>	• The </a:t>
            </a:r>
            <a:r>
              <a:rPr lang="en-US" sz="3200" dirty="0"/>
              <a:t>team will review the system and its </a:t>
            </a:r>
            <a:r>
              <a:rPr lang="en-US" sz="3200" dirty="0" smtClean="0"/>
              <a:t>	schools </a:t>
            </a:r>
            <a:r>
              <a:rPr lang="en-US" sz="3200" dirty="0"/>
              <a:t>to evaluate the system’s adherence </a:t>
            </a:r>
            <a:endParaRPr lang="en-US" sz="3200" dirty="0" smtClean="0"/>
          </a:p>
          <a:p>
            <a:r>
              <a:rPr lang="en-US" sz="3200" dirty="0" smtClean="0"/>
              <a:t>	to </a:t>
            </a:r>
            <a:r>
              <a:rPr lang="en-US" sz="3200" dirty="0"/>
              <a:t>the AdvancED Accreditation Standards.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6D598E-204F-44FB-83A2-3D645C254B58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15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283" y="990753"/>
            <a:ext cx="5890713" cy="144265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ACCREDITATION STANDARDS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3590" y="2693384"/>
            <a:ext cx="8451563" cy="4427386"/>
          </a:xfrm>
        </p:spPr>
        <p:txBody>
          <a:bodyPr>
            <a:noAutofit/>
          </a:bodyPr>
          <a:lstStyle/>
          <a:p>
            <a:r>
              <a:rPr lang="en-US" sz="1600" i="1" dirty="0" smtClean="0">
                <a:latin typeface="Arial"/>
                <a:cs typeface="Arial"/>
              </a:rPr>
              <a:t>Standard </a:t>
            </a:r>
            <a:r>
              <a:rPr lang="en-US" sz="1600" i="1" dirty="0">
                <a:latin typeface="Arial"/>
                <a:cs typeface="Arial"/>
              </a:rPr>
              <a:t>1</a:t>
            </a:r>
            <a:r>
              <a:rPr lang="en-US" sz="1600" i="1" dirty="0" smtClean="0">
                <a:latin typeface="Arial"/>
                <a:cs typeface="Arial"/>
              </a:rPr>
              <a:t>: Purpose </a:t>
            </a:r>
            <a:r>
              <a:rPr lang="en-US" sz="1600" i="1" dirty="0">
                <a:latin typeface="Arial"/>
                <a:cs typeface="Arial"/>
              </a:rPr>
              <a:t>and </a:t>
            </a:r>
            <a:r>
              <a:rPr lang="en-US" sz="1600" i="1" dirty="0" smtClean="0">
                <a:latin typeface="Arial"/>
                <a:cs typeface="Arial"/>
              </a:rPr>
              <a:t>Direction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system maintains and communicates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at all 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levels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of the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organization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 purpose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and direction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for continuous improvement.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i="1" dirty="0" smtClean="0">
                <a:latin typeface="Arial"/>
                <a:cs typeface="Arial"/>
              </a:rPr>
              <a:t>Standard </a:t>
            </a:r>
            <a:r>
              <a:rPr lang="en-US" sz="1600" i="1" dirty="0">
                <a:latin typeface="Arial"/>
                <a:cs typeface="Arial"/>
              </a:rPr>
              <a:t>2</a:t>
            </a:r>
            <a:r>
              <a:rPr lang="en-US" sz="1600" i="1" dirty="0" smtClean="0">
                <a:latin typeface="Arial"/>
                <a:cs typeface="Arial"/>
              </a:rPr>
              <a:t>: Governance </a:t>
            </a:r>
            <a:r>
              <a:rPr lang="en-US" sz="1600" i="1" dirty="0">
                <a:latin typeface="Arial"/>
                <a:cs typeface="Arial"/>
              </a:rPr>
              <a:t>and </a:t>
            </a:r>
            <a:r>
              <a:rPr lang="en-US" sz="1600" i="1" dirty="0" smtClean="0">
                <a:latin typeface="Arial"/>
                <a:cs typeface="Arial"/>
              </a:rPr>
              <a:t>Leadership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system operates under governance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and leadership that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promote and support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student performance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and school effectiveness.</a:t>
            </a:r>
          </a:p>
          <a:p>
            <a:endParaRPr lang="en-US" sz="800" b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i="1" dirty="0" smtClean="0">
                <a:latin typeface="Arial"/>
                <a:cs typeface="Arial"/>
              </a:rPr>
              <a:t>Standard </a:t>
            </a:r>
            <a:r>
              <a:rPr lang="en-US" sz="1600" i="1" dirty="0">
                <a:latin typeface="Arial"/>
                <a:cs typeface="Arial"/>
              </a:rPr>
              <a:t>3</a:t>
            </a:r>
            <a:r>
              <a:rPr lang="en-US" sz="1600" i="1" dirty="0" smtClean="0">
                <a:latin typeface="Arial"/>
                <a:cs typeface="Arial"/>
              </a:rPr>
              <a:t>: Teaching </a:t>
            </a:r>
            <a:r>
              <a:rPr lang="en-US" sz="1600" i="1" dirty="0">
                <a:latin typeface="Arial"/>
                <a:cs typeface="Arial"/>
              </a:rPr>
              <a:t>and Assessing for </a:t>
            </a:r>
            <a:r>
              <a:rPr lang="en-US" sz="1600" i="1" dirty="0" smtClean="0">
                <a:latin typeface="Arial"/>
                <a:cs typeface="Arial"/>
              </a:rPr>
              <a:t>Learning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The curriculum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, instructional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design 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assessment practices guide and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ensure teacher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effectiveness and student learning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endParaRPr lang="en-US" sz="800" b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i="1" dirty="0" smtClean="0">
                <a:latin typeface="Arial"/>
                <a:cs typeface="Arial"/>
              </a:rPr>
              <a:t>Standard </a:t>
            </a:r>
            <a:r>
              <a:rPr lang="en-US" sz="1600" i="1" dirty="0">
                <a:latin typeface="Arial"/>
                <a:cs typeface="Arial"/>
              </a:rPr>
              <a:t>4</a:t>
            </a:r>
            <a:r>
              <a:rPr lang="en-US" sz="1600" i="1" dirty="0" smtClean="0">
                <a:latin typeface="Arial"/>
                <a:cs typeface="Arial"/>
              </a:rPr>
              <a:t>: Resources </a:t>
            </a:r>
            <a:r>
              <a:rPr lang="en-US" sz="1600" i="1" dirty="0">
                <a:latin typeface="Arial"/>
                <a:cs typeface="Arial"/>
              </a:rPr>
              <a:t>and Support </a:t>
            </a:r>
            <a:r>
              <a:rPr lang="en-US" sz="1600" i="1" dirty="0" smtClean="0">
                <a:latin typeface="Arial"/>
                <a:cs typeface="Arial"/>
              </a:rPr>
              <a:t>Systems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system has resources and provides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services in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all schools that support its purpose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and direction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to ensure success for all students.</a:t>
            </a:r>
          </a:p>
          <a:p>
            <a:endParaRPr lang="en-US" sz="8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i="1" dirty="0" smtClean="0">
                <a:latin typeface="Arial"/>
                <a:cs typeface="Arial"/>
              </a:rPr>
              <a:t>Standard </a:t>
            </a:r>
            <a:r>
              <a:rPr lang="en-US" sz="1600" i="1" dirty="0">
                <a:latin typeface="Arial"/>
                <a:cs typeface="Arial"/>
              </a:rPr>
              <a:t>5</a:t>
            </a:r>
            <a:r>
              <a:rPr lang="en-US" sz="1600" i="1" dirty="0" smtClean="0">
                <a:latin typeface="Arial"/>
                <a:cs typeface="Arial"/>
              </a:rPr>
              <a:t>: Using </a:t>
            </a:r>
            <a:r>
              <a:rPr lang="en-US" sz="1600" i="1" dirty="0">
                <a:latin typeface="Arial"/>
                <a:cs typeface="Arial"/>
              </a:rPr>
              <a:t>Results for Continuous </a:t>
            </a:r>
            <a:r>
              <a:rPr lang="en-US" sz="1600" i="1" dirty="0" smtClean="0">
                <a:latin typeface="Arial"/>
                <a:cs typeface="Arial"/>
              </a:rPr>
              <a:t>Improvement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system implements a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comprehensive assessment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system that generates a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range of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data about 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student learning and system effectiveness and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uses the results to 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guide continuous </a:t>
            </a:r>
            <a:r>
              <a:rPr lang="en-US" sz="1600" b="0" dirty="0">
                <a:solidFill>
                  <a:srgbClr val="000000"/>
                </a:solidFill>
                <a:latin typeface="Arial"/>
                <a:cs typeface="Arial"/>
              </a:rPr>
              <a:t>improvement</a:t>
            </a:r>
            <a:r>
              <a:rPr lang="en-US" sz="16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6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" name="Content Placeholder 5" descr="BCPS Logo_reversed.ai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781800" y="990600"/>
            <a:ext cx="1574800" cy="144303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B147FC-06F7-4A76-A7BA-DE5749EA514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075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PS PPT Template_fina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 PPT Template_final 3</Template>
  <TotalTime>6135</TotalTime>
  <Words>1076</Words>
  <Application>Microsoft Macintosh PowerPoint</Application>
  <PresentationFormat>On-screen Show (4:3)</PresentationFormat>
  <Paragraphs>280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BCPS PPT Template_final 3</vt:lpstr>
      <vt:lpstr>    •  School Improvement Updates    • Accreditation (AdvancED) Process    • ASSIST Portfolio for Schools </vt:lpstr>
      <vt:lpstr>PowerPoint Presentation</vt:lpstr>
      <vt:lpstr>A+ RECOGNITION FUND DISTRIBUTION </vt:lpstr>
      <vt:lpstr>CONTINUATION WAIVERS</vt:lpstr>
      <vt:lpstr>PowerPoint Presentation</vt:lpstr>
      <vt:lpstr>  </vt:lpstr>
      <vt:lpstr>ACCREDITATION REVIEW DATES </vt:lpstr>
      <vt:lpstr>PURPOSE FOR REVIEW</vt:lpstr>
      <vt:lpstr> ACCREDITATION STANDARDS </vt:lpstr>
      <vt:lpstr>ACCREDITATION TEAM RESPONSIBILITIES</vt:lpstr>
      <vt:lpstr>ACCREDITATION REPORT</vt:lpstr>
      <vt:lpstr> </vt:lpstr>
      <vt:lpstr>BENEFITS OF THE ACCREDITATION REVIEW</vt:lpstr>
      <vt:lpstr>PowerPoint Presentation</vt:lpstr>
      <vt:lpstr>IMPORTANT INFORMATION ABOUT SUBMITTING THE PORTFOLIO</vt:lpstr>
      <vt:lpstr>AdvancED ASSIST  SCHOOL PROFILE</vt:lpstr>
      <vt:lpstr>AdvancED ASSIST  SCHOOL PORTFOLIO</vt:lpstr>
      <vt:lpstr>PowerPoint Presentation</vt:lpstr>
      <vt:lpstr>EXECUTIVE SUMMARY A Completing the Executive Summary tutorial is available at:  http://www.screencast.com/t/h6SOaSO9V </vt:lpstr>
      <vt:lpstr>PowerPoint Presentation</vt:lpstr>
      <vt:lpstr>PowerPoint Presentation</vt:lpstr>
      <vt:lpstr>PowerPoint Presentation</vt:lpstr>
      <vt:lpstr>STAKEHOLDER FEEDBACK DIAGNOSTIC  A Completing Stakeholder Feedback Diagnostic tutorial is available at:  http://www.screencast.com/t/vcogeN6LnZC   </vt:lpstr>
      <vt:lpstr>PowerPoint Presentation</vt:lpstr>
      <vt:lpstr>STUDENT PERFORMANCE DIAGNOSTIC  A Completing Student Performance Diagnostic tutorial is available at:  http://www.screencast.com/t/zuaLab2ZztY  </vt:lpstr>
      <vt:lpstr>PowerPoint Presentation</vt:lpstr>
      <vt:lpstr>PowerPoint Presentation</vt:lpstr>
      <vt:lpstr>PORTFOLIO SUBMISSION  A Submitting the Report tutorial is available at: http://www.screencast.com/t/lpTR9DoXt8    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School Name</dc:title>
  <dc:creator>Cathleen D. Gates</dc:creator>
  <cp:lastModifiedBy>admin1</cp:lastModifiedBy>
  <cp:revision>207</cp:revision>
  <cp:lastPrinted>2016-04-22T16:11:08Z</cp:lastPrinted>
  <dcterms:created xsi:type="dcterms:W3CDTF">2015-03-11T00:38:10Z</dcterms:created>
  <dcterms:modified xsi:type="dcterms:W3CDTF">2016-04-29T19:28:33Z</dcterms:modified>
</cp:coreProperties>
</file>